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7" r:id="rId3"/>
    <p:sldId id="259" r:id="rId4"/>
    <p:sldId id="260" r:id="rId5"/>
    <p:sldId id="261" r:id="rId6"/>
    <p:sldId id="265" r:id="rId7"/>
    <p:sldId id="266" r:id="rId8"/>
    <p:sldId id="267" r:id="rId9"/>
    <p:sldId id="268" r:id="rId10"/>
    <p:sldId id="282" r:id="rId11"/>
    <p:sldId id="269" r:id="rId12"/>
    <p:sldId id="270" r:id="rId13"/>
    <p:sldId id="271" r:id="rId14"/>
    <p:sldId id="272" r:id="rId15"/>
    <p:sldId id="273" r:id="rId16"/>
    <p:sldId id="275" r:id="rId17"/>
    <p:sldId id="276" r:id="rId18"/>
    <p:sldId id="277" r:id="rId19"/>
    <p:sldId id="274" r:id="rId20"/>
    <p:sldId id="278"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2E259-F3DF-4B20-A6F7-DD0F3F5F044C}"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6A190-3A1F-4F81-94AE-E0E8A812396F}" type="slidenum">
              <a:rPr lang="en-US" smtClean="0"/>
              <a:t>‹#›</a:t>
            </a:fld>
            <a:endParaRPr lang="en-US"/>
          </a:p>
        </p:txBody>
      </p:sp>
    </p:spTree>
    <p:extLst>
      <p:ext uri="{BB962C8B-B14F-4D97-AF65-F5344CB8AC3E}">
        <p14:creationId xmlns:p14="http://schemas.microsoft.com/office/powerpoint/2010/main" val="31432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7140-FEEB-811A-D00C-058BA6EFD8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B937CF-EDAA-EC60-CE8B-4FBF9312F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82E614-40D2-90B9-B2C2-4E9C640402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E95EADE-16A1-2F84-E29E-EA899BD878D1}"/>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2D2A25B-4AA4-1A40-7401-1D7AF36B1528}"/>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332346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7440-2B07-40C3-1024-0DA4C5AC1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973791-ABD6-A5DF-B824-819F48967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2672E-3204-5CA7-B513-27E0B0F8E2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5C3666-E402-ADC1-85EE-8EE682318E07}"/>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7AFA38E8-BD3F-E0B4-0865-B5D971344C00}"/>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47958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47C18C-6D15-425A-AD78-E3E0DD7CC7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57BB2E-90E2-3C39-117F-A11FE753F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1EDA1-9F3C-BE3E-F5E3-109568119D0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B8FECD-E400-51AC-33EB-A90C2C199396}"/>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827FE9B-3969-AA13-BD3B-A43FF26C4970}"/>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19064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71404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267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BD41-7836-FC0B-8E3B-B93377384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F6486-B9BB-933D-A8C5-1C99D2A33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89238-1652-06E0-167E-EB007AB3C48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EBCBB4A-6C4C-C86B-12B7-2485D6EE64A3}"/>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43E3FED-FA3D-B23E-CA8A-B2BC14DA329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51608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DC7F-1BF5-CFB6-0FF8-5CE1A9869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16AB48-51F9-1F4E-9016-691030B024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6F03F-E396-2D5A-5AEF-11F1ED89627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81C981C-45D7-C52C-64DF-3700F6F02DE6}"/>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53B3B126-0618-0160-818F-C3EF93472F13}"/>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70706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A6E3-8D19-7997-8FF4-3EC2CC7A1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0EBED-0BA7-55DB-AD50-1EEA86BCF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BB226F-B390-48E6-5225-B5CA86780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E83ECF-F6ED-80B5-857A-96DA8366EB4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FA31533-4385-FB91-7D9D-416CD27A9415}"/>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15DF71DB-5E2A-5605-190D-A375C61F76D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66742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2C6A-61D6-66CA-F346-9D3DEE766E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4E1B7-A010-BFCA-92B6-144DE901A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19054F-53C2-8253-F1D3-49DDD3A309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16162A-C1DD-A6EC-2E44-A87B01592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BDFA4F-D489-D00B-9766-5A976A554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42AA95-4EBB-2937-F735-9B1CE5D3663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5913AEB7-28EB-63FC-A119-FE92117DE030}"/>
              </a:ext>
            </a:extLst>
          </p:cNvPr>
          <p:cNvSpPr>
            <a:spLocks noGrp="1"/>
          </p:cNvSpPr>
          <p:nvPr>
            <p:ph type="ftr" sz="quarter" idx="11"/>
          </p:nvPr>
        </p:nvSpPr>
        <p:spPr/>
        <p:txBody>
          <a:bodyPr/>
          <a:lstStyle/>
          <a:p>
            <a:r>
              <a:rPr lang="en-US"/>
              <a:t>C#</a:t>
            </a:r>
          </a:p>
        </p:txBody>
      </p:sp>
      <p:sp>
        <p:nvSpPr>
          <p:cNvPr id="9" name="Slide Number Placeholder 8">
            <a:extLst>
              <a:ext uri="{FF2B5EF4-FFF2-40B4-BE49-F238E27FC236}">
                <a16:creationId xmlns:a16="http://schemas.microsoft.com/office/drawing/2014/main" id="{53BB4811-58B3-6B07-13AC-D638E70785BC}"/>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64535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B1C7-675F-799E-A69C-6E3256FF6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859C05-8B0A-0D00-63D2-32F850034DA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C7904B2-FF94-7F2A-9E6E-D77DADFB56DE}"/>
              </a:ext>
            </a:extLst>
          </p:cNvPr>
          <p:cNvSpPr>
            <a:spLocks noGrp="1"/>
          </p:cNvSpPr>
          <p:nvPr>
            <p:ph type="ftr" sz="quarter" idx="11"/>
          </p:nvPr>
        </p:nvSpPr>
        <p:spPr/>
        <p:txBody>
          <a:bodyPr/>
          <a:lstStyle/>
          <a:p>
            <a:r>
              <a:rPr lang="en-US"/>
              <a:t>C#</a:t>
            </a:r>
          </a:p>
        </p:txBody>
      </p:sp>
      <p:sp>
        <p:nvSpPr>
          <p:cNvPr id="5" name="Slide Number Placeholder 4">
            <a:extLst>
              <a:ext uri="{FF2B5EF4-FFF2-40B4-BE49-F238E27FC236}">
                <a16:creationId xmlns:a16="http://schemas.microsoft.com/office/drawing/2014/main" id="{A31F0A3D-3B4D-E28A-34D2-477A2F90E37C}"/>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19637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1F3BF-CEBD-1AF0-963A-83BFC203C6C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759E979-CE41-70B1-6044-9361029582D1}"/>
              </a:ext>
            </a:extLst>
          </p:cNvPr>
          <p:cNvSpPr>
            <a:spLocks noGrp="1"/>
          </p:cNvSpPr>
          <p:nvPr>
            <p:ph type="ftr" sz="quarter" idx="11"/>
          </p:nvPr>
        </p:nvSpPr>
        <p:spPr/>
        <p:txBody>
          <a:bodyPr/>
          <a:lstStyle/>
          <a:p>
            <a:r>
              <a:rPr lang="en-US"/>
              <a:t>C#</a:t>
            </a:r>
          </a:p>
        </p:txBody>
      </p:sp>
      <p:sp>
        <p:nvSpPr>
          <p:cNvPr id="4" name="Slide Number Placeholder 3">
            <a:extLst>
              <a:ext uri="{FF2B5EF4-FFF2-40B4-BE49-F238E27FC236}">
                <a16:creationId xmlns:a16="http://schemas.microsoft.com/office/drawing/2014/main" id="{B99D966C-8E69-B1D8-8E5D-38987143607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80264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559B-B803-834F-5AEC-B43A551E5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2E7827-BA9E-189B-BCE9-4F498E0DC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2D61F-4E75-95FF-AE4E-46B83DAD1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3224A-EC44-0B43-9EF8-4BB6EBCAC8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AEF55D9-E3F8-CC95-4799-3E6140AB83DB}"/>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6CDAFC45-BD41-3152-A960-F79CBA0AE203}"/>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366865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6DD-5DBA-37A2-F939-AE2ACD17E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E26FD9-5600-E917-5D7E-BAB169DBA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3936DC-6702-7DD5-850A-C59A300EA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C13AD-284C-D188-4033-E2A75DE1F6A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8E8C1BD-5795-1E2E-C5E9-A748D2ACE199}"/>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BD113EA1-5E81-697A-AED7-29318237AB05}"/>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13040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7E0AB-E656-384D-BF0E-CFFA57B56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B1A08-6829-62FA-B62A-CC171E78B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0DC52-877F-8981-4542-6CD99C4CD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F966F24-615D-6DB2-0521-8ECD6A378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t>
            </a:r>
          </a:p>
        </p:txBody>
      </p:sp>
      <p:sp>
        <p:nvSpPr>
          <p:cNvPr id="6" name="Slide Number Placeholder 5">
            <a:extLst>
              <a:ext uri="{FF2B5EF4-FFF2-40B4-BE49-F238E27FC236}">
                <a16:creationId xmlns:a16="http://schemas.microsoft.com/office/drawing/2014/main" id="{96BE440A-592F-41B7-08B5-7E89AB445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0B883-2976-4CC9-8893-15E1193FEC45}" type="slidenum">
              <a:rPr lang="en-US" smtClean="0"/>
              <a:t>‹#›</a:t>
            </a:fld>
            <a:endParaRPr lang="en-US"/>
          </a:p>
        </p:txBody>
      </p:sp>
    </p:spTree>
    <p:extLst>
      <p:ext uri="{BB962C8B-B14F-4D97-AF65-F5344CB8AC3E}">
        <p14:creationId xmlns:p14="http://schemas.microsoft.com/office/powerpoint/2010/main" val="187110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031684" y="813733"/>
            <a:ext cx="5919743" cy="5268008"/>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5682" y="1856078"/>
            <a:ext cx="5605655" cy="2758708"/>
          </a:xfrm>
          <a:prstGeom prst="rect">
            <a:avLst/>
          </a:prstGeom>
        </p:spPr>
        <p:txBody>
          <a:bodyPr spcFirstLastPara="1" vert="horz" wrap="square" lIns="0" tIns="0" rIns="0" bIns="0" rtlCol="0" anchor="ctr" anchorCtr="0">
            <a:noAutofit/>
          </a:bodyPr>
          <a:lstStyle/>
          <a:p>
            <a:pPr algn="ctr"/>
            <a:br>
              <a:rPr lang="en" sz="5400" b="1" dirty="0">
                <a:latin typeface="Times New Roman" panose="02020603050405020304" pitchFamily="18" charset="0"/>
                <a:cs typeface="Times New Roman" panose="02020603050405020304" pitchFamily="18" charset="0"/>
              </a:rPr>
            </a:br>
            <a:r>
              <a:rPr lang="en" sz="5400" b="1" dirty="0">
                <a:latin typeface="Times New Roman" panose="02020603050405020304" pitchFamily="18" charset="0"/>
                <a:cs typeface="Times New Roman" panose="02020603050405020304" pitchFamily="18" charset="0"/>
              </a:rPr>
              <a:t>INTRODUCTION </a:t>
            </a:r>
            <a:br>
              <a:rPr lang="en" sz="5400" b="1" dirty="0">
                <a:latin typeface="Times New Roman" panose="02020603050405020304" pitchFamily="18" charset="0"/>
                <a:cs typeface="Times New Roman" panose="02020603050405020304" pitchFamily="18" charset="0"/>
              </a:rPr>
            </a:br>
            <a:r>
              <a:rPr lang="en" sz="5400" b="1" dirty="0">
                <a:latin typeface="Times New Roman" panose="02020603050405020304" pitchFamily="18" charset="0"/>
                <a:cs typeface="Times New Roman" panose="02020603050405020304" pitchFamily="18" charset="0"/>
              </a:rPr>
              <a:t>TO </a:t>
            </a:r>
            <a:br>
              <a:rPr lang="en" sz="5400" b="1" dirty="0">
                <a:latin typeface="Times New Roman" panose="02020603050405020304" pitchFamily="18" charset="0"/>
                <a:cs typeface="Times New Roman" panose="02020603050405020304" pitchFamily="18" charset="0"/>
              </a:rPr>
            </a:br>
            <a:r>
              <a:rPr lang="en" sz="7200" b="1" dirty="0">
                <a:latin typeface="Times New Roman" panose="02020603050405020304" pitchFamily="18" charset="0"/>
                <a:cs typeface="Times New Roman" panose="02020603050405020304" pitchFamily="18" charset="0"/>
              </a:rPr>
              <a:t>.NET</a:t>
            </a:r>
            <a:br>
              <a:rPr lang="en" sz="5400" b="1" dirty="0">
                <a:latin typeface="Times New Roman" panose="02020603050405020304" pitchFamily="18" charset="0"/>
                <a:cs typeface="Times New Roman" panose="02020603050405020304" pitchFamily="18" charset="0"/>
              </a:rPr>
            </a:br>
            <a:endParaRPr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2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EEBF3B-E3EB-D22C-6F34-432F04C9DCB4}"/>
              </a:ext>
            </a:extLst>
          </p:cNvPr>
          <p:cNvPicPr>
            <a:picLocks noChangeAspect="1"/>
          </p:cNvPicPr>
          <p:nvPr/>
        </p:nvPicPr>
        <p:blipFill rotWithShape="1">
          <a:blip r:embed="rId2"/>
          <a:srcRect t="12981"/>
          <a:stretch/>
        </p:blipFill>
        <p:spPr>
          <a:xfrm>
            <a:off x="641554" y="1281952"/>
            <a:ext cx="11222747" cy="4903695"/>
          </a:xfrm>
          <a:prstGeom prst="rect">
            <a:avLst/>
          </a:prstGeom>
        </p:spPr>
      </p:pic>
    </p:spTree>
    <p:extLst>
      <p:ext uri="{BB962C8B-B14F-4D97-AF65-F5344CB8AC3E}">
        <p14:creationId xmlns:p14="http://schemas.microsoft.com/office/powerpoint/2010/main" val="325783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2C56A4-D7CD-44E0-B2E7-1D785795BB09}"/>
              </a:ext>
            </a:extLst>
          </p:cNvPr>
          <p:cNvSpPr>
            <a:spLocks noGrp="1"/>
          </p:cNvSpPr>
          <p:nvPr>
            <p:ph type="body" idx="1"/>
          </p:nvPr>
        </p:nvSpPr>
        <p:spPr>
          <a:xfrm>
            <a:off x="704675" y="721453"/>
            <a:ext cx="10956021" cy="5460747"/>
          </a:xfrm>
        </p:spPr>
        <p:txBody>
          <a:bodyPr/>
          <a:lstStyle/>
          <a:p>
            <a:pPr marL="152396" indent="0">
              <a:buNone/>
            </a:pPr>
            <a:r>
              <a:rPr lang="en-US" dirty="0"/>
              <a:t>In the .NET framework, the code is compiled twice.</a:t>
            </a:r>
          </a:p>
          <a:p>
            <a:endParaRPr lang="en-US" dirty="0"/>
          </a:p>
          <a:p>
            <a:pPr marL="152396" indent="0">
              <a:buNone/>
            </a:pPr>
            <a:r>
              <a:rPr lang="en-US" dirty="0"/>
              <a:t>In the </a:t>
            </a:r>
            <a:r>
              <a:rPr lang="en-US" b="1" dirty="0"/>
              <a:t>1st</a:t>
            </a:r>
            <a:r>
              <a:rPr lang="en-US" dirty="0"/>
              <a:t> compilation, the source code is compiled by the respective language compiler and generates the intermediate code which is known as MSIL (Microsoft Intermediate Language) or IL (Intermediate language code), or Managed Code.</a:t>
            </a:r>
          </a:p>
          <a:p>
            <a:pPr marL="152396" indent="0">
              <a:buNone/>
            </a:pPr>
            <a:endParaRPr lang="en-US" b="1" dirty="0"/>
          </a:p>
          <a:p>
            <a:pPr marL="152396" indent="0">
              <a:buNone/>
            </a:pPr>
            <a:r>
              <a:rPr lang="en-US" b="1" dirty="0"/>
              <a:t>In the 2nd </a:t>
            </a:r>
            <a:r>
              <a:rPr lang="en-US" dirty="0"/>
              <a:t>compilation, MSIL is converted into Native code (native code means code specific to the Operating system so that the code is executed by the Operating System) and this is done by CLR inside the JIT compiler</a:t>
            </a:r>
          </a:p>
          <a:p>
            <a:pPr marL="152396" indent="0">
              <a:buNone/>
            </a:pPr>
            <a:endParaRPr lang="en-US" dirty="0"/>
          </a:p>
          <a:p>
            <a:pPr marL="152396" indent="0">
              <a:buNone/>
            </a:pPr>
            <a:r>
              <a:rPr lang="en-US" dirty="0"/>
              <a:t>Always 1st compilation is slow and 2nd compilation is fast.</a:t>
            </a:r>
          </a:p>
        </p:txBody>
      </p:sp>
    </p:spTree>
    <p:extLst>
      <p:ext uri="{BB962C8B-B14F-4D97-AF65-F5344CB8AC3E}">
        <p14:creationId xmlns:p14="http://schemas.microsoft.com/office/powerpoint/2010/main" val="2697111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CAD5-2FCF-982B-9F49-31570B17800E}"/>
              </a:ext>
            </a:extLst>
          </p:cNvPr>
          <p:cNvSpPr>
            <a:spLocks noGrp="1"/>
          </p:cNvSpPr>
          <p:nvPr>
            <p:ph type="title"/>
          </p:nvPr>
        </p:nvSpPr>
        <p:spPr>
          <a:xfrm>
            <a:off x="609599" y="807467"/>
            <a:ext cx="9557857" cy="534772"/>
          </a:xfrm>
        </p:spPr>
        <p:txBody>
          <a:bodyPr/>
          <a:lstStyle/>
          <a:p>
            <a:r>
              <a:rPr lang="en-US" dirty="0"/>
              <a:t>CLR Features</a:t>
            </a:r>
          </a:p>
        </p:txBody>
      </p:sp>
      <p:sp>
        <p:nvSpPr>
          <p:cNvPr id="3" name="Text Placeholder 2">
            <a:extLst>
              <a:ext uri="{FF2B5EF4-FFF2-40B4-BE49-F238E27FC236}">
                <a16:creationId xmlns:a16="http://schemas.microsoft.com/office/drawing/2014/main" id="{C8900CD9-857C-1468-8F97-E58AB4BD311D}"/>
              </a:ext>
            </a:extLst>
          </p:cNvPr>
          <p:cNvSpPr>
            <a:spLocks noGrp="1"/>
          </p:cNvSpPr>
          <p:nvPr>
            <p:ph type="body" idx="1"/>
          </p:nvPr>
        </p:nvSpPr>
        <p:spPr>
          <a:xfrm>
            <a:off x="609599" y="1493239"/>
            <a:ext cx="11227267" cy="4999839"/>
          </a:xfrm>
        </p:spPr>
        <p:txBody>
          <a:bodyPr/>
          <a:lstStyle/>
          <a:p>
            <a:pPr marL="152396" indent="0">
              <a:buNone/>
            </a:pPr>
            <a:r>
              <a:rPr lang="en-US" sz="2000" b="1" dirty="0"/>
              <a:t>Memory Management: </a:t>
            </a:r>
            <a:r>
              <a:rPr lang="en-US" sz="2000" dirty="0"/>
              <a:t>The CLR automatically manages memory allocation and garbage collection, which helps prevent memory leaks and ensures efficient memory usage.</a:t>
            </a:r>
          </a:p>
          <a:p>
            <a:pPr marL="152396" indent="0">
              <a:buNone/>
            </a:pPr>
            <a:r>
              <a:rPr lang="en-US" sz="2000" b="1" dirty="0"/>
              <a:t>Security: </a:t>
            </a:r>
            <a:r>
              <a:rPr lang="en-US" sz="2000" dirty="0"/>
              <a:t>The CLR provides a secure execution environment for .NET applications, with features like code access security and verification.</a:t>
            </a:r>
          </a:p>
          <a:p>
            <a:pPr marL="152396" indent="0">
              <a:buNone/>
            </a:pPr>
            <a:r>
              <a:rPr lang="en-US" sz="2000" b="1" dirty="0"/>
              <a:t>Just-in-Time (JIT) Compilation: </a:t>
            </a:r>
            <a:r>
              <a:rPr lang="en-US" sz="2000" dirty="0"/>
              <a:t>The CLR compiles .NET code to machine code at runtime, which helps improve performance by optimizing code based on the current system and environment.</a:t>
            </a:r>
          </a:p>
          <a:p>
            <a:pPr marL="152396" indent="0">
              <a:buNone/>
            </a:pPr>
            <a:r>
              <a:rPr lang="en-US" sz="2000" b="1" dirty="0"/>
              <a:t>Cross-Language Interoperability: </a:t>
            </a:r>
            <a:r>
              <a:rPr lang="en-US" sz="2000" dirty="0"/>
              <a:t>The CLR supports multiple programming languages, and allows code written in different languages to work together seamlessly.</a:t>
            </a:r>
          </a:p>
          <a:p>
            <a:pPr marL="152396" indent="0">
              <a:buNone/>
            </a:pPr>
            <a:r>
              <a:rPr lang="en-US" sz="2000" b="1" dirty="0"/>
              <a:t>Exception Handling: </a:t>
            </a:r>
            <a:r>
              <a:rPr lang="en-US" sz="2000" dirty="0"/>
              <a:t>The CLR provides a robust exception handling mechanism that helps developers handle errors and exceptions more easily.</a:t>
            </a:r>
          </a:p>
          <a:p>
            <a:pPr marL="152396" indent="0">
              <a:buNone/>
            </a:pPr>
            <a:r>
              <a:rPr lang="en-US" sz="2000" b="1" dirty="0"/>
              <a:t>Debugging: </a:t>
            </a:r>
            <a:r>
              <a:rPr lang="en-US" sz="2000" dirty="0"/>
              <a:t>The CLR includes tools for debugging .NET applications, making it easier for developers to identify and fix issues in their code.</a:t>
            </a:r>
          </a:p>
          <a:p>
            <a:pPr marL="152396" indent="0">
              <a:buNone/>
            </a:pPr>
            <a:r>
              <a:rPr lang="en-US" sz="2000" b="1" dirty="0"/>
              <a:t>Threading: </a:t>
            </a:r>
            <a:r>
              <a:rPr lang="en-US" sz="2000" dirty="0"/>
              <a:t>The CLR provides a multi-threading environment that allows applications to take advantage of multiple processors or cores, improving performance and scalability.</a:t>
            </a:r>
          </a:p>
        </p:txBody>
      </p:sp>
    </p:spTree>
    <p:extLst>
      <p:ext uri="{BB962C8B-B14F-4D97-AF65-F5344CB8AC3E}">
        <p14:creationId xmlns:p14="http://schemas.microsoft.com/office/powerpoint/2010/main" val="387288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BF96-2E2A-7B2F-F061-BE0649FCD6C5}"/>
              </a:ext>
            </a:extLst>
          </p:cNvPr>
          <p:cNvSpPr>
            <a:spLocks noGrp="1"/>
          </p:cNvSpPr>
          <p:nvPr>
            <p:ph type="title"/>
          </p:nvPr>
        </p:nvSpPr>
        <p:spPr>
          <a:xfrm>
            <a:off x="609599" y="807467"/>
            <a:ext cx="10858151" cy="694162"/>
          </a:xfrm>
        </p:spPr>
        <p:txBody>
          <a:bodyPr/>
          <a:lstStyle/>
          <a:p>
            <a:r>
              <a:rPr lang="en-US" dirty="0"/>
              <a:t>Different Types of the .NET Framework</a:t>
            </a:r>
          </a:p>
        </p:txBody>
      </p:sp>
      <p:sp>
        <p:nvSpPr>
          <p:cNvPr id="3" name="Text Placeholder 2">
            <a:extLst>
              <a:ext uri="{FF2B5EF4-FFF2-40B4-BE49-F238E27FC236}">
                <a16:creationId xmlns:a16="http://schemas.microsoft.com/office/drawing/2014/main" id="{EA97255F-B570-E81F-5EFC-BF05B9856D0D}"/>
              </a:ext>
            </a:extLst>
          </p:cNvPr>
          <p:cNvSpPr>
            <a:spLocks noGrp="1"/>
          </p:cNvSpPr>
          <p:nvPr>
            <p:ph type="body" idx="1"/>
          </p:nvPr>
        </p:nvSpPr>
        <p:spPr>
          <a:xfrm>
            <a:off x="609599" y="1635853"/>
            <a:ext cx="11118209" cy="4546347"/>
          </a:xfrm>
        </p:spPr>
        <p:txBody>
          <a:bodyPr/>
          <a:lstStyle/>
          <a:p>
            <a:r>
              <a:rPr lang="en-US" b="1" dirty="0"/>
              <a:t>.NET Framework: </a:t>
            </a:r>
            <a:r>
              <a:rPr lang="en-US" dirty="0"/>
              <a:t>.NET Framework is the original implementation of .NET. It supports running websites, services, desktop applications, and more on Windows OS Only.</a:t>
            </a:r>
          </a:p>
          <a:p>
            <a:endParaRPr lang="en-US" dirty="0"/>
          </a:p>
          <a:p>
            <a:r>
              <a:rPr lang="en-US" b="1" dirty="0"/>
              <a:t>.NET: </a:t>
            </a:r>
            <a:r>
              <a:rPr lang="en-US" dirty="0"/>
              <a:t>.NET is a cross-platform implementation for running websites, services, and console applications on Windows, Linux, and macOS. .NET is open source on GitHub and .NET was previously called .NET Core.</a:t>
            </a:r>
          </a:p>
          <a:p>
            <a:endParaRPr lang="en-US" dirty="0"/>
          </a:p>
          <a:p>
            <a:r>
              <a:rPr lang="en-US" b="1" dirty="0"/>
              <a:t>Xamarin/Mono: </a:t>
            </a:r>
            <a:r>
              <a:rPr lang="en-US" dirty="0"/>
              <a:t>Xamarin/Mono is a .NET implementation for running apps on all the major mobile operating systems, including iOS and Android.</a:t>
            </a:r>
          </a:p>
        </p:txBody>
      </p:sp>
    </p:spTree>
    <p:extLst>
      <p:ext uri="{BB962C8B-B14F-4D97-AF65-F5344CB8AC3E}">
        <p14:creationId xmlns:p14="http://schemas.microsoft.com/office/powerpoint/2010/main" val="47803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2782-722B-7AD1-E3DC-98DAAA95C60B}"/>
              </a:ext>
            </a:extLst>
          </p:cNvPr>
          <p:cNvSpPr>
            <a:spLocks noGrp="1"/>
          </p:cNvSpPr>
          <p:nvPr>
            <p:ph type="title"/>
          </p:nvPr>
        </p:nvSpPr>
        <p:spPr>
          <a:xfrm>
            <a:off x="819324" y="186682"/>
            <a:ext cx="10631647" cy="593494"/>
          </a:xfrm>
        </p:spPr>
        <p:txBody>
          <a:bodyPr/>
          <a:lstStyle/>
          <a:p>
            <a:r>
              <a:rPr lang="en-US" sz="5400" i="0" dirty="0">
                <a:solidFill>
                  <a:srgbClr val="000000"/>
                </a:solidFill>
                <a:effectLst/>
                <a:latin typeface="+mn-lt"/>
              </a:rPr>
              <a:t>What is Exactly .NET?</a:t>
            </a:r>
            <a:br>
              <a:rPr lang="en-US" b="0" i="0" dirty="0">
                <a:solidFill>
                  <a:srgbClr val="3A3A3A"/>
                </a:solidFill>
                <a:effectLst/>
                <a:latin typeface="-apple-system"/>
              </a:rPr>
            </a:br>
            <a:endParaRPr lang="en-US" dirty="0"/>
          </a:p>
        </p:txBody>
      </p:sp>
      <p:sp>
        <p:nvSpPr>
          <p:cNvPr id="3" name="Text Placeholder 2">
            <a:extLst>
              <a:ext uri="{FF2B5EF4-FFF2-40B4-BE49-F238E27FC236}">
                <a16:creationId xmlns:a16="http://schemas.microsoft.com/office/drawing/2014/main" id="{C11793EC-1491-F90D-7FEA-6CEC8B084381}"/>
              </a:ext>
            </a:extLst>
          </p:cNvPr>
          <p:cNvSpPr>
            <a:spLocks noGrp="1"/>
          </p:cNvSpPr>
          <p:nvPr>
            <p:ph type="body" idx="1"/>
          </p:nvPr>
        </p:nvSpPr>
        <p:spPr>
          <a:xfrm>
            <a:off x="1090570" y="1392572"/>
            <a:ext cx="10360402" cy="4555222"/>
          </a:xfrm>
        </p:spPr>
        <p:txBody>
          <a:bodyPr/>
          <a:lstStyle/>
          <a:p>
            <a:pPr marL="152396" indent="0">
              <a:buNone/>
            </a:pPr>
            <a:r>
              <a:rPr lang="en-US" sz="1800" dirty="0"/>
              <a:t>.NET is a framework tool that supports many programming languages and many technologies. .NET support 60+ programming languages. Of 60+ programming languages,11 are designed by Microsoft and the remaining are designed by non-Microsoft. Microsoft-designed programming languages are as follows:</a:t>
            </a:r>
          </a:p>
          <a:p>
            <a:pPr marL="152396" indent="0">
              <a:buNone/>
            </a:pPr>
            <a:endParaRPr lang="en-US" sz="1800" dirty="0"/>
          </a:p>
          <a:p>
            <a:r>
              <a:rPr lang="en-US" sz="1800" dirty="0"/>
              <a:t>VB.NET</a:t>
            </a:r>
          </a:p>
          <a:p>
            <a:r>
              <a:rPr lang="en-US" sz="1800" dirty="0"/>
              <a:t>C#.NET</a:t>
            </a:r>
          </a:p>
          <a:p>
            <a:r>
              <a:rPr lang="en-US" sz="1800" dirty="0"/>
              <a:t>VC++.NET</a:t>
            </a:r>
          </a:p>
          <a:p>
            <a:r>
              <a:rPr lang="en-US" sz="1800" dirty="0"/>
              <a:t>J#.NET</a:t>
            </a:r>
          </a:p>
          <a:p>
            <a:r>
              <a:rPr lang="en-US" sz="1800" dirty="0"/>
              <a:t>F#.NET</a:t>
            </a:r>
          </a:p>
          <a:p>
            <a:r>
              <a:rPr lang="en-US" sz="1800" dirty="0"/>
              <a:t>Jscript.NET</a:t>
            </a:r>
          </a:p>
          <a:p>
            <a:r>
              <a:rPr lang="en-US" sz="1800" dirty="0"/>
              <a:t>WindowsPowerShell</a:t>
            </a:r>
          </a:p>
          <a:p>
            <a:r>
              <a:rPr lang="en-US" sz="1800" dirty="0"/>
              <a:t>Iron phyton</a:t>
            </a:r>
          </a:p>
          <a:p>
            <a:r>
              <a:rPr lang="en-US" sz="1800" dirty="0"/>
              <a:t>Iron Ruby</a:t>
            </a:r>
          </a:p>
        </p:txBody>
      </p:sp>
    </p:spTree>
    <p:extLst>
      <p:ext uri="{BB962C8B-B14F-4D97-AF65-F5344CB8AC3E}">
        <p14:creationId xmlns:p14="http://schemas.microsoft.com/office/powerpoint/2010/main" val="164817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FD06-0D7B-2F11-E272-1C8383476237}"/>
              </a:ext>
            </a:extLst>
          </p:cNvPr>
          <p:cNvSpPr>
            <a:spLocks noGrp="1"/>
          </p:cNvSpPr>
          <p:nvPr>
            <p:ph type="title"/>
          </p:nvPr>
        </p:nvSpPr>
        <p:spPr/>
        <p:txBody>
          <a:bodyPr/>
          <a:lstStyle/>
          <a:p>
            <a:r>
              <a:rPr lang="en-US" dirty="0"/>
              <a:t>History Time</a:t>
            </a:r>
          </a:p>
        </p:txBody>
      </p:sp>
      <p:sp>
        <p:nvSpPr>
          <p:cNvPr id="3" name="Text Placeholder 2">
            <a:extLst>
              <a:ext uri="{FF2B5EF4-FFF2-40B4-BE49-F238E27FC236}">
                <a16:creationId xmlns:a16="http://schemas.microsoft.com/office/drawing/2014/main" id="{3468B719-1855-26EB-1781-C7C6DE813841}"/>
              </a:ext>
            </a:extLst>
          </p:cNvPr>
          <p:cNvSpPr>
            <a:spLocks noGrp="1"/>
          </p:cNvSpPr>
          <p:nvPr>
            <p:ph type="body" idx="1"/>
          </p:nvPr>
        </p:nvSpPr>
        <p:spPr>
          <a:xfrm>
            <a:off x="609599" y="1610685"/>
            <a:ext cx="11168543" cy="4915949"/>
          </a:xfrm>
        </p:spPr>
        <p:txBody>
          <a:bodyPr/>
          <a:lstStyle/>
          <a:p>
            <a:r>
              <a:rPr lang="en-US" dirty="0"/>
              <a:t>Before C# there were tow languages in the C family :c and </a:t>
            </a:r>
            <a:r>
              <a:rPr lang="en-US" dirty="0" err="1"/>
              <a:t>c++</a:t>
            </a:r>
            <a:r>
              <a:rPr lang="en-US" dirty="0"/>
              <a:t>.</a:t>
            </a:r>
          </a:p>
          <a:p>
            <a:r>
              <a:rPr lang="en-US" dirty="0"/>
              <a:t>When we compiled code with any of the above the compiler compiled our code to native code for the machine its running on e.g.(windows or macOS)</a:t>
            </a:r>
          </a:p>
          <a:p>
            <a:r>
              <a:rPr lang="en-US" dirty="0"/>
              <a:t>But we have different hardware's , and that means that the above wont be possible.</a:t>
            </a:r>
          </a:p>
          <a:p>
            <a:r>
              <a:rPr lang="en-US" dirty="0"/>
              <a:t>C# however changed that </a:t>
            </a:r>
          </a:p>
        </p:txBody>
      </p:sp>
    </p:spTree>
    <p:extLst>
      <p:ext uri="{BB962C8B-B14F-4D97-AF65-F5344CB8AC3E}">
        <p14:creationId xmlns:p14="http://schemas.microsoft.com/office/powerpoint/2010/main" val="243040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3ABB36-5655-10E5-D796-1F97008D14C3}"/>
              </a:ext>
            </a:extLst>
          </p:cNvPr>
          <p:cNvPicPr>
            <a:picLocks noChangeAspect="1"/>
          </p:cNvPicPr>
          <p:nvPr/>
        </p:nvPicPr>
        <p:blipFill>
          <a:blip r:embed="rId2"/>
          <a:stretch>
            <a:fillRect/>
          </a:stretch>
        </p:blipFill>
        <p:spPr>
          <a:xfrm>
            <a:off x="425341" y="83127"/>
            <a:ext cx="6907864" cy="3074894"/>
          </a:xfrm>
          <a:prstGeom prst="rect">
            <a:avLst/>
          </a:prstGeom>
        </p:spPr>
      </p:pic>
      <p:pic>
        <p:nvPicPr>
          <p:cNvPr id="7" name="Picture 6">
            <a:extLst>
              <a:ext uri="{FF2B5EF4-FFF2-40B4-BE49-F238E27FC236}">
                <a16:creationId xmlns:a16="http://schemas.microsoft.com/office/drawing/2014/main" id="{CCA050E8-7083-B5C0-774C-31D0D94E8437}"/>
              </a:ext>
            </a:extLst>
          </p:cNvPr>
          <p:cNvPicPr>
            <a:picLocks noChangeAspect="1"/>
          </p:cNvPicPr>
          <p:nvPr/>
        </p:nvPicPr>
        <p:blipFill>
          <a:blip r:embed="rId3"/>
          <a:stretch>
            <a:fillRect/>
          </a:stretch>
        </p:blipFill>
        <p:spPr>
          <a:xfrm>
            <a:off x="4757195" y="3205473"/>
            <a:ext cx="6907863" cy="3569400"/>
          </a:xfrm>
          <a:prstGeom prst="rect">
            <a:avLst/>
          </a:prstGeom>
        </p:spPr>
      </p:pic>
    </p:spTree>
    <p:extLst>
      <p:ext uri="{BB962C8B-B14F-4D97-AF65-F5344CB8AC3E}">
        <p14:creationId xmlns:p14="http://schemas.microsoft.com/office/powerpoint/2010/main" val="867340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FDC40C7-E162-41DC-C495-E6D231C7A298}"/>
              </a:ext>
            </a:extLst>
          </p:cNvPr>
          <p:cNvPicPr>
            <a:picLocks noChangeAspect="1"/>
          </p:cNvPicPr>
          <p:nvPr/>
        </p:nvPicPr>
        <p:blipFill>
          <a:blip r:embed="rId2"/>
          <a:stretch>
            <a:fillRect/>
          </a:stretch>
        </p:blipFill>
        <p:spPr>
          <a:xfrm>
            <a:off x="568040" y="451823"/>
            <a:ext cx="11055919" cy="6173421"/>
          </a:xfrm>
          <a:prstGeom prst="rect">
            <a:avLst/>
          </a:prstGeom>
        </p:spPr>
      </p:pic>
    </p:spTree>
    <p:extLst>
      <p:ext uri="{BB962C8B-B14F-4D97-AF65-F5344CB8AC3E}">
        <p14:creationId xmlns:p14="http://schemas.microsoft.com/office/powerpoint/2010/main" val="901997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3AD3-EA56-871F-F631-A2AC88A6BBF9}"/>
              </a:ext>
            </a:extLst>
          </p:cNvPr>
          <p:cNvSpPr>
            <a:spLocks noGrp="1"/>
          </p:cNvSpPr>
          <p:nvPr>
            <p:ph type="title"/>
          </p:nvPr>
        </p:nvSpPr>
        <p:spPr>
          <a:xfrm>
            <a:off x="609599" y="260620"/>
            <a:ext cx="7808259" cy="716533"/>
          </a:xfrm>
        </p:spPr>
        <p:txBody>
          <a:bodyPr/>
          <a:lstStyle/>
          <a:p>
            <a:r>
              <a:rPr lang="en-US" dirty="0"/>
              <a:t>Architecture of C# Application</a:t>
            </a:r>
          </a:p>
        </p:txBody>
      </p:sp>
      <p:pic>
        <p:nvPicPr>
          <p:cNvPr id="5" name="Picture 4">
            <a:extLst>
              <a:ext uri="{FF2B5EF4-FFF2-40B4-BE49-F238E27FC236}">
                <a16:creationId xmlns:a16="http://schemas.microsoft.com/office/drawing/2014/main" id="{46305127-8782-A65F-0DD6-169357F3D72C}"/>
              </a:ext>
            </a:extLst>
          </p:cNvPr>
          <p:cNvPicPr>
            <a:picLocks noChangeAspect="1"/>
          </p:cNvPicPr>
          <p:nvPr/>
        </p:nvPicPr>
        <p:blipFill>
          <a:blip r:embed="rId2"/>
          <a:stretch>
            <a:fillRect/>
          </a:stretch>
        </p:blipFill>
        <p:spPr>
          <a:xfrm>
            <a:off x="1030787" y="821734"/>
            <a:ext cx="4278959" cy="2256178"/>
          </a:xfrm>
          <a:prstGeom prst="rect">
            <a:avLst/>
          </a:prstGeom>
        </p:spPr>
      </p:pic>
      <p:pic>
        <p:nvPicPr>
          <p:cNvPr id="9" name="Picture 8">
            <a:extLst>
              <a:ext uri="{FF2B5EF4-FFF2-40B4-BE49-F238E27FC236}">
                <a16:creationId xmlns:a16="http://schemas.microsoft.com/office/drawing/2014/main" id="{6CBE1B8D-59C6-990E-2AAF-24CDA136BF70}"/>
              </a:ext>
            </a:extLst>
          </p:cNvPr>
          <p:cNvPicPr>
            <a:picLocks noChangeAspect="1"/>
          </p:cNvPicPr>
          <p:nvPr/>
        </p:nvPicPr>
        <p:blipFill rotWithShape="1">
          <a:blip r:embed="rId3"/>
          <a:srcRect l="8208" t="9205" r="26119" b="10422"/>
          <a:stretch/>
        </p:blipFill>
        <p:spPr>
          <a:xfrm>
            <a:off x="6959136" y="821734"/>
            <a:ext cx="3301555" cy="2567889"/>
          </a:xfrm>
          <a:prstGeom prst="rect">
            <a:avLst/>
          </a:prstGeom>
        </p:spPr>
      </p:pic>
      <p:pic>
        <p:nvPicPr>
          <p:cNvPr id="11" name="Picture 10">
            <a:extLst>
              <a:ext uri="{FF2B5EF4-FFF2-40B4-BE49-F238E27FC236}">
                <a16:creationId xmlns:a16="http://schemas.microsoft.com/office/drawing/2014/main" id="{C19A1634-F964-CCA7-8CA4-EFF90177DFE3}"/>
              </a:ext>
            </a:extLst>
          </p:cNvPr>
          <p:cNvPicPr>
            <a:picLocks noChangeAspect="1"/>
          </p:cNvPicPr>
          <p:nvPr/>
        </p:nvPicPr>
        <p:blipFill>
          <a:blip r:embed="rId4"/>
          <a:stretch>
            <a:fillRect/>
          </a:stretch>
        </p:blipFill>
        <p:spPr>
          <a:xfrm>
            <a:off x="707198" y="3165931"/>
            <a:ext cx="4602547" cy="3288657"/>
          </a:xfrm>
          <a:prstGeom prst="rect">
            <a:avLst/>
          </a:prstGeom>
        </p:spPr>
      </p:pic>
      <p:pic>
        <p:nvPicPr>
          <p:cNvPr id="13" name="Picture 12">
            <a:extLst>
              <a:ext uri="{FF2B5EF4-FFF2-40B4-BE49-F238E27FC236}">
                <a16:creationId xmlns:a16="http://schemas.microsoft.com/office/drawing/2014/main" id="{DEEAB85A-1D44-29C9-8389-3912DBC028DF}"/>
              </a:ext>
            </a:extLst>
          </p:cNvPr>
          <p:cNvPicPr>
            <a:picLocks noChangeAspect="1"/>
          </p:cNvPicPr>
          <p:nvPr/>
        </p:nvPicPr>
        <p:blipFill>
          <a:blip r:embed="rId5"/>
          <a:stretch>
            <a:fillRect/>
          </a:stretch>
        </p:blipFill>
        <p:spPr>
          <a:xfrm>
            <a:off x="6959136" y="3558824"/>
            <a:ext cx="4278960" cy="2771733"/>
          </a:xfrm>
          <a:prstGeom prst="rect">
            <a:avLst/>
          </a:prstGeom>
        </p:spPr>
      </p:pic>
    </p:spTree>
    <p:extLst>
      <p:ext uri="{BB962C8B-B14F-4D97-AF65-F5344CB8AC3E}">
        <p14:creationId xmlns:p14="http://schemas.microsoft.com/office/powerpoint/2010/main" val="411954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411C-C0B6-F3D2-90CD-C946AE3E2DD1}"/>
              </a:ext>
            </a:extLst>
          </p:cNvPr>
          <p:cNvSpPr>
            <a:spLocks noGrp="1"/>
          </p:cNvSpPr>
          <p:nvPr>
            <p:ph type="title"/>
          </p:nvPr>
        </p:nvSpPr>
        <p:spPr>
          <a:xfrm>
            <a:off x="448235" y="277906"/>
            <a:ext cx="7718612" cy="842682"/>
          </a:xfrm>
        </p:spPr>
        <p:txBody>
          <a:bodyPr/>
          <a:lstStyle/>
          <a:p>
            <a:r>
              <a:rPr lang="en-US" dirty="0"/>
              <a:t>Why C#</a:t>
            </a:r>
          </a:p>
        </p:txBody>
      </p:sp>
      <p:sp>
        <p:nvSpPr>
          <p:cNvPr id="3" name="Text Placeholder 2">
            <a:extLst>
              <a:ext uri="{FF2B5EF4-FFF2-40B4-BE49-F238E27FC236}">
                <a16:creationId xmlns:a16="http://schemas.microsoft.com/office/drawing/2014/main" id="{0EC7FC9F-ACC5-48EA-8229-48A7AEF0FACD}"/>
              </a:ext>
            </a:extLst>
          </p:cNvPr>
          <p:cNvSpPr>
            <a:spLocks noGrp="1"/>
          </p:cNvSpPr>
          <p:nvPr>
            <p:ph type="body" idx="1"/>
          </p:nvPr>
        </p:nvSpPr>
        <p:spPr>
          <a:xfrm>
            <a:off x="143435" y="1398493"/>
            <a:ext cx="11860305" cy="5369859"/>
          </a:xfrm>
        </p:spPr>
        <p:txBody>
          <a:bodyPr/>
          <a:lstStyle/>
          <a:p>
            <a:pPr marL="152396" indent="0">
              <a:buNone/>
            </a:pPr>
            <a:r>
              <a:rPr lang="en-US" sz="1800" b="1" dirty="0"/>
              <a:t>C# is Simple and Familiar:</a:t>
            </a:r>
          </a:p>
          <a:p>
            <a:pPr marL="152396" indent="0">
              <a:buNone/>
            </a:pPr>
            <a:r>
              <a:rPr lang="en-US" sz="1800" dirty="0"/>
              <a:t>C# is simple because C# simplifies the programmer’s job by avoiding certain features of C and C++. C# avoids explicit memory management. Memory management in C# is automatic. It is done by CLR. So, there is no chance of memory leakage. There is a pointer concept in C# but it is restricted. C# is very familiar to programmers because it is modeled on the C and C++ languages. C# uses many features of C and C++; therefore, C# codes look like C and C++ codes. We can say C# is the simplified version of C and C++.</a:t>
            </a:r>
          </a:p>
          <a:p>
            <a:pPr marL="152396" indent="0">
              <a:buNone/>
            </a:pPr>
            <a:r>
              <a:rPr lang="en-US" sz="1800" b="1" dirty="0"/>
              <a:t>C# is Portable:</a:t>
            </a:r>
          </a:p>
          <a:p>
            <a:pPr marL="152396" indent="0">
              <a:buNone/>
            </a:pPr>
            <a:r>
              <a:rPr lang="en-US" sz="1800" dirty="0"/>
              <a:t>Portability allows the programmer to write the same code for different machines (operating systems). C# provides portability in two ways</a:t>
            </a:r>
          </a:p>
          <a:p>
            <a:pPr marL="152396" indent="0">
              <a:buNone/>
            </a:pPr>
            <a:r>
              <a:rPr lang="en-US" sz="1800" b="1" dirty="0"/>
              <a:t>Source Code Portability</a:t>
            </a:r>
          </a:p>
          <a:p>
            <a:pPr marL="152396" indent="0">
              <a:buNone/>
            </a:pPr>
            <a:r>
              <a:rPr lang="en-US" sz="1800" dirty="0"/>
              <a:t>IL Code Portability (DLL and EXE)</a:t>
            </a:r>
          </a:p>
          <a:p>
            <a:pPr marL="152396" indent="0">
              <a:buNone/>
            </a:pPr>
            <a:r>
              <a:rPr lang="en-US" sz="1800" dirty="0"/>
              <a:t>In C#, we can write the source code in Multiple OS and get the output. Even though we can IL Code Portability is also available. So, once you have the DLL and EXE, then you can use those DLLs and EXEs on different OS and you can get the output as expected. Whereas in the case of C and C++ there is only source code portability.</a:t>
            </a:r>
          </a:p>
          <a:p>
            <a:pPr marL="152396" indent="0">
              <a:buNone/>
            </a:pPr>
            <a:r>
              <a:rPr lang="en-US" sz="1800" b="1" dirty="0"/>
              <a:t>C# is Robust:</a:t>
            </a:r>
          </a:p>
          <a:p>
            <a:pPr marL="152396" indent="0">
              <a:buNone/>
            </a:pPr>
            <a:r>
              <a:rPr lang="en-US" sz="1800" dirty="0"/>
              <a:t>Robust means Strong. C# is a strong type-checking language having strict type-checking during both compilation time and execution time which allows us to develop error-free applications and programs.</a:t>
            </a:r>
          </a:p>
          <a:p>
            <a:pPr marL="152396" indent="0">
              <a:buNone/>
            </a:pPr>
            <a:endParaRPr lang="en-US" sz="1600" dirty="0"/>
          </a:p>
        </p:txBody>
      </p:sp>
    </p:spTree>
    <p:extLst>
      <p:ext uri="{BB962C8B-B14F-4D97-AF65-F5344CB8AC3E}">
        <p14:creationId xmlns:p14="http://schemas.microsoft.com/office/powerpoint/2010/main" val="25110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A2B2-001B-4DF2-BA63-2F2952B2DE5C}"/>
              </a:ext>
            </a:extLst>
          </p:cNvPr>
          <p:cNvSpPr>
            <a:spLocks noGrp="1"/>
          </p:cNvSpPr>
          <p:nvPr>
            <p:ph type="title"/>
          </p:nvPr>
        </p:nvSpPr>
        <p:spPr>
          <a:xfrm>
            <a:off x="609600" y="807467"/>
            <a:ext cx="7447117" cy="819184"/>
          </a:xfrm>
        </p:spPr>
        <p:txBody>
          <a:bodyPr/>
          <a:lstStyle/>
          <a:p>
            <a:r>
              <a:rPr lang="en-US" dirty="0">
                <a:cs typeface="Calibri Light"/>
              </a:rPr>
              <a:t>What will be Covered</a:t>
            </a:r>
          </a:p>
        </p:txBody>
      </p:sp>
      <p:sp>
        <p:nvSpPr>
          <p:cNvPr id="4" name="Rectangle 1">
            <a:extLst>
              <a:ext uri="{FF2B5EF4-FFF2-40B4-BE49-F238E27FC236}">
                <a16:creationId xmlns:a16="http://schemas.microsoft.com/office/drawing/2014/main" id="{77DFE72A-1143-413B-A241-C55963DB0912}"/>
              </a:ext>
            </a:extLst>
          </p:cNvPr>
          <p:cNvSpPr>
            <a:spLocks noGrp="1" noChangeArrowheads="1"/>
          </p:cNvSpPr>
          <p:nvPr>
            <p:ph type="body" idx="1"/>
          </p:nvPr>
        </p:nvSpPr>
        <p:spPr bwMode="auto">
          <a:xfrm>
            <a:off x="891046" y="2311047"/>
            <a:ext cx="10576705"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What is computer programming</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Different types of application</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How computer programs Works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Introduction to .NET Framework</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.NET Framework Architecture and components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Introduction to C# Programming Language</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How to Download and install Visual studio </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First console application</a:t>
            </a:r>
          </a:p>
        </p:txBody>
      </p:sp>
    </p:spTree>
    <p:extLst>
      <p:ext uri="{BB962C8B-B14F-4D97-AF65-F5344CB8AC3E}">
        <p14:creationId xmlns:p14="http://schemas.microsoft.com/office/powerpoint/2010/main" val="4241888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A1F75A-98F5-7FC8-3164-85DC845A92C9}"/>
              </a:ext>
            </a:extLst>
          </p:cNvPr>
          <p:cNvSpPr>
            <a:spLocks noGrp="1"/>
          </p:cNvSpPr>
          <p:nvPr>
            <p:ph type="body" idx="1"/>
          </p:nvPr>
        </p:nvSpPr>
        <p:spPr>
          <a:xfrm>
            <a:off x="98612" y="143435"/>
            <a:ext cx="12021670" cy="6714565"/>
          </a:xfrm>
        </p:spPr>
        <p:txBody>
          <a:bodyPr/>
          <a:lstStyle/>
          <a:p>
            <a:pPr marL="152396" indent="0">
              <a:buNone/>
            </a:pPr>
            <a:r>
              <a:rPr lang="en-US" sz="2000" b="1" dirty="0"/>
              <a:t>C# is Dynamic:</a:t>
            </a:r>
          </a:p>
          <a:p>
            <a:pPr marL="152396" indent="0">
              <a:buNone/>
            </a:pPr>
            <a:r>
              <a:rPr lang="en-US" sz="2000" dirty="0"/>
              <a:t>C# 4.0 introduced a new type called dynamic that avoids compile-time type checking. A dynamic type escapes type checking at compile-time; instead, it resolves the type at run time. So, if you don’t know the type of data that you want to store, then you can use dynamic as the data type, and at runtime based on value or data, the type will automatically resolve. So, C# is dynamic.</a:t>
            </a:r>
          </a:p>
          <a:p>
            <a:pPr marL="152396" indent="0">
              <a:buNone/>
            </a:pPr>
            <a:r>
              <a:rPr lang="en-US" sz="2000" b="1" dirty="0"/>
              <a:t>C# is Platform Independent:</a:t>
            </a:r>
          </a:p>
          <a:p>
            <a:pPr marL="152396" indent="0">
              <a:buNone/>
            </a:pPr>
            <a:r>
              <a:rPr lang="en-US" sz="2000" dirty="0"/>
              <a:t>Many Programming Languages are compatible with only one platform. Now, with the introduction of .NET Core or .NET, C# was specifically designed to be platform-independent. C# applications with .NET Core or .NET can be run on Windows, Linux, and Mac operating systems. So, we can say C# is Platform Independent with .NET Core or .NET.</a:t>
            </a:r>
          </a:p>
          <a:p>
            <a:pPr marL="152396" indent="0">
              <a:buNone/>
            </a:pPr>
            <a:r>
              <a:rPr lang="en-US" sz="2000" b="1" dirty="0"/>
              <a:t>C# is Multithreaded:</a:t>
            </a:r>
          </a:p>
          <a:p>
            <a:pPr marL="152396" indent="0">
              <a:buNone/>
            </a:pPr>
            <a:r>
              <a:rPr lang="en-US" sz="2000" dirty="0"/>
              <a:t>A process is divided into several small parts known as threads or lightweight processes. Sending multiple threads to the processor for processing is known as multithreading. Multi-threading means handling multiple tasks simultaneously. For example, we can listen to music while scrolling a page and at the same time we can download an application from the internet on a computer. </a:t>
            </a:r>
          </a:p>
          <a:p>
            <a:pPr marL="152396" indent="0">
              <a:buNone/>
            </a:pPr>
            <a:r>
              <a:rPr lang="en-US" sz="2000" dirty="0"/>
              <a:t>If multiple threads are used to execute your application code, then it is called Multithreading. Multithreading is a mechanism to implement Concurrent Programming where multiple threads execute the code simultaneously. And using C# Programming language we can develop multithread applications. So, C# supports multithreaded programming</a:t>
            </a:r>
            <a:r>
              <a:rPr lang="en-US" sz="2400" dirty="0"/>
              <a:t>.</a:t>
            </a:r>
          </a:p>
          <a:p>
            <a:pPr marL="152396" indent="0">
              <a:buNone/>
            </a:pPr>
            <a:endParaRPr lang="en-US" sz="1600" dirty="0"/>
          </a:p>
          <a:p>
            <a:pPr marL="152396" indent="0">
              <a:buNone/>
            </a:pPr>
            <a:endParaRPr lang="en-US" sz="1800" dirty="0"/>
          </a:p>
        </p:txBody>
      </p:sp>
    </p:spTree>
    <p:extLst>
      <p:ext uri="{BB962C8B-B14F-4D97-AF65-F5344CB8AC3E}">
        <p14:creationId xmlns:p14="http://schemas.microsoft.com/office/powerpoint/2010/main" val="92586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F47157-FAFA-287F-2C35-D8FED23AC8DD}"/>
              </a:ext>
            </a:extLst>
          </p:cNvPr>
          <p:cNvSpPr>
            <a:spLocks noGrp="1"/>
          </p:cNvSpPr>
          <p:nvPr>
            <p:ph type="body" idx="1"/>
          </p:nvPr>
        </p:nvSpPr>
        <p:spPr>
          <a:xfrm>
            <a:off x="475129" y="143435"/>
            <a:ext cx="11331389" cy="6355977"/>
          </a:xfrm>
        </p:spPr>
        <p:txBody>
          <a:bodyPr/>
          <a:lstStyle/>
          <a:p>
            <a:pPr marL="152396" indent="0">
              <a:buNone/>
            </a:pPr>
            <a:r>
              <a:rPr lang="en-US" sz="1800" b="1" dirty="0"/>
              <a:t>C# is Object-Oriented:</a:t>
            </a:r>
          </a:p>
          <a:p>
            <a:pPr marL="152396" indent="0">
              <a:buNone/>
            </a:pPr>
            <a:r>
              <a:rPr lang="en-US" sz="1800" dirty="0"/>
              <a:t>Except for the primitive data types, all elements in C# are objects. Object-oriented is not a programming language, it is a programming technique or concept, or principle which defines a set of rules and regulations for organizing the data and instructions. The concepts provided by oops are as follows</a:t>
            </a:r>
          </a:p>
          <a:p>
            <a:r>
              <a:rPr lang="en-US" sz="1800" dirty="0"/>
              <a:t>Encapsulation</a:t>
            </a:r>
          </a:p>
          <a:p>
            <a:r>
              <a:rPr lang="en-US" sz="1800" dirty="0"/>
              <a:t>Abstraction</a:t>
            </a:r>
          </a:p>
          <a:p>
            <a:r>
              <a:rPr lang="en-US" sz="1800" dirty="0"/>
              <a:t>Polymorphism</a:t>
            </a:r>
          </a:p>
          <a:p>
            <a:r>
              <a:rPr lang="en-US" sz="1800" dirty="0"/>
              <a:t>Inheritance</a:t>
            </a:r>
          </a:p>
          <a:p>
            <a:pPr marL="152396" indent="0">
              <a:buNone/>
            </a:pPr>
            <a:r>
              <a:rPr lang="en-US" sz="1800" dirty="0"/>
              <a:t>The Programming Language which supports these four features is known as an Object-Oriented Programming Language. And C# Programming Language supports these four features, so C# is Object-Oriented.</a:t>
            </a:r>
          </a:p>
          <a:p>
            <a:pPr marL="152396" indent="0">
              <a:buNone/>
            </a:pPr>
            <a:r>
              <a:rPr lang="en-US" sz="1800" b="1" dirty="0"/>
              <a:t>Automatic Memory Management:</a:t>
            </a:r>
          </a:p>
          <a:p>
            <a:pPr marL="152396" indent="0">
              <a:buNone/>
            </a:pPr>
            <a:r>
              <a:rPr lang="en-US" sz="1800" dirty="0"/>
              <a:t>The .NET Framework automatically manages memory allocation and de-allocation for objects. When a dot net application runs, lots of objects are created. At a given point in time, it is possible that some of those objects are not used by the application. Garbage Collector in .NET Framework is nothing but a Small Routine or you can say it is a Background Process that runs periodically and try to identify what objects are not being used currently by the application and de-allocates the memory of those objects. So, as a developer, we need not worry about how memory allocation and deallocation are done in .NET Applications.</a:t>
            </a:r>
          </a:p>
          <a:p>
            <a:pPr marL="152396" indent="0">
              <a:buNone/>
            </a:pPr>
            <a:r>
              <a:rPr lang="en-US" sz="1800" b="1" dirty="0"/>
              <a:t>Exception Handling:</a:t>
            </a:r>
          </a:p>
          <a:p>
            <a:pPr marL="152396" indent="0">
              <a:buNone/>
            </a:pPr>
            <a:r>
              <a:rPr lang="en-US" sz="1800" dirty="0"/>
              <a:t>C# Provides Strong Exception Handling Features which can be used to stop the Abnormal Termination of the program and you can also provide user-understandable messages when an exception is raised.</a:t>
            </a:r>
          </a:p>
        </p:txBody>
      </p:sp>
    </p:spTree>
    <p:extLst>
      <p:ext uri="{BB962C8B-B14F-4D97-AF65-F5344CB8AC3E}">
        <p14:creationId xmlns:p14="http://schemas.microsoft.com/office/powerpoint/2010/main" val="2579326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B739-8219-B365-4D10-7D0C90716201}"/>
              </a:ext>
            </a:extLst>
          </p:cNvPr>
          <p:cNvSpPr>
            <a:spLocks noGrp="1"/>
          </p:cNvSpPr>
          <p:nvPr>
            <p:ph type="title"/>
          </p:nvPr>
        </p:nvSpPr>
        <p:spPr>
          <a:xfrm>
            <a:off x="600635" y="254459"/>
            <a:ext cx="7521200" cy="675800"/>
          </a:xfrm>
        </p:spPr>
        <p:txBody>
          <a:bodyPr/>
          <a:lstStyle/>
          <a:p>
            <a:r>
              <a:rPr lang="en-US" b="1" dirty="0"/>
              <a:t>Features of C#</a:t>
            </a:r>
          </a:p>
        </p:txBody>
      </p:sp>
      <p:sp>
        <p:nvSpPr>
          <p:cNvPr id="3" name="Text Placeholder 2">
            <a:extLst>
              <a:ext uri="{FF2B5EF4-FFF2-40B4-BE49-F238E27FC236}">
                <a16:creationId xmlns:a16="http://schemas.microsoft.com/office/drawing/2014/main" id="{7FCBE5D5-AAF0-7C95-69BF-873F1D83E48D}"/>
              </a:ext>
            </a:extLst>
          </p:cNvPr>
          <p:cNvSpPr>
            <a:spLocks noGrp="1"/>
          </p:cNvSpPr>
          <p:nvPr>
            <p:ph type="body" idx="1"/>
          </p:nvPr>
        </p:nvSpPr>
        <p:spPr>
          <a:xfrm>
            <a:off x="304799" y="1097141"/>
            <a:ext cx="11582401" cy="5506400"/>
          </a:xfrm>
        </p:spPr>
        <p:txBody>
          <a:bodyPr/>
          <a:lstStyle/>
          <a:p>
            <a:r>
              <a:rPr lang="en-US" dirty="0"/>
              <a:t>Simple: C# is a simple language in the sense that it provides a structured approach (to break the problem into parts), a rich set of library functions, data types, etc.</a:t>
            </a:r>
          </a:p>
          <a:p>
            <a:r>
              <a:rPr lang="en-US" dirty="0"/>
              <a:t>Modern Programming Language: C# programming is based upon the current trend and it is very powerful and simple for building scalable, interoperable, and robust applications.</a:t>
            </a:r>
          </a:p>
          <a:p>
            <a:r>
              <a:rPr lang="en-US" dirty="0"/>
              <a:t>Object-Oriented: C# is an object-oriented programming language. OOPs makes development and maintenance easier whereas in Procedure-oriented programming language it is not easy to manage if code grows as the project size grows.</a:t>
            </a:r>
          </a:p>
          <a:p>
            <a:r>
              <a:rPr lang="en-US" dirty="0"/>
              <a:t>Type-Safe: C# type safe code can only access the memory location that it has permission to execute. Therefore, it improves the security of the program.</a:t>
            </a:r>
          </a:p>
        </p:txBody>
      </p:sp>
    </p:spTree>
    <p:extLst>
      <p:ext uri="{BB962C8B-B14F-4D97-AF65-F5344CB8AC3E}">
        <p14:creationId xmlns:p14="http://schemas.microsoft.com/office/powerpoint/2010/main" val="1317803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9309A1-C7FB-C64C-FB44-4B60E1E9F4BF}"/>
              </a:ext>
            </a:extLst>
          </p:cNvPr>
          <p:cNvSpPr>
            <a:spLocks noGrp="1"/>
          </p:cNvSpPr>
          <p:nvPr>
            <p:ph type="body" idx="1"/>
          </p:nvPr>
        </p:nvSpPr>
        <p:spPr>
          <a:xfrm>
            <a:off x="430307" y="224118"/>
            <a:ext cx="11438964" cy="6526306"/>
          </a:xfrm>
        </p:spPr>
        <p:txBody>
          <a:bodyPr/>
          <a:lstStyle/>
          <a:p>
            <a:r>
              <a:rPr lang="en-US" dirty="0"/>
              <a:t>Interoperability: The interoperability process enables the C# programs to do almost anything that a native C++ application can do.</a:t>
            </a:r>
          </a:p>
          <a:p>
            <a:r>
              <a:rPr lang="en-US" dirty="0"/>
              <a:t>Scalable and Updateable: C# is an automatic scalable and updateable programming language. For updating our application, we delete the old files and update them with new ones.</a:t>
            </a:r>
          </a:p>
          <a:p>
            <a:r>
              <a:rPr lang="en-US" dirty="0"/>
              <a:t>Component Oriented: C# is a component-oriented programming language. It is the predominant software development methodology used to develop more robust and highly scalable applications.</a:t>
            </a:r>
          </a:p>
          <a:p>
            <a:r>
              <a:rPr lang="en-US" dirty="0"/>
              <a:t>Structured Programming Language: C# is a structured programming language in the sense that we can break the program into parts using functions. So, it is easy to understand and modify.</a:t>
            </a:r>
          </a:p>
          <a:p>
            <a:r>
              <a:rPr lang="en-US" dirty="0"/>
              <a:t>Rich Library: C# provides a lot of inbuilt functions that make development fast.</a:t>
            </a:r>
          </a:p>
          <a:p>
            <a:r>
              <a:rPr lang="en-US" dirty="0"/>
              <a:t>Fast Speed: The compilation and execution time of the C# language is fast.</a:t>
            </a:r>
          </a:p>
          <a:p>
            <a:endParaRPr lang="en-US" dirty="0"/>
          </a:p>
        </p:txBody>
      </p:sp>
    </p:spTree>
    <p:extLst>
      <p:ext uri="{BB962C8B-B14F-4D97-AF65-F5344CB8AC3E}">
        <p14:creationId xmlns:p14="http://schemas.microsoft.com/office/powerpoint/2010/main" val="75715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724E-8C30-84FC-E9C5-19C5AF19665C}"/>
              </a:ext>
            </a:extLst>
          </p:cNvPr>
          <p:cNvSpPr>
            <a:spLocks noGrp="1"/>
          </p:cNvSpPr>
          <p:nvPr>
            <p:ph type="title"/>
          </p:nvPr>
        </p:nvSpPr>
        <p:spPr>
          <a:xfrm>
            <a:off x="710267" y="404219"/>
            <a:ext cx="9440411" cy="543161"/>
          </a:xfrm>
        </p:spPr>
        <p:txBody>
          <a:bodyPr/>
          <a:lstStyle/>
          <a:p>
            <a:r>
              <a:rPr lang="en-US" dirty="0"/>
              <a:t>What  is Computer Programming </a:t>
            </a:r>
          </a:p>
        </p:txBody>
      </p:sp>
      <p:sp>
        <p:nvSpPr>
          <p:cNvPr id="3" name="Text Placeholder 2">
            <a:extLst>
              <a:ext uri="{FF2B5EF4-FFF2-40B4-BE49-F238E27FC236}">
                <a16:creationId xmlns:a16="http://schemas.microsoft.com/office/drawing/2014/main" id="{D02D3B37-1567-9C5C-42C8-A2D8D7076077}"/>
              </a:ext>
            </a:extLst>
          </p:cNvPr>
          <p:cNvSpPr>
            <a:spLocks noGrp="1"/>
          </p:cNvSpPr>
          <p:nvPr>
            <p:ph type="body" idx="1"/>
          </p:nvPr>
        </p:nvSpPr>
        <p:spPr>
          <a:xfrm>
            <a:off x="609599" y="1392572"/>
            <a:ext cx="11134987" cy="4789628"/>
          </a:xfrm>
        </p:spPr>
        <p:txBody>
          <a:bodyPr/>
          <a:lstStyle/>
          <a:p>
            <a:pPr marL="152396" indent="0">
              <a:buNone/>
            </a:pPr>
            <a:r>
              <a:rPr lang="en-US" dirty="0"/>
              <a:t> A language is a way to communicate with each other. It involves exchanging a set of instruction from one person to another.</a:t>
            </a:r>
          </a:p>
          <a:p>
            <a:pPr marL="152396" indent="0">
              <a:buNone/>
            </a:pPr>
            <a:r>
              <a:rPr lang="en-US" dirty="0"/>
              <a:t>A computer language is also a set of instructions that the computer can understand, it’s a formal language used to communicate with a computer.</a:t>
            </a:r>
          </a:p>
          <a:p>
            <a:pPr marL="152396" indent="0">
              <a:buNone/>
            </a:pPr>
            <a:r>
              <a:rPr lang="en-US" dirty="0"/>
              <a:t>We need to communicate with computers too   in order for it to help us do complex computations (e.g. the factorial of 100). But the problem is that a computer understands Binary language(o’s and 1’s)  and we human understands different languages (i.e. English, Chinese ).</a:t>
            </a:r>
          </a:p>
          <a:p>
            <a:pPr marL="152396" indent="0">
              <a:buNone/>
            </a:pPr>
            <a:r>
              <a:rPr lang="en-US" dirty="0"/>
              <a:t>If we want to talk to the computer we should pass instructions in machine code or binary code but do we understand binary code </a:t>
            </a:r>
          </a:p>
        </p:txBody>
      </p:sp>
    </p:spTree>
    <p:extLst>
      <p:ext uri="{BB962C8B-B14F-4D97-AF65-F5344CB8AC3E}">
        <p14:creationId xmlns:p14="http://schemas.microsoft.com/office/powerpoint/2010/main" val="99447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1BB6AB-FA81-8F63-9C84-573239C861CE}"/>
              </a:ext>
            </a:extLst>
          </p:cNvPr>
          <p:cNvSpPr>
            <a:spLocks noGrp="1"/>
          </p:cNvSpPr>
          <p:nvPr>
            <p:ph type="body" idx="1"/>
          </p:nvPr>
        </p:nvSpPr>
        <p:spPr>
          <a:xfrm>
            <a:off x="609599" y="1249959"/>
            <a:ext cx="11185322" cy="5176007"/>
          </a:xfrm>
        </p:spPr>
        <p:txBody>
          <a:bodyPr/>
          <a:lstStyle/>
          <a:p>
            <a:r>
              <a:rPr lang="en-US" dirty="0"/>
              <a:t>If you want to pass instruction  to a computer you need to learn a programming language like C, C++, Java , JavaScript and C# (high-level programming languages)</a:t>
            </a:r>
          </a:p>
          <a:p>
            <a:r>
              <a:rPr lang="en-US" dirty="0"/>
              <a:t>So to communicate we write programs using any programming language , so we have to study the language first and  write programs ( which is just a set of instructions) but we don’t yet have machine Code?</a:t>
            </a:r>
          </a:p>
          <a:p>
            <a:r>
              <a:rPr lang="en-US" dirty="0"/>
              <a:t>Programs get converted by the compiler and generate machine code and not the computer can receive input and provide output.</a:t>
            </a:r>
          </a:p>
        </p:txBody>
      </p:sp>
      <p:pic>
        <p:nvPicPr>
          <p:cNvPr id="5" name="Picture 4">
            <a:extLst>
              <a:ext uri="{FF2B5EF4-FFF2-40B4-BE49-F238E27FC236}">
                <a16:creationId xmlns:a16="http://schemas.microsoft.com/office/drawing/2014/main" id="{B1EC8B02-4C1C-F62C-A4F3-9ED9B0E44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1347" y="66781"/>
            <a:ext cx="1367405" cy="1028289"/>
          </a:xfrm>
          <a:prstGeom prst="rect">
            <a:avLst/>
          </a:prstGeom>
        </p:spPr>
      </p:pic>
    </p:spTree>
    <p:extLst>
      <p:ext uri="{BB962C8B-B14F-4D97-AF65-F5344CB8AC3E}">
        <p14:creationId xmlns:p14="http://schemas.microsoft.com/office/powerpoint/2010/main" val="143229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3BD-AC8D-CF11-9B5C-75A4C0D3E8F7}"/>
              </a:ext>
            </a:extLst>
          </p:cNvPr>
          <p:cNvSpPr>
            <a:spLocks noGrp="1"/>
          </p:cNvSpPr>
          <p:nvPr>
            <p:ph type="title"/>
          </p:nvPr>
        </p:nvSpPr>
        <p:spPr>
          <a:xfrm>
            <a:off x="609600" y="807467"/>
            <a:ext cx="10363200" cy="601883"/>
          </a:xfrm>
        </p:spPr>
        <p:txBody>
          <a:bodyPr/>
          <a:lstStyle/>
          <a:p>
            <a:r>
              <a:rPr lang="en-US" dirty="0"/>
              <a:t>Types of Programming Languages </a:t>
            </a:r>
          </a:p>
        </p:txBody>
      </p:sp>
      <p:sp>
        <p:nvSpPr>
          <p:cNvPr id="3" name="Text Placeholder 2">
            <a:extLst>
              <a:ext uri="{FF2B5EF4-FFF2-40B4-BE49-F238E27FC236}">
                <a16:creationId xmlns:a16="http://schemas.microsoft.com/office/drawing/2014/main" id="{427AB12B-EBA8-505E-805D-2D2E23BB6FE9}"/>
              </a:ext>
            </a:extLst>
          </p:cNvPr>
          <p:cNvSpPr>
            <a:spLocks noGrp="1"/>
          </p:cNvSpPr>
          <p:nvPr>
            <p:ph type="body" idx="1"/>
          </p:nvPr>
        </p:nvSpPr>
        <p:spPr>
          <a:xfrm>
            <a:off x="394283" y="1627464"/>
            <a:ext cx="11375472" cy="4974672"/>
          </a:xfrm>
        </p:spPr>
        <p:txBody>
          <a:bodyPr/>
          <a:lstStyle/>
          <a:p>
            <a:r>
              <a:rPr lang="en-US" b="1" dirty="0"/>
              <a:t>Machine Language </a:t>
            </a:r>
            <a:r>
              <a:rPr lang="en-US" dirty="0"/>
              <a:t>– This is the language that the computer understands, it involves a series of binary 0’s and 1’s </a:t>
            </a:r>
          </a:p>
          <a:p>
            <a:r>
              <a:rPr lang="en-US" b="1" dirty="0"/>
              <a:t>Assembly Language </a:t>
            </a:r>
            <a:r>
              <a:rPr lang="en-US" dirty="0"/>
              <a:t>– This is a low-level programming language but easier than machine language( used to develop OS)</a:t>
            </a:r>
          </a:p>
          <a:p>
            <a:r>
              <a:rPr lang="en-US" b="1" dirty="0"/>
              <a:t>High-level Languages</a:t>
            </a:r>
            <a:r>
              <a:rPr lang="en-US" dirty="0"/>
              <a:t>- the low-level programming languages are hard to learn so we wanted some English-like language so high-level programming languages were introduced like : C, C++,C#,JS , Java and Python.</a:t>
            </a:r>
          </a:p>
          <a:p>
            <a:r>
              <a:rPr lang="en-US" b="1" dirty="0"/>
              <a:t>Problem-oriented Languages </a:t>
            </a:r>
            <a:r>
              <a:rPr lang="en-US" dirty="0"/>
              <a:t>– this include SQL</a:t>
            </a:r>
          </a:p>
          <a:p>
            <a:r>
              <a:rPr lang="en-US" b="1" dirty="0"/>
              <a:t>Natural languages </a:t>
            </a:r>
            <a:r>
              <a:rPr lang="en-US" dirty="0"/>
              <a:t>– mainly used in Artificial intelligence</a:t>
            </a:r>
          </a:p>
        </p:txBody>
      </p:sp>
    </p:spTree>
    <p:extLst>
      <p:ext uri="{BB962C8B-B14F-4D97-AF65-F5344CB8AC3E}">
        <p14:creationId xmlns:p14="http://schemas.microsoft.com/office/powerpoint/2010/main" val="345669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68E3-B9B8-2A58-DD21-F2C2E665ED15}"/>
              </a:ext>
            </a:extLst>
          </p:cNvPr>
          <p:cNvSpPr>
            <a:spLocks noGrp="1"/>
          </p:cNvSpPr>
          <p:nvPr>
            <p:ph type="title"/>
          </p:nvPr>
        </p:nvSpPr>
        <p:spPr>
          <a:xfrm>
            <a:off x="609600" y="807467"/>
            <a:ext cx="11109820" cy="668995"/>
          </a:xfrm>
        </p:spPr>
        <p:txBody>
          <a:bodyPr/>
          <a:lstStyle/>
          <a:p>
            <a:r>
              <a:rPr lang="en-US" dirty="0"/>
              <a:t>Introduction to the  .NET Framework</a:t>
            </a:r>
          </a:p>
        </p:txBody>
      </p:sp>
      <p:sp>
        <p:nvSpPr>
          <p:cNvPr id="3" name="Text Placeholder 2">
            <a:extLst>
              <a:ext uri="{FF2B5EF4-FFF2-40B4-BE49-F238E27FC236}">
                <a16:creationId xmlns:a16="http://schemas.microsoft.com/office/drawing/2014/main" id="{F6501655-68EE-EF22-94CF-111088B41AEA}"/>
              </a:ext>
            </a:extLst>
          </p:cNvPr>
          <p:cNvSpPr>
            <a:spLocks noGrp="1"/>
          </p:cNvSpPr>
          <p:nvPr>
            <p:ph type="body" idx="1"/>
          </p:nvPr>
        </p:nvSpPr>
        <p:spPr>
          <a:xfrm>
            <a:off x="609600" y="2382472"/>
            <a:ext cx="11227266" cy="4085439"/>
          </a:xfrm>
        </p:spPr>
        <p:txBody>
          <a:bodyPr/>
          <a:lstStyle/>
          <a:p>
            <a:pPr marL="152396" indent="0">
              <a:buNone/>
            </a:pPr>
            <a:r>
              <a:rPr lang="en-US" sz="1800" b="1" i="0" dirty="0">
                <a:solidFill>
                  <a:srgbClr val="000000"/>
                </a:solidFill>
                <a:effectLst/>
                <a:latin typeface="arial" panose="020B0604020202020204" pitchFamily="34" charset="0"/>
              </a:rPr>
              <a:t>NET</a:t>
            </a:r>
            <a:r>
              <a:rPr lang="en-US" sz="1800" b="0" i="0" dirty="0">
                <a:solidFill>
                  <a:srgbClr val="000000"/>
                </a:solidFill>
                <a:effectLst/>
                <a:latin typeface="arial" panose="020B0604020202020204" pitchFamily="34" charset="0"/>
              </a:rPr>
              <a:t> stands for </a:t>
            </a:r>
            <a:r>
              <a:rPr lang="en-US" sz="1800" b="1" i="0" dirty="0">
                <a:solidFill>
                  <a:srgbClr val="000000"/>
                </a:solidFill>
                <a:effectLst/>
                <a:latin typeface="arial" panose="020B0604020202020204" pitchFamily="34" charset="0"/>
              </a:rPr>
              <a:t>Network Enabled Technology</a:t>
            </a:r>
            <a:r>
              <a:rPr lang="en-US" sz="1800" b="0" i="0" dirty="0">
                <a:solidFill>
                  <a:srgbClr val="000000"/>
                </a:solidFill>
                <a:effectLst/>
                <a:latin typeface="arial" panose="020B0604020202020204" pitchFamily="34" charset="0"/>
              </a:rPr>
              <a:t> (Internet). In .NET, dot (.) refers to </a:t>
            </a:r>
            <a:r>
              <a:rPr lang="en-US" sz="1800" b="1" i="0" dirty="0">
                <a:solidFill>
                  <a:srgbClr val="000000"/>
                </a:solidFill>
                <a:effectLst/>
                <a:latin typeface="arial" panose="020B0604020202020204" pitchFamily="34" charset="0"/>
              </a:rPr>
              <a:t>Object-Oriented,</a:t>
            </a:r>
            <a:r>
              <a:rPr lang="en-US" sz="1800" b="0" i="0" dirty="0">
                <a:solidFill>
                  <a:srgbClr val="000000"/>
                </a:solidFill>
                <a:effectLst/>
                <a:latin typeface="arial" panose="020B0604020202020204" pitchFamily="34" charset="0"/>
              </a:rPr>
              <a:t> and NET refers to the internet. So, the complete .NET means through Object-Oriented we can implement internet-based applications.</a:t>
            </a:r>
          </a:p>
          <a:p>
            <a:pPr marL="152396" indent="0">
              <a:buNone/>
            </a:pPr>
            <a:r>
              <a:rPr lang="en-US" sz="1800" dirty="0"/>
              <a:t>According to Microsoft, .NET is a Free, Cross-Platform, Open-Source developer platform for building many different types of applications. With .NET, we can use multiple languages (C#, VB, F#, etc.), Editors (Visual Studio, Visual Studio Code, Visual Studio for Mac, OmniSharp, JetBrains Rider, etc.), and Libraries to build for Web, Mobile, Desktop, Games, IoT, and more.</a:t>
            </a:r>
          </a:p>
          <a:p>
            <a:pPr marL="152396" indent="0">
              <a:buNone/>
            </a:pPr>
            <a:r>
              <a:rPr lang="en-US" sz="1800" dirty="0"/>
              <a:t>Cross Platform: Whether you are working in C#, F#, or Visual Basic, your code will run on any compatible operating system. You can build many types of apps with .NET. Some are Cross-Platform, and some target a specific set of operating systems and devices.</a:t>
            </a:r>
          </a:p>
          <a:p>
            <a:pPr marL="152396" indent="0">
              <a:buNone/>
            </a:pPr>
            <a:r>
              <a:rPr lang="en-US" sz="1800" dirty="0"/>
              <a:t>Libraries: To extend functionality, Microsoft and others maintain a healthy .NET package ecosystem. </a:t>
            </a:r>
            <a:r>
              <a:rPr lang="en-US" sz="1800" b="1" dirty="0"/>
              <a:t>NuGet</a:t>
            </a:r>
            <a:r>
              <a:rPr lang="en-US" sz="1800" dirty="0"/>
              <a:t> is a package manager built specifically for .NET that contains over 100,000 packages.</a:t>
            </a:r>
          </a:p>
        </p:txBody>
      </p:sp>
    </p:spTree>
    <p:extLst>
      <p:ext uri="{BB962C8B-B14F-4D97-AF65-F5344CB8AC3E}">
        <p14:creationId xmlns:p14="http://schemas.microsoft.com/office/powerpoint/2010/main" val="299874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EB80-DA55-E5E0-A980-E8BCCEC1A376}"/>
              </a:ext>
            </a:extLst>
          </p:cNvPr>
          <p:cNvSpPr>
            <a:spLocks noGrp="1"/>
          </p:cNvSpPr>
          <p:nvPr>
            <p:ph type="title"/>
          </p:nvPr>
        </p:nvSpPr>
        <p:spPr>
          <a:xfrm>
            <a:off x="662730" y="379629"/>
            <a:ext cx="10981189" cy="643828"/>
          </a:xfrm>
        </p:spPr>
        <p:txBody>
          <a:bodyPr/>
          <a:lstStyle/>
          <a:p>
            <a:r>
              <a:rPr lang="en-US" dirty="0"/>
              <a:t>What Does the .NET Framework Provide</a:t>
            </a:r>
          </a:p>
        </p:txBody>
      </p:sp>
      <p:sp>
        <p:nvSpPr>
          <p:cNvPr id="3" name="Text Placeholder 2">
            <a:extLst>
              <a:ext uri="{FF2B5EF4-FFF2-40B4-BE49-F238E27FC236}">
                <a16:creationId xmlns:a16="http://schemas.microsoft.com/office/drawing/2014/main" id="{5E85B5D1-1D9F-5FE9-0C45-F9AAB8C8FDDB}"/>
              </a:ext>
            </a:extLst>
          </p:cNvPr>
          <p:cNvSpPr>
            <a:spLocks noGrp="1"/>
          </p:cNvSpPr>
          <p:nvPr>
            <p:ph type="body" idx="1"/>
          </p:nvPr>
        </p:nvSpPr>
        <p:spPr>
          <a:xfrm>
            <a:off x="609599" y="1132514"/>
            <a:ext cx="11034319" cy="5049686"/>
          </a:xfrm>
        </p:spPr>
        <p:txBody>
          <a:bodyPr/>
          <a:lstStyle/>
          <a:p>
            <a:pPr marL="152396" indent="0">
              <a:buNone/>
            </a:pPr>
            <a:r>
              <a:rPr lang="en-US" dirty="0"/>
              <a:t>The .NET framework provides two component:</a:t>
            </a:r>
          </a:p>
          <a:p>
            <a:pPr marL="152396" indent="0">
              <a:buNone/>
            </a:pPr>
            <a:endParaRPr lang="en-US" dirty="0"/>
          </a:p>
          <a:p>
            <a:r>
              <a:rPr lang="en-US" dirty="0"/>
              <a:t>BCL (Base Class Libraries)</a:t>
            </a:r>
          </a:p>
          <a:p>
            <a:r>
              <a:rPr lang="en-US" dirty="0"/>
              <a:t>CLR (Common Language Runtime)</a:t>
            </a:r>
          </a:p>
          <a:p>
            <a:pPr marL="152396" indent="0">
              <a:buNone/>
            </a:pPr>
            <a:r>
              <a:rPr lang="en-US" b="1" dirty="0"/>
              <a:t>What is BCL</a:t>
            </a:r>
          </a:p>
          <a:p>
            <a:pPr marL="152396" indent="0">
              <a:buNone/>
            </a:pPr>
            <a:r>
              <a:rPr lang="en-US" dirty="0"/>
              <a:t>The Base Class Library  is installed when we install the .NET framework . It provides a set of API’s and types for common functionality e.g. types for string, date, numbers</a:t>
            </a:r>
          </a:p>
          <a:p>
            <a:pPr marL="152396" indent="0">
              <a:buNone/>
            </a:pPr>
            <a:r>
              <a:rPr lang="en-US" dirty="0"/>
              <a:t>BCL is a collection of pre-written code that provides many useful tools and building blocks form programmers when they are building their programs . </a:t>
            </a:r>
          </a:p>
          <a:p>
            <a:pPr marL="152396" indent="0">
              <a:buNone/>
            </a:pPr>
            <a:r>
              <a:rPr lang="en-US" dirty="0"/>
              <a:t>(toybox)</a:t>
            </a:r>
          </a:p>
        </p:txBody>
      </p:sp>
    </p:spTree>
    <p:extLst>
      <p:ext uri="{BB962C8B-B14F-4D97-AF65-F5344CB8AC3E}">
        <p14:creationId xmlns:p14="http://schemas.microsoft.com/office/powerpoint/2010/main" val="242118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A7E257-9CF8-C86A-EC8D-FA54DFC69DB0}"/>
              </a:ext>
            </a:extLst>
          </p:cNvPr>
          <p:cNvSpPr>
            <a:spLocks noGrp="1"/>
          </p:cNvSpPr>
          <p:nvPr>
            <p:ph type="body" idx="1"/>
          </p:nvPr>
        </p:nvSpPr>
        <p:spPr>
          <a:xfrm>
            <a:off x="609600" y="570451"/>
            <a:ext cx="11227266" cy="5998129"/>
          </a:xfrm>
        </p:spPr>
        <p:txBody>
          <a:bodyPr/>
          <a:lstStyle/>
          <a:p>
            <a:pPr marL="152396" indent="0">
              <a:buNone/>
            </a:pPr>
            <a:r>
              <a:rPr lang="en-US" b="1" dirty="0"/>
              <a:t>What is the CLR</a:t>
            </a:r>
          </a:p>
          <a:p>
            <a:pPr marL="152396" indent="0">
              <a:buNone/>
            </a:pPr>
            <a:r>
              <a:rPr lang="en-US" dirty="0"/>
              <a:t>CLR is the execution engine that handles running applications, it provides services like garbage collection, threading , exception handling and more.</a:t>
            </a:r>
          </a:p>
          <a:p>
            <a:pPr marL="152396" indent="0">
              <a:buNone/>
            </a:pPr>
            <a:r>
              <a:rPr lang="en-US" dirty="0"/>
              <a:t>Its main work is to ensure that the programs you write in the .NET framework works properly.( babysitter) </a:t>
            </a:r>
          </a:p>
          <a:p>
            <a:pPr marL="152396" indent="0" algn="l">
              <a:buNone/>
            </a:pPr>
            <a:r>
              <a:rPr lang="en-US" b="0" i="0" dirty="0">
                <a:effectLst/>
                <a:latin typeface="source-serif-pro"/>
              </a:rPr>
              <a:t>CLR Consist of a </a:t>
            </a:r>
            <a:r>
              <a:rPr lang="en-US" b="1" i="0" dirty="0">
                <a:effectLst/>
                <a:latin typeface="source-serif-pro"/>
              </a:rPr>
              <a:t>JIT compiler </a:t>
            </a:r>
            <a:r>
              <a:rPr lang="en-US" b="0" i="0" dirty="0">
                <a:effectLst/>
                <a:latin typeface="source-serif-pro"/>
              </a:rPr>
              <a:t>which is responsible for executing the Intermediate Code into Byte Code.</a:t>
            </a:r>
          </a:p>
          <a:p>
            <a:pPr marL="152396" indent="0" algn="l">
              <a:buNone/>
            </a:pPr>
            <a:r>
              <a:rPr lang="en-US" b="0" i="0" dirty="0">
                <a:effectLst/>
                <a:latin typeface="source-serif-pro"/>
              </a:rPr>
              <a:t>The garbage collector manages the allocation and release of memory for an application. Therefore, developers working with managed code don’t have to write code to perform memory management tasks. Automatic memory management can eliminate common problems such as forgetting to free an object and causing a memory leak or attempting to access freed memory for an object that’s already been freed.</a:t>
            </a:r>
          </a:p>
          <a:p>
            <a:pPr marL="152396" indent="0">
              <a:buNone/>
            </a:pPr>
            <a:endParaRPr lang="en-US" dirty="0"/>
          </a:p>
        </p:txBody>
      </p:sp>
    </p:spTree>
    <p:extLst>
      <p:ext uri="{BB962C8B-B14F-4D97-AF65-F5344CB8AC3E}">
        <p14:creationId xmlns:p14="http://schemas.microsoft.com/office/powerpoint/2010/main" val="3052792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57E5-8A64-538B-DF66-3625C40B9CC0}"/>
              </a:ext>
            </a:extLst>
          </p:cNvPr>
          <p:cNvSpPr>
            <a:spLocks noGrp="1"/>
          </p:cNvSpPr>
          <p:nvPr>
            <p:ph type="title"/>
          </p:nvPr>
        </p:nvSpPr>
        <p:spPr>
          <a:xfrm>
            <a:off x="609600" y="807467"/>
            <a:ext cx="8718958" cy="509605"/>
          </a:xfrm>
        </p:spPr>
        <p:txBody>
          <a:bodyPr/>
          <a:lstStyle/>
          <a:p>
            <a:r>
              <a:rPr lang="en-US" dirty="0"/>
              <a:t>C# Code Compilation and Execution</a:t>
            </a:r>
          </a:p>
        </p:txBody>
      </p:sp>
      <p:pic>
        <p:nvPicPr>
          <p:cNvPr id="5" name="Picture 4">
            <a:extLst>
              <a:ext uri="{FF2B5EF4-FFF2-40B4-BE49-F238E27FC236}">
                <a16:creationId xmlns:a16="http://schemas.microsoft.com/office/drawing/2014/main" id="{A4C6C5C8-E7A4-E22E-0A05-4396C752E70C}"/>
              </a:ext>
            </a:extLst>
          </p:cNvPr>
          <p:cNvPicPr>
            <a:picLocks noChangeAspect="1"/>
          </p:cNvPicPr>
          <p:nvPr/>
        </p:nvPicPr>
        <p:blipFill rotWithShape="1">
          <a:blip r:embed="rId2"/>
          <a:srcRect t="1238"/>
          <a:stretch/>
        </p:blipFill>
        <p:spPr>
          <a:xfrm>
            <a:off x="2488112" y="270699"/>
            <a:ext cx="6605088" cy="6139592"/>
          </a:xfrm>
          <a:prstGeom prst="rect">
            <a:avLst/>
          </a:prstGeom>
        </p:spPr>
      </p:pic>
    </p:spTree>
    <p:extLst>
      <p:ext uri="{BB962C8B-B14F-4D97-AF65-F5344CB8AC3E}">
        <p14:creationId xmlns:p14="http://schemas.microsoft.com/office/powerpoint/2010/main" val="3624221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2470</Words>
  <Application>Microsoft Office PowerPoint</Application>
  <PresentationFormat>Widescreen</PresentationFormat>
  <Paragraphs>122</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Arial</vt:lpstr>
      <vt:lpstr>Calibri</vt:lpstr>
      <vt:lpstr>Calibri Light</vt:lpstr>
      <vt:lpstr>source-serif-pro</vt:lpstr>
      <vt:lpstr>Times New Roman</vt:lpstr>
      <vt:lpstr>Office Theme</vt:lpstr>
      <vt:lpstr> INTRODUCTION  TO  .NET </vt:lpstr>
      <vt:lpstr>What will be Covered</vt:lpstr>
      <vt:lpstr>What  is Computer Programming </vt:lpstr>
      <vt:lpstr>PowerPoint Presentation</vt:lpstr>
      <vt:lpstr>Types of Programming Languages </vt:lpstr>
      <vt:lpstr>Introduction to the  .NET Framework</vt:lpstr>
      <vt:lpstr>What Does the .NET Framework Provide</vt:lpstr>
      <vt:lpstr>PowerPoint Presentation</vt:lpstr>
      <vt:lpstr>C# Code Compilation and Execution</vt:lpstr>
      <vt:lpstr>PowerPoint Presentation</vt:lpstr>
      <vt:lpstr>PowerPoint Presentation</vt:lpstr>
      <vt:lpstr>CLR Features</vt:lpstr>
      <vt:lpstr>Different Types of the .NET Framework</vt:lpstr>
      <vt:lpstr>What is Exactly .NET? </vt:lpstr>
      <vt:lpstr>History Time</vt:lpstr>
      <vt:lpstr>PowerPoint Presentation</vt:lpstr>
      <vt:lpstr>PowerPoint Presentation</vt:lpstr>
      <vt:lpstr>Architecture of C# Application</vt:lpstr>
      <vt:lpstr>Why C#</vt:lpstr>
      <vt:lpstr>PowerPoint Presentation</vt:lpstr>
      <vt:lpstr>PowerPoint Presentation</vt:lpstr>
      <vt:lpstr>Features of 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Jonathan Ndambuki</dc:creator>
  <cp:lastModifiedBy>Jonathan Ndambuki</cp:lastModifiedBy>
  <cp:revision>9</cp:revision>
  <dcterms:created xsi:type="dcterms:W3CDTF">2023-05-06T08:31:00Z</dcterms:created>
  <dcterms:modified xsi:type="dcterms:W3CDTF">2023-08-07T23:24:16Z</dcterms:modified>
</cp:coreProperties>
</file>