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1"/>
  </p:notesMasterIdLst>
  <p:sldIdLst>
    <p:sldId id="257" r:id="rId5"/>
    <p:sldId id="334" r:id="rId6"/>
    <p:sldId id="336" r:id="rId7"/>
    <p:sldId id="337" r:id="rId8"/>
    <p:sldId id="338" r:id="rId9"/>
    <p:sldId id="339" r:id="rId10"/>
    <p:sldId id="341" r:id="rId11"/>
    <p:sldId id="348" r:id="rId12"/>
    <p:sldId id="347" r:id="rId13"/>
    <p:sldId id="363" r:id="rId14"/>
    <p:sldId id="352" r:id="rId15"/>
    <p:sldId id="354" r:id="rId16"/>
    <p:sldId id="356" r:id="rId17"/>
    <p:sldId id="355" r:id="rId18"/>
    <p:sldId id="357" r:id="rId19"/>
    <p:sldId id="358" r:id="rId20"/>
    <p:sldId id="359" r:id="rId21"/>
    <p:sldId id="360" r:id="rId22"/>
    <p:sldId id="361" r:id="rId23"/>
    <p:sldId id="365" r:id="rId24"/>
    <p:sldId id="366" r:id="rId25"/>
    <p:sldId id="368" r:id="rId26"/>
    <p:sldId id="369" r:id="rId27"/>
    <p:sldId id="371" r:id="rId28"/>
    <p:sldId id="346" r:id="rId29"/>
    <p:sldId id="372" r:id="rId30"/>
    <p:sldId id="373" r:id="rId31"/>
    <p:sldId id="349" r:id="rId32"/>
    <p:sldId id="350" r:id="rId33"/>
    <p:sldId id="353" r:id="rId34"/>
    <p:sldId id="374" r:id="rId35"/>
    <p:sldId id="351" r:id="rId36"/>
    <p:sldId id="375" r:id="rId37"/>
    <p:sldId id="376" r:id="rId38"/>
    <p:sldId id="377" r:id="rId39"/>
    <p:sldId id="379" r:id="rId40"/>
    <p:sldId id="380" r:id="rId41"/>
    <p:sldId id="381" r:id="rId42"/>
    <p:sldId id="382" r:id="rId43"/>
    <p:sldId id="362" r:id="rId44"/>
    <p:sldId id="383" r:id="rId45"/>
    <p:sldId id="364" r:id="rId46"/>
    <p:sldId id="384" r:id="rId47"/>
    <p:sldId id="385" r:id="rId48"/>
    <p:sldId id="387" r:id="rId49"/>
    <p:sldId id="38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30B68-B634-469D-ABAB-D3A806ACF6FF}" type="datetimeFigureOut">
              <a:rPr lang="en-US" smtClean="0"/>
              <a:t>8/9/2023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B785A-AA6A-4767-96FA-90254329D1D8}" type="slidenum">
              <a:rPr lang="en-US" smtClean="0"/>
              <a:t>‹#›</a:t>
            </a:fld>
            <a:endParaRPr lang="en-US"/>
          </a:p>
        </p:txBody>
      </p:sp>
    </p:spTree>
    <p:extLst>
      <p:ext uri="{BB962C8B-B14F-4D97-AF65-F5344CB8AC3E}">
        <p14:creationId xmlns:p14="http://schemas.microsoft.com/office/powerpoint/2010/main" val="2446092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DB6C2-37BE-9495-8390-3502D38FAC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1B5666-DF45-5213-7683-A8910C5394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F18CDD-1B44-D541-4088-18E974C29B28}"/>
              </a:ext>
            </a:extLst>
          </p:cNvPr>
          <p:cNvSpPr>
            <a:spLocks noGrp="1"/>
          </p:cNvSpPr>
          <p:nvPr>
            <p:ph type="dt" sz="half" idx="10"/>
          </p:nvPr>
        </p:nvSpPr>
        <p:spPr/>
        <p:txBody>
          <a:bodyPr/>
          <a:lstStyle/>
          <a:p>
            <a:fld id="{FD010027-8088-4588-A9EA-982FE127F46B}" type="datetimeFigureOut">
              <a:rPr lang="en-US" smtClean="0"/>
              <a:t>8/9/2023</a:t>
            </a:fld>
            <a:endParaRPr lang="en-US"/>
          </a:p>
        </p:txBody>
      </p:sp>
      <p:sp>
        <p:nvSpPr>
          <p:cNvPr id="5" name="Footer Placeholder 4">
            <a:extLst>
              <a:ext uri="{FF2B5EF4-FFF2-40B4-BE49-F238E27FC236}">
                <a16:creationId xmlns:a16="http://schemas.microsoft.com/office/drawing/2014/main" id="{27F6919C-E6F0-BBD0-FE0D-0E975EBB3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B64D4-26C6-8FBA-1393-F48DF55A1A3B}"/>
              </a:ext>
            </a:extLst>
          </p:cNvPr>
          <p:cNvSpPr>
            <a:spLocks noGrp="1"/>
          </p:cNvSpPr>
          <p:nvPr>
            <p:ph type="sldNum" sz="quarter" idx="12"/>
          </p:nvPr>
        </p:nvSpPr>
        <p:spPr/>
        <p:txBody>
          <a:bodyPr/>
          <a:lstStyle/>
          <a:p>
            <a:fld id="{AB8060B1-9BD0-4716-A5A7-347F9131AFC3}" type="slidenum">
              <a:rPr lang="en-US" smtClean="0"/>
              <a:t>‹#›</a:t>
            </a:fld>
            <a:endParaRPr lang="en-US"/>
          </a:p>
        </p:txBody>
      </p:sp>
    </p:spTree>
    <p:extLst>
      <p:ext uri="{BB962C8B-B14F-4D97-AF65-F5344CB8AC3E}">
        <p14:creationId xmlns:p14="http://schemas.microsoft.com/office/powerpoint/2010/main" val="3212626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BE2A-C29E-32B6-ABC6-8EFDAE532B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782FB1-9AFD-DB77-752A-A2200E38F5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33029-6222-B9EF-1D5F-87EEB4DC919D}"/>
              </a:ext>
            </a:extLst>
          </p:cNvPr>
          <p:cNvSpPr>
            <a:spLocks noGrp="1"/>
          </p:cNvSpPr>
          <p:nvPr>
            <p:ph type="dt" sz="half" idx="10"/>
          </p:nvPr>
        </p:nvSpPr>
        <p:spPr/>
        <p:txBody>
          <a:bodyPr/>
          <a:lstStyle/>
          <a:p>
            <a:fld id="{FD010027-8088-4588-A9EA-982FE127F46B}" type="datetimeFigureOut">
              <a:rPr lang="en-US" smtClean="0"/>
              <a:t>8/9/2023</a:t>
            </a:fld>
            <a:endParaRPr lang="en-US"/>
          </a:p>
        </p:txBody>
      </p:sp>
      <p:sp>
        <p:nvSpPr>
          <p:cNvPr id="5" name="Footer Placeholder 4">
            <a:extLst>
              <a:ext uri="{FF2B5EF4-FFF2-40B4-BE49-F238E27FC236}">
                <a16:creationId xmlns:a16="http://schemas.microsoft.com/office/drawing/2014/main" id="{C1221A9C-96E3-65A5-E5AF-D5F0458CF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0C9A2-DC5B-7E11-6AE8-D28D078F8A58}"/>
              </a:ext>
            </a:extLst>
          </p:cNvPr>
          <p:cNvSpPr>
            <a:spLocks noGrp="1"/>
          </p:cNvSpPr>
          <p:nvPr>
            <p:ph type="sldNum" sz="quarter" idx="12"/>
          </p:nvPr>
        </p:nvSpPr>
        <p:spPr/>
        <p:txBody>
          <a:bodyPr/>
          <a:lstStyle/>
          <a:p>
            <a:fld id="{AB8060B1-9BD0-4716-A5A7-347F9131AFC3}" type="slidenum">
              <a:rPr lang="en-US" smtClean="0"/>
              <a:t>‹#›</a:t>
            </a:fld>
            <a:endParaRPr lang="en-US"/>
          </a:p>
        </p:txBody>
      </p:sp>
    </p:spTree>
    <p:extLst>
      <p:ext uri="{BB962C8B-B14F-4D97-AF65-F5344CB8AC3E}">
        <p14:creationId xmlns:p14="http://schemas.microsoft.com/office/powerpoint/2010/main" val="341467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4AFC9A-613B-D21E-1F4E-DBFBBD32D5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7F3593-622F-0B1C-3C5D-2976844FAC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86834-CB7C-3A4B-6150-95094E0A5D1E}"/>
              </a:ext>
            </a:extLst>
          </p:cNvPr>
          <p:cNvSpPr>
            <a:spLocks noGrp="1"/>
          </p:cNvSpPr>
          <p:nvPr>
            <p:ph type="dt" sz="half" idx="10"/>
          </p:nvPr>
        </p:nvSpPr>
        <p:spPr/>
        <p:txBody>
          <a:bodyPr/>
          <a:lstStyle/>
          <a:p>
            <a:fld id="{FD010027-8088-4588-A9EA-982FE127F46B}" type="datetimeFigureOut">
              <a:rPr lang="en-US" smtClean="0"/>
              <a:t>8/9/2023</a:t>
            </a:fld>
            <a:endParaRPr lang="en-US"/>
          </a:p>
        </p:txBody>
      </p:sp>
      <p:sp>
        <p:nvSpPr>
          <p:cNvPr id="5" name="Footer Placeholder 4">
            <a:extLst>
              <a:ext uri="{FF2B5EF4-FFF2-40B4-BE49-F238E27FC236}">
                <a16:creationId xmlns:a16="http://schemas.microsoft.com/office/drawing/2014/main" id="{9DDC79C9-5E09-E89E-4C9C-7EAD104DB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95413-4F3C-2C91-290A-33E20A91EE67}"/>
              </a:ext>
            </a:extLst>
          </p:cNvPr>
          <p:cNvSpPr>
            <a:spLocks noGrp="1"/>
          </p:cNvSpPr>
          <p:nvPr>
            <p:ph type="sldNum" sz="quarter" idx="12"/>
          </p:nvPr>
        </p:nvSpPr>
        <p:spPr/>
        <p:txBody>
          <a:bodyPr/>
          <a:lstStyle/>
          <a:p>
            <a:fld id="{AB8060B1-9BD0-4716-A5A7-347F9131AFC3}" type="slidenum">
              <a:rPr lang="en-US" smtClean="0"/>
              <a:t>‹#›</a:t>
            </a:fld>
            <a:endParaRPr lang="en-US"/>
          </a:p>
        </p:txBody>
      </p:sp>
    </p:spTree>
    <p:extLst>
      <p:ext uri="{BB962C8B-B14F-4D97-AF65-F5344CB8AC3E}">
        <p14:creationId xmlns:p14="http://schemas.microsoft.com/office/powerpoint/2010/main" val="2020634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48421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4065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1072-496A-E460-1E37-9669AB6CA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A9B57A-90BE-1782-0343-6580A6F2F4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6B7F3-1C3F-DD0C-8CC9-3825EB8B7B55}"/>
              </a:ext>
            </a:extLst>
          </p:cNvPr>
          <p:cNvSpPr>
            <a:spLocks noGrp="1"/>
          </p:cNvSpPr>
          <p:nvPr>
            <p:ph type="dt" sz="half" idx="10"/>
          </p:nvPr>
        </p:nvSpPr>
        <p:spPr/>
        <p:txBody>
          <a:bodyPr/>
          <a:lstStyle/>
          <a:p>
            <a:fld id="{FD010027-8088-4588-A9EA-982FE127F46B}" type="datetimeFigureOut">
              <a:rPr lang="en-US" smtClean="0"/>
              <a:t>8/9/2023</a:t>
            </a:fld>
            <a:endParaRPr lang="en-US"/>
          </a:p>
        </p:txBody>
      </p:sp>
      <p:sp>
        <p:nvSpPr>
          <p:cNvPr id="5" name="Footer Placeholder 4">
            <a:extLst>
              <a:ext uri="{FF2B5EF4-FFF2-40B4-BE49-F238E27FC236}">
                <a16:creationId xmlns:a16="http://schemas.microsoft.com/office/drawing/2014/main" id="{93982E34-BAC7-9FCC-7A82-E6FE084863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14FB9-0013-42E6-7D03-16D937A60DE8}"/>
              </a:ext>
            </a:extLst>
          </p:cNvPr>
          <p:cNvSpPr>
            <a:spLocks noGrp="1"/>
          </p:cNvSpPr>
          <p:nvPr>
            <p:ph type="sldNum" sz="quarter" idx="12"/>
          </p:nvPr>
        </p:nvSpPr>
        <p:spPr/>
        <p:txBody>
          <a:bodyPr/>
          <a:lstStyle/>
          <a:p>
            <a:fld id="{AB8060B1-9BD0-4716-A5A7-347F9131AFC3}" type="slidenum">
              <a:rPr lang="en-US" smtClean="0"/>
              <a:t>‹#›</a:t>
            </a:fld>
            <a:endParaRPr lang="en-US"/>
          </a:p>
        </p:txBody>
      </p:sp>
    </p:spTree>
    <p:extLst>
      <p:ext uri="{BB962C8B-B14F-4D97-AF65-F5344CB8AC3E}">
        <p14:creationId xmlns:p14="http://schemas.microsoft.com/office/powerpoint/2010/main" val="292761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3DDE-0F9E-4E53-363F-99457172EA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EAE9AE-7813-0377-1046-791EE1E699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3C5427-085B-91D4-AE67-7588F8968759}"/>
              </a:ext>
            </a:extLst>
          </p:cNvPr>
          <p:cNvSpPr>
            <a:spLocks noGrp="1"/>
          </p:cNvSpPr>
          <p:nvPr>
            <p:ph type="dt" sz="half" idx="10"/>
          </p:nvPr>
        </p:nvSpPr>
        <p:spPr/>
        <p:txBody>
          <a:bodyPr/>
          <a:lstStyle/>
          <a:p>
            <a:fld id="{FD010027-8088-4588-A9EA-982FE127F46B}" type="datetimeFigureOut">
              <a:rPr lang="en-US" smtClean="0"/>
              <a:t>8/9/2023</a:t>
            </a:fld>
            <a:endParaRPr lang="en-US"/>
          </a:p>
        </p:txBody>
      </p:sp>
      <p:sp>
        <p:nvSpPr>
          <p:cNvPr id="5" name="Footer Placeholder 4">
            <a:extLst>
              <a:ext uri="{FF2B5EF4-FFF2-40B4-BE49-F238E27FC236}">
                <a16:creationId xmlns:a16="http://schemas.microsoft.com/office/drawing/2014/main" id="{C41BDBFE-E522-2928-1D80-FCA923E52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E6A73-DF67-8DDB-9AC7-BF94EF94D956}"/>
              </a:ext>
            </a:extLst>
          </p:cNvPr>
          <p:cNvSpPr>
            <a:spLocks noGrp="1"/>
          </p:cNvSpPr>
          <p:nvPr>
            <p:ph type="sldNum" sz="quarter" idx="12"/>
          </p:nvPr>
        </p:nvSpPr>
        <p:spPr/>
        <p:txBody>
          <a:bodyPr/>
          <a:lstStyle/>
          <a:p>
            <a:fld id="{AB8060B1-9BD0-4716-A5A7-347F9131AFC3}" type="slidenum">
              <a:rPr lang="en-US" smtClean="0"/>
              <a:t>‹#›</a:t>
            </a:fld>
            <a:endParaRPr lang="en-US"/>
          </a:p>
        </p:txBody>
      </p:sp>
    </p:spTree>
    <p:extLst>
      <p:ext uri="{BB962C8B-B14F-4D97-AF65-F5344CB8AC3E}">
        <p14:creationId xmlns:p14="http://schemas.microsoft.com/office/powerpoint/2010/main" val="3145082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5911-9906-0C7A-E476-88524EDF87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F169F-CE35-AF62-EB5B-C2F23F4A1C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143187-CD9E-054D-76B3-200A5968F2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9FFA88-3EAE-8A85-03A9-08783E787A2D}"/>
              </a:ext>
            </a:extLst>
          </p:cNvPr>
          <p:cNvSpPr>
            <a:spLocks noGrp="1"/>
          </p:cNvSpPr>
          <p:nvPr>
            <p:ph type="dt" sz="half" idx="10"/>
          </p:nvPr>
        </p:nvSpPr>
        <p:spPr/>
        <p:txBody>
          <a:bodyPr/>
          <a:lstStyle/>
          <a:p>
            <a:fld id="{FD010027-8088-4588-A9EA-982FE127F46B}" type="datetimeFigureOut">
              <a:rPr lang="en-US" smtClean="0"/>
              <a:t>8/9/2023</a:t>
            </a:fld>
            <a:endParaRPr lang="en-US"/>
          </a:p>
        </p:txBody>
      </p:sp>
      <p:sp>
        <p:nvSpPr>
          <p:cNvPr id="6" name="Footer Placeholder 5">
            <a:extLst>
              <a:ext uri="{FF2B5EF4-FFF2-40B4-BE49-F238E27FC236}">
                <a16:creationId xmlns:a16="http://schemas.microsoft.com/office/drawing/2014/main" id="{4F1A5749-B0EB-A224-2F2E-4FD1CB2179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667BF9-96A1-85FE-3AFC-25C75B40D7D1}"/>
              </a:ext>
            </a:extLst>
          </p:cNvPr>
          <p:cNvSpPr>
            <a:spLocks noGrp="1"/>
          </p:cNvSpPr>
          <p:nvPr>
            <p:ph type="sldNum" sz="quarter" idx="12"/>
          </p:nvPr>
        </p:nvSpPr>
        <p:spPr/>
        <p:txBody>
          <a:bodyPr/>
          <a:lstStyle/>
          <a:p>
            <a:fld id="{AB8060B1-9BD0-4716-A5A7-347F9131AFC3}" type="slidenum">
              <a:rPr lang="en-US" smtClean="0"/>
              <a:t>‹#›</a:t>
            </a:fld>
            <a:endParaRPr lang="en-US"/>
          </a:p>
        </p:txBody>
      </p:sp>
    </p:spTree>
    <p:extLst>
      <p:ext uri="{BB962C8B-B14F-4D97-AF65-F5344CB8AC3E}">
        <p14:creationId xmlns:p14="http://schemas.microsoft.com/office/powerpoint/2010/main" val="306292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BE43-66E7-B493-9E84-88CDEE493C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F29BAA-6755-2130-B5D5-FC22C39970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7D5375-0A80-7A93-1581-4CACCB600C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D943F0-7979-D358-2C62-3AF0CB908C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5736A7-0F31-07D3-D08C-26504E875D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B26699-A352-EDCF-6FD9-08B6255611CE}"/>
              </a:ext>
            </a:extLst>
          </p:cNvPr>
          <p:cNvSpPr>
            <a:spLocks noGrp="1"/>
          </p:cNvSpPr>
          <p:nvPr>
            <p:ph type="dt" sz="half" idx="10"/>
          </p:nvPr>
        </p:nvSpPr>
        <p:spPr/>
        <p:txBody>
          <a:bodyPr/>
          <a:lstStyle/>
          <a:p>
            <a:fld id="{FD010027-8088-4588-A9EA-982FE127F46B}" type="datetimeFigureOut">
              <a:rPr lang="en-US" smtClean="0"/>
              <a:t>8/9/2023</a:t>
            </a:fld>
            <a:endParaRPr lang="en-US"/>
          </a:p>
        </p:txBody>
      </p:sp>
      <p:sp>
        <p:nvSpPr>
          <p:cNvPr id="8" name="Footer Placeholder 7">
            <a:extLst>
              <a:ext uri="{FF2B5EF4-FFF2-40B4-BE49-F238E27FC236}">
                <a16:creationId xmlns:a16="http://schemas.microsoft.com/office/drawing/2014/main" id="{E2261208-520A-1E34-F619-046AB6263C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A59F18-50B1-2F4E-C8A5-82A0A9F9B115}"/>
              </a:ext>
            </a:extLst>
          </p:cNvPr>
          <p:cNvSpPr>
            <a:spLocks noGrp="1"/>
          </p:cNvSpPr>
          <p:nvPr>
            <p:ph type="sldNum" sz="quarter" idx="12"/>
          </p:nvPr>
        </p:nvSpPr>
        <p:spPr/>
        <p:txBody>
          <a:bodyPr/>
          <a:lstStyle/>
          <a:p>
            <a:fld id="{AB8060B1-9BD0-4716-A5A7-347F9131AFC3}" type="slidenum">
              <a:rPr lang="en-US" smtClean="0"/>
              <a:t>‹#›</a:t>
            </a:fld>
            <a:endParaRPr lang="en-US"/>
          </a:p>
        </p:txBody>
      </p:sp>
    </p:spTree>
    <p:extLst>
      <p:ext uri="{BB962C8B-B14F-4D97-AF65-F5344CB8AC3E}">
        <p14:creationId xmlns:p14="http://schemas.microsoft.com/office/powerpoint/2010/main" val="1350569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E253-AD62-8B17-EF86-F49E825288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992DBF-6EFB-E535-93D3-FAC6E628EE7B}"/>
              </a:ext>
            </a:extLst>
          </p:cNvPr>
          <p:cNvSpPr>
            <a:spLocks noGrp="1"/>
          </p:cNvSpPr>
          <p:nvPr>
            <p:ph type="dt" sz="half" idx="10"/>
          </p:nvPr>
        </p:nvSpPr>
        <p:spPr/>
        <p:txBody>
          <a:bodyPr/>
          <a:lstStyle/>
          <a:p>
            <a:fld id="{FD010027-8088-4588-A9EA-982FE127F46B}" type="datetimeFigureOut">
              <a:rPr lang="en-US" smtClean="0"/>
              <a:t>8/9/2023</a:t>
            </a:fld>
            <a:endParaRPr lang="en-US"/>
          </a:p>
        </p:txBody>
      </p:sp>
      <p:sp>
        <p:nvSpPr>
          <p:cNvPr id="4" name="Footer Placeholder 3">
            <a:extLst>
              <a:ext uri="{FF2B5EF4-FFF2-40B4-BE49-F238E27FC236}">
                <a16:creationId xmlns:a16="http://schemas.microsoft.com/office/drawing/2014/main" id="{A7D4F481-D7E0-5745-C7D6-E9777DEBC0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0EF1F1-5474-8993-C0B0-AAB2902863B8}"/>
              </a:ext>
            </a:extLst>
          </p:cNvPr>
          <p:cNvSpPr>
            <a:spLocks noGrp="1"/>
          </p:cNvSpPr>
          <p:nvPr>
            <p:ph type="sldNum" sz="quarter" idx="12"/>
          </p:nvPr>
        </p:nvSpPr>
        <p:spPr/>
        <p:txBody>
          <a:bodyPr/>
          <a:lstStyle/>
          <a:p>
            <a:fld id="{AB8060B1-9BD0-4716-A5A7-347F9131AFC3}" type="slidenum">
              <a:rPr lang="en-US" smtClean="0"/>
              <a:t>‹#›</a:t>
            </a:fld>
            <a:endParaRPr lang="en-US"/>
          </a:p>
        </p:txBody>
      </p:sp>
    </p:spTree>
    <p:extLst>
      <p:ext uri="{BB962C8B-B14F-4D97-AF65-F5344CB8AC3E}">
        <p14:creationId xmlns:p14="http://schemas.microsoft.com/office/powerpoint/2010/main" val="20613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C22BF6-DD24-90A2-C3D5-EB926DD9BC72}"/>
              </a:ext>
            </a:extLst>
          </p:cNvPr>
          <p:cNvSpPr>
            <a:spLocks noGrp="1"/>
          </p:cNvSpPr>
          <p:nvPr>
            <p:ph type="dt" sz="half" idx="10"/>
          </p:nvPr>
        </p:nvSpPr>
        <p:spPr/>
        <p:txBody>
          <a:bodyPr/>
          <a:lstStyle/>
          <a:p>
            <a:fld id="{FD010027-8088-4588-A9EA-982FE127F46B}" type="datetimeFigureOut">
              <a:rPr lang="en-US" smtClean="0"/>
              <a:t>8/9/2023</a:t>
            </a:fld>
            <a:endParaRPr lang="en-US"/>
          </a:p>
        </p:txBody>
      </p:sp>
      <p:sp>
        <p:nvSpPr>
          <p:cNvPr id="3" name="Footer Placeholder 2">
            <a:extLst>
              <a:ext uri="{FF2B5EF4-FFF2-40B4-BE49-F238E27FC236}">
                <a16:creationId xmlns:a16="http://schemas.microsoft.com/office/drawing/2014/main" id="{75653238-05BD-E3CA-D1FA-57620E9ACC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C28420-00D4-F7BA-B273-717B32F3AE1B}"/>
              </a:ext>
            </a:extLst>
          </p:cNvPr>
          <p:cNvSpPr>
            <a:spLocks noGrp="1"/>
          </p:cNvSpPr>
          <p:nvPr>
            <p:ph type="sldNum" sz="quarter" idx="12"/>
          </p:nvPr>
        </p:nvSpPr>
        <p:spPr/>
        <p:txBody>
          <a:bodyPr/>
          <a:lstStyle/>
          <a:p>
            <a:fld id="{AB8060B1-9BD0-4716-A5A7-347F9131AFC3}" type="slidenum">
              <a:rPr lang="en-US" smtClean="0"/>
              <a:t>‹#›</a:t>
            </a:fld>
            <a:endParaRPr lang="en-US"/>
          </a:p>
        </p:txBody>
      </p:sp>
    </p:spTree>
    <p:extLst>
      <p:ext uri="{BB962C8B-B14F-4D97-AF65-F5344CB8AC3E}">
        <p14:creationId xmlns:p14="http://schemas.microsoft.com/office/powerpoint/2010/main" val="358336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04693-62FD-71A7-4CBD-463AB4E568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339B32-0630-033C-3E89-9774EBA3CA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6AA99A-2395-5249-C0A7-BCE6BCEF3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A89CD3-61B0-659F-DBEC-71B7C81C36D6}"/>
              </a:ext>
            </a:extLst>
          </p:cNvPr>
          <p:cNvSpPr>
            <a:spLocks noGrp="1"/>
          </p:cNvSpPr>
          <p:nvPr>
            <p:ph type="dt" sz="half" idx="10"/>
          </p:nvPr>
        </p:nvSpPr>
        <p:spPr/>
        <p:txBody>
          <a:bodyPr/>
          <a:lstStyle/>
          <a:p>
            <a:fld id="{FD010027-8088-4588-A9EA-982FE127F46B}" type="datetimeFigureOut">
              <a:rPr lang="en-US" smtClean="0"/>
              <a:t>8/9/2023</a:t>
            </a:fld>
            <a:endParaRPr lang="en-US"/>
          </a:p>
        </p:txBody>
      </p:sp>
      <p:sp>
        <p:nvSpPr>
          <p:cNvPr id="6" name="Footer Placeholder 5">
            <a:extLst>
              <a:ext uri="{FF2B5EF4-FFF2-40B4-BE49-F238E27FC236}">
                <a16:creationId xmlns:a16="http://schemas.microsoft.com/office/drawing/2014/main" id="{74176C6F-4582-AF3F-749F-BEFF9472D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AC8E8B-7288-BCE1-57C5-7AE5AEA9C2D3}"/>
              </a:ext>
            </a:extLst>
          </p:cNvPr>
          <p:cNvSpPr>
            <a:spLocks noGrp="1"/>
          </p:cNvSpPr>
          <p:nvPr>
            <p:ph type="sldNum" sz="quarter" idx="12"/>
          </p:nvPr>
        </p:nvSpPr>
        <p:spPr/>
        <p:txBody>
          <a:bodyPr/>
          <a:lstStyle/>
          <a:p>
            <a:fld id="{AB8060B1-9BD0-4716-A5A7-347F9131AFC3}" type="slidenum">
              <a:rPr lang="en-US" smtClean="0"/>
              <a:t>‹#›</a:t>
            </a:fld>
            <a:endParaRPr lang="en-US"/>
          </a:p>
        </p:txBody>
      </p:sp>
    </p:spTree>
    <p:extLst>
      <p:ext uri="{BB962C8B-B14F-4D97-AF65-F5344CB8AC3E}">
        <p14:creationId xmlns:p14="http://schemas.microsoft.com/office/powerpoint/2010/main" val="379334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C267-C137-4E23-65F8-A25644AE8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E30BFB-9B3A-01F9-6A82-7244F01AF3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A9E212-E933-7F1A-1763-3282ADBAD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F74C27-4F72-11FF-09D6-85C93DDA1D9C}"/>
              </a:ext>
            </a:extLst>
          </p:cNvPr>
          <p:cNvSpPr>
            <a:spLocks noGrp="1"/>
          </p:cNvSpPr>
          <p:nvPr>
            <p:ph type="dt" sz="half" idx="10"/>
          </p:nvPr>
        </p:nvSpPr>
        <p:spPr/>
        <p:txBody>
          <a:bodyPr/>
          <a:lstStyle/>
          <a:p>
            <a:fld id="{FD010027-8088-4588-A9EA-982FE127F46B}" type="datetimeFigureOut">
              <a:rPr lang="en-US" smtClean="0"/>
              <a:t>8/9/2023</a:t>
            </a:fld>
            <a:endParaRPr lang="en-US"/>
          </a:p>
        </p:txBody>
      </p:sp>
      <p:sp>
        <p:nvSpPr>
          <p:cNvPr id="6" name="Footer Placeholder 5">
            <a:extLst>
              <a:ext uri="{FF2B5EF4-FFF2-40B4-BE49-F238E27FC236}">
                <a16:creationId xmlns:a16="http://schemas.microsoft.com/office/drawing/2014/main" id="{F5C865B9-69B3-E372-F229-825BF8D27B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A3748A-E39B-FB8D-3B44-D9763B7F750D}"/>
              </a:ext>
            </a:extLst>
          </p:cNvPr>
          <p:cNvSpPr>
            <a:spLocks noGrp="1"/>
          </p:cNvSpPr>
          <p:nvPr>
            <p:ph type="sldNum" sz="quarter" idx="12"/>
          </p:nvPr>
        </p:nvSpPr>
        <p:spPr/>
        <p:txBody>
          <a:bodyPr/>
          <a:lstStyle/>
          <a:p>
            <a:fld id="{AB8060B1-9BD0-4716-A5A7-347F9131AFC3}" type="slidenum">
              <a:rPr lang="en-US" smtClean="0"/>
              <a:t>‹#›</a:t>
            </a:fld>
            <a:endParaRPr lang="en-US"/>
          </a:p>
        </p:txBody>
      </p:sp>
    </p:spTree>
    <p:extLst>
      <p:ext uri="{BB962C8B-B14F-4D97-AF65-F5344CB8AC3E}">
        <p14:creationId xmlns:p14="http://schemas.microsoft.com/office/powerpoint/2010/main" val="2452687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DF15A-792C-226E-822D-576B5EED0B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37CBA9-0F80-9393-E3E3-67E08A0821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B6491B-644D-768C-1C8D-602401FFA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10027-8088-4588-A9EA-982FE127F46B}" type="datetimeFigureOut">
              <a:rPr lang="en-US" smtClean="0"/>
              <a:t>8/9/2023</a:t>
            </a:fld>
            <a:endParaRPr lang="en-US"/>
          </a:p>
        </p:txBody>
      </p:sp>
      <p:sp>
        <p:nvSpPr>
          <p:cNvPr id="5" name="Footer Placeholder 4">
            <a:extLst>
              <a:ext uri="{FF2B5EF4-FFF2-40B4-BE49-F238E27FC236}">
                <a16:creationId xmlns:a16="http://schemas.microsoft.com/office/drawing/2014/main" id="{1277B5E7-01A6-7790-A35E-CEBA3739D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A2AB72-C6F4-BBD9-0CA7-E762F808B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060B1-9BD0-4716-A5A7-347F9131AFC3}" type="slidenum">
              <a:rPr lang="en-US" smtClean="0"/>
              <a:t>‹#›</a:t>
            </a:fld>
            <a:endParaRPr lang="en-US"/>
          </a:p>
        </p:txBody>
      </p:sp>
    </p:spTree>
    <p:extLst>
      <p:ext uri="{BB962C8B-B14F-4D97-AF65-F5344CB8AC3E}">
        <p14:creationId xmlns:p14="http://schemas.microsoft.com/office/powerpoint/2010/main" val="63878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 Id="rId5" Type="http://schemas.openxmlformats.org/officeDocument/2006/relationships/image" Target="../media/image47.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7172587" y="1828800"/>
            <a:ext cx="4778840" cy="4252940"/>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31464" y="2238645"/>
            <a:ext cx="6725318" cy="2702237"/>
          </a:xfrm>
          <a:prstGeom prst="rect">
            <a:avLst/>
          </a:prstGeom>
        </p:spPr>
        <p:txBody>
          <a:bodyPr spcFirstLastPara="1" vert="horz" wrap="square" lIns="0" tIns="0" rIns="0" bIns="0" rtlCol="0" anchor="ctr" anchorCtr="0">
            <a:noAutofit/>
          </a:bodyPr>
          <a:lstStyle/>
          <a:p>
            <a:pPr algn="ctr"/>
            <a:r>
              <a:rPr lang="en-US" sz="11500" b="1" dirty="0">
                <a:latin typeface="Times New Roman" panose="02020603050405020304" pitchFamily="18" charset="0"/>
                <a:cs typeface="Times New Roman" panose="02020603050405020304" pitchFamily="18" charset="0"/>
              </a:rPr>
              <a:t>ARRAY</a:t>
            </a:r>
            <a:endParaRPr sz="115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7172587" y="1828800"/>
            <a:ext cx="4778840" cy="4252940"/>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41199" y="2032837"/>
            <a:ext cx="6725318" cy="2702237"/>
          </a:xfrm>
          <a:prstGeom prst="rect">
            <a:avLst/>
          </a:prstGeom>
        </p:spPr>
        <p:txBody>
          <a:bodyPr spcFirstLastPara="1" vert="horz" wrap="square" lIns="0" tIns="0" rIns="0" bIns="0" rtlCol="0" anchor="ctr" anchorCtr="0">
            <a:noAutofit/>
          </a:bodyPr>
          <a:lstStyle/>
          <a:p>
            <a:pPr algn="ctr"/>
            <a:r>
              <a:rPr lang="en-US" sz="8000" b="1" dirty="0">
                <a:latin typeface="Times New Roman" panose="02020603050405020304" pitchFamily="18" charset="0"/>
                <a:cs typeface="Times New Roman" panose="02020603050405020304" pitchFamily="18" charset="0"/>
              </a:rPr>
              <a:t>ARRAYLIST</a:t>
            </a:r>
            <a:endParaRPr sz="8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2E32-94D2-2500-F130-B961E77A7DBA}"/>
              </a:ext>
            </a:extLst>
          </p:cNvPr>
          <p:cNvSpPr>
            <a:spLocks noGrp="1"/>
          </p:cNvSpPr>
          <p:nvPr>
            <p:ph type="title"/>
          </p:nvPr>
        </p:nvSpPr>
        <p:spPr>
          <a:xfrm>
            <a:off x="806824" y="322016"/>
            <a:ext cx="7799294" cy="707568"/>
          </a:xfrm>
        </p:spPr>
        <p:txBody>
          <a:bodyPr/>
          <a:lstStyle/>
          <a:p>
            <a:r>
              <a:rPr lang="en-US" b="1" dirty="0"/>
              <a:t>What is an ArrayList</a:t>
            </a:r>
          </a:p>
        </p:txBody>
      </p:sp>
      <p:sp>
        <p:nvSpPr>
          <p:cNvPr id="3" name="Text Placeholder 2">
            <a:extLst>
              <a:ext uri="{FF2B5EF4-FFF2-40B4-BE49-F238E27FC236}">
                <a16:creationId xmlns:a16="http://schemas.microsoft.com/office/drawing/2014/main" id="{EB5865EA-7E2B-78AE-B8A9-0735BC68E4AA}"/>
              </a:ext>
            </a:extLst>
          </p:cNvPr>
          <p:cNvSpPr>
            <a:spLocks noGrp="1"/>
          </p:cNvSpPr>
          <p:nvPr>
            <p:ph type="body" idx="1"/>
          </p:nvPr>
        </p:nvSpPr>
        <p:spPr>
          <a:xfrm>
            <a:off x="609599" y="1100667"/>
            <a:ext cx="11269134" cy="5081534"/>
          </a:xfrm>
        </p:spPr>
        <p:txBody>
          <a:bodyPr/>
          <a:lstStyle/>
          <a:p>
            <a:r>
              <a:rPr lang="en-US" dirty="0"/>
              <a:t>ArrayList is a </a:t>
            </a:r>
            <a:r>
              <a:rPr lang="en-US" b="1" dirty="0"/>
              <a:t>non-generic collection </a:t>
            </a:r>
            <a:r>
              <a:rPr lang="en-US" dirty="0"/>
              <a:t>class that works like an array but provides the facilities such as dynamic resizing, adding and deleting items in the middle of a collection.</a:t>
            </a:r>
          </a:p>
          <a:p>
            <a:r>
              <a:rPr lang="en-US" dirty="0"/>
              <a:t>In an ArrayList you can store elements of the same type and of different types.</a:t>
            </a:r>
          </a:p>
          <a:p>
            <a:pPr marL="152396" indent="0">
              <a:buNone/>
            </a:pPr>
            <a:r>
              <a:rPr lang="en-US" b="1" dirty="0"/>
              <a:t>Some Properties of an ArrayList:</a:t>
            </a:r>
            <a:endParaRPr lang="en-US" dirty="0"/>
          </a:p>
          <a:p>
            <a:pPr>
              <a:buFont typeface="Courier New" panose="02070309020205020404" pitchFamily="49" charset="0"/>
              <a:buChar char="o"/>
            </a:pPr>
            <a:r>
              <a:rPr lang="en-US" sz="2400" dirty="0"/>
              <a:t>The Elements can be added and removed from the Array List collection at any point in time.</a:t>
            </a:r>
          </a:p>
          <a:p>
            <a:pPr>
              <a:buFont typeface="Courier New" panose="02070309020205020404" pitchFamily="49" charset="0"/>
              <a:buChar char="o"/>
            </a:pPr>
            <a:r>
              <a:rPr lang="en-US" sz="2400" dirty="0"/>
              <a:t>The ArrayList is not guaranteed to be sorted.</a:t>
            </a:r>
          </a:p>
          <a:p>
            <a:pPr>
              <a:buFont typeface="Courier New" panose="02070309020205020404" pitchFamily="49" charset="0"/>
              <a:buChar char="o"/>
            </a:pPr>
            <a:r>
              <a:rPr lang="en-US" sz="2400" dirty="0"/>
              <a:t>The capacity of an ArrayList is the number of elements the ArrayList can hold.</a:t>
            </a:r>
          </a:p>
          <a:p>
            <a:pPr>
              <a:buFont typeface="Courier New" panose="02070309020205020404" pitchFamily="49" charset="0"/>
              <a:buChar char="o"/>
            </a:pPr>
            <a:r>
              <a:rPr lang="en-US" sz="2400" dirty="0"/>
              <a:t>Elements in this collection can be accessed using an integer index. Indexes in this collection are zero-based.</a:t>
            </a:r>
          </a:p>
          <a:p>
            <a:pPr>
              <a:buFont typeface="Courier New" panose="02070309020205020404" pitchFamily="49" charset="0"/>
              <a:buChar char="o"/>
            </a:pPr>
            <a:r>
              <a:rPr lang="en-US" sz="2400" dirty="0"/>
              <a:t>It allows duplicate elements.</a:t>
            </a:r>
            <a:br>
              <a:rPr lang="en-US" dirty="0"/>
            </a:br>
            <a:endParaRPr lang="en-US" dirty="0"/>
          </a:p>
          <a:p>
            <a:endParaRPr lang="en-US" dirty="0"/>
          </a:p>
        </p:txBody>
      </p:sp>
    </p:spTree>
    <p:extLst>
      <p:ext uri="{BB962C8B-B14F-4D97-AF65-F5344CB8AC3E}">
        <p14:creationId xmlns:p14="http://schemas.microsoft.com/office/powerpoint/2010/main" val="1545609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5EB9-883E-40D8-13EA-96ABC494815F}"/>
              </a:ext>
            </a:extLst>
          </p:cNvPr>
          <p:cNvSpPr>
            <a:spLocks noGrp="1"/>
          </p:cNvSpPr>
          <p:nvPr>
            <p:ph type="title"/>
          </p:nvPr>
        </p:nvSpPr>
        <p:spPr>
          <a:xfrm>
            <a:off x="609600" y="317533"/>
            <a:ext cx="10739719" cy="716533"/>
          </a:xfrm>
        </p:spPr>
        <p:txBody>
          <a:bodyPr/>
          <a:lstStyle/>
          <a:p>
            <a:r>
              <a:rPr lang="en-US" dirty="0"/>
              <a:t>How to Add Elements into ArrayList in C#</a:t>
            </a:r>
          </a:p>
        </p:txBody>
      </p:sp>
      <p:sp>
        <p:nvSpPr>
          <p:cNvPr id="3" name="Text Placeholder 2">
            <a:extLst>
              <a:ext uri="{FF2B5EF4-FFF2-40B4-BE49-F238E27FC236}">
                <a16:creationId xmlns:a16="http://schemas.microsoft.com/office/drawing/2014/main" id="{C558033F-F759-6F88-4005-DA19DB535B4F}"/>
              </a:ext>
            </a:extLst>
          </p:cNvPr>
          <p:cNvSpPr>
            <a:spLocks noGrp="1"/>
          </p:cNvSpPr>
          <p:nvPr>
            <p:ph type="body" idx="1"/>
          </p:nvPr>
        </p:nvSpPr>
        <p:spPr>
          <a:xfrm>
            <a:off x="609599" y="1034065"/>
            <a:ext cx="11412072" cy="5506401"/>
          </a:xfrm>
        </p:spPr>
        <p:txBody>
          <a:bodyPr/>
          <a:lstStyle/>
          <a:p>
            <a:endParaRPr lang="en-US" dirty="0"/>
          </a:p>
          <a:p>
            <a:r>
              <a:rPr lang="en-US" dirty="0"/>
              <a:t>ArrayList provides the Add() method which can be used to add elements to the </a:t>
            </a:r>
            <a:r>
              <a:rPr lang="en-US" dirty="0" err="1"/>
              <a:t>arraylist</a:t>
            </a:r>
            <a:r>
              <a:rPr lang="en-US" dirty="0"/>
              <a:t>.</a:t>
            </a:r>
          </a:p>
          <a:p>
            <a:endParaRPr lang="en-US" dirty="0"/>
          </a:p>
        </p:txBody>
      </p:sp>
      <p:pic>
        <p:nvPicPr>
          <p:cNvPr id="5" name="Picture 4">
            <a:extLst>
              <a:ext uri="{FF2B5EF4-FFF2-40B4-BE49-F238E27FC236}">
                <a16:creationId xmlns:a16="http://schemas.microsoft.com/office/drawing/2014/main" id="{3FF53D30-28D5-1A5C-7891-6D2C1CE24DA0}"/>
              </a:ext>
            </a:extLst>
          </p:cNvPr>
          <p:cNvPicPr>
            <a:picLocks noChangeAspect="1"/>
          </p:cNvPicPr>
          <p:nvPr/>
        </p:nvPicPr>
        <p:blipFill rotWithShape="1">
          <a:blip r:embed="rId2"/>
          <a:srcRect b="47950"/>
          <a:stretch/>
        </p:blipFill>
        <p:spPr>
          <a:xfrm>
            <a:off x="878538" y="2620201"/>
            <a:ext cx="4867837" cy="1548388"/>
          </a:xfrm>
          <a:prstGeom prst="rect">
            <a:avLst/>
          </a:prstGeom>
        </p:spPr>
      </p:pic>
    </p:spTree>
    <p:extLst>
      <p:ext uri="{BB962C8B-B14F-4D97-AF65-F5344CB8AC3E}">
        <p14:creationId xmlns:p14="http://schemas.microsoft.com/office/powerpoint/2010/main" val="2495610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9D31-1B45-2FA5-14F8-5EC800CB39EA}"/>
              </a:ext>
            </a:extLst>
          </p:cNvPr>
          <p:cNvSpPr>
            <a:spLocks noGrp="1"/>
          </p:cNvSpPr>
          <p:nvPr>
            <p:ph type="title"/>
          </p:nvPr>
        </p:nvSpPr>
        <p:spPr>
          <a:xfrm>
            <a:off x="735105" y="317533"/>
            <a:ext cx="8426823" cy="946491"/>
          </a:xfrm>
        </p:spPr>
        <p:txBody>
          <a:bodyPr/>
          <a:lstStyle/>
          <a:p>
            <a:r>
              <a:rPr lang="en-US" dirty="0"/>
              <a:t>ArrayList Capacity </a:t>
            </a:r>
          </a:p>
        </p:txBody>
      </p:sp>
      <p:sp>
        <p:nvSpPr>
          <p:cNvPr id="3" name="Text Placeholder 2">
            <a:extLst>
              <a:ext uri="{FF2B5EF4-FFF2-40B4-BE49-F238E27FC236}">
                <a16:creationId xmlns:a16="http://schemas.microsoft.com/office/drawing/2014/main" id="{EE6931D1-AD8F-A2E8-7AAF-1D12A3CA4922}"/>
              </a:ext>
            </a:extLst>
          </p:cNvPr>
          <p:cNvSpPr>
            <a:spLocks noGrp="1"/>
          </p:cNvSpPr>
          <p:nvPr>
            <p:ph type="body" idx="1"/>
          </p:nvPr>
        </p:nvSpPr>
        <p:spPr>
          <a:xfrm>
            <a:off x="385482" y="1335741"/>
            <a:ext cx="11421035" cy="5204726"/>
          </a:xfrm>
        </p:spPr>
        <p:txBody>
          <a:bodyPr/>
          <a:lstStyle/>
          <a:p>
            <a:r>
              <a:rPr lang="en-US" dirty="0"/>
              <a:t>Capacity is the amount of items the list can hold at a particular time. At the beginning its Zero, wait does that mean it can hold zero Elements?</a:t>
            </a:r>
          </a:p>
          <a:p>
            <a:endParaRPr lang="en-US" dirty="0"/>
          </a:p>
          <a:p>
            <a:endParaRPr lang="en-US" dirty="0"/>
          </a:p>
          <a:p>
            <a:r>
              <a:rPr lang="en-US" dirty="0"/>
              <a:t>No the capacity will increase after the first element is added, But to what?</a:t>
            </a:r>
          </a:p>
          <a:p>
            <a:endParaRPr lang="en-US" dirty="0"/>
          </a:p>
          <a:p>
            <a:endParaRPr lang="en-US" dirty="0"/>
          </a:p>
          <a:p>
            <a:endParaRPr lang="en-US" dirty="0"/>
          </a:p>
          <a:p>
            <a:r>
              <a:rPr lang="en-US" dirty="0"/>
              <a:t>What happens is after the four are filled , when adding the 5</a:t>
            </a:r>
            <a:r>
              <a:rPr lang="en-US" baseline="30000" dirty="0"/>
              <a:t>th</a:t>
            </a:r>
            <a:r>
              <a:rPr lang="en-US" dirty="0"/>
              <a:t> element the capacity will increase to 8 , then when adding the 9</a:t>
            </a:r>
            <a:r>
              <a:rPr lang="en-US" baseline="30000" dirty="0"/>
              <a:t>th</a:t>
            </a:r>
            <a:r>
              <a:rPr lang="en-US" dirty="0"/>
              <a:t> element the capacity will be 16 …</a:t>
            </a:r>
          </a:p>
          <a:p>
            <a:endParaRPr lang="en-US" dirty="0"/>
          </a:p>
        </p:txBody>
      </p:sp>
      <p:pic>
        <p:nvPicPr>
          <p:cNvPr id="5" name="Picture 4">
            <a:extLst>
              <a:ext uri="{FF2B5EF4-FFF2-40B4-BE49-F238E27FC236}">
                <a16:creationId xmlns:a16="http://schemas.microsoft.com/office/drawing/2014/main" id="{161E94A2-D8C1-DA97-145F-4DB665B6A122}"/>
              </a:ext>
            </a:extLst>
          </p:cNvPr>
          <p:cNvPicPr>
            <a:picLocks noChangeAspect="1"/>
          </p:cNvPicPr>
          <p:nvPr/>
        </p:nvPicPr>
        <p:blipFill>
          <a:blip r:embed="rId2"/>
          <a:stretch>
            <a:fillRect/>
          </a:stretch>
        </p:blipFill>
        <p:spPr>
          <a:xfrm>
            <a:off x="1391877" y="2350076"/>
            <a:ext cx="2720576" cy="472481"/>
          </a:xfrm>
          <a:prstGeom prst="rect">
            <a:avLst/>
          </a:prstGeom>
        </p:spPr>
      </p:pic>
      <p:pic>
        <p:nvPicPr>
          <p:cNvPr id="7" name="Picture 6">
            <a:extLst>
              <a:ext uri="{FF2B5EF4-FFF2-40B4-BE49-F238E27FC236}">
                <a16:creationId xmlns:a16="http://schemas.microsoft.com/office/drawing/2014/main" id="{C069544A-7619-4998-9E8E-D2A193AF15CE}"/>
              </a:ext>
            </a:extLst>
          </p:cNvPr>
          <p:cNvPicPr>
            <a:picLocks noChangeAspect="1"/>
          </p:cNvPicPr>
          <p:nvPr/>
        </p:nvPicPr>
        <p:blipFill>
          <a:blip r:embed="rId3"/>
          <a:stretch>
            <a:fillRect/>
          </a:stretch>
        </p:blipFill>
        <p:spPr>
          <a:xfrm>
            <a:off x="5016338" y="2407230"/>
            <a:ext cx="1988992" cy="358171"/>
          </a:xfrm>
          <a:prstGeom prst="rect">
            <a:avLst/>
          </a:prstGeom>
        </p:spPr>
      </p:pic>
      <p:pic>
        <p:nvPicPr>
          <p:cNvPr id="9" name="Picture 8">
            <a:extLst>
              <a:ext uri="{FF2B5EF4-FFF2-40B4-BE49-F238E27FC236}">
                <a16:creationId xmlns:a16="http://schemas.microsoft.com/office/drawing/2014/main" id="{E3EF097E-F389-0C34-5F89-7FEB9B0989E7}"/>
              </a:ext>
            </a:extLst>
          </p:cNvPr>
          <p:cNvPicPr>
            <a:picLocks noChangeAspect="1"/>
          </p:cNvPicPr>
          <p:nvPr/>
        </p:nvPicPr>
        <p:blipFill>
          <a:blip r:embed="rId4"/>
          <a:stretch>
            <a:fillRect/>
          </a:stretch>
        </p:blipFill>
        <p:spPr>
          <a:xfrm>
            <a:off x="1285161" y="3732625"/>
            <a:ext cx="3543607" cy="1257409"/>
          </a:xfrm>
          <a:prstGeom prst="rect">
            <a:avLst/>
          </a:prstGeom>
        </p:spPr>
      </p:pic>
      <p:pic>
        <p:nvPicPr>
          <p:cNvPr id="11" name="Picture 10">
            <a:extLst>
              <a:ext uri="{FF2B5EF4-FFF2-40B4-BE49-F238E27FC236}">
                <a16:creationId xmlns:a16="http://schemas.microsoft.com/office/drawing/2014/main" id="{FBFFAC63-0940-D3AE-DF6B-EE310E157604}"/>
              </a:ext>
            </a:extLst>
          </p:cNvPr>
          <p:cNvPicPr>
            <a:picLocks noChangeAspect="1"/>
          </p:cNvPicPr>
          <p:nvPr/>
        </p:nvPicPr>
        <p:blipFill>
          <a:blip r:embed="rId5"/>
          <a:stretch>
            <a:fillRect/>
          </a:stretch>
        </p:blipFill>
        <p:spPr>
          <a:xfrm>
            <a:off x="5016338" y="4163192"/>
            <a:ext cx="1577477" cy="396274"/>
          </a:xfrm>
          <a:prstGeom prst="rect">
            <a:avLst/>
          </a:prstGeom>
        </p:spPr>
      </p:pic>
    </p:spTree>
    <p:extLst>
      <p:ext uri="{BB962C8B-B14F-4D97-AF65-F5344CB8AC3E}">
        <p14:creationId xmlns:p14="http://schemas.microsoft.com/office/powerpoint/2010/main" val="1726352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AE99-D36A-8D7D-952C-79670247CF5B}"/>
              </a:ext>
            </a:extLst>
          </p:cNvPr>
          <p:cNvSpPr>
            <a:spLocks noGrp="1"/>
          </p:cNvSpPr>
          <p:nvPr>
            <p:ph type="title"/>
          </p:nvPr>
        </p:nvSpPr>
        <p:spPr/>
        <p:txBody>
          <a:bodyPr/>
          <a:lstStyle/>
          <a:p>
            <a:r>
              <a:rPr lang="en-US" dirty="0"/>
              <a:t>How to access an ArrayList in C#</a:t>
            </a:r>
          </a:p>
        </p:txBody>
      </p:sp>
      <p:sp>
        <p:nvSpPr>
          <p:cNvPr id="3" name="Text Placeholder 2">
            <a:extLst>
              <a:ext uri="{FF2B5EF4-FFF2-40B4-BE49-F238E27FC236}">
                <a16:creationId xmlns:a16="http://schemas.microsoft.com/office/drawing/2014/main" id="{D4D96FE8-C663-9AD9-E643-E4E0C6AFA087}"/>
              </a:ext>
            </a:extLst>
          </p:cNvPr>
          <p:cNvSpPr>
            <a:spLocks noGrp="1"/>
          </p:cNvSpPr>
          <p:nvPr>
            <p:ph type="body" idx="1"/>
          </p:nvPr>
        </p:nvSpPr>
        <p:spPr>
          <a:xfrm>
            <a:off x="609600" y="1801906"/>
            <a:ext cx="11430000" cy="4380294"/>
          </a:xfrm>
        </p:spPr>
        <p:txBody>
          <a:bodyPr/>
          <a:lstStyle/>
          <a:p>
            <a:r>
              <a:rPr lang="en-US" dirty="0"/>
              <a:t>If you go to the definition of an ArrayList class the </a:t>
            </a:r>
            <a:r>
              <a:rPr lang="en-US" dirty="0" err="1"/>
              <a:t>ILIst</a:t>
            </a:r>
            <a:r>
              <a:rPr lang="en-US" dirty="0"/>
              <a:t> interface is implemented. This means that we can access elements using an indexer just like in arrays.</a:t>
            </a:r>
          </a:p>
          <a:p>
            <a:endParaRPr lang="en-US" dirty="0"/>
          </a:p>
        </p:txBody>
      </p:sp>
      <p:pic>
        <p:nvPicPr>
          <p:cNvPr id="5" name="Picture 4">
            <a:extLst>
              <a:ext uri="{FF2B5EF4-FFF2-40B4-BE49-F238E27FC236}">
                <a16:creationId xmlns:a16="http://schemas.microsoft.com/office/drawing/2014/main" id="{07AE9011-746C-38F2-0D2D-1528D5E59E8F}"/>
              </a:ext>
            </a:extLst>
          </p:cNvPr>
          <p:cNvPicPr>
            <a:picLocks noChangeAspect="1"/>
          </p:cNvPicPr>
          <p:nvPr/>
        </p:nvPicPr>
        <p:blipFill>
          <a:blip r:embed="rId2"/>
          <a:stretch>
            <a:fillRect/>
          </a:stretch>
        </p:blipFill>
        <p:spPr>
          <a:xfrm>
            <a:off x="1167693" y="3370938"/>
            <a:ext cx="4244708" cy="358171"/>
          </a:xfrm>
          <a:prstGeom prst="rect">
            <a:avLst/>
          </a:prstGeom>
        </p:spPr>
      </p:pic>
      <p:pic>
        <p:nvPicPr>
          <p:cNvPr id="7" name="Picture 6">
            <a:extLst>
              <a:ext uri="{FF2B5EF4-FFF2-40B4-BE49-F238E27FC236}">
                <a16:creationId xmlns:a16="http://schemas.microsoft.com/office/drawing/2014/main" id="{AEED5318-7120-F730-3696-EF7432271932}"/>
              </a:ext>
            </a:extLst>
          </p:cNvPr>
          <p:cNvPicPr>
            <a:picLocks noChangeAspect="1"/>
          </p:cNvPicPr>
          <p:nvPr/>
        </p:nvPicPr>
        <p:blipFill>
          <a:blip r:embed="rId3"/>
          <a:stretch>
            <a:fillRect/>
          </a:stretch>
        </p:blipFill>
        <p:spPr>
          <a:xfrm>
            <a:off x="1167693" y="3930999"/>
            <a:ext cx="3086367" cy="1585097"/>
          </a:xfrm>
          <a:prstGeom prst="rect">
            <a:avLst/>
          </a:prstGeom>
        </p:spPr>
      </p:pic>
      <p:pic>
        <p:nvPicPr>
          <p:cNvPr id="9" name="Picture 8">
            <a:extLst>
              <a:ext uri="{FF2B5EF4-FFF2-40B4-BE49-F238E27FC236}">
                <a16:creationId xmlns:a16="http://schemas.microsoft.com/office/drawing/2014/main" id="{16E86958-92BE-1835-835F-8862D9D47300}"/>
              </a:ext>
            </a:extLst>
          </p:cNvPr>
          <p:cNvPicPr>
            <a:picLocks noChangeAspect="1"/>
          </p:cNvPicPr>
          <p:nvPr/>
        </p:nvPicPr>
        <p:blipFill>
          <a:blip r:embed="rId4"/>
          <a:stretch>
            <a:fillRect/>
          </a:stretch>
        </p:blipFill>
        <p:spPr>
          <a:xfrm>
            <a:off x="4370200" y="4635586"/>
            <a:ext cx="2110923" cy="320068"/>
          </a:xfrm>
          <a:prstGeom prst="rect">
            <a:avLst/>
          </a:prstGeom>
        </p:spPr>
      </p:pic>
    </p:spTree>
    <p:extLst>
      <p:ext uri="{BB962C8B-B14F-4D97-AF65-F5344CB8AC3E}">
        <p14:creationId xmlns:p14="http://schemas.microsoft.com/office/powerpoint/2010/main" val="2575571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3E4A0-514E-B939-3984-BF37AA200DEC}"/>
              </a:ext>
            </a:extLst>
          </p:cNvPr>
          <p:cNvSpPr>
            <a:spLocks noGrp="1"/>
          </p:cNvSpPr>
          <p:nvPr>
            <p:ph type="title"/>
          </p:nvPr>
        </p:nvSpPr>
        <p:spPr>
          <a:xfrm>
            <a:off x="762000" y="233726"/>
            <a:ext cx="7969624" cy="698603"/>
          </a:xfrm>
        </p:spPr>
        <p:txBody>
          <a:bodyPr/>
          <a:lstStyle/>
          <a:p>
            <a:r>
              <a:rPr lang="en-US" dirty="0"/>
              <a:t>Iterating an ArrayList</a:t>
            </a:r>
          </a:p>
        </p:txBody>
      </p:sp>
      <p:sp>
        <p:nvSpPr>
          <p:cNvPr id="3" name="Text Placeholder 2">
            <a:extLst>
              <a:ext uri="{FF2B5EF4-FFF2-40B4-BE49-F238E27FC236}">
                <a16:creationId xmlns:a16="http://schemas.microsoft.com/office/drawing/2014/main" id="{1FF0E1F2-78CE-A25D-57F3-FD652BAE1113}"/>
              </a:ext>
            </a:extLst>
          </p:cNvPr>
          <p:cNvSpPr>
            <a:spLocks noGrp="1"/>
          </p:cNvSpPr>
          <p:nvPr>
            <p:ph type="body" idx="1"/>
          </p:nvPr>
        </p:nvSpPr>
        <p:spPr>
          <a:xfrm>
            <a:off x="466165" y="932329"/>
            <a:ext cx="11438964" cy="5611906"/>
          </a:xfrm>
        </p:spPr>
        <p:txBody>
          <a:bodyPr/>
          <a:lstStyle/>
          <a:p>
            <a:r>
              <a:rPr lang="en-US" dirty="0"/>
              <a:t>ArrayList implements the ICollection interface that means that we can iterate through. We can iterate through using </a:t>
            </a:r>
            <a:r>
              <a:rPr lang="en-US" dirty="0" err="1"/>
              <a:t>forEach</a:t>
            </a:r>
            <a:r>
              <a:rPr lang="en-US" dirty="0"/>
              <a:t> or for loops.</a:t>
            </a:r>
          </a:p>
          <a:p>
            <a:endParaRPr lang="en-US" dirty="0"/>
          </a:p>
          <a:p>
            <a:endParaRPr lang="en-US" dirty="0"/>
          </a:p>
        </p:txBody>
      </p:sp>
      <p:pic>
        <p:nvPicPr>
          <p:cNvPr id="6" name="Picture 5">
            <a:extLst>
              <a:ext uri="{FF2B5EF4-FFF2-40B4-BE49-F238E27FC236}">
                <a16:creationId xmlns:a16="http://schemas.microsoft.com/office/drawing/2014/main" id="{E2D22507-1C76-0494-20EB-914DE59527D8}"/>
              </a:ext>
            </a:extLst>
          </p:cNvPr>
          <p:cNvPicPr>
            <a:picLocks noChangeAspect="1"/>
          </p:cNvPicPr>
          <p:nvPr/>
        </p:nvPicPr>
        <p:blipFill>
          <a:blip r:embed="rId2"/>
          <a:stretch>
            <a:fillRect/>
          </a:stretch>
        </p:blipFill>
        <p:spPr>
          <a:xfrm>
            <a:off x="1066810" y="2160616"/>
            <a:ext cx="4930567" cy="2339543"/>
          </a:xfrm>
          <a:prstGeom prst="rect">
            <a:avLst/>
          </a:prstGeom>
        </p:spPr>
      </p:pic>
      <p:pic>
        <p:nvPicPr>
          <p:cNvPr id="8" name="Picture 7">
            <a:extLst>
              <a:ext uri="{FF2B5EF4-FFF2-40B4-BE49-F238E27FC236}">
                <a16:creationId xmlns:a16="http://schemas.microsoft.com/office/drawing/2014/main" id="{AAC011E9-D8E1-AB17-139C-8DE360D35163}"/>
              </a:ext>
            </a:extLst>
          </p:cNvPr>
          <p:cNvPicPr>
            <a:picLocks noChangeAspect="1"/>
          </p:cNvPicPr>
          <p:nvPr/>
        </p:nvPicPr>
        <p:blipFill>
          <a:blip r:embed="rId3"/>
          <a:stretch>
            <a:fillRect/>
          </a:stretch>
        </p:blipFill>
        <p:spPr>
          <a:xfrm>
            <a:off x="6285458" y="2160616"/>
            <a:ext cx="3368332" cy="2270957"/>
          </a:xfrm>
          <a:prstGeom prst="rect">
            <a:avLst/>
          </a:prstGeom>
        </p:spPr>
      </p:pic>
    </p:spTree>
    <p:extLst>
      <p:ext uri="{BB962C8B-B14F-4D97-AF65-F5344CB8AC3E}">
        <p14:creationId xmlns:p14="http://schemas.microsoft.com/office/powerpoint/2010/main" val="4103034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D117-F977-3D66-6882-BA6ABD27151D}"/>
              </a:ext>
            </a:extLst>
          </p:cNvPr>
          <p:cNvSpPr>
            <a:spLocks noGrp="1"/>
          </p:cNvSpPr>
          <p:nvPr>
            <p:ph type="title"/>
          </p:nvPr>
        </p:nvSpPr>
        <p:spPr>
          <a:xfrm>
            <a:off x="609600" y="84853"/>
            <a:ext cx="11394141" cy="565490"/>
          </a:xfrm>
        </p:spPr>
        <p:txBody>
          <a:bodyPr/>
          <a:lstStyle/>
          <a:p>
            <a:r>
              <a:rPr lang="en-US" b="1" dirty="0"/>
              <a:t>How to Insert an Element into a specified Position</a:t>
            </a:r>
          </a:p>
        </p:txBody>
      </p:sp>
      <p:sp>
        <p:nvSpPr>
          <p:cNvPr id="3" name="Text Placeholder 2">
            <a:extLst>
              <a:ext uri="{FF2B5EF4-FFF2-40B4-BE49-F238E27FC236}">
                <a16:creationId xmlns:a16="http://schemas.microsoft.com/office/drawing/2014/main" id="{1C3459E9-771E-E67A-44CC-1ABF77F57262}"/>
              </a:ext>
            </a:extLst>
          </p:cNvPr>
          <p:cNvSpPr>
            <a:spLocks noGrp="1"/>
          </p:cNvSpPr>
          <p:nvPr>
            <p:ph type="body" idx="1"/>
          </p:nvPr>
        </p:nvSpPr>
        <p:spPr>
          <a:xfrm>
            <a:off x="609600" y="779930"/>
            <a:ext cx="11223812" cy="6078070"/>
          </a:xfrm>
        </p:spPr>
        <p:txBody>
          <a:bodyPr/>
          <a:lstStyle/>
          <a:p>
            <a:r>
              <a:rPr lang="en-US" sz="2400" dirty="0"/>
              <a:t>The Add() method adds an element at the end of the array but what if we want to insert in the middle of the array or at  a specified position?</a:t>
            </a:r>
          </a:p>
          <a:p>
            <a:r>
              <a:rPr lang="en-US" sz="2400" dirty="0"/>
              <a:t>We use the </a:t>
            </a:r>
            <a:r>
              <a:rPr lang="en-US" sz="2400" b="1" dirty="0"/>
              <a:t>insert() </a:t>
            </a:r>
            <a:r>
              <a:rPr lang="en-US" sz="2400" dirty="0"/>
              <a:t>method which takes in the position to insert at and the value to be inserted.</a:t>
            </a:r>
          </a:p>
          <a:p>
            <a:r>
              <a:rPr lang="en-US" sz="2400" dirty="0"/>
              <a:t>The index must be in range .To insert a collection into a collection use </a:t>
            </a:r>
            <a:r>
              <a:rPr lang="en-US" sz="2400" b="1" dirty="0" err="1"/>
              <a:t>InsertRange</a:t>
            </a:r>
            <a:r>
              <a:rPr lang="en-US" sz="2400" b="1" dirty="0"/>
              <a:t>()</a:t>
            </a:r>
          </a:p>
          <a:p>
            <a:endParaRPr lang="en-US" dirty="0"/>
          </a:p>
        </p:txBody>
      </p:sp>
      <p:pic>
        <p:nvPicPr>
          <p:cNvPr id="5" name="Picture 4">
            <a:extLst>
              <a:ext uri="{FF2B5EF4-FFF2-40B4-BE49-F238E27FC236}">
                <a16:creationId xmlns:a16="http://schemas.microsoft.com/office/drawing/2014/main" id="{9DE0AEEF-1067-42BD-9464-33B8FBC5122E}"/>
              </a:ext>
            </a:extLst>
          </p:cNvPr>
          <p:cNvPicPr>
            <a:picLocks noChangeAspect="1"/>
          </p:cNvPicPr>
          <p:nvPr/>
        </p:nvPicPr>
        <p:blipFill>
          <a:blip r:embed="rId2"/>
          <a:stretch>
            <a:fillRect/>
          </a:stretch>
        </p:blipFill>
        <p:spPr>
          <a:xfrm>
            <a:off x="1272122" y="2825088"/>
            <a:ext cx="4140624" cy="1987754"/>
          </a:xfrm>
          <a:prstGeom prst="rect">
            <a:avLst/>
          </a:prstGeom>
        </p:spPr>
      </p:pic>
      <p:pic>
        <p:nvPicPr>
          <p:cNvPr id="7" name="Picture 6">
            <a:extLst>
              <a:ext uri="{FF2B5EF4-FFF2-40B4-BE49-F238E27FC236}">
                <a16:creationId xmlns:a16="http://schemas.microsoft.com/office/drawing/2014/main" id="{0BF67384-D8E3-9B16-AEEE-8F62017A5999}"/>
              </a:ext>
            </a:extLst>
          </p:cNvPr>
          <p:cNvPicPr>
            <a:picLocks noChangeAspect="1"/>
          </p:cNvPicPr>
          <p:nvPr/>
        </p:nvPicPr>
        <p:blipFill>
          <a:blip r:embed="rId3"/>
          <a:stretch>
            <a:fillRect/>
          </a:stretch>
        </p:blipFill>
        <p:spPr>
          <a:xfrm>
            <a:off x="6568966" y="3167398"/>
            <a:ext cx="3482642" cy="1303133"/>
          </a:xfrm>
          <a:prstGeom prst="rect">
            <a:avLst/>
          </a:prstGeom>
        </p:spPr>
      </p:pic>
      <p:pic>
        <p:nvPicPr>
          <p:cNvPr id="11" name="Picture 10">
            <a:extLst>
              <a:ext uri="{FF2B5EF4-FFF2-40B4-BE49-F238E27FC236}">
                <a16:creationId xmlns:a16="http://schemas.microsoft.com/office/drawing/2014/main" id="{2903297B-77D2-172A-CB24-A84B6D31176E}"/>
              </a:ext>
            </a:extLst>
          </p:cNvPr>
          <p:cNvPicPr>
            <a:picLocks noChangeAspect="1"/>
          </p:cNvPicPr>
          <p:nvPr/>
        </p:nvPicPr>
        <p:blipFill>
          <a:blip r:embed="rId4"/>
          <a:stretch>
            <a:fillRect/>
          </a:stretch>
        </p:blipFill>
        <p:spPr>
          <a:xfrm>
            <a:off x="6568966" y="5020395"/>
            <a:ext cx="3635055" cy="1752752"/>
          </a:xfrm>
          <a:prstGeom prst="rect">
            <a:avLst/>
          </a:prstGeom>
        </p:spPr>
      </p:pic>
      <p:pic>
        <p:nvPicPr>
          <p:cNvPr id="13" name="Picture 12">
            <a:extLst>
              <a:ext uri="{FF2B5EF4-FFF2-40B4-BE49-F238E27FC236}">
                <a16:creationId xmlns:a16="http://schemas.microsoft.com/office/drawing/2014/main" id="{AE3C1EF8-780D-A086-068F-4157FD473151}"/>
              </a:ext>
            </a:extLst>
          </p:cNvPr>
          <p:cNvPicPr>
            <a:picLocks noChangeAspect="1"/>
          </p:cNvPicPr>
          <p:nvPr/>
        </p:nvPicPr>
        <p:blipFill>
          <a:blip r:embed="rId5"/>
          <a:stretch>
            <a:fillRect/>
          </a:stretch>
        </p:blipFill>
        <p:spPr>
          <a:xfrm>
            <a:off x="1272122" y="4901738"/>
            <a:ext cx="4823878" cy="1912786"/>
          </a:xfrm>
          <a:prstGeom prst="rect">
            <a:avLst/>
          </a:prstGeom>
        </p:spPr>
      </p:pic>
    </p:spTree>
    <p:extLst>
      <p:ext uri="{BB962C8B-B14F-4D97-AF65-F5344CB8AC3E}">
        <p14:creationId xmlns:p14="http://schemas.microsoft.com/office/powerpoint/2010/main" val="3143462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98D4-F111-2BAD-F4D5-EE8FAE64C1E1}"/>
              </a:ext>
            </a:extLst>
          </p:cNvPr>
          <p:cNvSpPr>
            <a:spLocks noGrp="1"/>
          </p:cNvSpPr>
          <p:nvPr>
            <p:ph type="title"/>
          </p:nvPr>
        </p:nvSpPr>
        <p:spPr>
          <a:xfrm>
            <a:off x="609600" y="807467"/>
            <a:ext cx="10309412" cy="716533"/>
          </a:xfrm>
        </p:spPr>
        <p:txBody>
          <a:bodyPr/>
          <a:lstStyle/>
          <a:p>
            <a:r>
              <a:rPr lang="en-US" dirty="0"/>
              <a:t>How to Remove Elements from ArrayList</a:t>
            </a:r>
          </a:p>
        </p:txBody>
      </p:sp>
      <p:sp>
        <p:nvSpPr>
          <p:cNvPr id="3" name="Text Placeholder 2">
            <a:extLst>
              <a:ext uri="{FF2B5EF4-FFF2-40B4-BE49-F238E27FC236}">
                <a16:creationId xmlns:a16="http://schemas.microsoft.com/office/drawing/2014/main" id="{25C63814-3954-277C-3EDB-833C1A0EA564}"/>
              </a:ext>
            </a:extLst>
          </p:cNvPr>
          <p:cNvSpPr>
            <a:spLocks noGrp="1"/>
          </p:cNvSpPr>
          <p:nvPr>
            <p:ph type="body" idx="1"/>
          </p:nvPr>
        </p:nvSpPr>
        <p:spPr>
          <a:xfrm>
            <a:off x="609599" y="1461247"/>
            <a:ext cx="11277601" cy="5145741"/>
          </a:xfrm>
        </p:spPr>
        <p:txBody>
          <a:bodyPr/>
          <a:lstStyle/>
          <a:p>
            <a:r>
              <a:rPr lang="en-US" b="1" dirty="0"/>
              <a:t>Remove(object? obj): </a:t>
            </a:r>
            <a:r>
              <a:rPr lang="en-US" dirty="0"/>
              <a:t>This method is used to remove the first occurrence of a specific object from the </a:t>
            </a:r>
            <a:r>
              <a:rPr lang="en-US" dirty="0" err="1"/>
              <a:t>System.Collections.ArrayList</a:t>
            </a:r>
            <a:r>
              <a:rPr lang="en-US" dirty="0"/>
              <a:t>. The parameter obj specifies the Object to remove from the ArrayList. The value can be null.</a:t>
            </a:r>
          </a:p>
          <a:p>
            <a:r>
              <a:rPr lang="en-US" b="1" dirty="0" err="1"/>
              <a:t>RemoveAt</a:t>
            </a:r>
            <a:r>
              <a:rPr lang="en-US" b="1" dirty="0"/>
              <a:t>(int index)</a:t>
            </a:r>
            <a:r>
              <a:rPr lang="en-US" dirty="0"/>
              <a:t>: This method is used to remove the element at the specified index of the ArrayList. The parameter index specifies the index position of the element to remove.</a:t>
            </a:r>
          </a:p>
          <a:p>
            <a:r>
              <a:rPr lang="en-US" b="1" dirty="0" err="1"/>
              <a:t>RemoveRange</a:t>
            </a:r>
            <a:r>
              <a:rPr lang="en-US" b="1" dirty="0"/>
              <a:t>(int index, int count): </a:t>
            </a:r>
            <a:r>
              <a:rPr lang="en-US" dirty="0"/>
              <a:t>This method is used to remove a range of elements from the ArrayList. The parameter index specifies the starting index position of the range of elements to remove and the parameter count specifies the number of elements to remove.</a:t>
            </a:r>
          </a:p>
        </p:txBody>
      </p:sp>
    </p:spTree>
    <p:extLst>
      <p:ext uri="{BB962C8B-B14F-4D97-AF65-F5344CB8AC3E}">
        <p14:creationId xmlns:p14="http://schemas.microsoft.com/office/powerpoint/2010/main" val="340024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395EB3-5DE3-F8D0-426F-C10EE226D3FC}"/>
              </a:ext>
            </a:extLst>
          </p:cNvPr>
          <p:cNvPicPr>
            <a:picLocks noChangeAspect="1"/>
          </p:cNvPicPr>
          <p:nvPr/>
        </p:nvPicPr>
        <p:blipFill rotWithShape="1">
          <a:blip r:embed="rId2"/>
          <a:srcRect l="1379" r="46411" b="5030"/>
          <a:stretch/>
        </p:blipFill>
        <p:spPr>
          <a:xfrm>
            <a:off x="654425" y="115071"/>
            <a:ext cx="2868705" cy="2735706"/>
          </a:xfrm>
          <a:prstGeom prst="rect">
            <a:avLst/>
          </a:prstGeom>
        </p:spPr>
      </p:pic>
      <p:pic>
        <p:nvPicPr>
          <p:cNvPr id="7" name="Picture 6">
            <a:extLst>
              <a:ext uri="{FF2B5EF4-FFF2-40B4-BE49-F238E27FC236}">
                <a16:creationId xmlns:a16="http://schemas.microsoft.com/office/drawing/2014/main" id="{954E2BC3-4F77-6003-DEFD-3BD000EC1C22}"/>
              </a:ext>
            </a:extLst>
          </p:cNvPr>
          <p:cNvPicPr>
            <a:picLocks noChangeAspect="1"/>
          </p:cNvPicPr>
          <p:nvPr/>
        </p:nvPicPr>
        <p:blipFill rotWithShape="1">
          <a:blip r:embed="rId3"/>
          <a:srcRect r="55165"/>
          <a:stretch/>
        </p:blipFill>
        <p:spPr>
          <a:xfrm>
            <a:off x="3682117" y="910486"/>
            <a:ext cx="1400871" cy="929721"/>
          </a:xfrm>
          <a:prstGeom prst="rect">
            <a:avLst/>
          </a:prstGeom>
        </p:spPr>
      </p:pic>
      <p:pic>
        <p:nvPicPr>
          <p:cNvPr id="9" name="Picture 8">
            <a:extLst>
              <a:ext uri="{FF2B5EF4-FFF2-40B4-BE49-F238E27FC236}">
                <a16:creationId xmlns:a16="http://schemas.microsoft.com/office/drawing/2014/main" id="{34322DC6-BF99-06AE-15F1-FAF8B04C1303}"/>
              </a:ext>
            </a:extLst>
          </p:cNvPr>
          <p:cNvPicPr>
            <a:picLocks noChangeAspect="1"/>
          </p:cNvPicPr>
          <p:nvPr/>
        </p:nvPicPr>
        <p:blipFill rotWithShape="1">
          <a:blip r:embed="rId4"/>
          <a:srcRect r="37330"/>
          <a:stretch/>
        </p:blipFill>
        <p:spPr>
          <a:xfrm>
            <a:off x="636087" y="2961593"/>
            <a:ext cx="2887043" cy="2793107"/>
          </a:xfrm>
          <a:prstGeom prst="rect">
            <a:avLst/>
          </a:prstGeom>
        </p:spPr>
      </p:pic>
      <p:pic>
        <p:nvPicPr>
          <p:cNvPr id="11" name="Picture 10">
            <a:extLst>
              <a:ext uri="{FF2B5EF4-FFF2-40B4-BE49-F238E27FC236}">
                <a16:creationId xmlns:a16="http://schemas.microsoft.com/office/drawing/2014/main" id="{2DF37FEF-C1C1-022F-CE6B-CD54E422208A}"/>
              </a:ext>
            </a:extLst>
          </p:cNvPr>
          <p:cNvPicPr>
            <a:picLocks noChangeAspect="1"/>
          </p:cNvPicPr>
          <p:nvPr/>
        </p:nvPicPr>
        <p:blipFill rotWithShape="1">
          <a:blip r:embed="rId5"/>
          <a:srcRect r="44464"/>
          <a:stretch/>
        </p:blipFill>
        <p:spPr>
          <a:xfrm>
            <a:off x="3682117" y="3672351"/>
            <a:ext cx="1400871" cy="929721"/>
          </a:xfrm>
          <a:prstGeom prst="rect">
            <a:avLst/>
          </a:prstGeom>
        </p:spPr>
      </p:pic>
      <p:pic>
        <p:nvPicPr>
          <p:cNvPr id="13" name="Picture 12">
            <a:extLst>
              <a:ext uri="{FF2B5EF4-FFF2-40B4-BE49-F238E27FC236}">
                <a16:creationId xmlns:a16="http://schemas.microsoft.com/office/drawing/2014/main" id="{46DAFD79-C7D7-54A6-25D1-4E82FBA87649}"/>
              </a:ext>
            </a:extLst>
          </p:cNvPr>
          <p:cNvPicPr>
            <a:picLocks noChangeAspect="1"/>
          </p:cNvPicPr>
          <p:nvPr/>
        </p:nvPicPr>
        <p:blipFill rotWithShape="1">
          <a:blip r:embed="rId6"/>
          <a:srcRect r="20116"/>
          <a:stretch/>
        </p:blipFill>
        <p:spPr>
          <a:xfrm>
            <a:off x="5963158" y="1620040"/>
            <a:ext cx="3019477" cy="2461473"/>
          </a:xfrm>
          <a:prstGeom prst="rect">
            <a:avLst/>
          </a:prstGeom>
        </p:spPr>
      </p:pic>
      <p:pic>
        <p:nvPicPr>
          <p:cNvPr id="15" name="Picture 14">
            <a:extLst>
              <a:ext uri="{FF2B5EF4-FFF2-40B4-BE49-F238E27FC236}">
                <a16:creationId xmlns:a16="http://schemas.microsoft.com/office/drawing/2014/main" id="{956635F4-815B-CC25-BBAF-BCA7ECD9CAC2}"/>
              </a:ext>
            </a:extLst>
          </p:cNvPr>
          <p:cNvPicPr>
            <a:picLocks noChangeAspect="1"/>
          </p:cNvPicPr>
          <p:nvPr/>
        </p:nvPicPr>
        <p:blipFill rotWithShape="1">
          <a:blip r:embed="rId7"/>
          <a:srcRect r="38128"/>
          <a:stretch/>
        </p:blipFill>
        <p:spPr>
          <a:xfrm>
            <a:off x="9395128" y="2484984"/>
            <a:ext cx="1541814" cy="731583"/>
          </a:xfrm>
          <a:prstGeom prst="rect">
            <a:avLst/>
          </a:prstGeom>
        </p:spPr>
      </p:pic>
    </p:spTree>
    <p:extLst>
      <p:ext uri="{BB962C8B-B14F-4D97-AF65-F5344CB8AC3E}">
        <p14:creationId xmlns:p14="http://schemas.microsoft.com/office/powerpoint/2010/main" val="34871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6DC6B-2B07-8583-72A6-F7D3EFE88B80}"/>
              </a:ext>
            </a:extLst>
          </p:cNvPr>
          <p:cNvSpPr>
            <a:spLocks noGrp="1"/>
          </p:cNvSpPr>
          <p:nvPr>
            <p:ph type="title"/>
          </p:nvPr>
        </p:nvSpPr>
        <p:spPr>
          <a:xfrm>
            <a:off x="609600" y="807467"/>
            <a:ext cx="9780494" cy="743427"/>
          </a:xfrm>
        </p:spPr>
        <p:txBody>
          <a:bodyPr/>
          <a:lstStyle/>
          <a:p>
            <a:r>
              <a:rPr lang="en-US" b="1" dirty="0"/>
              <a:t>Checking if an Element Exists?</a:t>
            </a:r>
          </a:p>
        </p:txBody>
      </p:sp>
      <p:sp>
        <p:nvSpPr>
          <p:cNvPr id="3" name="Text Placeholder 2">
            <a:extLst>
              <a:ext uri="{FF2B5EF4-FFF2-40B4-BE49-F238E27FC236}">
                <a16:creationId xmlns:a16="http://schemas.microsoft.com/office/drawing/2014/main" id="{385060CD-90C9-2CF9-B080-4E83B5A3943E}"/>
              </a:ext>
            </a:extLst>
          </p:cNvPr>
          <p:cNvSpPr>
            <a:spLocks noGrp="1"/>
          </p:cNvSpPr>
          <p:nvPr>
            <p:ph type="body" idx="1"/>
          </p:nvPr>
        </p:nvSpPr>
        <p:spPr>
          <a:xfrm>
            <a:off x="609599" y="1613647"/>
            <a:ext cx="11143130" cy="4984377"/>
          </a:xfrm>
        </p:spPr>
        <p:txBody>
          <a:bodyPr/>
          <a:lstStyle/>
          <a:p>
            <a:pPr marL="152396" indent="0">
              <a:buNone/>
            </a:pPr>
            <a:r>
              <a:rPr lang="en-US" dirty="0"/>
              <a:t>In order to check whether an element exists or not in ArrayList, we need to use the Contains() method of the ArrayList non-generic collection class in C#. It returns true if exists otherwise returns false. </a:t>
            </a:r>
          </a:p>
        </p:txBody>
      </p:sp>
      <p:pic>
        <p:nvPicPr>
          <p:cNvPr id="5" name="Picture 4">
            <a:extLst>
              <a:ext uri="{FF2B5EF4-FFF2-40B4-BE49-F238E27FC236}">
                <a16:creationId xmlns:a16="http://schemas.microsoft.com/office/drawing/2014/main" id="{81B6CB3A-830A-2881-ACE6-72B015954442}"/>
              </a:ext>
            </a:extLst>
          </p:cNvPr>
          <p:cNvPicPr>
            <a:picLocks noChangeAspect="1"/>
          </p:cNvPicPr>
          <p:nvPr/>
        </p:nvPicPr>
        <p:blipFill>
          <a:blip r:embed="rId2"/>
          <a:stretch>
            <a:fillRect/>
          </a:stretch>
        </p:blipFill>
        <p:spPr>
          <a:xfrm>
            <a:off x="1238701" y="3429000"/>
            <a:ext cx="5572903" cy="2419688"/>
          </a:xfrm>
          <a:prstGeom prst="rect">
            <a:avLst/>
          </a:prstGeom>
        </p:spPr>
      </p:pic>
      <p:pic>
        <p:nvPicPr>
          <p:cNvPr id="7" name="Picture 6">
            <a:extLst>
              <a:ext uri="{FF2B5EF4-FFF2-40B4-BE49-F238E27FC236}">
                <a16:creationId xmlns:a16="http://schemas.microsoft.com/office/drawing/2014/main" id="{BE1D87CF-5625-B166-5068-8FBB62D17F19}"/>
              </a:ext>
            </a:extLst>
          </p:cNvPr>
          <p:cNvPicPr>
            <a:picLocks noChangeAspect="1"/>
          </p:cNvPicPr>
          <p:nvPr/>
        </p:nvPicPr>
        <p:blipFill rotWithShape="1">
          <a:blip r:embed="rId3"/>
          <a:srcRect r="28469"/>
          <a:stretch/>
        </p:blipFill>
        <p:spPr>
          <a:xfrm>
            <a:off x="7085609" y="4319712"/>
            <a:ext cx="2766603" cy="638264"/>
          </a:xfrm>
          <a:prstGeom prst="rect">
            <a:avLst/>
          </a:prstGeom>
        </p:spPr>
      </p:pic>
    </p:spTree>
    <p:extLst>
      <p:ext uri="{BB962C8B-B14F-4D97-AF65-F5344CB8AC3E}">
        <p14:creationId xmlns:p14="http://schemas.microsoft.com/office/powerpoint/2010/main" val="404273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656D-C52D-C815-D464-B0562C78405E}"/>
              </a:ext>
            </a:extLst>
          </p:cNvPr>
          <p:cNvSpPr>
            <a:spLocks noGrp="1"/>
          </p:cNvSpPr>
          <p:nvPr>
            <p:ph type="title"/>
          </p:nvPr>
        </p:nvSpPr>
        <p:spPr>
          <a:xfrm>
            <a:off x="609600" y="435006"/>
            <a:ext cx="7540101" cy="1047565"/>
          </a:xfrm>
        </p:spPr>
        <p:txBody>
          <a:bodyPr/>
          <a:lstStyle/>
          <a:p>
            <a:r>
              <a:rPr lang="en-US" dirty="0"/>
              <a:t>What are Arrays</a:t>
            </a:r>
          </a:p>
        </p:txBody>
      </p:sp>
      <p:sp>
        <p:nvSpPr>
          <p:cNvPr id="3" name="Text Placeholder 2">
            <a:extLst>
              <a:ext uri="{FF2B5EF4-FFF2-40B4-BE49-F238E27FC236}">
                <a16:creationId xmlns:a16="http://schemas.microsoft.com/office/drawing/2014/main" id="{125B3DA5-82A0-7645-6C05-8600807C4EA4}"/>
              </a:ext>
            </a:extLst>
          </p:cNvPr>
          <p:cNvSpPr>
            <a:spLocks noGrp="1"/>
          </p:cNvSpPr>
          <p:nvPr>
            <p:ph type="body" idx="1"/>
          </p:nvPr>
        </p:nvSpPr>
        <p:spPr>
          <a:xfrm>
            <a:off x="609600" y="1633491"/>
            <a:ext cx="11011270" cy="4873841"/>
          </a:xfrm>
        </p:spPr>
        <p:txBody>
          <a:bodyPr/>
          <a:lstStyle/>
          <a:p>
            <a:r>
              <a:rPr lang="en-US" sz="2400" dirty="0"/>
              <a:t>An array is a data structure to store a collection of variables of the same type.</a:t>
            </a:r>
          </a:p>
        </p:txBody>
      </p:sp>
    </p:spTree>
    <p:extLst>
      <p:ext uri="{BB962C8B-B14F-4D97-AF65-F5344CB8AC3E}">
        <p14:creationId xmlns:p14="http://schemas.microsoft.com/office/powerpoint/2010/main" val="1481172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FD59-3808-E70D-32CC-4A13501E18C9}"/>
              </a:ext>
            </a:extLst>
          </p:cNvPr>
          <p:cNvSpPr>
            <a:spLocks noGrp="1"/>
          </p:cNvSpPr>
          <p:nvPr>
            <p:ph type="title"/>
          </p:nvPr>
        </p:nvSpPr>
        <p:spPr>
          <a:xfrm>
            <a:off x="609600" y="206831"/>
            <a:ext cx="7727576" cy="725498"/>
          </a:xfrm>
        </p:spPr>
        <p:txBody>
          <a:bodyPr/>
          <a:lstStyle/>
          <a:p>
            <a:r>
              <a:rPr lang="en-US" dirty="0"/>
              <a:t>Sort Elements </a:t>
            </a:r>
          </a:p>
        </p:txBody>
      </p:sp>
      <p:sp>
        <p:nvSpPr>
          <p:cNvPr id="3" name="Text Placeholder 2">
            <a:extLst>
              <a:ext uri="{FF2B5EF4-FFF2-40B4-BE49-F238E27FC236}">
                <a16:creationId xmlns:a16="http://schemas.microsoft.com/office/drawing/2014/main" id="{EC4029D3-6B9F-6BAF-3F63-9505B435FC4F}"/>
              </a:ext>
            </a:extLst>
          </p:cNvPr>
          <p:cNvSpPr>
            <a:spLocks noGrp="1"/>
          </p:cNvSpPr>
          <p:nvPr>
            <p:ph type="body" idx="1"/>
          </p:nvPr>
        </p:nvSpPr>
        <p:spPr>
          <a:xfrm>
            <a:off x="609600" y="1048871"/>
            <a:ext cx="11062448" cy="5513293"/>
          </a:xfrm>
        </p:spPr>
        <p:txBody>
          <a:bodyPr/>
          <a:lstStyle/>
          <a:p>
            <a:pPr marL="152396" indent="0">
              <a:buNone/>
            </a:pPr>
            <a:r>
              <a:rPr lang="en-US" dirty="0"/>
              <a:t>This method is used to sort the elements in the entire </a:t>
            </a:r>
            <a:r>
              <a:rPr lang="en-US" dirty="0" err="1"/>
              <a:t>System.Collections.ArrayList</a:t>
            </a:r>
            <a:r>
              <a:rPr lang="en-US" dirty="0"/>
              <a:t>.</a:t>
            </a:r>
          </a:p>
        </p:txBody>
      </p:sp>
      <p:pic>
        <p:nvPicPr>
          <p:cNvPr id="5" name="Picture 4">
            <a:extLst>
              <a:ext uri="{FF2B5EF4-FFF2-40B4-BE49-F238E27FC236}">
                <a16:creationId xmlns:a16="http://schemas.microsoft.com/office/drawing/2014/main" id="{316FD3BC-64AB-57D6-5E6A-50E2DCDB1D05}"/>
              </a:ext>
            </a:extLst>
          </p:cNvPr>
          <p:cNvPicPr>
            <a:picLocks noChangeAspect="1"/>
          </p:cNvPicPr>
          <p:nvPr/>
        </p:nvPicPr>
        <p:blipFill>
          <a:blip r:embed="rId2"/>
          <a:stretch>
            <a:fillRect/>
          </a:stretch>
        </p:blipFill>
        <p:spPr>
          <a:xfrm>
            <a:off x="974317" y="2608282"/>
            <a:ext cx="4505954" cy="3200847"/>
          </a:xfrm>
          <a:prstGeom prst="rect">
            <a:avLst/>
          </a:prstGeom>
        </p:spPr>
      </p:pic>
      <p:pic>
        <p:nvPicPr>
          <p:cNvPr id="7" name="Picture 6">
            <a:extLst>
              <a:ext uri="{FF2B5EF4-FFF2-40B4-BE49-F238E27FC236}">
                <a16:creationId xmlns:a16="http://schemas.microsoft.com/office/drawing/2014/main" id="{AE77EDC7-CC11-5A79-1A1E-E458C336E33A}"/>
              </a:ext>
            </a:extLst>
          </p:cNvPr>
          <p:cNvPicPr>
            <a:picLocks noChangeAspect="1"/>
          </p:cNvPicPr>
          <p:nvPr/>
        </p:nvPicPr>
        <p:blipFill>
          <a:blip r:embed="rId3"/>
          <a:stretch>
            <a:fillRect/>
          </a:stretch>
        </p:blipFill>
        <p:spPr>
          <a:xfrm>
            <a:off x="5836024" y="3556151"/>
            <a:ext cx="1409897" cy="1305107"/>
          </a:xfrm>
          <a:prstGeom prst="rect">
            <a:avLst/>
          </a:prstGeom>
        </p:spPr>
      </p:pic>
    </p:spTree>
    <p:extLst>
      <p:ext uri="{BB962C8B-B14F-4D97-AF65-F5344CB8AC3E}">
        <p14:creationId xmlns:p14="http://schemas.microsoft.com/office/powerpoint/2010/main" val="3418205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38D5-CDC2-48F5-9388-D00C98D65DA8}"/>
              </a:ext>
            </a:extLst>
          </p:cNvPr>
          <p:cNvSpPr>
            <a:spLocks noGrp="1"/>
          </p:cNvSpPr>
          <p:nvPr>
            <p:ph type="title"/>
          </p:nvPr>
        </p:nvSpPr>
        <p:spPr>
          <a:xfrm>
            <a:off x="600636" y="304799"/>
            <a:ext cx="8928846" cy="887507"/>
          </a:xfrm>
        </p:spPr>
        <p:txBody>
          <a:bodyPr/>
          <a:lstStyle/>
          <a:p>
            <a:r>
              <a:rPr lang="en-US" b="1" dirty="0"/>
              <a:t>Array VS ArrayList</a:t>
            </a:r>
          </a:p>
        </p:txBody>
      </p:sp>
      <p:sp>
        <p:nvSpPr>
          <p:cNvPr id="3" name="Text Placeholder 2">
            <a:extLst>
              <a:ext uri="{FF2B5EF4-FFF2-40B4-BE49-F238E27FC236}">
                <a16:creationId xmlns:a16="http://schemas.microsoft.com/office/drawing/2014/main" id="{0D6BA6D5-EAB3-6ACE-BAC5-8F2B24E010F7}"/>
              </a:ext>
            </a:extLst>
          </p:cNvPr>
          <p:cNvSpPr>
            <a:spLocks noGrp="1"/>
          </p:cNvSpPr>
          <p:nvPr>
            <p:ph type="body" idx="1"/>
          </p:nvPr>
        </p:nvSpPr>
        <p:spPr>
          <a:xfrm>
            <a:off x="609599" y="1192305"/>
            <a:ext cx="11268636" cy="5360895"/>
          </a:xfrm>
        </p:spPr>
        <p:txBody>
          <a:bodyPr/>
          <a:lstStyle/>
          <a:p>
            <a:pPr marL="152396" indent="0">
              <a:buNone/>
            </a:pPr>
            <a:r>
              <a:rPr lang="en-US" sz="2400" b="1" dirty="0"/>
              <a:t>Array:</a:t>
            </a:r>
          </a:p>
          <a:p>
            <a:pPr marL="152396" indent="0">
              <a:buNone/>
            </a:pPr>
            <a:r>
              <a:rPr lang="en-US" sz="2400" dirty="0"/>
              <a:t>Fixed Length</a:t>
            </a:r>
          </a:p>
          <a:p>
            <a:pPr marL="152396" indent="0">
              <a:buNone/>
            </a:pPr>
            <a:r>
              <a:rPr lang="en-US" sz="2400" dirty="0"/>
              <a:t>Cannot insert it into the middle</a:t>
            </a:r>
          </a:p>
          <a:p>
            <a:pPr marL="152396" indent="0">
              <a:buNone/>
            </a:pPr>
            <a:r>
              <a:rPr lang="en-US" sz="2400" dirty="0"/>
              <a:t>Cannot delete from middle</a:t>
            </a:r>
          </a:p>
          <a:p>
            <a:pPr marL="152396" indent="0">
              <a:buNone/>
            </a:pPr>
            <a:r>
              <a:rPr lang="en-US" sz="2400" dirty="0"/>
              <a:t>It is type-safe, so we can store only similar types of data based on the data type.</a:t>
            </a:r>
          </a:p>
          <a:p>
            <a:pPr marL="152396" indent="0">
              <a:buNone/>
            </a:pPr>
            <a:r>
              <a:rPr lang="en-US" sz="2400" dirty="0"/>
              <a:t>Boxing and Unboxing are not required.</a:t>
            </a:r>
          </a:p>
          <a:p>
            <a:pPr marL="152396" indent="0">
              <a:buNone/>
            </a:pPr>
            <a:r>
              <a:rPr lang="en-US" sz="2400" b="1" dirty="0"/>
              <a:t>ArrayList:</a:t>
            </a:r>
          </a:p>
          <a:p>
            <a:pPr marL="152396" indent="0">
              <a:buNone/>
            </a:pPr>
            <a:r>
              <a:rPr lang="en-US" sz="2400" dirty="0"/>
              <a:t>Variable Length</a:t>
            </a:r>
          </a:p>
          <a:p>
            <a:pPr marL="152396" indent="0">
              <a:buNone/>
            </a:pPr>
            <a:r>
              <a:rPr lang="en-US" sz="2400" dirty="0"/>
              <a:t>Can insert an element into the middle of the collection</a:t>
            </a:r>
          </a:p>
          <a:p>
            <a:pPr marL="152396" indent="0">
              <a:buNone/>
            </a:pPr>
            <a:r>
              <a:rPr lang="en-US" sz="2400" dirty="0"/>
              <a:t>Can delete elements from the middle of the collection</a:t>
            </a:r>
          </a:p>
          <a:p>
            <a:pPr marL="152396" indent="0">
              <a:buNone/>
            </a:pPr>
            <a:r>
              <a:rPr lang="en-US" sz="2400" dirty="0"/>
              <a:t>It is not type-safe, so we can store any type of data.</a:t>
            </a:r>
          </a:p>
          <a:p>
            <a:pPr marL="152396" indent="0">
              <a:buNone/>
            </a:pPr>
            <a:r>
              <a:rPr lang="en-US" sz="2400" dirty="0"/>
              <a:t>Boxing and Unboxing are required as it is operated on the object data type.</a:t>
            </a:r>
          </a:p>
          <a:p>
            <a:pPr marL="152396" indent="0">
              <a:buNone/>
            </a:pPr>
            <a:endParaRPr lang="en-US" sz="2000" dirty="0"/>
          </a:p>
          <a:p>
            <a:pPr marL="152396" indent="0">
              <a:buNone/>
            </a:pPr>
            <a:endParaRPr lang="en-US" sz="2000" dirty="0"/>
          </a:p>
        </p:txBody>
      </p:sp>
    </p:spTree>
    <p:extLst>
      <p:ext uri="{BB962C8B-B14F-4D97-AF65-F5344CB8AC3E}">
        <p14:creationId xmlns:p14="http://schemas.microsoft.com/office/powerpoint/2010/main" val="3489126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6360-B507-5FD0-602E-FEF002526E58}"/>
              </a:ext>
            </a:extLst>
          </p:cNvPr>
          <p:cNvSpPr>
            <a:spLocks noGrp="1"/>
          </p:cNvSpPr>
          <p:nvPr>
            <p:ph type="title"/>
          </p:nvPr>
        </p:nvSpPr>
        <p:spPr>
          <a:xfrm>
            <a:off x="431801" y="274067"/>
            <a:ext cx="10524066" cy="758866"/>
          </a:xfrm>
        </p:spPr>
        <p:txBody>
          <a:bodyPr/>
          <a:lstStyle/>
          <a:p>
            <a:r>
              <a:rPr lang="en-US" b="1" dirty="0"/>
              <a:t>Disadvantages of Non Generic Collections</a:t>
            </a:r>
          </a:p>
        </p:txBody>
      </p:sp>
      <p:sp>
        <p:nvSpPr>
          <p:cNvPr id="3" name="Text Placeholder 2">
            <a:extLst>
              <a:ext uri="{FF2B5EF4-FFF2-40B4-BE49-F238E27FC236}">
                <a16:creationId xmlns:a16="http://schemas.microsoft.com/office/drawing/2014/main" id="{5B84945B-6297-25E3-DAD1-00F7E2F9C6B8}"/>
              </a:ext>
            </a:extLst>
          </p:cNvPr>
          <p:cNvSpPr>
            <a:spLocks noGrp="1"/>
          </p:cNvSpPr>
          <p:nvPr>
            <p:ph type="body" idx="1"/>
          </p:nvPr>
        </p:nvSpPr>
        <p:spPr>
          <a:xfrm>
            <a:off x="431801" y="1134533"/>
            <a:ext cx="11235266" cy="5047667"/>
          </a:xfrm>
        </p:spPr>
        <p:txBody>
          <a:bodyPr/>
          <a:lstStyle/>
          <a:p>
            <a:r>
              <a:rPr lang="en-US" sz="2000" dirty="0"/>
              <a:t>The Non-Generic Collection Classes such as ArrayList, Stack(LIFO), Queue(FIFO), </a:t>
            </a:r>
            <a:r>
              <a:rPr lang="en-US" sz="2000" dirty="0" err="1"/>
              <a:t>Hashtable</a:t>
            </a:r>
            <a:r>
              <a:rPr lang="en-US" sz="2000" dirty="0"/>
              <a:t>, SortedList, </a:t>
            </a:r>
            <a:r>
              <a:rPr lang="en-US" sz="2000" dirty="0" err="1"/>
              <a:t>etc</a:t>
            </a:r>
            <a:r>
              <a:rPr lang="en-US" sz="2000" dirty="0"/>
              <a:t> operate on the object data type. As they operate on object data type hence they are </a:t>
            </a:r>
            <a:r>
              <a:rPr lang="en-US" sz="2000" b="1" dirty="0"/>
              <a:t>loosely typed</a:t>
            </a:r>
            <a:r>
              <a:rPr lang="en-US" sz="2000" dirty="0"/>
              <a:t>. Loosely typed means you can store any type of value in the collection. Because of this loosely typed nature, we may get runtime errors.</a:t>
            </a:r>
          </a:p>
          <a:p>
            <a:r>
              <a:rPr lang="en-US" sz="2000" dirty="0"/>
              <a:t>The Collection Classes belong to </a:t>
            </a:r>
            <a:r>
              <a:rPr lang="en-US" sz="2000" dirty="0" err="1"/>
              <a:t>System.Collections</a:t>
            </a:r>
            <a:r>
              <a:rPr lang="en-US" sz="2000" dirty="0"/>
              <a:t> namespace operates on the object data type. The object data type in C# is a reference data type. So the value that we store in the collection is converted to reference type. So in our example, the values 100 and 200 are boxed and converted into the reference type. In our example, we just stored two values. Consider a scenario where we need to store 1000 integer values. Then all 1000 integers need to be boxed, meaning they are converted into reference types and then stored in the collection.</a:t>
            </a:r>
          </a:p>
          <a:p>
            <a:r>
              <a:rPr lang="en-US" sz="2000" dirty="0"/>
              <a:t>Similarly, when we want to retrieve the items from the collection, then again we need to convert the object type back to the integer type meaning performing an unboxing. So this unnecessary boxing and unboxing happen behind the scenes every time we add and retrieve value types to the collection. So if you are operating on a large collection of value types then it may degrade the performance of your application. So, always try to avoid boxing and unboxing while developing your real-time application.</a:t>
            </a:r>
          </a:p>
        </p:txBody>
      </p:sp>
    </p:spTree>
    <p:extLst>
      <p:ext uri="{BB962C8B-B14F-4D97-AF65-F5344CB8AC3E}">
        <p14:creationId xmlns:p14="http://schemas.microsoft.com/office/powerpoint/2010/main" val="1987669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22E6-E65E-A567-5258-1C2A42261C35}"/>
              </a:ext>
            </a:extLst>
          </p:cNvPr>
          <p:cNvSpPr>
            <a:spLocks noGrp="1"/>
          </p:cNvSpPr>
          <p:nvPr>
            <p:ph type="title"/>
          </p:nvPr>
        </p:nvSpPr>
        <p:spPr>
          <a:xfrm>
            <a:off x="609600" y="618067"/>
            <a:ext cx="10676467" cy="787400"/>
          </a:xfrm>
        </p:spPr>
        <p:txBody>
          <a:bodyPr/>
          <a:lstStyle/>
          <a:p>
            <a:r>
              <a:rPr lang="en-US" b="1" dirty="0"/>
              <a:t>Problems with Non-Generic Collection Classes </a:t>
            </a:r>
            <a:br>
              <a:rPr lang="en-US" dirty="0"/>
            </a:br>
            <a:endParaRPr lang="en-US" dirty="0"/>
          </a:p>
        </p:txBody>
      </p:sp>
      <p:sp>
        <p:nvSpPr>
          <p:cNvPr id="3" name="Text Placeholder 2">
            <a:extLst>
              <a:ext uri="{FF2B5EF4-FFF2-40B4-BE49-F238E27FC236}">
                <a16:creationId xmlns:a16="http://schemas.microsoft.com/office/drawing/2014/main" id="{B3A9BD35-B836-9BA0-36D5-0A9D0EBD852D}"/>
              </a:ext>
            </a:extLst>
          </p:cNvPr>
          <p:cNvSpPr>
            <a:spLocks noGrp="1"/>
          </p:cNvSpPr>
          <p:nvPr>
            <p:ph type="body" idx="1"/>
          </p:nvPr>
        </p:nvSpPr>
        <p:spPr>
          <a:xfrm>
            <a:off x="770468" y="1532466"/>
            <a:ext cx="11421532" cy="5113867"/>
          </a:xfrm>
        </p:spPr>
        <p:txBody>
          <a:bodyPr/>
          <a:lstStyle/>
          <a:p>
            <a:pPr marL="152396" indent="0">
              <a:buNone/>
            </a:pPr>
            <a:endParaRPr lang="en-US" sz="1800" dirty="0"/>
          </a:p>
          <a:p>
            <a:pPr marL="152396" indent="0">
              <a:buNone/>
            </a:pPr>
            <a:r>
              <a:rPr lang="en-US" sz="1800" dirty="0"/>
              <a:t>So, in short, we can say that the Non-Generic Collection Classes in C# are not type-safe as they operate on object data types so they can store any type of value.</a:t>
            </a:r>
          </a:p>
          <a:p>
            <a:pPr marL="152396" indent="0">
              <a:buNone/>
            </a:pPr>
            <a:r>
              <a:rPr lang="en-US" sz="1800" dirty="0"/>
              <a:t>Array is type-safe</a:t>
            </a:r>
          </a:p>
          <a:p>
            <a:pPr marL="152396" indent="0">
              <a:buNone/>
            </a:pPr>
            <a:r>
              <a:rPr lang="en-US" sz="1800" dirty="0"/>
              <a:t>Array List, HashTable, Stack, SortedList, and Queue are not type-safe</a:t>
            </a:r>
          </a:p>
          <a:p>
            <a:pPr marL="152396" indent="0">
              <a:buNone/>
            </a:pPr>
            <a:r>
              <a:rPr lang="en-US" sz="1800" dirty="0"/>
              <a:t>For example, if I want to store n no of integer values</a:t>
            </a:r>
          </a:p>
          <a:p>
            <a:pPr marL="152396" indent="0">
              <a:buNone/>
            </a:pPr>
            <a:r>
              <a:rPr lang="en-US" sz="1800" dirty="0"/>
              <a:t>I cannot go with an array as arrays are fixed in length. In this case, the length is unknown</a:t>
            </a:r>
          </a:p>
          <a:p>
            <a:pPr marL="152396" indent="0">
              <a:buNone/>
            </a:pPr>
            <a:r>
              <a:rPr lang="en-US" sz="1800" dirty="0"/>
              <a:t>I can go with an ArrayList or HashTable but if we go with an ArrayList or HashTable then there is a chance of storing other types of values as they are not type-safe as they operate on the object data type</a:t>
            </a:r>
          </a:p>
          <a:p>
            <a:pPr marL="152396" indent="0">
              <a:buNone/>
            </a:pPr>
            <a:endParaRPr lang="en-US" sz="1800" dirty="0"/>
          </a:p>
          <a:p>
            <a:pPr marL="152396" indent="0">
              <a:buNone/>
            </a:pPr>
            <a:r>
              <a:rPr lang="en-US" sz="1800" b="1" dirty="0"/>
              <a:t>So the solution is Generic Collections </a:t>
            </a:r>
          </a:p>
          <a:p>
            <a:pPr marL="152396" indent="0">
              <a:buNone/>
            </a:pPr>
            <a:r>
              <a:rPr lang="en-US" sz="1800" dirty="0"/>
              <a:t>Array: Type-Safe but Fixed Length</a:t>
            </a:r>
          </a:p>
          <a:p>
            <a:pPr marL="152396" indent="0">
              <a:buNone/>
            </a:pPr>
            <a:r>
              <a:rPr lang="en-US" sz="1800" dirty="0"/>
              <a:t>Collections: Auto Resizing but not Type-Safe</a:t>
            </a:r>
          </a:p>
          <a:p>
            <a:pPr marL="152396" indent="0">
              <a:buNone/>
            </a:pPr>
            <a:r>
              <a:rPr lang="en-US" sz="1800" dirty="0"/>
              <a:t>Generic Collections: Type-Safe and Auto-Resizing</a:t>
            </a:r>
            <a:endParaRPr lang="en-US" dirty="0"/>
          </a:p>
        </p:txBody>
      </p:sp>
    </p:spTree>
    <p:extLst>
      <p:ext uri="{BB962C8B-B14F-4D97-AF65-F5344CB8AC3E}">
        <p14:creationId xmlns:p14="http://schemas.microsoft.com/office/powerpoint/2010/main" val="68802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15765" y="1425313"/>
            <a:ext cx="7071174" cy="4002968"/>
          </a:xfrm>
          <a:prstGeom prst="rect">
            <a:avLst/>
          </a:prstGeom>
        </p:spPr>
        <p:txBody>
          <a:bodyPr spcFirstLastPara="1" vert="horz" wrap="square" lIns="0" tIns="0" rIns="0" bIns="0" rtlCol="0" anchor="ctr" anchorCtr="0">
            <a:noAutofit/>
          </a:bodyPr>
          <a:lstStyle/>
          <a:p>
            <a:pPr algn="ctr"/>
            <a:r>
              <a:rPr lang="en-US" sz="8800" b="1" dirty="0">
                <a:latin typeface="Times New Roman" panose="02020603050405020304" pitchFamily="18" charset="0"/>
                <a:cs typeface="Times New Roman" panose="02020603050405020304" pitchFamily="18" charset="0"/>
              </a:rPr>
              <a:t>LIST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705241" y="463812"/>
            <a:ext cx="10291233" cy="767200"/>
          </a:xfrm>
        </p:spPr>
        <p:txBody>
          <a:bodyPr/>
          <a:lstStyle/>
          <a:p>
            <a:r>
              <a:rPr lang="en-US" b="1" dirty="0">
                <a:latin typeface="Times New Roman" panose="02020603050405020304" pitchFamily="18" charset="0"/>
                <a:cs typeface="Times New Roman" panose="02020603050405020304" pitchFamily="18" charset="0"/>
              </a:rPr>
              <a:t>What is a List</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385483" y="1425388"/>
            <a:ext cx="11546542" cy="5199530"/>
          </a:xfrm>
        </p:spPr>
        <p:txBody>
          <a:bodyPr/>
          <a:lstStyle/>
          <a:p>
            <a:pPr marL="152396" indent="0">
              <a:buNone/>
            </a:pPr>
            <a:r>
              <a:rPr lang="en-US" dirty="0"/>
              <a:t>This Generic List&lt;T&gt; Collection Class represents a strongly typed list of objects which can be accessed by using the integer index which is starting from 0.</a:t>
            </a:r>
          </a:p>
          <a:p>
            <a:pPr marL="152396" indent="0">
              <a:buNone/>
            </a:pPr>
            <a:r>
              <a:rPr lang="en-US" dirty="0"/>
              <a:t>The size of the collection grows automatically when we add items to the collection.</a:t>
            </a:r>
          </a:p>
          <a:p>
            <a:pPr marL="152396" indent="0">
              <a:buNone/>
            </a:pPr>
            <a:endParaRPr lang="en-US" dirty="0"/>
          </a:p>
          <a:p>
            <a:pPr marL="152396" indent="0">
              <a:buNone/>
            </a:pPr>
            <a:r>
              <a:rPr lang="en-US" dirty="0"/>
              <a:t>Creating a List</a:t>
            </a:r>
          </a:p>
          <a:p>
            <a:pPr marL="152396" indent="0">
              <a:buNone/>
            </a:pPr>
            <a:r>
              <a:rPr lang="en-US" dirty="0"/>
              <a:t>To create a list you need to specify the datatype of the elements the list will hold</a:t>
            </a:r>
          </a:p>
          <a:p>
            <a:pPr marL="152396" indent="0">
              <a:buNone/>
            </a:pPr>
            <a:endParaRPr lang="en-US" dirty="0"/>
          </a:p>
        </p:txBody>
      </p:sp>
      <p:pic>
        <p:nvPicPr>
          <p:cNvPr id="6" name="Picture 5">
            <a:extLst>
              <a:ext uri="{FF2B5EF4-FFF2-40B4-BE49-F238E27FC236}">
                <a16:creationId xmlns:a16="http://schemas.microsoft.com/office/drawing/2014/main" id="{FFE657BE-08BE-1A4A-1017-7FCB6F265757}"/>
              </a:ext>
            </a:extLst>
          </p:cNvPr>
          <p:cNvPicPr>
            <a:picLocks noChangeAspect="1"/>
          </p:cNvPicPr>
          <p:nvPr/>
        </p:nvPicPr>
        <p:blipFill>
          <a:blip r:embed="rId2"/>
          <a:stretch>
            <a:fillRect/>
          </a:stretch>
        </p:blipFill>
        <p:spPr>
          <a:xfrm>
            <a:off x="705241" y="5432612"/>
            <a:ext cx="6738962" cy="577976"/>
          </a:xfrm>
          <a:prstGeom prst="rect">
            <a:avLst/>
          </a:prstGeom>
        </p:spPr>
      </p:pic>
    </p:spTree>
    <p:extLst>
      <p:ext uri="{BB962C8B-B14F-4D97-AF65-F5344CB8AC3E}">
        <p14:creationId xmlns:p14="http://schemas.microsoft.com/office/powerpoint/2010/main" val="2072967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E1F16-C701-9A8A-223A-13100B4A55F0}"/>
              </a:ext>
            </a:extLst>
          </p:cNvPr>
          <p:cNvSpPr>
            <a:spLocks noGrp="1"/>
          </p:cNvSpPr>
          <p:nvPr>
            <p:ph type="title"/>
          </p:nvPr>
        </p:nvSpPr>
        <p:spPr>
          <a:xfrm>
            <a:off x="573740" y="493703"/>
            <a:ext cx="10605247" cy="743427"/>
          </a:xfrm>
        </p:spPr>
        <p:txBody>
          <a:bodyPr/>
          <a:lstStyle/>
          <a:p>
            <a:r>
              <a:rPr lang="en-US" b="1" dirty="0"/>
              <a:t>Adding an Item to a List</a:t>
            </a:r>
          </a:p>
        </p:txBody>
      </p:sp>
      <p:sp>
        <p:nvSpPr>
          <p:cNvPr id="3" name="Text Placeholder 2">
            <a:extLst>
              <a:ext uri="{FF2B5EF4-FFF2-40B4-BE49-F238E27FC236}">
                <a16:creationId xmlns:a16="http://schemas.microsoft.com/office/drawing/2014/main" id="{C408BA1A-9AC3-1EDD-79B4-311E13F9865D}"/>
              </a:ext>
            </a:extLst>
          </p:cNvPr>
          <p:cNvSpPr>
            <a:spLocks noGrp="1"/>
          </p:cNvSpPr>
          <p:nvPr>
            <p:ph type="body" idx="1"/>
          </p:nvPr>
        </p:nvSpPr>
        <p:spPr>
          <a:xfrm>
            <a:off x="510986" y="1730188"/>
            <a:ext cx="11349319" cy="4912658"/>
          </a:xfrm>
        </p:spPr>
        <p:txBody>
          <a:bodyPr/>
          <a:lstStyle/>
          <a:p>
            <a:pPr marL="152396" indent="0">
              <a:buNone/>
            </a:pPr>
            <a:r>
              <a:rPr lang="en-US" dirty="0"/>
              <a:t>Add(T item): The Add(T item) method is used to add an element to the end of the Generic List. Here, the parameter item specifies the object to be added to the end of the Generic List. The value can be null for a reference type.</a:t>
            </a:r>
          </a:p>
          <a:p>
            <a:pPr marL="152396" indent="0">
              <a:buNone/>
            </a:pPr>
            <a:r>
              <a:rPr lang="en-US" dirty="0" err="1"/>
              <a:t>AddRange</a:t>
            </a:r>
            <a:r>
              <a:rPr lang="en-US" dirty="0"/>
              <a:t>(</a:t>
            </a:r>
            <a:r>
              <a:rPr lang="en-US" dirty="0" err="1"/>
              <a:t>IEnumerable</a:t>
            </a:r>
            <a:r>
              <a:rPr lang="en-US" dirty="0"/>
              <a:t>&lt;T&gt; collection): The </a:t>
            </a:r>
            <a:r>
              <a:rPr lang="en-US" dirty="0" err="1"/>
              <a:t>AddRange</a:t>
            </a:r>
            <a:r>
              <a:rPr lang="en-US" dirty="0"/>
              <a:t>(</a:t>
            </a:r>
            <a:r>
              <a:rPr lang="en-US" dirty="0" err="1"/>
              <a:t>IEnumerable</a:t>
            </a:r>
            <a:r>
              <a:rPr lang="en-US" dirty="0"/>
              <a:t>&lt;T&gt; collection) method is used to add the Elements of the specified collection to the end of the Generic List. The parameter collection specifies the collection whose elements should be added to the end of the Generic List. The collection itself cannot be null, but it can contain elements that are null if type T is a reference type.</a:t>
            </a:r>
          </a:p>
        </p:txBody>
      </p:sp>
    </p:spTree>
    <p:extLst>
      <p:ext uri="{BB962C8B-B14F-4D97-AF65-F5344CB8AC3E}">
        <p14:creationId xmlns:p14="http://schemas.microsoft.com/office/powerpoint/2010/main" val="445067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9D9BBE-1556-EC85-7A2A-7DB2761463F1}"/>
              </a:ext>
            </a:extLst>
          </p:cNvPr>
          <p:cNvPicPr>
            <a:picLocks noChangeAspect="1"/>
          </p:cNvPicPr>
          <p:nvPr/>
        </p:nvPicPr>
        <p:blipFill>
          <a:blip r:embed="rId2"/>
          <a:stretch>
            <a:fillRect/>
          </a:stretch>
        </p:blipFill>
        <p:spPr>
          <a:xfrm>
            <a:off x="873893" y="379145"/>
            <a:ext cx="6392167" cy="2495898"/>
          </a:xfrm>
          <a:prstGeom prst="rect">
            <a:avLst/>
          </a:prstGeom>
        </p:spPr>
      </p:pic>
      <p:pic>
        <p:nvPicPr>
          <p:cNvPr id="7" name="Picture 6">
            <a:extLst>
              <a:ext uri="{FF2B5EF4-FFF2-40B4-BE49-F238E27FC236}">
                <a16:creationId xmlns:a16="http://schemas.microsoft.com/office/drawing/2014/main" id="{51256375-1898-EC8A-4748-6CB637BFBA3C}"/>
              </a:ext>
            </a:extLst>
          </p:cNvPr>
          <p:cNvPicPr>
            <a:picLocks noChangeAspect="1"/>
          </p:cNvPicPr>
          <p:nvPr/>
        </p:nvPicPr>
        <p:blipFill>
          <a:blip r:embed="rId3"/>
          <a:stretch>
            <a:fillRect/>
          </a:stretch>
        </p:blipFill>
        <p:spPr>
          <a:xfrm>
            <a:off x="7530119" y="1045988"/>
            <a:ext cx="3353268" cy="1162212"/>
          </a:xfrm>
          <a:prstGeom prst="rect">
            <a:avLst/>
          </a:prstGeom>
        </p:spPr>
      </p:pic>
      <p:pic>
        <p:nvPicPr>
          <p:cNvPr id="9" name="Picture 8">
            <a:extLst>
              <a:ext uri="{FF2B5EF4-FFF2-40B4-BE49-F238E27FC236}">
                <a16:creationId xmlns:a16="http://schemas.microsoft.com/office/drawing/2014/main" id="{9BC3E4DC-A4A8-186B-55FB-72B0755E6FC4}"/>
              </a:ext>
            </a:extLst>
          </p:cNvPr>
          <p:cNvPicPr>
            <a:picLocks noChangeAspect="1"/>
          </p:cNvPicPr>
          <p:nvPr/>
        </p:nvPicPr>
        <p:blipFill rotWithShape="1">
          <a:blip r:embed="rId4"/>
          <a:srcRect r="18315"/>
          <a:stretch/>
        </p:blipFill>
        <p:spPr>
          <a:xfrm>
            <a:off x="873892" y="3074994"/>
            <a:ext cx="6392167" cy="3783006"/>
          </a:xfrm>
          <a:prstGeom prst="rect">
            <a:avLst/>
          </a:prstGeom>
        </p:spPr>
      </p:pic>
      <p:pic>
        <p:nvPicPr>
          <p:cNvPr id="11" name="Picture 10">
            <a:extLst>
              <a:ext uri="{FF2B5EF4-FFF2-40B4-BE49-F238E27FC236}">
                <a16:creationId xmlns:a16="http://schemas.microsoft.com/office/drawing/2014/main" id="{FC5C9397-6390-6F3E-4105-51E9F3024058}"/>
              </a:ext>
            </a:extLst>
          </p:cNvPr>
          <p:cNvPicPr>
            <a:picLocks noChangeAspect="1"/>
          </p:cNvPicPr>
          <p:nvPr/>
        </p:nvPicPr>
        <p:blipFill>
          <a:blip r:embed="rId5"/>
          <a:stretch>
            <a:fillRect/>
          </a:stretch>
        </p:blipFill>
        <p:spPr>
          <a:xfrm>
            <a:off x="7530119" y="4051969"/>
            <a:ext cx="3915321" cy="1829055"/>
          </a:xfrm>
          <a:prstGeom prst="rect">
            <a:avLst/>
          </a:prstGeom>
        </p:spPr>
      </p:pic>
    </p:spTree>
    <p:extLst>
      <p:ext uri="{BB962C8B-B14F-4D97-AF65-F5344CB8AC3E}">
        <p14:creationId xmlns:p14="http://schemas.microsoft.com/office/powerpoint/2010/main" val="1511685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0CD6-6E00-D806-345C-FE9AA3701D5F}"/>
              </a:ext>
            </a:extLst>
          </p:cNvPr>
          <p:cNvSpPr>
            <a:spLocks noGrp="1"/>
          </p:cNvSpPr>
          <p:nvPr>
            <p:ph type="title"/>
          </p:nvPr>
        </p:nvSpPr>
        <p:spPr>
          <a:xfrm>
            <a:off x="708211" y="99255"/>
            <a:ext cx="7915835" cy="671710"/>
          </a:xfrm>
        </p:spPr>
        <p:txBody>
          <a:bodyPr/>
          <a:lstStyle/>
          <a:p>
            <a:r>
              <a:rPr lang="en-US" b="1" dirty="0"/>
              <a:t>Accessing Elements in a List</a:t>
            </a:r>
          </a:p>
        </p:txBody>
      </p:sp>
      <p:sp>
        <p:nvSpPr>
          <p:cNvPr id="3" name="Text Placeholder 2">
            <a:extLst>
              <a:ext uri="{FF2B5EF4-FFF2-40B4-BE49-F238E27FC236}">
                <a16:creationId xmlns:a16="http://schemas.microsoft.com/office/drawing/2014/main" id="{66401742-92A9-8529-F00B-772D705BFFE1}"/>
              </a:ext>
            </a:extLst>
          </p:cNvPr>
          <p:cNvSpPr>
            <a:spLocks noGrp="1"/>
          </p:cNvSpPr>
          <p:nvPr>
            <p:ph type="body" idx="1"/>
          </p:nvPr>
        </p:nvSpPr>
        <p:spPr>
          <a:xfrm>
            <a:off x="551329" y="842682"/>
            <a:ext cx="11291047" cy="5791200"/>
          </a:xfrm>
        </p:spPr>
        <p:txBody>
          <a:bodyPr/>
          <a:lstStyle/>
          <a:p>
            <a:pPr marL="152396" indent="0">
              <a:buNone/>
            </a:pPr>
            <a:r>
              <a:rPr lang="en-US" sz="2400" b="1" dirty="0"/>
              <a:t>Using Index to Access Generic List&lt;T&gt; </a:t>
            </a:r>
          </a:p>
          <a:p>
            <a:pPr marL="152396" indent="0">
              <a:buNone/>
            </a:pPr>
            <a:r>
              <a:rPr lang="en-US" sz="2400" dirty="0"/>
              <a:t>The List&lt;T&gt; Class Implements the </a:t>
            </a:r>
            <a:r>
              <a:rPr lang="en-US" sz="2400" dirty="0" err="1"/>
              <a:t>IList</a:t>
            </a:r>
            <a:r>
              <a:rPr lang="en-US" sz="2400" dirty="0"/>
              <a:t>&lt;T&gt; interface. So, we can access the individual elements of the List Collection in C# by using the integral index. In this case, we just need to specify the index position of the element that we want to access. The Index is 0 Based. If the specified index is not present, then the compiler will throw an exception.</a:t>
            </a:r>
          </a:p>
          <a:p>
            <a:pPr marL="152396" indent="0">
              <a:buNone/>
            </a:pPr>
            <a:r>
              <a:rPr lang="en-US" sz="2400" b="1" dirty="0"/>
              <a:t>Using For-Each Loop to Access Generic List&lt;T&gt;</a:t>
            </a:r>
          </a:p>
          <a:p>
            <a:pPr marL="152396" indent="0">
              <a:buNone/>
            </a:pPr>
            <a:r>
              <a:rPr lang="en-US" sz="2400" dirty="0"/>
              <a:t>You can also use a for-each loop to access the elements of a Generic List&lt;T&gt; collection</a:t>
            </a:r>
          </a:p>
          <a:p>
            <a:pPr marL="152396" indent="0">
              <a:buNone/>
            </a:pPr>
            <a:r>
              <a:rPr lang="en-US" sz="2400" b="1" dirty="0"/>
              <a:t>Using For Loop to Access Generic List&lt;T&gt; </a:t>
            </a:r>
          </a:p>
          <a:p>
            <a:pPr marL="152396" indent="0">
              <a:buNone/>
            </a:pPr>
            <a:r>
              <a:rPr lang="en-US" sz="2400" dirty="0"/>
              <a:t>You can also access the Generic List&lt;T&gt; collection in C# using a for loop as follows. Here, we need to get the count of the list collection by using the Count properties of the List class and then start the loop from 0 and fetch the element of the list collection using the Index position.</a:t>
            </a:r>
          </a:p>
        </p:txBody>
      </p:sp>
    </p:spTree>
    <p:extLst>
      <p:ext uri="{BB962C8B-B14F-4D97-AF65-F5344CB8AC3E}">
        <p14:creationId xmlns:p14="http://schemas.microsoft.com/office/powerpoint/2010/main" val="2016712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E590F1-A742-1AC9-D24F-5CE480FBD5A4}"/>
              </a:ext>
            </a:extLst>
          </p:cNvPr>
          <p:cNvPicPr>
            <a:picLocks noChangeAspect="1"/>
          </p:cNvPicPr>
          <p:nvPr/>
        </p:nvPicPr>
        <p:blipFill rotWithShape="1">
          <a:blip r:embed="rId2"/>
          <a:srcRect r="28422"/>
          <a:stretch/>
        </p:blipFill>
        <p:spPr>
          <a:xfrm>
            <a:off x="806022" y="870370"/>
            <a:ext cx="5352732" cy="4686954"/>
          </a:xfrm>
          <a:prstGeom prst="rect">
            <a:avLst/>
          </a:prstGeom>
        </p:spPr>
      </p:pic>
      <p:pic>
        <p:nvPicPr>
          <p:cNvPr id="9" name="Picture 8">
            <a:extLst>
              <a:ext uri="{FF2B5EF4-FFF2-40B4-BE49-F238E27FC236}">
                <a16:creationId xmlns:a16="http://schemas.microsoft.com/office/drawing/2014/main" id="{D2D6C97E-9879-E6EB-6139-2903AD7FAEEC}"/>
              </a:ext>
            </a:extLst>
          </p:cNvPr>
          <p:cNvPicPr>
            <a:picLocks noChangeAspect="1"/>
          </p:cNvPicPr>
          <p:nvPr/>
        </p:nvPicPr>
        <p:blipFill>
          <a:blip r:embed="rId3"/>
          <a:stretch>
            <a:fillRect/>
          </a:stretch>
        </p:blipFill>
        <p:spPr>
          <a:xfrm>
            <a:off x="6645585" y="1527686"/>
            <a:ext cx="4925112" cy="3372321"/>
          </a:xfrm>
          <a:prstGeom prst="rect">
            <a:avLst/>
          </a:prstGeom>
        </p:spPr>
      </p:pic>
    </p:spTree>
    <p:extLst>
      <p:ext uri="{BB962C8B-B14F-4D97-AF65-F5344CB8AC3E}">
        <p14:creationId xmlns:p14="http://schemas.microsoft.com/office/powerpoint/2010/main" val="29568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1066-AE20-244C-E5CC-824DD74E5228}"/>
              </a:ext>
            </a:extLst>
          </p:cNvPr>
          <p:cNvSpPr>
            <a:spLocks noGrp="1"/>
          </p:cNvSpPr>
          <p:nvPr>
            <p:ph type="title"/>
          </p:nvPr>
        </p:nvSpPr>
        <p:spPr>
          <a:xfrm>
            <a:off x="609600" y="292562"/>
            <a:ext cx="10061359" cy="541939"/>
          </a:xfrm>
        </p:spPr>
        <p:txBody>
          <a:bodyPr/>
          <a:lstStyle/>
          <a:p>
            <a:r>
              <a:rPr lang="en-US" dirty="0"/>
              <a:t>How to declare an Array</a:t>
            </a:r>
          </a:p>
        </p:txBody>
      </p:sp>
      <p:sp>
        <p:nvSpPr>
          <p:cNvPr id="3" name="Text Placeholder 2">
            <a:extLst>
              <a:ext uri="{FF2B5EF4-FFF2-40B4-BE49-F238E27FC236}">
                <a16:creationId xmlns:a16="http://schemas.microsoft.com/office/drawing/2014/main" id="{19EDABCB-7D7F-D2A5-0F04-5544906F7637}"/>
              </a:ext>
            </a:extLst>
          </p:cNvPr>
          <p:cNvSpPr>
            <a:spLocks noGrp="1"/>
          </p:cNvSpPr>
          <p:nvPr>
            <p:ph type="body" idx="1"/>
          </p:nvPr>
        </p:nvSpPr>
        <p:spPr>
          <a:xfrm>
            <a:off x="609600" y="1343740"/>
            <a:ext cx="11135557" cy="5113538"/>
          </a:xfrm>
        </p:spPr>
        <p:txBody>
          <a:bodyPr/>
          <a:lstStyle/>
          <a:p>
            <a:r>
              <a:rPr lang="en-US" sz="2400" b="1" i="0" dirty="0">
                <a:solidFill>
                  <a:srgbClr val="0000FF"/>
                </a:solidFill>
                <a:effectLst/>
                <a:latin typeface="arial" panose="020B0604020202020204" pitchFamily="34" charset="0"/>
              </a:rPr>
              <a:t>&lt;data type&gt;[] VariableName = new &lt;data type&gt;[size of the array];</a:t>
            </a:r>
          </a:p>
          <a:p>
            <a:endParaRPr lang="en-US" sz="2400" b="1" dirty="0">
              <a:solidFill>
                <a:srgbClr val="0000FF"/>
              </a:solidFill>
              <a:latin typeface="arial" panose="020B0604020202020204" pitchFamily="34" charset="0"/>
            </a:endParaRPr>
          </a:p>
          <a:p>
            <a:endParaRPr lang="en-US" sz="2400" b="1" dirty="0">
              <a:solidFill>
                <a:srgbClr val="0000FF"/>
              </a:solidFill>
              <a:latin typeface="arial" panose="020B0604020202020204" pitchFamily="34" charset="0"/>
            </a:endParaRPr>
          </a:p>
          <a:p>
            <a:pPr marL="152396" indent="0">
              <a:buNone/>
            </a:pPr>
            <a:r>
              <a:rPr lang="en-US" sz="2400" b="1" dirty="0">
                <a:latin typeface="arial" panose="020B0604020202020204" pitchFamily="34" charset="0"/>
              </a:rPr>
              <a:t>This will allocate space in the heap memory and will declare with the defaults of zero.</a:t>
            </a:r>
          </a:p>
          <a:p>
            <a:pPr marL="152396" indent="0">
              <a:buNone/>
            </a:pPr>
            <a:endParaRPr lang="en-US" sz="2400" b="1" dirty="0">
              <a:latin typeface="arial" panose="020B0604020202020204" pitchFamily="34" charset="0"/>
            </a:endParaRPr>
          </a:p>
          <a:p>
            <a:pPr marL="152396" indent="0">
              <a:buNone/>
            </a:pPr>
            <a:r>
              <a:rPr lang="en-US" sz="2400" b="1" dirty="0">
                <a:latin typeface="arial" panose="020B0604020202020204" pitchFamily="34" charset="0"/>
              </a:rPr>
              <a:t>Declare and initialize an Array in the Same statement in C#</a:t>
            </a:r>
          </a:p>
          <a:p>
            <a:endParaRPr lang="en-US" sz="2400" b="1" dirty="0">
              <a:solidFill>
                <a:srgbClr val="0000FF"/>
              </a:solidFill>
              <a:latin typeface="arial" panose="020B0604020202020204" pitchFamily="34" charset="0"/>
            </a:endParaRPr>
          </a:p>
          <a:p>
            <a:endParaRPr lang="en-US" sz="2400" b="1" dirty="0">
              <a:solidFill>
                <a:srgbClr val="0000FF"/>
              </a:solidFill>
              <a:latin typeface="arial" panose="020B0604020202020204" pitchFamily="34" charset="0"/>
            </a:endParaRPr>
          </a:p>
          <a:p>
            <a:pPr marL="152396" indent="0">
              <a:buNone/>
            </a:pPr>
            <a:r>
              <a:rPr lang="en-US" sz="2400" b="1" dirty="0">
                <a:latin typeface="arial" panose="020B0604020202020204" pitchFamily="34" charset="0"/>
              </a:rPr>
              <a:t>How can we access the Array Elements in C#</a:t>
            </a:r>
          </a:p>
          <a:p>
            <a:r>
              <a:rPr lang="en-US" sz="2400" dirty="0">
                <a:latin typeface="arial" panose="020B0604020202020204" pitchFamily="34" charset="0"/>
              </a:rPr>
              <a:t>We can access array’s element by index. Indexes are going to start from zero to n-1.</a:t>
            </a:r>
          </a:p>
          <a:p>
            <a:endParaRPr lang="en-US" sz="2400" dirty="0">
              <a:latin typeface="arial" panose="020B0604020202020204" pitchFamily="34" charset="0"/>
            </a:endParaRPr>
          </a:p>
          <a:p>
            <a:endParaRPr lang="en-US" sz="2400" dirty="0"/>
          </a:p>
        </p:txBody>
      </p:sp>
      <p:pic>
        <p:nvPicPr>
          <p:cNvPr id="5" name="Picture 4">
            <a:extLst>
              <a:ext uri="{FF2B5EF4-FFF2-40B4-BE49-F238E27FC236}">
                <a16:creationId xmlns:a16="http://schemas.microsoft.com/office/drawing/2014/main" id="{FE8728DE-3323-AC84-6C69-09827ED65DCA}"/>
              </a:ext>
            </a:extLst>
          </p:cNvPr>
          <p:cNvPicPr>
            <a:picLocks noChangeAspect="1"/>
          </p:cNvPicPr>
          <p:nvPr/>
        </p:nvPicPr>
        <p:blipFill>
          <a:blip r:embed="rId2"/>
          <a:stretch>
            <a:fillRect/>
          </a:stretch>
        </p:blipFill>
        <p:spPr>
          <a:xfrm>
            <a:off x="3062127" y="2012965"/>
            <a:ext cx="3475467" cy="523875"/>
          </a:xfrm>
          <a:prstGeom prst="rect">
            <a:avLst/>
          </a:prstGeom>
        </p:spPr>
      </p:pic>
      <p:pic>
        <p:nvPicPr>
          <p:cNvPr id="7" name="Picture 6">
            <a:extLst>
              <a:ext uri="{FF2B5EF4-FFF2-40B4-BE49-F238E27FC236}">
                <a16:creationId xmlns:a16="http://schemas.microsoft.com/office/drawing/2014/main" id="{DCAFB0B7-9FAC-D1BB-87BD-3AED4EAC20B7}"/>
              </a:ext>
            </a:extLst>
          </p:cNvPr>
          <p:cNvPicPr>
            <a:picLocks noChangeAspect="1"/>
          </p:cNvPicPr>
          <p:nvPr/>
        </p:nvPicPr>
        <p:blipFill>
          <a:blip r:embed="rId3"/>
          <a:stretch>
            <a:fillRect/>
          </a:stretch>
        </p:blipFill>
        <p:spPr>
          <a:xfrm>
            <a:off x="3304436" y="3206065"/>
            <a:ext cx="2990850" cy="523875"/>
          </a:xfrm>
          <a:prstGeom prst="rect">
            <a:avLst/>
          </a:prstGeom>
        </p:spPr>
      </p:pic>
    </p:spTree>
    <p:extLst>
      <p:ext uri="{BB962C8B-B14F-4D97-AF65-F5344CB8AC3E}">
        <p14:creationId xmlns:p14="http://schemas.microsoft.com/office/powerpoint/2010/main" val="435080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1767-F1B4-1228-6654-7CC77D643204}"/>
              </a:ext>
            </a:extLst>
          </p:cNvPr>
          <p:cNvSpPr>
            <a:spLocks noGrp="1"/>
          </p:cNvSpPr>
          <p:nvPr>
            <p:ph type="title"/>
          </p:nvPr>
        </p:nvSpPr>
        <p:spPr>
          <a:xfrm>
            <a:off x="788893" y="421984"/>
            <a:ext cx="10802471" cy="734462"/>
          </a:xfrm>
        </p:spPr>
        <p:txBody>
          <a:bodyPr/>
          <a:lstStyle/>
          <a:p>
            <a:r>
              <a:rPr lang="en-US" sz="2800" b="1" dirty="0"/>
              <a:t>How to Insert Elements at a Specific Position in a Generic List Collection</a:t>
            </a:r>
          </a:p>
        </p:txBody>
      </p:sp>
      <p:sp>
        <p:nvSpPr>
          <p:cNvPr id="3" name="Text Placeholder 2">
            <a:extLst>
              <a:ext uri="{FF2B5EF4-FFF2-40B4-BE49-F238E27FC236}">
                <a16:creationId xmlns:a16="http://schemas.microsoft.com/office/drawing/2014/main" id="{8EDEB797-5FDC-4DFF-F6A8-C5709F36C0A4}"/>
              </a:ext>
            </a:extLst>
          </p:cNvPr>
          <p:cNvSpPr>
            <a:spLocks noGrp="1"/>
          </p:cNvSpPr>
          <p:nvPr>
            <p:ph type="body" idx="1"/>
          </p:nvPr>
        </p:nvSpPr>
        <p:spPr>
          <a:xfrm>
            <a:off x="528919" y="1156446"/>
            <a:ext cx="10883152" cy="5025754"/>
          </a:xfrm>
        </p:spPr>
        <p:txBody>
          <a:bodyPr/>
          <a:lstStyle/>
          <a:p>
            <a:pPr marL="152396" indent="0">
              <a:buNone/>
            </a:pPr>
            <a:r>
              <a:rPr lang="en-US" sz="2000" dirty="0"/>
              <a:t>If you want to Insert a specific Element or a collection of Elements at a specific position in a Generic List Collection, then you need to use the following two methods provided by the Generic List Collection Class in C#. The Insert method is used to insert a specific element and the </a:t>
            </a:r>
            <a:r>
              <a:rPr lang="en-US" sz="2000" dirty="0" err="1"/>
              <a:t>InsertRange</a:t>
            </a:r>
            <a:r>
              <a:rPr lang="en-US" sz="2000" dirty="0"/>
              <a:t> method is used to insert a collection of elements.</a:t>
            </a:r>
          </a:p>
          <a:p>
            <a:pPr marL="152396" indent="0">
              <a:buNone/>
            </a:pPr>
            <a:r>
              <a:rPr lang="en-US" sz="2000" b="1" dirty="0"/>
              <a:t>Insert(int index, T item):</a:t>
            </a:r>
            <a:r>
              <a:rPr lang="en-US" sz="2000" dirty="0"/>
              <a:t> This method is used to insert an element into the Generic List at the specified index. Here, the parameter index specifies the zero-based index at which an item should be inserted and the parameter item specifies the object to insert. The value can be null for reference types. If the index is less than 0 or the index is greater than Generic List Count, then it will throw </a:t>
            </a:r>
            <a:r>
              <a:rPr lang="en-US" sz="2000" dirty="0" err="1"/>
              <a:t>ArgumentOutOfRangeException</a:t>
            </a:r>
            <a:r>
              <a:rPr lang="en-US" sz="2000" dirty="0"/>
              <a:t>.</a:t>
            </a:r>
          </a:p>
          <a:p>
            <a:pPr marL="152396" indent="0">
              <a:buNone/>
            </a:pPr>
            <a:endParaRPr lang="en-US" sz="2000" dirty="0"/>
          </a:p>
          <a:p>
            <a:pPr marL="152396" indent="0">
              <a:buNone/>
            </a:pPr>
            <a:r>
              <a:rPr lang="en-US" sz="2000" b="1" dirty="0" err="1"/>
              <a:t>InsertRange</a:t>
            </a:r>
            <a:r>
              <a:rPr lang="en-US" sz="2000" b="1" dirty="0"/>
              <a:t>(int index, </a:t>
            </a:r>
            <a:r>
              <a:rPr lang="en-US" sz="2000" b="1" dirty="0" err="1"/>
              <a:t>IEnumerable</a:t>
            </a:r>
            <a:r>
              <a:rPr lang="en-US" sz="2000" b="1" dirty="0"/>
              <a:t>&lt;T&gt; collection): </a:t>
            </a:r>
            <a:r>
              <a:rPr lang="en-US" sz="2000" dirty="0"/>
              <a:t>This method is used to insert the elements of a collection into the Generic List at the specified index. Here, the parameter index specifies the zero-based index at which an item should be inserted. The parameter collection specifies the collection whose elements should be inserted into the Generic List. The collection itself cannot be null, but it can contain elements that are null if type T is a reference type. If the collection is null, then it will throw </a:t>
            </a:r>
            <a:r>
              <a:rPr lang="en-US" sz="2000" dirty="0" err="1"/>
              <a:t>ArgumentNullException</a:t>
            </a:r>
            <a:r>
              <a:rPr lang="en-US" sz="2000" dirty="0"/>
              <a:t>. If the index is less than 0 or the index is greater than Generic List Count, then it will throw </a:t>
            </a:r>
            <a:r>
              <a:rPr lang="en-US" sz="2000" dirty="0" err="1"/>
              <a:t>ArgumentOutOfRangeException</a:t>
            </a:r>
            <a:r>
              <a:rPr lang="en-US" sz="2000" dirty="0"/>
              <a:t>.</a:t>
            </a:r>
          </a:p>
        </p:txBody>
      </p:sp>
    </p:spTree>
    <p:extLst>
      <p:ext uri="{BB962C8B-B14F-4D97-AF65-F5344CB8AC3E}">
        <p14:creationId xmlns:p14="http://schemas.microsoft.com/office/powerpoint/2010/main" val="3790595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004374-F991-4029-11AA-D24B1CF6BB93}"/>
              </a:ext>
            </a:extLst>
          </p:cNvPr>
          <p:cNvPicPr>
            <a:picLocks noChangeAspect="1"/>
          </p:cNvPicPr>
          <p:nvPr/>
        </p:nvPicPr>
        <p:blipFill>
          <a:blip r:embed="rId2"/>
          <a:stretch>
            <a:fillRect/>
          </a:stretch>
        </p:blipFill>
        <p:spPr>
          <a:xfrm>
            <a:off x="737217" y="257237"/>
            <a:ext cx="4946407" cy="2646126"/>
          </a:xfrm>
          <a:prstGeom prst="rect">
            <a:avLst/>
          </a:prstGeom>
        </p:spPr>
      </p:pic>
      <p:pic>
        <p:nvPicPr>
          <p:cNvPr id="7" name="Picture 6">
            <a:extLst>
              <a:ext uri="{FF2B5EF4-FFF2-40B4-BE49-F238E27FC236}">
                <a16:creationId xmlns:a16="http://schemas.microsoft.com/office/drawing/2014/main" id="{2CCA5D94-58C5-1524-B46F-C25CC5D67F95}"/>
              </a:ext>
            </a:extLst>
          </p:cNvPr>
          <p:cNvPicPr>
            <a:picLocks noChangeAspect="1"/>
          </p:cNvPicPr>
          <p:nvPr/>
        </p:nvPicPr>
        <p:blipFill>
          <a:blip r:embed="rId3"/>
          <a:stretch>
            <a:fillRect/>
          </a:stretch>
        </p:blipFill>
        <p:spPr>
          <a:xfrm>
            <a:off x="737217" y="3091610"/>
            <a:ext cx="4946407" cy="3445258"/>
          </a:xfrm>
          <a:prstGeom prst="rect">
            <a:avLst/>
          </a:prstGeom>
        </p:spPr>
      </p:pic>
      <p:pic>
        <p:nvPicPr>
          <p:cNvPr id="9" name="Picture 8">
            <a:extLst>
              <a:ext uri="{FF2B5EF4-FFF2-40B4-BE49-F238E27FC236}">
                <a16:creationId xmlns:a16="http://schemas.microsoft.com/office/drawing/2014/main" id="{64EA85C2-A8EB-76BF-6D84-8BC44C046F09}"/>
              </a:ext>
            </a:extLst>
          </p:cNvPr>
          <p:cNvPicPr>
            <a:picLocks noChangeAspect="1"/>
          </p:cNvPicPr>
          <p:nvPr/>
        </p:nvPicPr>
        <p:blipFill rotWithShape="1">
          <a:blip r:embed="rId4"/>
          <a:srcRect l="2267"/>
          <a:stretch/>
        </p:blipFill>
        <p:spPr>
          <a:xfrm>
            <a:off x="6598024" y="3399579"/>
            <a:ext cx="3863781" cy="2829320"/>
          </a:xfrm>
          <a:prstGeom prst="rect">
            <a:avLst/>
          </a:prstGeom>
        </p:spPr>
      </p:pic>
      <p:pic>
        <p:nvPicPr>
          <p:cNvPr id="11" name="Picture 10">
            <a:extLst>
              <a:ext uri="{FF2B5EF4-FFF2-40B4-BE49-F238E27FC236}">
                <a16:creationId xmlns:a16="http://schemas.microsoft.com/office/drawing/2014/main" id="{DCD16662-3FB6-F7E5-F76E-EBC4228643E5}"/>
              </a:ext>
            </a:extLst>
          </p:cNvPr>
          <p:cNvPicPr>
            <a:picLocks noChangeAspect="1"/>
          </p:cNvPicPr>
          <p:nvPr/>
        </p:nvPicPr>
        <p:blipFill rotWithShape="1">
          <a:blip r:embed="rId5"/>
          <a:srcRect r="9040"/>
          <a:stretch/>
        </p:blipFill>
        <p:spPr>
          <a:xfrm>
            <a:off x="6598024" y="749284"/>
            <a:ext cx="3145453" cy="1428949"/>
          </a:xfrm>
          <a:prstGeom prst="rect">
            <a:avLst/>
          </a:prstGeom>
        </p:spPr>
      </p:pic>
    </p:spTree>
    <p:extLst>
      <p:ext uri="{BB962C8B-B14F-4D97-AF65-F5344CB8AC3E}">
        <p14:creationId xmlns:p14="http://schemas.microsoft.com/office/powerpoint/2010/main" val="727427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E0EC-8262-DC41-05A8-33DF22CD8D46}"/>
              </a:ext>
            </a:extLst>
          </p:cNvPr>
          <p:cNvSpPr>
            <a:spLocks noGrp="1"/>
          </p:cNvSpPr>
          <p:nvPr>
            <p:ph type="title"/>
          </p:nvPr>
        </p:nvSpPr>
        <p:spPr>
          <a:xfrm>
            <a:off x="596152" y="564777"/>
            <a:ext cx="10856260" cy="555812"/>
          </a:xfrm>
        </p:spPr>
        <p:txBody>
          <a:bodyPr/>
          <a:lstStyle/>
          <a:p>
            <a:r>
              <a:rPr lang="en-US" sz="3200" b="1" dirty="0"/>
              <a:t>How to Check the Availability of an Element in a List Collection</a:t>
            </a:r>
            <a:br>
              <a:rPr lang="en-US" dirty="0"/>
            </a:br>
            <a:endParaRPr lang="en-US" dirty="0"/>
          </a:p>
        </p:txBody>
      </p:sp>
      <p:sp>
        <p:nvSpPr>
          <p:cNvPr id="3" name="Text Placeholder 2">
            <a:extLst>
              <a:ext uri="{FF2B5EF4-FFF2-40B4-BE49-F238E27FC236}">
                <a16:creationId xmlns:a16="http://schemas.microsoft.com/office/drawing/2014/main" id="{DD3BA9E8-6065-DB84-33DF-01410EECE2CE}"/>
              </a:ext>
            </a:extLst>
          </p:cNvPr>
          <p:cNvSpPr>
            <a:spLocks noGrp="1"/>
          </p:cNvSpPr>
          <p:nvPr>
            <p:ph type="body" idx="1"/>
          </p:nvPr>
        </p:nvSpPr>
        <p:spPr>
          <a:xfrm>
            <a:off x="528917" y="1532965"/>
            <a:ext cx="11349317" cy="5038164"/>
          </a:xfrm>
        </p:spPr>
        <p:txBody>
          <a:bodyPr/>
          <a:lstStyle/>
          <a:p>
            <a:pPr marL="152396" indent="0">
              <a:buNone/>
            </a:pPr>
            <a:r>
              <a:rPr lang="en-US" dirty="0"/>
              <a:t>If you want to check whether an element exists or not in the Generic List Collection, then you need to use the following Contains method of the Generic List Collection Class in C#.</a:t>
            </a:r>
          </a:p>
          <a:p>
            <a:pPr marL="152396" indent="0">
              <a:buNone/>
            </a:pPr>
            <a:r>
              <a:rPr lang="en-US" b="1" dirty="0"/>
              <a:t>Contains(T item): </a:t>
            </a:r>
            <a:r>
              <a:rPr lang="en-US" dirty="0"/>
              <a:t>The Contains(T item) method of the Generic List Collection Class is used to check if the given item is present in the List or not. The parameter item specifies the object to locate in the Generic List. The value can be null for reference types. It returns true if the item is found in the Generic List; otherwise, false.</a:t>
            </a:r>
          </a:p>
        </p:txBody>
      </p:sp>
    </p:spTree>
    <p:extLst>
      <p:ext uri="{BB962C8B-B14F-4D97-AF65-F5344CB8AC3E}">
        <p14:creationId xmlns:p14="http://schemas.microsoft.com/office/powerpoint/2010/main" val="2521158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FD24AF-DECD-C8F8-11FF-7CB0D4D0E937}"/>
              </a:ext>
            </a:extLst>
          </p:cNvPr>
          <p:cNvPicPr>
            <a:picLocks noChangeAspect="1"/>
          </p:cNvPicPr>
          <p:nvPr/>
        </p:nvPicPr>
        <p:blipFill>
          <a:blip r:embed="rId2"/>
          <a:stretch>
            <a:fillRect/>
          </a:stretch>
        </p:blipFill>
        <p:spPr>
          <a:xfrm>
            <a:off x="955200" y="1916894"/>
            <a:ext cx="5458587" cy="2181529"/>
          </a:xfrm>
          <a:prstGeom prst="rect">
            <a:avLst/>
          </a:prstGeom>
        </p:spPr>
      </p:pic>
      <p:pic>
        <p:nvPicPr>
          <p:cNvPr id="7" name="Picture 6">
            <a:extLst>
              <a:ext uri="{FF2B5EF4-FFF2-40B4-BE49-F238E27FC236}">
                <a16:creationId xmlns:a16="http://schemas.microsoft.com/office/drawing/2014/main" id="{7C2E3BEE-9708-4374-A4FA-5D7FF506A306}"/>
              </a:ext>
            </a:extLst>
          </p:cNvPr>
          <p:cNvPicPr>
            <a:picLocks noChangeAspect="1"/>
          </p:cNvPicPr>
          <p:nvPr/>
        </p:nvPicPr>
        <p:blipFill>
          <a:blip r:embed="rId3"/>
          <a:stretch>
            <a:fillRect/>
          </a:stretch>
        </p:blipFill>
        <p:spPr>
          <a:xfrm>
            <a:off x="7213048" y="2640894"/>
            <a:ext cx="2553056" cy="733527"/>
          </a:xfrm>
          <a:prstGeom prst="rect">
            <a:avLst/>
          </a:prstGeom>
        </p:spPr>
      </p:pic>
    </p:spTree>
    <p:extLst>
      <p:ext uri="{BB962C8B-B14F-4D97-AF65-F5344CB8AC3E}">
        <p14:creationId xmlns:p14="http://schemas.microsoft.com/office/powerpoint/2010/main" val="234090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34E2-580B-574F-94CD-A52428F2B667}"/>
              </a:ext>
            </a:extLst>
          </p:cNvPr>
          <p:cNvSpPr>
            <a:spLocks noGrp="1"/>
          </p:cNvSpPr>
          <p:nvPr>
            <p:ph type="title"/>
          </p:nvPr>
        </p:nvSpPr>
        <p:spPr>
          <a:xfrm>
            <a:off x="537881" y="117184"/>
            <a:ext cx="11367247" cy="558616"/>
          </a:xfrm>
        </p:spPr>
        <p:txBody>
          <a:bodyPr/>
          <a:lstStyle/>
          <a:p>
            <a:r>
              <a:rPr lang="en-US" sz="3600" b="1" dirty="0"/>
              <a:t>How to Remove Elements from a Generic List Collection</a:t>
            </a:r>
            <a:br>
              <a:rPr lang="en-US" dirty="0"/>
            </a:br>
            <a:endParaRPr lang="en-US" dirty="0"/>
          </a:p>
        </p:txBody>
      </p:sp>
      <p:sp>
        <p:nvSpPr>
          <p:cNvPr id="3" name="Text Placeholder 2">
            <a:extLst>
              <a:ext uri="{FF2B5EF4-FFF2-40B4-BE49-F238E27FC236}">
                <a16:creationId xmlns:a16="http://schemas.microsoft.com/office/drawing/2014/main" id="{2E5F5A39-D7FC-786E-D30F-C919A5BE012F}"/>
              </a:ext>
            </a:extLst>
          </p:cNvPr>
          <p:cNvSpPr>
            <a:spLocks noGrp="1"/>
          </p:cNvSpPr>
          <p:nvPr>
            <p:ph type="body" idx="1"/>
          </p:nvPr>
        </p:nvSpPr>
        <p:spPr>
          <a:xfrm>
            <a:off x="537881" y="675800"/>
            <a:ext cx="11268637" cy="5931188"/>
          </a:xfrm>
        </p:spPr>
        <p:txBody>
          <a:bodyPr/>
          <a:lstStyle/>
          <a:p>
            <a:pPr marL="152396" indent="0">
              <a:buNone/>
            </a:pPr>
            <a:r>
              <a:rPr lang="en-US" sz="2000" dirty="0"/>
              <a:t>If you want to remove elements from the list, then you can use the following methods of the List collection class.</a:t>
            </a:r>
          </a:p>
          <a:p>
            <a:pPr marL="152396" indent="0">
              <a:buNone/>
            </a:pPr>
            <a:r>
              <a:rPr lang="en-US" sz="2000" b="1" dirty="0"/>
              <a:t>Remove(T item): </a:t>
            </a:r>
            <a:r>
              <a:rPr lang="en-US" sz="2000" dirty="0"/>
              <a:t>This method is used to remove the first occurrence of a specific object from the Generic List. Here, the parameter item specifies the object to remove from the Generic List. It returns true if the item is successfully removed; otherwise, false. This method also returns false if the item was not found in the Generic List.</a:t>
            </a:r>
          </a:p>
          <a:p>
            <a:pPr marL="152396" indent="0">
              <a:buNone/>
            </a:pPr>
            <a:r>
              <a:rPr lang="en-US" sz="2000" b="1" dirty="0" err="1"/>
              <a:t>RemoveAll</a:t>
            </a:r>
            <a:r>
              <a:rPr lang="en-US" sz="2000" b="1" dirty="0"/>
              <a:t>(Predicate&lt;T&gt; match): </a:t>
            </a:r>
            <a:r>
              <a:rPr lang="en-US" sz="2000" dirty="0"/>
              <a:t>This method is used to remove all the elements that match the conditions defined by the specified predicate. Here, the parameter match specifies the predicate delegate that defines the conditions of the elements to remove. It returns the number of elements removed from the Generic List. If the parameter match is null, then it will throw </a:t>
            </a:r>
            <a:r>
              <a:rPr lang="en-US" sz="2000" dirty="0" err="1"/>
              <a:t>ArgumentNullException</a:t>
            </a:r>
            <a:r>
              <a:rPr lang="en-US" sz="2000" dirty="0"/>
              <a:t>.</a:t>
            </a:r>
          </a:p>
          <a:p>
            <a:pPr marL="152396" indent="0">
              <a:buNone/>
            </a:pPr>
            <a:r>
              <a:rPr lang="en-US" sz="2000" b="1" dirty="0" err="1"/>
              <a:t>RemoveAt</a:t>
            </a:r>
            <a:r>
              <a:rPr lang="en-US" sz="2000" b="1" dirty="0"/>
              <a:t>(int index): </a:t>
            </a:r>
            <a:r>
              <a:rPr lang="en-US" sz="2000" dirty="0"/>
              <a:t>This method is used to remove the element at the specified index of the Generic List. Here, the parameter index is the zero-based index of the element to remove. If the index is less than 0 or the index is equal to or greater than Generic List Count, then it will throw </a:t>
            </a:r>
            <a:r>
              <a:rPr lang="en-US" sz="2000" dirty="0" err="1"/>
              <a:t>ArgumentOutOfRangeException</a:t>
            </a:r>
            <a:r>
              <a:rPr lang="en-US" sz="2000" dirty="0"/>
              <a:t>.</a:t>
            </a:r>
          </a:p>
          <a:p>
            <a:pPr marL="152396" indent="0">
              <a:buNone/>
            </a:pPr>
            <a:r>
              <a:rPr lang="en-US" sz="2000" b="1" dirty="0" err="1"/>
              <a:t>RemoveRange</a:t>
            </a:r>
            <a:r>
              <a:rPr lang="en-US" sz="2000" b="1" dirty="0"/>
              <a:t>(int index, int count): </a:t>
            </a:r>
            <a:r>
              <a:rPr lang="en-US" sz="2000" dirty="0"/>
              <a:t>This method is used to remove a range of elements from the Generic List. Here, the parameter index is the zero-based starting index of the range of elements to remove and the parameter count is the number of elements to remove. If the index is less than 0 or the count is less than 0, then it will throw </a:t>
            </a:r>
            <a:r>
              <a:rPr lang="en-US" sz="2000" dirty="0" err="1"/>
              <a:t>ArgumentOutOfRangeException</a:t>
            </a:r>
            <a:r>
              <a:rPr lang="en-US" sz="2000" dirty="0"/>
              <a:t>. If the index and count do not denote a valid range of elements in the Generic List, then it will throw </a:t>
            </a:r>
            <a:r>
              <a:rPr lang="en-US" sz="2000" dirty="0" err="1"/>
              <a:t>ArgumentException</a:t>
            </a:r>
            <a:r>
              <a:rPr lang="en-US" sz="2000" dirty="0"/>
              <a:t>.</a:t>
            </a:r>
          </a:p>
          <a:p>
            <a:pPr marL="152396" indent="0">
              <a:buNone/>
            </a:pPr>
            <a:r>
              <a:rPr lang="en-US" sz="2000" b="1" dirty="0"/>
              <a:t>Clear(): </a:t>
            </a:r>
            <a:r>
              <a:rPr lang="en-US" sz="2000" dirty="0"/>
              <a:t>This method is used to remove all elements from the Generic List.</a:t>
            </a:r>
          </a:p>
        </p:txBody>
      </p:sp>
    </p:spTree>
    <p:extLst>
      <p:ext uri="{BB962C8B-B14F-4D97-AF65-F5344CB8AC3E}">
        <p14:creationId xmlns:p14="http://schemas.microsoft.com/office/powerpoint/2010/main" val="3111064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18837A-33BB-39A8-29FB-4610CC7956B6}"/>
              </a:ext>
            </a:extLst>
          </p:cNvPr>
          <p:cNvPicPr>
            <a:picLocks noChangeAspect="1"/>
          </p:cNvPicPr>
          <p:nvPr/>
        </p:nvPicPr>
        <p:blipFill>
          <a:blip r:embed="rId2"/>
          <a:stretch>
            <a:fillRect/>
          </a:stretch>
        </p:blipFill>
        <p:spPr>
          <a:xfrm>
            <a:off x="709116" y="1157012"/>
            <a:ext cx="7749563" cy="4284564"/>
          </a:xfrm>
          <a:prstGeom prst="rect">
            <a:avLst/>
          </a:prstGeom>
        </p:spPr>
      </p:pic>
    </p:spTree>
    <p:extLst>
      <p:ext uri="{BB962C8B-B14F-4D97-AF65-F5344CB8AC3E}">
        <p14:creationId xmlns:p14="http://schemas.microsoft.com/office/powerpoint/2010/main" val="2152542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FC5D51-B75E-E843-8FD9-4D66BCF00CA0}"/>
              </a:ext>
            </a:extLst>
          </p:cNvPr>
          <p:cNvPicPr>
            <a:picLocks noChangeAspect="1"/>
          </p:cNvPicPr>
          <p:nvPr/>
        </p:nvPicPr>
        <p:blipFill rotWithShape="1">
          <a:blip r:embed="rId2"/>
          <a:srcRect r="8162"/>
          <a:stretch/>
        </p:blipFill>
        <p:spPr>
          <a:xfrm>
            <a:off x="143435" y="718388"/>
            <a:ext cx="7951107" cy="5062635"/>
          </a:xfrm>
          <a:prstGeom prst="rect">
            <a:avLst/>
          </a:prstGeom>
        </p:spPr>
      </p:pic>
      <p:pic>
        <p:nvPicPr>
          <p:cNvPr id="7" name="Picture 6">
            <a:extLst>
              <a:ext uri="{FF2B5EF4-FFF2-40B4-BE49-F238E27FC236}">
                <a16:creationId xmlns:a16="http://schemas.microsoft.com/office/drawing/2014/main" id="{59416BCE-C98B-BE4E-2705-8ED8647D1338}"/>
              </a:ext>
            </a:extLst>
          </p:cNvPr>
          <p:cNvPicPr>
            <a:picLocks noChangeAspect="1"/>
          </p:cNvPicPr>
          <p:nvPr/>
        </p:nvPicPr>
        <p:blipFill rotWithShape="1">
          <a:blip r:embed="rId3"/>
          <a:srcRect r="9109"/>
          <a:stretch/>
        </p:blipFill>
        <p:spPr>
          <a:xfrm>
            <a:off x="8202120" y="2455692"/>
            <a:ext cx="3846445" cy="794014"/>
          </a:xfrm>
          <a:prstGeom prst="rect">
            <a:avLst/>
          </a:prstGeom>
        </p:spPr>
      </p:pic>
    </p:spTree>
    <p:extLst>
      <p:ext uri="{BB962C8B-B14F-4D97-AF65-F5344CB8AC3E}">
        <p14:creationId xmlns:p14="http://schemas.microsoft.com/office/powerpoint/2010/main" val="1000623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DF99-3275-7E0E-7ACF-05C46E04FEB2}"/>
              </a:ext>
            </a:extLst>
          </p:cNvPr>
          <p:cNvSpPr>
            <a:spLocks noGrp="1"/>
          </p:cNvSpPr>
          <p:nvPr>
            <p:ph type="title"/>
          </p:nvPr>
        </p:nvSpPr>
        <p:spPr>
          <a:xfrm>
            <a:off x="609600" y="27538"/>
            <a:ext cx="11008659" cy="671709"/>
          </a:xfrm>
        </p:spPr>
        <p:txBody>
          <a:bodyPr/>
          <a:lstStyle/>
          <a:p>
            <a:r>
              <a:rPr lang="en-US" sz="4400" b="1" dirty="0"/>
              <a:t>How to Find Element in a Generic List Collection</a:t>
            </a:r>
            <a:br>
              <a:rPr lang="en-US" sz="4400" dirty="0"/>
            </a:br>
            <a:endParaRPr lang="en-US" dirty="0"/>
          </a:p>
        </p:txBody>
      </p:sp>
      <p:sp>
        <p:nvSpPr>
          <p:cNvPr id="3" name="Text Placeholder 2">
            <a:extLst>
              <a:ext uri="{FF2B5EF4-FFF2-40B4-BE49-F238E27FC236}">
                <a16:creationId xmlns:a16="http://schemas.microsoft.com/office/drawing/2014/main" id="{7424A9D3-C889-4F97-44BF-466705B2037F}"/>
              </a:ext>
            </a:extLst>
          </p:cNvPr>
          <p:cNvSpPr>
            <a:spLocks noGrp="1"/>
          </p:cNvSpPr>
          <p:nvPr>
            <p:ph type="body" idx="1"/>
          </p:nvPr>
        </p:nvSpPr>
        <p:spPr>
          <a:xfrm>
            <a:off x="349625" y="618565"/>
            <a:ext cx="11465858" cy="6006353"/>
          </a:xfrm>
        </p:spPr>
        <p:txBody>
          <a:bodyPr/>
          <a:lstStyle/>
          <a:p>
            <a:pPr marL="152396" indent="0">
              <a:buNone/>
            </a:pPr>
            <a:r>
              <a:rPr lang="en-US" sz="1800" dirty="0"/>
              <a:t>The Generic List Collection Class in C# provides a lot of useful methods that we can use to find elements on a collection of List Types. The List Collection class provides the following important methods to find elements in a collection.</a:t>
            </a:r>
          </a:p>
          <a:p>
            <a:pPr marL="152396" indent="0">
              <a:buNone/>
            </a:pPr>
            <a:r>
              <a:rPr lang="en-US" sz="1800" b="1" dirty="0"/>
              <a:t>Find(): </a:t>
            </a:r>
            <a:r>
              <a:rPr lang="en-US" sz="1800" dirty="0"/>
              <a:t>The Find() method is used to find the first element from a list based on a condition that is specified by a lambda expression.</a:t>
            </a:r>
          </a:p>
          <a:p>
            <a:pPr marL="152396" indent="0">
              <a:buNone/>
            </a:pPr>
            <a:r>
              <a:rPr lang="en-US" sz="1800" b="1" dirty="0" err="1"/>
              <a:t>FindLast</a:t>
            </a:r>
            <a:r>
              <a:rPr lang="en-US" sz="1800" b="1" dirty="0"/>
              <a:t>(): </a:t>
            </a:r>
            <a:r>
              <a:rPr lang="en-US" sz="1800" dirty="0"/>
              <a:t>The </a:t>
            </a:r>
            <a:r>
              <a:rPr lang="en-US" sz="1800" dirty="0" err="1"/>
              <a:t>FindLast</a:t>
            </a:r>
            <a:r>
              <a:rPr lang="en-US" sz="1800" dirty="0"/>
              <a:t>() method is used to search for an element that matches the conditions specified by a predicate. If it found any elements with that specified condition then it returns the Last matching element from the list.</a:t>
            </a:r>
          </a:p>
          <a:p>
            <a:pPr marL="152396" indent="0">
              <a:buNone/>
            </a:pPr>
            <a:r>
              <a:rPr lang="en-US" sz="1800" b="1" dirty="0" err="1"/>
              <a:t>FindAll</a:t>
            </a:r>
            <a:r>
              <a:rPr lang="en-US" sz="1800" b="1" dirty="0"/>
              <a:t>(): </a:t>
            </a:r>
            <a:r>
              <a:rPr lang="en-US" sz="1800" dirty="0"/>
              <a:t>The </a:t>
            </a:r>
            <a:r>
              <a:rPr lang="en-US" sz="1800" dirty="0" err="1"/>
              <a:t>FindAll</a:t>
            </a:r>
            <a:r>
              <a:rPr lang="en-US" sz="1800" dirty="0"/>
              <a:t>() method is used to retrieve all the elements from a list that matches the conditions specified by a predicate.</a:t>
            </a:r>
          </a:p>
          <a:p>
            <a:pPr marL="152396" indent="0">
              <a:buNone/>
            </a:pPr>
            <a:r>
              <a:rPr lang="en-US" sz="1800" b="1" dirty="0" err="1"/>
              <a:t>FindIndex</a:t>
            </a:r>
            <a:r>
              <a:rPr lang="en-US" sz="1800" b="1" dirty="0"/>
              <a:t>(): </a:t>
            </a:r>
            <a:r>
              <a:rPr lang="en-US" sz="1800" dirty="0"/>
              <a:t>The </a:t>
            </a:r>
            <a:r>
              <a:rPr lang="en-US" sz="1800" dirty="0" err="1"/>
              <a:t>FindIndex</a:t>
            </a:r>
            <a:r>
              <a:rPr lang="en-US" sz="1800" dirty="0"/>
              <a:t>() method is used to return the index position of the first element that matches the conditions specified by a predicate. The point that you need to remember is the index here in generic collections is zero-based. This method returns -1 if an element that matches the specified conditions is not found. There are 2 other overloaded versions of this method is available, one of the overload versions allows us to specify the range of elements to search within the list.</a:t>
            </a:r>
          </a:p>
          <a:p>
            <a:pPr marL="152396" indent="0">
              <a:buNone/>
            </a:pPr>
            <a:r>
              <a:rPr lang="en-US" sz="1800" b="1" dirty="0" err="1"/>
              <a:t>FindLastIndex</a:t>
            </a:r>
            <a:r>
              <a:rPr lang="en-US" sz="1800" b="1" dirty="0"/>
              <a:t>(): </a:t>
            </a:r>
            <a:r>
              <a:rPr lang="en-US" sz="1800" dirty="0"/>
              <a:t>The </a:t>
            </a:r>
            <a:r>
              <a:rPr lang="en-US" sz="1800" dirty="0" err="1"/>
              <a:t>FindLastIndex</a:t>
            </a:r>
            <a:r>
              <a:rPr lang="en-US" sz="1800" dirty="0"/>
              <a:t>() Method searches for an element in the list that matches the condition specified by the lambda expression and then returns the index of the last occurrence of the item within the list. There are 2 other overloaded versions of this method is available, one of the overload versions allows us to specify the range of elements to search within the list.</a:t>
            </a:r>
          </a:p>
          <a:p>
            <a:pPr marL="152396" indent="0">
              <a:buNone/>
            </a:pPr>
            <a:r>
              <a:rPr lang="en-US" sz="1800" b="1" dirty="0"/>
              <a:t>Exists(): </a:t>
            </a:r>
            <a:r>
              <a:rPr lang="en-US" sz="1800" dirty="0"/>
              <a:t>The Exists() method is used to check or determine whether an item exists or not in a list based on a condition. If the item exists then it will return true else it will return false.</a:t>
            </a:r>
          </a:p>
          <a:p>
            <a:pPr marL="152396" indent="0">
              <a:buNone/>
            </a:pPr>
            <a:r>
              <a:rPr lang="en-US" sz="1800" b="1" dirty="0"/>
              <a:t>Contains(): </a:t>
            </a:r>
            <a:r>
              <a:rPr lang="en-US" sz="1800" dirty="0"/>
              <a:t>The Contains() method is used to determine whether the specified item exists or not in the list. If the specified item exists then it will return true else return false.</a:t>
            </a:r>
          </a:p>
        </p:txBody>
      </p:sp>
    </p:spTree>
    <p:extLst>
      <p:ext uri="{BB962C8B-B14F-4D97-AF65-F5344CB8AC3E}">
        <p14:creationId xmlns:p14="http://schemas.microsoft.com/office/powerpoint/2010/main" val="4256993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952555-5F5B-ADA3-98AC-F280C6686F03}"/>
              </a:ext>
            </a:extLst>
          </p:cNvPr>
          <p:cNvPicPr>
            <a:picLocks noChangeAspect="1"/>
          </p:cNvPicPr>
          <p:nvPr/>
        </p:nvPicPr>
        <p:blipFill rotWithShape="1">
          <a:blip r:embed="rId2"/>
          <a:srcRect r="8280" b="3309"/>
          <a:stretch/>
        </p:blipFill>
        <p:spPr>
          <a:xfrm>
            <a:off x="142983" y="359837"/>
            <a:ext cx="8598521" cy="5341716"/>
          </a:xfrm>
          <a:prstGeom prst="rect">
            <a:avLst/>
          </a:prstGeom>
        </p:spPr>
      </p:pic>
      <p:pic>
        <p:nvPicPr>
          <p:cNvPr id="7" name="Picture 6">
            <a:extLst>
              <a:ext uri="{FF2B5EF4-FFF2-40B4-BE49-F238E27FC236}">
                <a16:creationId xmlns:a16="http://schemas.microsoft.com/office/drawing/2014/main" id="{A50BEEFE-1B86-31CC-6D3B-E0842905EE90}"/>
              </a:ext>
            </a:extLst>
          </p:cNvPr>
          <p:cNvPicPr>
            <a:picLocks noChangeAspect="1"/>
          </p:cNvPicPr>
          <p:nvPr/>
        </p:nvPicPr>
        <p:blipFill rotWithShape="1">
          <a:blip r:embed="rId3"/>
          <a:srcRect t="-2191" r="12248"/>
          <a:stretch/>
        </p:blipFill>
        <p:spPr>
          <a:xfrm>
            <a:off x="8838944" y="2456330"/>
            <a:ext cx="3210073" cy="574366"/>
          </a:xfrm>
          <a:prstGeom prst="rect">
            <a:avLst/>
          </a:prstGeom>
        </p:spPr>
      </p:pic>
    </p:spTree>
    <p:extLst>
      <p:ext uri="{BB962C8B-B14F-4D97-AF65-F5344CB8AC3E}">
        <p14:creationId xmlns:p14="http://schemas.microsoft.com/office/powerpoint/2010/main" val="9466142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98660A-A272-70A4-1462-0EA7BA5B345E}"/>
              </a:ext>
            </a:extLst>
          </p:cNvPr>
          <p:cNvPicPr>
            <a:picLocks noChangeAspect="1"/>
          </p:cNvPicPr>
          <p:nvPr/>
        </p:nvPicPr>
        <p:blipFill rotWithShape="1">
          <a:blip r:embed="rId2"/>
          <a:srcRect t="915" r="8952"/>
          <a:stretch/>
        </p:blipFill>
        <p:spPr>
          <a:xfrm>
            <a:off x="0" y="143435"/>
            <a:ext cx="9604259" cy="6795246"/>
          </a:xfrm>
          <a:prstGeom prst="rect">
            <a:avLst/>
          </a:prstGeom>
        </p:spPr>
      </p:pic>
      <p:pic>
        <p:nvPicPr>
          <p:cNvPr id="7" name="Picture 6">
            <a:extLst>
              <a:ext uri="{FF2B5EF4-FFF2-40B4-BE49-F238E27FC236}">
                <a16:creationId xmlns:a16="http://schemas.microsoft.com/office/drawing/2014/main" id="{508E98DE-5B17-B3BB-A656-5C647BEC5684}"/>
              </a:ext>
            </a:extLst>
          </p:cNvPr>
          <p:cNvPicPr>
            <a:picLocks noChangeAspect="1"/>
          </p:cNvPicPr>
          <p:nvPr/>
        </p:nvPicPr>
        <p:blipFill>
          <a:blip r:embed="rId3"/>
          <a:stretch>
            <a:fillRect/>
          </a:stretch>
        </p:blipFill>
        <p:spPr>
          <a:xfrm>
            <a:off x="9676152" y="2703068"/>
            <a:ext cx="2336554" cy="285242"/>
          </a:xfrm>
          <a:prstGeom prst="rect">
            <a:avLst/>
          </a:prstGeom>
        </p:spPr>
      </p:pic>
    </p:spTree>
    <p:extLst>
      <p:ext uri="{BB962C8B-B14F-4D97-AF65-F5344CB8AC3E}">
        <p14:creationId xmlns:p14="http://schemas.microsoft.com/office/powerpoint/2010/main" val="295076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D10326-E0E3-421E-1DC7-A148387A3E59}"/>
              </a:ext>
            </a:extLst>
          </p:cNvPr>
          <p:cNvPicPr>
            <a:picLocks noChangeAspect="1"/>
          </p:cNvPicPr>
          <p:nvPr/>
        </p:nvPicPr>
        <p:blipFill>
          <a:blip r:embed="rId2"/>
          <a:stretch>
            <a:fillRect/>
          </a:stretch>
        </p:blipFill>
        <p:spPr>
          <a:xfrm>
            <a:off x="1194380" y="939561"/>
            <a:ext cx="3524111" cy="1520038"/>
          </a:xfrm>
          <a:prstGeom prst="rect">
            <a:avLst/>
          </a:prstGeom>
        </p:spPr>
      </p:pic>
      <p:pic>
        <p:nvPicPr>
          <p:cNvPr id="7" name="Picture 6">
            <a:extLst>
              <a:ext uri="{FF2B5EF4-FFF2-40B4-BE49-F238E27FC236}">
                <a16:creationId xmlns:a16="http://schemas.microsoft.com/office/drawing/2014/main" id="{DB4A3F84-9E51-B324-0090-2213C087A84E}"/>
              </a:ext>
            </a:extLst>
          </p:cNvPr>
          <p:cNvPicPr>
            <a:picLocks noChangeAspect="1"/>
          </p:cNvPicPr>
          <p:nvPr/>
        </p:nvPicPr>
        <p:blipFill rotWithShape="1">
          <a:blip r:embed="rId3"/>
          <a:srcRect t="8628" r="31848"/>
          <a:stretch/>
        </p:blipFill>
        <p:spPr>
          <a:xfrm>
            <a:off x="5221161" y="1084084"/>
            <a:ext cx="511760" cy="1230992"/>
          </a:xfrm>
          <a:prstGeom prst="rect">
            <a:avLst/>
          </a:prstGeom>
        </p:spPr>
      </p:pic>
      <p:pic>
        <p:nvPicPr>
          <p:cNvPr id="13" name="Picture 12">
            <a:extLst>
              <a:ext uri="{FF2B5EF4-FFF2-40B4-BE49-F238E27FC236}">
                <a16:creationId xmlns:a16="http://schemas.microsoft.com/office/drawing/2014/main" id="{A98DA650-A6E9-E0BA-A984-EDFB22A43081}"/>
              </a:ext>
            </a:extLst>
          </p:cNvPr>
          <p:cNvPicPr>
            <a:picLocks noChangeAspect="1"/>
          </p:cNvPicPr>
          <p:nvPr/>
        </p:nvPicPr>
        <p:blipFill>
          <a:blip r:embed="rId4"/>
          <a:stretch>
            <a:fillRect/>
          </a:stretch>
        </p:blipFill>
        <p:spPr>
          <a:xfrm>
            <a:off x="5051168" y="3313682"/>
            <a:ext cx="511760" cy="1620573"/>
          </a:xfrm>
          <a:prstGeom prst="rect">
            <a:avLst/>
          </a:prstGeom>
        </p:spPr>
      </p:pic>
      <p:pic>
        <p:nvPicPr>
          <p:cNvPr id="15" name="Picture 14">
            <a:extLst>
              <a:ext uri="{FF2B5EF4-FFF2-40B4-BE49-F238E27FC236}">
                <a16:creationId xmlns:a16="http://schemas.microsoft.com/office/drawing/2014/main" id="{8F299E6C-404E-BED1-660D-68B190BF872B}"/>
              </a:ext>
            </a:extLst>
          </p:cNvPr>
          <p:cNvPicPr>
            <a:picLocks noChangeAspect="1"/>
          </p:cNvPicPr>
          <p:nvPr/>
        </p:nvPicPr>
        <p:blipFill rotWithShape="1">
          <a:blip r:embed="rId5"/>
          <a:srcRect r="17786"/>
          <a:stretch/>
        </p:blipFill>
        <p:spPr>
          <a:xfrm>
            <a:off x="1172174" y="2834880"/>
            <a:ext cx="3524111" cy="2578179"/>
          </a:xfrm>
          <a:prstGeom prst="rect">
            <a:avLst/>
          </a:prstGeom>
        </p:spPr>
      </p:pic>
      <p:pic>
        <p:nvPicPr>
          <p:cNvPr id="17" name="Picture 16">
            <a:extLst>
              <a:ext uri="{FF2B5EF4-FFF2-40B4-BE49-F238E27FC236}">
                <a16:creationId xmlns:a16="http://schemas.microsoft.com/office/drawing/2014/main" id="{FCF571BB-F38C-B74D-851B-42501D8B0782}"/>
              </a:ext>
            </a:extLst>
          </p:cNvPr>
          <p:cNvPicPr>
            <a:picLocks noChangeAspect="1"/>
          </p:cNvPicPr>
          <p:nvPr/>
        </p:nvPicPr>
        <p:blipFill>
          <a:blip r:embed="rId6"/>
          <a:stretch>
            <a:fillRect/>
          </a:stretch>
        </p:blipFill>
        <p:spPr>
          <a:xfrm>
            <a:off x="6605310" y="444384"/>
            <a:ext cx="4250268" cy="2510392"/>
          </a:xfrm>
          <a:prstGeom prst="rect">
            <a:avLst/>
          </a:prstGeom>
        </p:spPr>
      </p:pic>
      <p:pic>
        <p:nvPicPr>
          <p:cNvPr id="19" name="Picture 18">
            <a:extLst>
              <a:ext uri="{FF2B5EF4-FFF2-40B4-BE49-F238E27FC236}">
                <a16:creationId xmlns:a16="http://schemas.microsoft.com/office/drawing/2014/main" id="{0AF2E497-5D67-8524-DAB4-D9FAF163AD33}"/>
              </a:ext>
            </a:extLst>
          </p:cNvPr>
          <p:cNvPicPr>
            <a:picLocks noChangeAspect="1"/>
          </p:cNvPicPr>
          <p:nvPr/>
        </p:nvPicPr>
        <p:blipFill rotWithShape="1">
          <a:blip r:embed="rId7"/>
          <a:srcRect l="14966" t="-2267" r="22601" b="-1"/>
          <a:stretch/>
        </p:blipFill>
        <p:spPr>
          <a:xfrm>
            <a:off x="11244786" y="784140"/>
            <a:ext cx="681378" cy="1187362"/>
          </a:xfrm>
          <a:prstGeom prst="rect">
            <a:avLst/>
          </a:prstGeom>
        </p:spPr>
      </p:pic>
    </p:spTree>
    <p:extLst>
      <p:ext uri="{BB962C8B-B14F-4D97-AF65-F5344CB8AC3E}">
        <p14:creationId xmlns:p14="http://schemas.microsoft.com/office/powerpoint/2010/main" val="29405253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3A0399-04B7-4D67-0C24-BA1062C17127}"/>
              </a:ext>
            </a:extLst>
          </p:cNvPr>
          <p:cNvPicPr>
            <a:picLocks noChangeAspect="1"/>
          </p:cNvPicPr>
          <p:nvPr/>
        </p:nvPicPr>
        <p:blipFill>
          <a:blip r:embed="rId2"/>
          <a:stretch>
            <a:fillRect/>
          </a:stretch>
        </p:blipFill>
        <p:spPr>
          <a:xfrm>
            <a:off x="0" y="416258"/>
            <a:ext cx="9099176" cy="6025483"/>
          </a:xfrm>
          <a:prstGeom prst="rect">
            <a:avLst/>
          </a:prstGeom>
        </p:spPr>
      </p:pic>
      <p:pic>
        <p:nvPicPr>
          <p:cNvPr id="9" name="Picture 8">
            <a:extLst>
              <a:ext uri="{FF2B5EF4-FFF2-40B4-BE49-F238E27FC236}">
                <a16:creationId xmlns:a16="http://schemas.microsoft.com/office/drawing/2014/main" id="{AB786F32-3E3F-38C7-33B1-C68C5C078FFF}"/>
              </a:ext>
            </a:extLst>
          </p:cNvPr>
          <p:cNvPicPr>
            <a:picLocks noChangeAspect="1"/>
          </p:cNvPicPr>
          <p:nvPr/>
        </p:nvPicPr>
        <p:blipFill>
          <a:blip r:embed="rId3"/>
          <a:stretch>
            <a:fillRect/>
          </a:stretch>
        </p:blipFill>
        <p:spPr>
          <a:xfrm>
            <a:off x="9278470" y="3059372"/>
            <a:ext cx="2913530" cy="369627"/>
          </a:xfrm>
          <a:prstGeom prst="rect">
            <a:avLst/>
          </a:prstGeom>
        </p:spPr>
      </p:pic>
    </p:spTree>
    <p:extLst>
      <p:ext uri="{BB962C8B-B14F-4D97-AF65-F5344CB8AC3E}">
        <p14:creationId xmlns:p14="http://schemas.microsoft.com/office/powerpoint/2010/main" val="42178006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FD5E65-0BA1-340F-11A8-14FD2A8991F6}"/>
              </a:ext>
            </a:extLst>
          </p:cNvPr>
          <p:cNvPicPr>
            <a:picLocks noChangeAspect="1"/>
          </p:cNvPicPr>
          <p:nvPr/>
        </p:nvPicPr>
        <p:blipFill rotWithShape="1">
          <a:blip r:embed="rId2"/>
          <a:srcRect r="6582"/>
          <a:stretch/>
        </p:blipFill>
        <p:spPr>
          <a:xfrm>
            <a:off x="0" y="337706"/>
            <a:ext cx="9762565" cy="6182588"/>
          </a:xfrm>
          <a:prstGeom prst="rect">
            <a:avLst/>
          </a:prstGeom>
        </p:spPr>
      </p:pic>
      <p:pic>
        <p:nvPicPr>
          <p:cNvPr id="7" name="Picture 6">
            <a:extLst>
              <a:ext uri="{FF2B5EF4-FFF2-40B4-BE49-F238E27FC236}">
                <a16:creationId xmlns:a16="http://schemas.microsoft.com/office/drawing/2014/main" id="{6B000829-ADD0-87B0-B8A0-162DA61D947E}"/>
              </a:ext>
            </a:extLst>
          </p:cNvPr>
          <p:cNvPicPr>
            <a:picLocks noChangeAspect="1"/>
          </p:cNvPicPr>
          <p:nvPr/>
        </p:nvPicPr>
        <p:blipFill rotWithShape="1">
          <a:blip r:embed="rId3"/>
          <a:srcRect r="21698"/>
          <a:stretch/>
        </p:blipFill>
        <p:spPr>
          <a:xfrm>
            <a:off x="9867163" y="2724094"/>
            <a:ext cx="1984178" cy="800212"/>
          </a:xfrm>
          <a:prstGeom prst="rect">
            <a:avLst/>
          </a:prstGeom>
        </p:spPr>
      </p:pic>
    </p:spTree>
    <p:extLst>
      <p:ext uri="{BB962C8B-B14F-4D97-AF65-F5344CB8AC3E}">
        <p14:creationId xmlns:p14="http://schemas.microsoft.com/office/powerpoint/2010/main" val="2363326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57CDD4-4EDA-FDF4-E374-907B2C7CC1DD}"/>
              </a:ext>
            </a:extLst>
          </p:cNvPr>
          <p:cNvPicPr>
            <a:picLocks noChangeAspect="1"/>
          </p:cNvPicPr>
          <p:nvPr/>
        </p:nvPicPr>
        <p:blipFill rotWithShape="1">
          <a:blip r:embed="rId2"/>
          <a:srcRect t="872" r="8925" b="6869"/>
          <a:stretch/>
        </p:blipFill>
        <p:spPr>
          <a:xfrm>
            <a:off x="0" y="564776"/>
            <a:ext cx="9699812" cy="5378824"/>
          </a:xfrm>
          <a:prstGeom prst="rect">
            <a:avLst/>
          </a:prstGeom>
        </p:spPr>
      </p:pic>
      <p:pic>
        <p:nvPicPr>
          <p:cNvPr id="7" name="Picture 6">
            <a:extLst>
              <a:ext uri="{FF2B5EF4-FFF2-40B4-BE49-F238E27FC236}">
                <a16:creationId xmlns:a16="http://schemas.microsoft.com/office/drawing/2014/main" id="{F14D4917-E26B-B0D0-F211-CD695DAFFDFB}"/>
              </a:ext>
            </a:extLst>
          </p:cNvPr>
          <p:cNvPicPr>
            <a:picLocks noChangeAspect="1"/>
          </p:cNvPicPr>
          <p:nvPr/>
        </p:nvPicPr>
        <p:blipFill>
          <a:blip r:embed="rId3"/>
          <a:stretch>
            <a:fillRect/>
          </a:stretch>
        </p:blipFill>
        <p:spPr>
          <a:xfrm>
            <a:off x="9969521" y="2987451"/>
            <a:ext cx="1038370" cy="533474"/>
          </a:xfrm>
          <a:prstGeom prst="rect">
            <a:avLst/>
          </a:prstGeom>
        </p:spPr>
      </p:pic>
    </p:spTree>
    <p:extLst>
      <p:ext uri="{BB962C8B-B14F-4D97-AF65-F5344CB8AC3E}">
        <p14:creationId xmlns:p14="http://schemas.microsoft.com/office/powerpoint/2010/main" val="3675434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C49E54-30F9-D2D6-A9F2-5127794E5AB7}"/>
              </a:ext>
            </a:extLst>
          </p:cNvPr>
          <p:cNvPicPr>
            <a:picLocks noChangeAspect="1"/>
          </p:cNvPicPr>
          <p:nvPr/>
        </p:nvPicPr>
        <p:blipFill rotWithShape="1">
          <a:blip r:embed="rId2"/>
          <a:srcRect r="5716"/>
          <a:stretch/>
        </p:blipFill>
        <p:spPr>
          <a:xfrm>
            <a:off x="420619" y="488194"/>
            <a:ext cx="9772252" cy="5487166"/>
          </a:xfrm>
          <a:prstGeom prst="rect">
            <a:avLst/>
          </a:prstGeom>
        </p:spPr>
      </p:pic>
      <p:pic>
        <p:nvPicPr>
          <p:cNvPr id="7" name="Picture 6">
            <a:extLst>
              <a:ext uri="{FF2B5EF4-FFF2-40B4-BE49-F238E27FC236}">
                <a16:creationId xmlns:a16="http://schemas.microsoft.com/office/drawing/2014/main" id="{14501F51-6FF7-6653-5C92-1A6A5849DF87}"/>
              </a:ext>
            </a:extLst>
          </p:cNvPr>
          <p:cNvPicPr>
            <a:picLocks noChangeAspect="1"/>
          </p:cNvPicPr>
          <p:nvPr/>
        </p:nvPicPr>
        <p:blipFill>
          <a:blip r:embed="rId3"/>
          <a:stretch>
            <a:fillRect/>
          </a:stretch>
        </p:blipFill>
        <p:spPr>
          <a:xfrm>
            <a:off x="10414969" y="2857420"/>
            <a:ext cx="828791" cy="571580"/>
          </a:xfrm>
          <a:prstGeom prst="rect">
            <a:avLst/>
          </a:prstGeom>
        </p:spPr>
      </p:pic>
    </p:spTree>
    <p:extLst>
      <p:ext uri="{BB962C8B-B14F-4D97-AF65-F5344CB8AC3E}">
        <p14:creationId xmlns:p14="http://schemas.microsoft.com/office/powerpoint/2010/main" val="23595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3CB4D6-9F4E-EA98-E286-AEFF6CFD6603}"/>
              </a:ext>
            </a:extLst>
          </p:cNvPr>
          <p:cNvPicPr>
            <a:picLocks noChangeAspect="1"/>
          </p:cNvPicPr>
          <p:nvPr/>
        </p:nvPicPr>
        <p:blipFill rotWithShape="1">
          <a:blip r:embed="rId2"/>
          <a:srcRect r="8702"/>
          <a:stretch/>
        </p:blipFill>
        <p:spPr>
          <a:xfrm>
            <a:off x="0" y="497677"/>
            <a:ext cx="9914965" cy="6077798"/>
          </a:xfrm>
          <a:prstGeom prst="rect">
            <a:avLst/>
          </a:prstGeom>
        </p:spPr>
      </p:pic>
      <p:pic>
        <p:nvPicPr>
          <p:cNvPr id="7" name="Picture 6">
            <a:extLst>
              <a:ext uri="{FF2B5EF4-FFF2-40B4-BE49-F238E27FC236}">
                <a16:creationId xmlns:a16="http://schemas.microsoft.com/office/drawing/2014/main" id="{7E811382-1BB1-8B6E-27FC-D58ECA044B45}"/>
              </a:ext>
            </a:extLst>
          </p:cNvPr>
          <p:cNvPicPr>
            <a:picLocks noChangeAspect="1"/>
          </p:cNvPicPr>
          <p:nvPr/>
        </p:nvPicPr>
        <p:blipFill>
          <a:blip r:embed="rId3"/>
          <a:stretch>
            <a:fillRect/>
          </a:stretch>
        </p:blipFill>
        <p:spPr>
          <a:xfrm>
            <a:off x="10256348" y="3184102"/>
            <a:ext cx="1648055" cy="704948"/>
          </a:xfrm>
          <a:prstGeom prst="rect">
            <a:avLst/>
          </a:prstGeom>
        </p:spPr>
      </p:pic>
    </p:spTree>
    <p:extLst>
      <p:ext uri="{BB962C8B-B14F-4D97-AF65-F5344CB8AC3E}">
        <p14:creationId xmlns:p14="http://schemas.microsoft.com/office/powerpoint/2010/main" val="9173744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15765" y="1425313"/>
            <a:ext cx="7071174" cy="4002968"/>
          </a:xfrm>
          <a:prstGeom prst="rect">
            <a:avLst/>
          </a:prstGeom>
        </p:spPr>
        <p:txBody>
          <a:bodyPr spcFirstLastPara="1" vert="horz" wrap="square" lIns="0" tIns="0" rIns="0" bIns="0" rtlCol="0" anchor="ctr" anchorCtr="0">
            <a:noAutofit/>
          </a:bodyPr>
          <a:lstStyle/>
          <a:p>
            <a:pPr algn="ctr"/>
            <a:r>
              <a:rPr lang="en-US" sz="8800" b="1" dirty="0">
                <a:latin typeface="Times New Roman" panose="02020603050405020304" pitchFamily="18" charset="0"/>
                <a:cs typeface="Times New Roman" panose="02020603050405020304" pitchFamily="18" charset="0"/>
              </a:rPr>
              <a:t>GENERICS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57D5-A276-9A1B-FA04-4F4695E2B2FF}"/>
              </a:ext>
            </a:extLst>
          </p:cNvPr>
          <p:cNvSpPr>
            <a:spLocks noGrp="1"/>
          </p:cNvSpPr>
          <p:nvPr>
            <p:ph type="title"/>
          </p:nvPr>
        </p:nvSpPr>
        <p:spPr>
          <a:xfrm>
            <a:off x="905435" y="126150"/>
            <a:ext cx="7503459" cy="698603"/>
          </a:xfrm>
        </p:spPr>
        <p:txBody>
          <a:bodyPr/>
          <a:lstStyle/>
          <a:p>
            <a:r>
              <a:rPr lang="en-US" b="1" dirty="0"/>
              <a:t>Advantages of Generics</a:t>
            </a:r>
          </a:p>
        </p:txBody>
      </p:sp>
      <p:sp>
        <p:nvSpPr>
          <p:cNvPr id="3" name="Text Placeholder 2">
            <a:extLst>
              <a:ext uri="{FF2B5EF4-FFF2-40B4-BE49-F238E27FC236}">
                <a16:creationId xmlns:a16="http://schemas.microsoft.com/office/drawing/2014/main" id="{61A2BBB7-43C4-08B9-13B7-9134FF5F2B2F}"/>
              </a:ext>
            </a:extLst>
          </p:cNvPr>
          <p:cNvSpPr>
            <a:spLocks noGrp="1"/>
          </p:cNvSpPr>
          <p:nvPr>
            <p:ph type="body" idx="1"/>
          </p:nvPr>
        </p:nvSpPr>
        <p:spPr>
          <a:xfrm>
            <a:off x="394447" y="663389"/>
            <a:ext cx="11429999" cy="5518812"/>
          </a:xfrm>
        </p:spPr>
        <p:txBody>
          <a:bodyPr/>
          <a:lstStyle/>
          <a:p>
            <a:r>
              <a:rPr lang="en-US" b="1" dirty="0"/>
              <a:t>It Increases the Reusability of the Code</a:t>
            </a:r>
            <a:r>
              <a:rPr lang="en-US" dirty="0"/>
              <a:t>: For example, you can create a generic method to add two numbers. This method can be used to add two integers as well as two float numbers without any modification to the code.</a:t>
            </a:r>
          </a:p>
          <a:p>
            <a:r>
              <a:rPr lang="en-US" b="1" dirty="0"/>
              <a:t>Generics are Type-Safe</a:t>
            </a:r>
            <a:r>
              <a:rPr lang="en-US" dirty="0"/>
              <a:t>: Generics are type safety, especially in the case of collections. When using generics, we need to define the type of objects to be passed to a collection. This helps the compiler to ensure that only those object types that are defined in the definition can be passed to the collection. We will get the compile-time error if we try to use a different type of data rather than the one, we specified in the definition.</a:t>
            </a:r>
          </a:p>
          <a:p>
            <a:r>
              <a:rPr lang="en-US" b="1" dirty="0"/>
              <a:t>Generic Provides Better Performance</a:t>
            </a:r>
            <a:r>
              <a:rPr lang="en-US" dirty="0"/>
              <a:t>: It gives better performance compared to non-Generics because they reduce the need for boxing, unboxing, and typecasting of variables or objects.</a:t>
            </a:r>
          </a:p>
        </p:txBody>
      </p:sp>
    </p:spTree>
    <p:extLst>
      <p:ext uri="{BB962C8B-B14F-4D97-AF65-F5344CB8AC3E}">
        <p14:creationId xmlns:p14="http://schemas.microsoft.com/office/powerpoint/2010/main" val="317536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4205-2651-E2E3-93BA-07DB7E8F917B}"/>
              </a:ext>
            </a:extLst>
          </p:cNvPr>
          <p:cNvSpPr>
            <a:spLocks noGrp="1"/>
          </p:cNvSpPr>
          <p:nvPr>
            <p:ph type="title"/>
          </p:nvPr>
        </p:nvSpPr>
        <p:spPr>
          <a:xfrm>
            <a:off x="905522" y="842978"/>
            <a:ext cx="10807083" cy="781636"/>
          </a:xfrm>
        </p:spPr>
        <p:txBody>
          <a:bodyPr/>
          <a:lstStyle/>
          <a:p>
            <a:r>
              <a:rPr lang="en-US" b="1" dirty="0"/>
              <a:t>Difference between for Loop and Foreach</a:t>
            </a:r>
          </a:p>
        </p:txBody>
      </p:sp>
      <p:sp>
        <p:nvSpPr>
          <p:cNvPr id="3" name="Text Placeholder 2">
            <a:extLst>
              <a:ext uri="{FF2B5EF4-FFF2-40B4-BE49-F238E27FC236}">
                <a16:creationId xmlns:a16="http://schemas.microsoft.com/office/drawing/2014/main" id="{7104FFAA-6A42-C53E-D1AC-67978BCB699C}"/>
              </a:ext>
            </a:extLst>
          </p:cNvPr>
          <p:cNvSpPr>
            <a:spLocks noGrp="1"/>
          </p:cNvSpPr>
          <p:nvPr>
            <p:ph type="body" idx="1"/>
          </p:nvPr>
        </p:nvSpPr>
        <p:spPr>
          <a:xfrm>
            <a:off x="612559" y="1624614"/>
            <a:ext cx="11162191" cy="4625265"/>
          </a:xfrm>
        </p:spPr>
        <p:txBody>
          <a:bodyPr/>
          <a:lstStyle/>
          <a:p>
            <a:pPr marL="152396" indent="0">
              <a:buNone/>
            </a:pPr>
            <a:r>
              <a:rPr lang="en-US" dirty="0"/>
              <a:t>The loop variable refers to the index of an array whereas, in the case of a for-each loop, the loop variable refers to the values of the array.</a:t>
            </a:r>
          </a:p>
          <a:p>
            <a:pPr marL="152396" indent="0">
              <a:buNone/>
            </a:pPr>
            <a:endParaRPr lang="en-US" dirty="0"/>
          </a:p>
        </p:txBody>
      </p:sp>
    </p:spTree>
    <p:extLst>
      <p:ext uri="{BB962C8B-B14F-4D97-AF65-F5344CB8AC3E}">
        <p14:creationId xmlns:p14="http://schemas.microsoft.com/office/powerpoint/2010/main" val="565698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09B49-34F5-28A8-FA7D-638F5DC796BD}"/>
              </a:ext>
            </a:extLst>
          </p:cNvPr>
          <p:cNvSpPr>
            <a:spLocks noGrp="1"/>
          </p:cNvSpPr>
          <p:nvPr>
            <p:ph type="title"/>
          </p:nvPr>
        </p:nvSpPr>
        <p:spPr>
          <a:xfrm>
            <a:off x="1186648" y="567770"/>
            <a:ext cx="8197049" cy="719492"/>
          </a:xfrm>
        </p:spPr>
        <p:txBody>
          <a:bodyPr/>
          <a:lstStyle/>
          <a:p>
            <a:r>
              <a:rPr lang="en-US" dirty="0"/>
              <a:t>Accessing un- existing Index</a:t>
            </a:r>
          </a:p>
        </p:txBody>
      </p:sp>
      <p:pic>
        <p:nvPicPr>
          <p:cNvPr id="5" name="Picture 4">
            <a:extLst>
              <a:ext uri="{FF2B5EF4-FFF2-40B4-BE49-F238E27FC236}">
                <a16:creationId xmlns:a16="http://schemas.microsoft.com/office/drawing/2014/main" id="{688DFFA1-78AC-0355-B41F-E04AA1EFCCB1}"/>
              </a:ext>
            </a:extLst>
          </p:cNvPr>
          <p:cNvPicPr>
            <a:picLocks noChangeAspect="1"/>
          </p:cNvPicPr>
          <p:nvPr/>
        </p:nvPicPr>
        <p:blipFill>
          <a:blip r:embed="rId2"/>
          <a:stretch>
            <a:fillRect/>
          </a:stretch>
        </p:blipFill>
        <p:spPr>
          <a:xfrm>
            <a:off x="2353856" y="2440747"/>
            <a:ext cx="6916115" cy="4124901"/>
          </a:xfrm>
          <a:prstGeom prst="rect">
            <a:avLst/>
          </a:prstGeom>
        </p:spPr>
      </p:pic>
    </p:spTree>
    <p:extLst>
      <p:ext uri="{BB962C8B-B14F-4D97-AF65-F5344CB8AC3E}">
        <p14:creationId xmlns:p14="http://schemas.microsoft.com/office/powerpoint/2010/main" val="166347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DFB4-8EB5-F4DA-08FF-E3AAEBF34BFD}"/>
              </a:ext>
            </a:extLst>
          </p:cNvPr>
          <p:cNvSpPr>
            <a:spLocks noGrp="1"/>
          </p:cNvSpPr>
          <p:nvPr>
            <p:ph type="title"/>
          </p:nvPr>
        </p:nvSpPr>
        <p:spPr>
          <a:xfrm>
            <a:off x="609600" y="79498"/>
            <a:ext cx="7371425" cy="746125"/>
          </a:xfrm>
        </p:spPr>
        <p:txBody>
          <a:bodyPr/>
          <a:lstStyle/>
          <a:p>
            <a:r>
              <a:rPr lang="en-US" dirty="0"/>
              <a:t>Array Methods</a:t>
            </a:r>
          </a:p>
        </p:txBody>
      </p:sp>
      <p:sp>
        <p:nvSpPr>
          <p:cNvPr id="3" name="Text Placeholder 2">
            <a:extLst>
              <a:ext uri="{FF2B5EF4-FFF2-40B4-BE49-F238E27FC236}">
                <a16:creationId xmlns:a16="http://schemas.microsoft.com/office/drawing/2014/main" id="{CABBDAD5-0416-D4A8-8D62-00E2454366D2}"/>
              </a:ext>
            </a:extLst>
          </p:cNvPr>
          <p:cNvSpPr>
            <a:spLocks noGrp="1"/>
          </p:cNvSpPr>
          <p:nvPr>
            <p:ph type="body" idx="1"/>
          </p:nvPr>
        </p:nvSpPr>
        <p:spPr>
          <a:xfrm>
            <a:off x="609599" y="887767"/>
            <a:ext cx="11188823" cy="5690586"/>
          </a:xfrm>
        </p:spPr>
        <p:txBody>
          <a:bodyPr/>
          <a:lstStyle/>
          <a:p>
            <a:pPr marL="152396" indent="0">
              <a:buNone/>
            </a:pPr>
            <a:r>
              <a:rPr lang="en-US" dirty="0"/>
              <a:t>AsReadonly </a:t>
            </a:r>
          </a:p>
          <a:p>
            <a:r>
              <a:rPr lang="en-US" dirty="0"/>
              <a:t>Returns a read-only wrapper for the specified array.</a:t>
            </a:r>
          </a:p>
          <a:p>
            <a:endParaRPr lang="en-US" dirty="0"/>
          </a:p>
        </p:txBody>
      </p:sp>
      <p:pic>
        <p:nvPicPr>
          <p:cNvPr id="5" name="Picture 4">
            <a:extLst>
              <a:ext uri="{FF2B5EF4-FFF2-40B4-BE49-F238E27FC236}">
                <a16:creationId xmlns:a16="http://schemas.microsoft.com/office/drawing/2014/main" id="{6C8FFC3D-FD04-12E6-BE4B-2C5E6792A02C}"/>
              </a:ext>
            </a:extLst>
          </p:cNvPr>
          <p:cNvPicPr>
            <a:picLocks noChangeAspect="1"/>
          </p:cNvPicPr>
          <p:nvPr/>
        </p:nvPicPr>
        <p:blipFill>
          <a:blip r:embed="rId2"/>
          <a:stretch>
            <a:fillRect/>
          </a:stretch>
        </p:blipFill>
        <p:spPr>
          <a:xfrm>
            <a:off x="980372" y="2319666"/>
            <a:ext cx="6754168" cy="3248478"/>
          </a:xfrm>
          <a:prstGeom prst="rect">
            <a:avLst/>
          </a:prstGeom>
        </p:spPr>
      </p:pic>
    </p:spTree>
    <p:extLst>
      <p:ext uri="{BB962C8B-B14F-4D97-AF65-F5344CB8AC3E}">
        <p14:creationId xmlns:p14="http://schemas.microsoft.com/office/powerpoint/2010/main" val="258775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8362-15B4-4166-D3F4-977405A03F0F}"/>
              </a:ext>
            </a:extLst>
          </p:cNvPr>
          <p:cNvSpPr>
            <a:spLocks noGrp="1"/>
          </p:cNvSpPr>
          <p:nvPr>
            <p:ph type="title"/>
          </p:nvPr>
        </p:nvSpPr>
        <p:spPr>
          <a:xfrm>
            <a:off x="798990" y="745724"/>
            <a:ext cx="7482730" cy="772358"/>
          </a:xfrm>
        </p:spPr>
        <p:txBody>
          <a:bodyPr/>
          <a:lstStyle/>
          <a:p>
            <a:r>
              <a:rPr lang="en-US" dirty="0"/>
              <a:t>Clear</a:t>
            </a:r>
          </a:p>
        </p:txBody>
      </p:sp>
      <p:sp>
        <p:nvSpPr>
          <p:cNvPr id="3" name="Text Placeholder 2">
            <a:extLst>
              <a:ext uri="{FF2B5EF4-FFF2-40B4-BE49-F238E27FC236}">
                <a16:creationId xmlns:a16="http://schemas.microsoft.com/office/drawing/2014/main" id="{90E0F3E4-6728-415A-EAEB-6F9DB3862219}"/>
              </a:ext>
            </a:extLst>
          </p:cNvPr>
          <p:cNvSpPr>
            <a:spLocks noGrp="1"/>
          </p:cNvSpPr>
          <p:nvPr>
            <p:ph type="body" idx="1"/>
          </p:nvPr>
        </p:nvSpPr>
        <p:spPr>
          <a:xfrm>
            <a:off x="609600" y="1518082"/>
            <a:ext cx="10972800" cy="4664118"/>
          </a:xfrm>
        </p:spPr>
        <p:txBody>
          <a:bodyPr/>
          <a:lstStyle/>
          <a:p>
            <a:r>
              <a:rPr lang="en-US" dirty="0"/>
              <a:t>Clears the contents of an array</a:t>
            </a:r>
          </a:p>
          <a:p>
            <a:endParaRPr lang="en-US" dirty="0"/>
          </a:p>
        </p:txBody>
      </p:sp>
      <p:pic>
        <p:nvPicPr>
          <p:cNvPr id="7" name="Picture 6">
            <a:extLst>
              <a:ext uri="{FF2B5EF4-FFF2-40B4-BE49-F238E27FC236}">
                <a16:creationId xmlns:a16="http://schemas.microsoft.com/office/drawing/2014/main" id="{F5BFE2AB-D023-7978-13A1-A1ACC9A0AC70}"/>
              </a:ext>
            </a:extLst>
          </p:cNvPr>
          <p:cNvPicPr>
            <a:picLocks noChangeAspect="1"/>
          </p:cNvPicPr>
          <p:nvPr/>
        </p:nvPicPr>
        <p:blipFill>
          <a:blip r:embed="rId2"/>
          <a:stretch>
            <a:fillRect/>
          </a:stretch>
        </p:blipFill>
        <p:spPr>
          <a:xfrm>
            <a:off x="1364850" y="2548306"/>
            <a:ext cx="3638550" cy="1228725"/>
          </a:xfrm>
          <a:prstGeom prst="rect">
            <a:avLst/>
          </a:prstGeom>
        </p:spPr>
      </p:pic>
      <p:pic>
        <p:nvPicPr>
          <p:cNvPr id="9" name="Picture 8">
            <a:extLst>
              <a:ext uri="{FF2B5EF4-FFF2-40B4-BE49-F238E27FC236}">
                <a16:creationId xmlns:a16="http://schemas.microsoft.com/office/drawing/2014/main" id="{760FABD8-A3A9-17C0-03D7-FA72DA073329}"/>
              </a:ext>
            </a:extLst>
          </p:cNvPr>
          <p:cNvPicPr>
            <a:picLocks noChangeAspect="1"/>
          </p:cNvPicPr>
          <p:nvPr/>
        </p:nvPicPr>
        <p:blipFill>
          <a:blip r:embed="rId3"/>
          <a:stretch>
            <a:fillRect/>
          </a:stretch>
        </p:blipFill>
        <p:spPr>
          <a:xfrm>
            <a:off x="5758650" y="2715550"/>
            <a:ext cx="400050" cy="733425"/>
          </a:xfrm>
          <a:prstGeom prst="rect">
            <a:avLst/>
          </a:prstGeom>
        </p:spPr>
      </p:pic>
    </p:spTree>
    <p:extLst>
      <p:ext uri="{BB962C8B-B14F-4D97-AF65-F5344CB8AC3E}">
        <p14:creationId xmlns:p14="http://schemas.microsoft.com/office/powerpoint/2010/main" val="4041425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2D50A-B859-6A6F-A087-4DDCE72E88EB}"/>
              </a:ext>
            </a:extLst>
          </p:cNvPr>
          <p:cNvSpPr>
            <a:spLocks noGrp="1"/>
          </p:cNvSpPr>
          <p:nvPr>
            <p:ph type="title"/>
          </p:nvPr>
        </p:nvSpPr>
        <p:spPr>
          <a:xfrm>
            <a:off x="804909" y="187528"/>
            <a:ext cx="7389181" cy="976544"/>
          </a:xfrm>
        </p:spPr>
        <p:txBody>
          <a:bodyPr/>
          <a:lstStyle/>
          <a:p>
            <a:r>
              <a:rPr lang="en-US" dirty="0"/>
              <a:t>Disadvantages of Array</a:t>
            </a:r>
          </a:p>
        </p:txBody>
      </p:sp>
      <p:sp>
        <p:nvSpPr>
          <p:cNvPr id="3" name="Text Placeholder 2">
            <a:extLst>
              <a:ext uri="{FF2B5EF4-FFF2-40B4-BE49-F238E27FC236}">
                <a16:creationId xmlns:a16="http://schemas.microsoft.com/office/drawing/2014/main" id="{F6ADE0D4-C88A-8E03-B804-AF148D451F02}"/>
              </a:ext>
            </a:extLst>
          </p:cNvPr>
          <p:cNvSpPr>
            <a:spLocks noGrp="1"/>
          </p:cNvSpPr>
          <p:nvPr>
            <p:ph type="body" idx="1"/>
          </p:nvPr>
        </p:nvSpPr>
        <p:spPr>
          <a:xfrm>
            <a:off x="594804" y="958789"/>
            <a:ext cx="11017188" cy="5308846"/>
          </a:xfrm>
        </p:spPr>
        <p:txBody>
          <a:bodyPr/>
          <a:lstStyle/>
          <a:p>
            <a:r>
              <a:rPr lang="en-US" dirty="0"/>
              <a:t>The array size is fixed. So, we should know in advance how many elements are going to be stored in the array. Once the array is created, then we can never increase or decrease the size of an array. If you want then we can do it manually by creating a new array and copying the old array elements into the new array.</a:t>
            </a:r>
          </a:p>
          <a:p>
            <a:r>
              <a:rPr lang="en-US" dirty="0"/>
              <a:t>As the array size is fixed, if we allocate more memory than the requirement then the extra memory will be wasted. On the other hand, if we allocate less memory than the requirement, then it will create a problem.</a:t>
            </a:r>
          </a:p>
          <a:p>
            <a:r>
              <a:rPr lang="en-US" dirty="0"/>
              <a:t>We can never insert an element into the middle of an array. It is also not possible to delete or remove elements from the middle of an array.</a:t>
            </a:r>
          </a:p>
        </p:txBody>
      </p:sp>
    </p:spTree>
    <p:extLst>
      <p:ext uri="{BB962C8B-B14F-4D97-AF65-F5344CB8AC3E}">
        <p14:creationId xmlns:p14="http://schemas.microsoft.com/office/powerpoint/2010/main" val="1686054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igrationWizIdVersion xmlns="b2463319-f063-494d-be28-0864aafcbfaf" xsi:nil="true"/>
    <MigrationWizIdPermissions xmlns="b2463319-f063-494d-be28-0864aafcbfaf" xsi:nil="true"/>
    <_activity xmlns="b2463319-f063-494d-be28-0864aafcbfaf" xsi:nil="true"/>
    <MigrationWizId xmlns="b2463319-f063-494d-be28-0864aafcbfa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A3FE9166DFFCA4F828C9562480FADF8" ma:contentTypeVersion="18" ma:contentTypeDescription="Create a new document." ma:contentTypeScope="" ma:versionID="196f3fbf4242f0c8c9aafbd5721ee624">
  <xsd:schema xmlns:xsd="http://www.w3.org/2001/XMLSchema" xmlns:xs="http://www.w3.org/2001/XMLSchema" xmlns:p="http://schemas.microsoft.com/office/2006/metadata/properties" xmlns:ns3="b2463319-f063-494d-be28-0864aafcbfaf" xmlns:ns4="cb70dd5e-aeba-4303-895e-0ae485ba4d8f" targetNamespace="http://schemas.microsoft.com/office/2006/metadata/properties" ma:root="true" ma:fieldsID="17a498b59b600f67811dd568f8db0961" ns3:_="" ns4:_="">
    <xsd:import namespace="b2463319-f063-494d-be28-0864aafcbfaf"/>
    <xsd:import namespace="cb70dd5e-aeba-4303-895e-0ae485ba4d8f"/>
    <xsd:element name="properties">
      <xsd:complexType>
        <xsd:sequence>
          <xsd:element name="documentManagement">
            <xsd:complexType>
              <xsd:all>
                <xsd:element ref="ns3:MigrationWizId" minOccurs="0"/>
                <xsd:element ref="ns3:MigrationWizIdPermissions" minOccurs="0"/>
                <xsd:element ref="ns3:MigrationWizIdVersion"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63319-f063-494d-be28-0864aafcbfaf"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_activity" ma:index="24" nillable="true" ma:displayName="_activity" ma:hidden="true" ma:internalName="_activity">
      <xsd:simpleType>
        <xsd:restriction base="dms:Note"/>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70dd5e-aeba-4303-895e-0ae485ba4d8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520C98-A8B3-420B-9C8F-C91C6E9AAB10}">
  <ds:schemaRefs>
    <ds:schemaRef ds:uri="http://purl.org/dc/terms/"/>
    <ds:schemaRef ds:uri="http://schemas.microsoft.com/office/2006/documentManagement/types"/>
    <ds:schemaRef ds:uri="http://purl.org/dc/dcmitype/"/>
    <ds:schemaRef ds:uri="http://schemas.microsoft.com/office/infopath/2007/PartnerControls"/>
    <ds:schemaRef ds:uri="http://www.w3.org/XML/1998/namespace"/>
    <ds:schemaRef ds:uri="http://purl.org/dc/elements/1.1/"/>
    <ds:schemaRef ds:uri="http://schemas.openxmlformats.org/package/2006/metadata/core-properties"/>
    <ds:schemaRef ds:uri="http://schemas.microsoft.com/office/2006/metadata/properties"/>
    <ds:schemaRef ds:uri="cb70dd5e-aeba-4303-895e-0ae485ba4d8f"/>
    <ds:schemaRef ds:uri="b2463319-f063-494d-be28-0864aafcbfaf"/>
  </ds:schemaRefs>
</ds:datastoreItem>
</file>

<file path=customXml/itemProps2.xml><?xml version="1.0" encoding="utf-8"?>
<ds:datastoreItem xmlns:ds="http://schemas.openxmlformats.org/officeDocument/2006/customXml" ds:itemID="{A5A7BF10-DD79-468B-9CE7-5627B7AC33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63319-f063-494d-be28-0864aafcbfaf"/>
    <ds:schemaRef ds:uri="cb70dd5e-aeba-4303-895e-0ae485ba4d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D135DC-E139-4032-8EAA-14EC8F8C63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197</TotalTime>
  <Words>3106</Words>
  <Application>Microsoft Office PowerPoint</Application>
  <PresentationFormat>Widescreen</PresentationFormat>
  <Paragraphs>140</Paragraphs>
  <Slides>46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Arial</vt:lpstr>
      <vt:lpstr>Calibri</vt:lpstr>
      <vt:lpstr>Calibri Light</vt:lpstr>
      <vt:lpstr>Courier New</vt:lpstr>
      <vt:lpstr>Times New Roman</vt:lpstr>
      <vt:lpstr>Office Theme</vt:lpstr>
      <vt:lpstr>ARRAY</vt:lpstr>
      <vt:lpstr>What are Arrays</vt:lpstr>
      <vt:lpstr>How to declare an Array</vt:lpstr>
      <vt:lpstr>PowerPoint Presentation</vt:lpstr>
      <vt:lpstr>Difference between for Loop and Foreach</vt:lpstr>
      <vt:lpstr>Accessing un- existing Index</vt:lpstr>
      <vt:lpstr>Array Methods</vt:lpstr>
      <vt:lpstr>Clear</vt:lpstr>
      <vt:lpstr>Disadvantages of Array</vt:lpstr>
      <vt:lpstr>ARRAYLIST</vt:lpstr>
      <vt:lpstr>What is an ArrayList</vt:lpstr>
      <vt:lpstr>How to Add Elements into ArrayList in C#</vt:lpstr>
      <vt:lpstr>ArrayList Capacity </vt:lpstr>
      <vt:lpstr>How to access an ArrayList in C#</vt:lpstr>
      <vt:lpstr>Iterating an ArrayList</vt:lpstr>
      <vt:lpstr>How to Insert an Element into a specified Position</vt:lpstr>
      <vt:lpstr>How to Remove Elements from ArrayList</vt:lpstr>
      <vt:lpstr>PowerPoint Presentation</vt:lpstr>
      <vt:lpstr>Checking if an Element Exists?</vt:lpstr>
      <vt:lpstr>Sort Elements </vt:lpstr>
      <vt:lpstr>Array VS ArrayList</vt:lpstr>
      <vt:lpstr>Disadvantages of Non Generic Collections</vt:lpstr>
      <vt:lpstr>Problems with Non-Generic Collection Classes  </vt:lpstr>
      <vt:lpstr>LIST</vt:lpstr>
      <vt:lpstr>What is a List</vt:lpstr>
      <vt:lpstr>Adding an Item to a List</vt:lpstr>
      <vt:lpstr>PowerPoint Presentation</vt:lpstr>
      <vt:lpstr>Accessing Elements in a List</vt:lpstr>
      <vt:lpstr>PowerPoint Presentation</vt:lpstr>
      <vt:lpstr>How to Insert Elements at a Specific Position in a Generic List Collection</vt:lpstr>
      <vt:lpstr>PowerPoint Presentation</vt:lpstr>
      <vt:lpstr>How to Check the Availability of an Element in a List Collection </vt:lpstr>
      <vt:lpstr>PowerPoint Presentation</vt:lpstr>
      <vt:lpstr>How to Remove Elements from a Generic List Collection </vt:lpstr>
      <vt:lpstr>PowerPoint Presentation</vt:lpstr>
      <vt:lpstr>PowerPoint Presentation</vt:lpstr>
      <vt:lpstr>How to Find Element in a Generic List Collection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GENERICS</vt:lpstr>
      <vt:lpstr>Advantages of Generics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Jonathan Ndambuki</dc:creator>
  <cp:lastModifiedBy>Jonathan Ndambuki</cp:lastModifiedBy>
  <cp:revision>2</cp:revision>
  <dcterms:created xsi:type="dcterms:W3CDTF">2023-08-09T02:39:05Z</dcterms:created>
  <dcterms:modified xsi:type="dcterms:W3CDTF">2023-08-09T12:08:18Z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0x0101006A3FE9166DFFCA4F828C9562480FADF8</vt:lpwstr>
  </property>
</Properties>
</file>