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7" r:id="rId2"/>
    <p:sldId id="346" r:id="rId3"/>
    <p:sldId id="347" r:id="rId4"/>
    <p:sldId id="348" r:id="rId5"/>
    <p:sldId id="349" r:id="rId6"/>
    <p:sldId id="350" r:id="rId7"/>
    <p:sldId id="353" r:id="rId8"/>
    <p:sldId id="352" r:id="rId9"/>
    <p:sldId id="351" r:id="rId10"/>
    <p:sldId id="354" r:id="rId11"/>
    <p:sldId id="356" r:id="rId12"/>
    <p:sldId id="355" r:id="rId13"/>
    <p:sldId id="357" r:id="rId14"/>
    <p:sldId id="358" r:id="rId15"/>
    <p:sldId id="360" r:id="rId16"/>
    <p:sldId id="359" r:id="rId17"/>
    <p:sldId id="361" r:id="rId18"/>
    <p:sldId id="362" r:id="rId19"/>
    <p:sldId id="363" r:id="rId20"/>
    <p:sldId id="364" r:id="rId21"/>
    <p:sldId id="366" r:id="rId22"/>
    <p:sldId id="365" r:id="rId23"/>
    <p:sldId id="371" r:id="rId24"/>
    <p:sldId id="367" r:id="rId25"/>
    <p:sldId id="368" r:id="rId26"/>
    <p:sldId id="372" r:id="rId27"/>
    <p:sldId id="369" r:id="rId28"/>
    <p:sldId id="370" r:id="rId29"/>
    <p:sldId id="375" r:id="rId30"/>
    <p:sldId id="374" r:id="rId31"/>
    <p:sldId id="376" r:id="rId32"/>
    <p:sldId id="377" r:id="rId33"/>
    <p:sldId id="379" r:id="rId34"/>
    <p:sldId id="378" r:id="rId35"/>
    <p:sldId id="380" r:id="rId36"/>
    <p:sldId id="381" r:id="rId37"/>
    <p:sldId id="38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9" d="100"/>
          <a:sy n="109" d="100"/>
        </p:scale>
        <p:origin x="61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F7F98E-D808-407B-9EFB-1886549FECD7}" type="datetimeFigureOut">
              <a:rPr lang="en-US" smtClean="0"/>
              <a:t>8/9/2023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53EEFE-549E-47C6-AA70-E38C16B6D0A4}" type="slidenum">
              <a:rPr lang="en-US" smtClean="0"/>
              <a:t>‹#›</a:t>
            </a:fld>
            <a:endParaRPr lang="en-US"/>
          </a:p>
        </p:txBody>
      </p:sp>
    </p:spTree>
    <p:extLst>
      <p:ext uri="{BB962C8B-B14F-4D97-AF65-F5344CB8AC3E}">
        <p14:creationId xmlns:p14="http://schemas.microsoft.com/office/powerpoint/2010/main" val="484767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99768-899C-4489-BCDD-6B3B9B9A27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799BBF-E22B-E83D-744A-E0540A8D93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96C3B1-56E1-3BB7-97BA-778DBD6D2C2D}"/>
              </a:ext>
            </a:extLst>
          </p:cNvPr>
          <p:cNvSpPr>
            <a:spLocks noGrp="1"/>
          </p:cNvSpPr>
          <p:nvPr>
            <p:ph type="dt" sz="half" idx="10"/>
          </p:nvPr>
        </p:nvSpPr>
        <p:spPr/>
        <p:txBody>
          <a:bodyPr/>
          <a:lstStyle/>
          <a:p>
            <a:fld id="{CC97699D-3A94-4BEA-A6F1-255386F93F3B}" type="datetimeFigureOut">
              <a:rPr lang="en-US" smtClean="0"/>
              <a:t>8/9/2023</a:t>
            </a:fld>
            <a:endParaRPr lang="en-US"/>
          </a:p>
        </p:txBody>
      </p:sp>
      <p:sp>
        <p:nvSpPr>
          <p:cNvPr id="5" name="Footer Placeholder 4">
            <a:extLst>
              <a:ext uri="{FF2B5EF4-FFF2-40B4-BE49-F238E27FC236}">
                <a16:creationId xmlns:a16="http://schemas.microsoft.com/office/drawing/2014/main" id="{F66E9BDD-7E8D-312F-C70A-A78E9098E8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3D4077-B1D8-3368-FA2A-132CED258666}"/>
              </a:ext>
            </a:extLst>
          </p:cNvPr>
          <p:cNvSpPr>
            <a:spLocks noGrp="1"/>
          </p:cNvSpPr>
          <p:nvPr>
            <p:ph type="sldNum" sz="quarter" idx="12"/>
          </p:nvPr>
        </p:nvSpPr>
        <p:spPr/>
        <p:txBody>
          <a:bodyPr/>
          <a:lstStyle/>
          <a:p>
            <a:fld id="{F2EB13AA-55E7-4509-972F-9E59D9FC55E0}" type="slidenum">
              <a:rPr lang="en-US" smtClean="0"/>
              <a:t>‹#›</a:t>
            </a:fld>
            <a:endParaRPr lang="en-US"/>
          </a:p>
        </p:txBody>
      </p:sp>
    </p:spTree>
    <p:extLst>
      <p:ext uri="{BB962C8B-B14F-4D97-AF65-F5344CB8AC3E}">
        <p14:creationId xmlns:p14="http://schemas.microsoft.com/office/powerpoint/2010/main" val="536486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2F6C4-50B3-A530-F9BE-52AC75E3B1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402587-BB06-DF1B-9DD9-F230D7C5B8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39B09A-DCB7-6111-DA32-76C345D3D5FE}"/>
              </a:ext>
            </a:extLst>
          </p:cNvPr>
          <p:cNvSpPr>
            <a:spLocks noGrp="1"/>
          </p:cNvSpPr>
          <p:nvPr>
            <p:ph type="dt" sz="half" idx="10"/>
          </p:nvPr>
        </p:nvSpPr>
        <p:spPr/>
        <p:txBody>
          <a:bodyPr/>
          <a:lstStyle/>
          <a:p>
            <a:fld id="{CC97699D-3A94-4BEA-A6F1-255386F93F3B}" type="datetimeFigureOut">
              <a:rPr lang="en-US" smtClean="0"/>
              <a:t>8/9/2023</a:t>
            </a:fld>
            <a:endParaRPr lang="en-US"/>
          </a:p>
        </p:txBody>
      </p:sp>
      <p:sp>
        <p:nvSpPr>
          <p:cNvPr id="5" name="Footer Placeholder 4">
            <a:extLst>
              <a:ext uri="{FF2B5EF4-FFF2-40B4-BE49-F238E27FC236}">
                <a16:creationId xmlns:a16="http://schemas.microsoft.com/office/drawing/2014/main" id="{593C2C87-4144-C6C7-75CC-EB1A2EC953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BE78A7-72C6-B694-76A2-E27B52CB1691}"/>
              </a:ext>
            </a:extLst>
          </p:cNvPr>
          <p:cNvSpPr>
            <a:spLocks noGrp="1"/>
          </p:cNvSpPr>
          <p:nvPr>
            <p:ph type="sldNum" sz="quarter" idx="12"/>
          </p:nvPr>
        </p:nvSpPr>
        <p:spPr/>
        <p:txBody>
          <a:bodyPr/>
          <a:lstStyle/>
          <a:p>
            <a:fld id="{F2EB13AA-55E7-4509-972F-9E59D9FC55E0}" type="slidenum">
              <a:rPr lang="en-US" smtClean="0"/>
              <a:t>‹#›</a:t>
            </a:fld>
            <a:endParaRPr lang="en-US"/>
          </a:p>
        </p:txBody>
      </p:sp>
    </p:spTree>
    <p:extLst>
      <p:ext uri="{BB962C8B-B14F-4D97-AF65-F5344CB8AC3E}">
        <p14:creationId xmlns:p14="http://schemas.microsoft.com/office/powerpoint/2010/main" val="3941023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A2E6A4-7117-27EA-AD72-3C402686B4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CE7FB8-0F29-8ABF-1465-87EA85775A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0D6847-1A47-AC71-9218-66350A9521BF}"/>
              </a:ext>
            </a:extLst>
          </p:cNvPr>
          <p:cNvSpPr>
            <a:spLocks noGrp="1"/>
          </p:cNvSpPr>
          <p:nvPr>
            <p:ph type="dt" sz="half" idx="10"/>
          </p:nvPr>
        </p:nvSpPr>
        <p:spPr/>
        <p:txBody>
          <a:bodyPr/>
          <a:lstStyle/>
          <a:p>
            <a:fld id="{CC97699D-3A94-4BEA-A6F1-255386F93F3B}" type="datetimeFigureOut">
              <a:rPr lang="en-US" smtClean="0"/>
              <a:t>8/9/2023</a:t>
            </a:fld>
            <a:endParaRPr lang="en-US"/>
          </a:p>
        </p:txBody>
      </p:sp>
      <p:sp>
        <p:nvSpPr>
          <p:cNvPr id="5" name="Footer Placeholder 4">
            <a:extLst>
              <a:ext uri="{FF2B5EF4-FFF2-40B4-BE49-F238E27FC236}">
                <a16:creationId xmlns:a16="http://schemas.microsoft.com/office/drawing/2014/main" id="{B919CB12-F244-DF61-8A6A-E740C01B6C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90AA70-B42F-45DD-1808-1C07A0CF4ECB}"/>
              </a:ext>
            </a:extLst>
          </p:cNvPr>
          <p:cNvSpPr>
            <a:spLocks noGrp="1"/>
          </p:cNvSpPr>
          <p:nvPr>
            <p:ph type="sldNum" sz="quarter" idx="12"/>
          </p:nvPr>
        </p:nvSpPr>
        <p:spPr/>
        <p:txBody>
          <a:bodyPr/>
          <a:lstStyle/>
          <a:p>
            <a:fld id="{F2EB13AA-55E7-4509-972F-9E59D9FC55E0}" type="slidenum">
              <a:rPr lang="en-US" smtClean="0"/>
              <a:t>‹#›</a:t>
            </a:fld>
            <a:endParaRPr lang="en-US"/>
          </a:p>
        </p:txBody>
      </p:sp>
    </p:spTree>
    <p:extLst>
      <p:ext uri="{BB962C8B-B14F-4D97-AF65-F5344CB8AC3E}">
        <p14:creationId xmlns:p14="http://schemas.microsoft.com/office/powerpoint/2010/main" val="792801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44443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85565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6D750-034A-6419-4285-F7252BBE30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32720C-758A-9FD7-0AC9-B256A65813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55A9BB-D0CE-DA9B-6CA4-EC1651414C2B}"/>
              </a:ext>
            </a:extLst>
          </p:cNvPr>
          <p:cNvSpPr>
            <a:spLocks noGrp="1"/>
          </p:cNvSpPr>
          <p:nvPr>
            <p:ph type="dt" sz="half" idx="10"/>
          </p:nvPr>
        </p:nvSpPr>
        <p:spPr/>
        <p:txBody>
          <a:bodyPr/>
          <a:lstStyle/>
          <a:p>
            <a:fld id="{CC97699D-3A94-4BEA-A6F1-255386F93F3B}" type="datetimeFigureOut">
              <a:rPr lang="en-US" smtClean="0"/>
              <a:t>8/9/2023</a:t>
            </a:fld>
            <a:endParaRPr lang="en-US"/>
          </a:p>
        </p:txBody>
      </p:sp>
      <p:sp>
        <p:nvSpPr>
          <p:cNvPr id="5" name="Footer Placeholder 4">
            <a:extLst>
              <a:ext uri="{FF2B5EF4-FFF2-40B4-BE49-F238E27FC236}">
                <a16:creationId xmlns:a16="http://schemas.microsoft.com/office/drawing/2014/main" id="{D9F46F27-21F4-1704-72F9-CD0F5FBA98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100748-570F-1EB2-5936-DAF21E15D289}"/>
              </a:ext>
            </a:extLst>
          </p:cNvPr>
          <p:cNvSpPr>
            <a:spLocks noGrp="1"/>
          </p:cNvSpPr>
          <p:nvPr>
            <p:ph type="sldNum" sz="quarter" idx="12"/>
          </p:nvPr>
        </p:nvSpPr>
        <p:spPr/>
        <p:txBody>
          <a:bodyPr/>
          <a:lstStyle/>
          <a:p>
            <a:fld id="{F2EB13AA-55E7-4509-972F-9E59D9FC55E0}" type="slidenum">
              <a:rPr lang="en-US" smtClean="0"/>
              <a:t>‹#›</a:t>
            </a:fld>
            <a:endParaRPr lang="en-US"/>
          </a:p>
        </p:txBody>
      </p:sp>
    </p:spTree>
    <p:extLst>
      <p:ext uri="{BB962C8B-B14F-4D97-AF65-F5344CB8AC3E}">
        <p14:creationId xmlns:p14="http://schemas.microsoft.com/office/powerpoint/2010/main" val="1526380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0BEFE-E19B-F7BF-FC25-96F071FA60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2002B1-F3AE-3382-5125-3D38A6F404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F53BBD-DA76-6BE2-188E-DB4A033A2A77}"/>
              </a:ext>
            </a:extLst>
          </p:cNvPr>
          <p:cNvSpPr>
            <a:spLocks noGrp="1"/>
          </p:cNvSpPr>
          <p:nvPr>
            <p:ph type="dt" sz="half" idx="10"/>
          </p:nvPr>
        </p:nvSpPr>
        <p:spPr/>
        <p:txBody>
          <a:bodyPr/>
          <a:lstStyle/>
          <a:p>
            <a:fld id="{CC97699D-3A94-4BEA-A6F1-255386F93F3B}" type="datetimeFigureOut">
              <a:rPr lang="en-US" smtClean="0"/>
              <a:t>8/9/2023</a:t>
            </a:fld>
            <a:endParaRPr lang="en-US"/>
          </a:p>
        </p:txBody>
      </p:sp>
      <p:sp>
        <p:nvSpPr>
          <p:cNvPr id="5" name="Footer Placeholder 4">
            <a:extLst>
              <a:ext uri="{FF2B5EF4-FFF2-40B4-BE49-F238E27FC236}">
                <a16:creationId xmlns:a16="http://schemas.microsoft.com/office/drawing/2014/main" id="{387422D0-14CF-FB9A-1365-3FC56AB0B8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3D61B9-4A15-B4D2-8047-79C610AA0490}"/>
              </a:ext>
            </a:extLst>
          </p:cNvPr>
          <p:cNvSpPr>
            <a:spLocks noGrp="1"/>
          </p:cNvSpPr>
          <p:nvPr>
            <p:ph type="sldNum" sz="quarter" idx="12"/>
          </p:nvPr>
        </p:nvSpPr>
        <p:spPr/>
        <p:txBody>
          <a:bodyPr/>
          <a:lstStyle/>
          <a:p>
            <a:fld id="{F2EB13AA-55E7-4509-972F-9E59D9FC55E0}" type="slidenum">
              <a:rPr lang="en-US" smtClean="0"/>
              <a:t>‹#›</a:t>
            </a:fld>
            <a:endParaRPr lang="en-US"/>
          </a:p>
        </p:txBody>
      </p:sp>
    </p:spTree>
    <p:extLst>
      <p:ext uri="{BB962C8B-B14F-4D97-AF65-F5344CB8AC3E}">
        <p14:creationId xmlns:p14="http://schemas.microsoft.com/office/powerpoint/2010/main" val="3376315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DE396-4FDD-84E3-E79C-00DDC8DC17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BCD5F7-173D-BEF9-AA17-4A37796C46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7452C5-4636-63A1-D6D4-A49E695F86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32E0FD-623B-2AB4-F8E2-E0040B9D7114}"/>
              </a:ext>
            </a:extLst>
          </p:cNvPr>
          <p:cNvSpPr>
            <a:spLocks noGrp="1"/>
          </p:cNvSpPr>
          <p:nvPr>
            <p:ph type="dt" sz="half" idx="10"/>
          </p:nvPr>
        </p:nvSpPr>
        <p:spPr/>
        <p:txBody>
          <a:bodyPr/>
          <a:lstStyle/>
          <a:p>
            <a:fld id="{CC97699D-3A94-4BEA-A6F1-255386F93F3B}" type="datetimeFigureOut">
              <a:rPr lang="en-US" smtClean="0"/>
              <a:t>8/9/2023</a:t>
            </a:fld>
            <a:endParaRPr lang="en-US"/>
          </a:p>
        </p:txBody>
      </p:sp>
      <p:sp>
        <p:nvSpPr>
          <p:cNvPr id="6" name="Footer Placeholder 5">
            <a:extLst>
              <a:ext uri="{FF2B5EF4-FFF2-40B4-BE49-F238E27FC236}">
                <a16:creationId xmlns:a16="http://schemas.microsoft.com/office/drawing/2014/main" id="{EEA5CAE8-51FB-66B3-7BAB-3C62544EE2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B326F3-25E9-5601-13AF-50B8121D2921}"/>
              </a:ext>
            </a:extLst>
          </p:cNvPr>
          <p:cNvSpPr>
            <a:spLocks noGrp="1"/>
          </p:cNvSpPr>
          <p:nvPr>
            <p:ph type="sldNum" sz="quarter" idx="12"/>
          </p:nvPr>
        </p:nvSpPr>
        <p:spPr/>
        <p:txBody>
          <a:bodyPr/>
          <a:lstStyle/>
          <a:p>
            <a:fld id="{F2EB13AA-55E7-4509-972F-9E59D9FC55E0}" type="slidenum">
              <a:rPr lang="en-US" smtClean="0"/>
              <a:t>‹#›</a:t>
            </a:fld>
            <a:endParaRPr lang="en-US"/>
          </a:p>
        </p:txBody>
      </p:sp>
    </p:spTree>
    <p:extLst>
      <p:ext uri="{BB962C8B-B14F-4D97-AF65-F5344CB8AC3E}">
        <p14:creationId xmlns:p14="http://schemas.microsoft.com/office/powerpoint/2010/main" val="362677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018F-082D-B346-983B-3F7A0B54B1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FB9AE4-F25E-6D50-CFFF-C93D04FE22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340398-B648-97AA-1198-48651D5A17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CC340F-B2D8-FFA3-E963-983557F877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F0E913-F8C8-6219-3B29-ABAFA41B42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4CE08D-91EB-9F1F-A806-6F7904D095A1}"/>
              </a:ext>
            </a:extLst>
          </p:cNvPr>
          <p:cNvSpPr>
            <a:spLocks noGrp="1"/>
          </p:cNvSpPr>
          <p:nvPr>
            <p:ph type="dt" sz="half" idx="10"/>
          </p:nvPr>
        </p:nvSpPr>
        <p:spPr/>
        <p:txBody>
          <a:bodyPr/>
          <a:lstStyle/>
          <a:p>
            <a:fld id="{CC97699D-3A94-4BEA-A6F1-255386F93F3B}" type="datetimeFigureOut">
              <a:rPr lang="en-US" smtClean="0"/>
              <a:t>8/9/2023</a:t>
            </a:fld>
            <a:endParaRPr lang="en-US"/>
          </a:p>
        </p:txBody>
      </p:sp>
      <p:sp>
        <p:nvSpPr>
          <p:cNvPr id="8" name="Footer Placeholder 7">
            <a:extLst>
              <a:ext uri="{FF2B5EF4-FFF2-40B4-BE49-F238E27FC236}">
                <a16:creationId xmlns:a16="http://schemas.microsoft.com/office/drawing/2014/main" id="{2239819C-328B-F46B-A4B6-16FC9BCEA2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182AD7-7A27-6C50-ECA4-12B1994E08CD}"/>
              </a:ext>
            </a:extLst>
          </p:cNvPr>
          <p:cNvSpPr>
            <a:spLocks noGrp="1"/>
          </p:cNvSpPr>
          <p:nvPr>
            <p:ph type="sldNum" sz="quarter" idx="12"/>
          </p:nvPr>
        </p:nvSpPr>
        <p:spPr/>
        <p:txBody>
          <a:bodyPr/>
          <a:lstStyle/>
          <a:p>
            <a:fld id="{F2EB13AA-55E7-4509-972F-9E59D9FC55E0}" type="slidenum">
              <a:rPr lang="en-US" smtClean="0"/>
              <a:t>‹#›</a:t>
            </a:fld>
            <a:endParaRPr lang="en-US"/>
          </a:p>
        </p:txBody>
      </p:sp>
    </p:spTree>
    <p:extLst>
      <p:ext uri="{BB962C8B-B14F-4D97-AF65-F5344CB8AC3E}">
        <p14:creationId xmlns:p14="http://schemas.microsoft.com/office/powerpoint/2010/main" val="2375179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D1857-300B-5667-3EFF-5269353817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CDF5B4-F8D1-85CD-5F1F-7D35BB9F1D70}"/>
              </a:ext>
            </a:extLst>
          </p:cNvPr>
          <p:cNvSpPr>
            <a:spLocks noGrp="1"/>
          </p:cNvSpPr>
          <p:nvPr>
            <p:ph type="dt" sz="half" idx="10"/>
          </p:nvPr>
        </p:nvSpPr>
        <p:spPr/>
        <p:txBody>
          <a:bodyPr/>
          <a:lstStyle/>
          <a:p>
            <a:fld id="{CC97699D-3A94-4BEA-A6F1-255386F93F3B}" type="datetimeFigureOut">
              <a:rPr lang="en-US" smtClean="0"/>
              <a:t>8/9/2023</a:t>
            </a:fld>
            <a:endParaRPr lang="en-US"/>
          </a:p>
        </p:txBody>
      </p:sp>
      <p:sp>
        <p:nvSpPr>
          <p:cNvPr id="4" name="Footer Placeholder 3">
            <a:extLst>
              <a:ext uri="{FF2B5EF4-FFF2-40B4-BE49-F238E27FC236}">
                <a16:creationId xmlns:a16="http://schemas.microsoft.com/office/drawing/2014/main" id="{EDD5DEBA-546D-787D-A1E6-A31CE418BF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0FDA30-2248-CAD0-778B-323BB4ACF151}"/>
              </a:ext>
            </a:extLst>
          </p:cNvPr>
          <p:cNvSpPr>
            <a:spLocks noGrp="1"/>
          </p:cNvSpPr>
          <p:nvPr>
            <p:ph type="sldNum" sz="quarter" idx="12"/>
          </p:nvPr>
        </p:nvSpPr>
        <p:spPr/>
        <p:txBody>
          <a:bodyPr/>
          <a:lstStyle/>
          <a:p>
            <a:fld id="{F2EB13AA-55E7-4509-972F-9E59D9FC55E0}" type="slidenum">
              <a:rPr lang="en-US" smtClean="0"/>
              <a:t>‹#›</a:t>
            </a:fld>
            <a:endParaRPr lang="en-US"/>
          </a:p>
        </p:txBody>
      </p:sp>
    </p:spTree>
    <p:extLst>
      <p:ext uri="{BB962C8B-B14F-4D97-AF65-F5344CB8AC3E}">
        <p14:creationId xmlns:p14="http://schemas.microsoft.com/office/powerpoint/2010/main" val="3135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ADCE41-C29A-9587-C300-9B941E1B445F}"/>
              </a:ext>
            </a:extLst>
          </p:cNvPr>
          <p:cNvSpPr>
            <a:spLocks noGrp="1"/>
          </p:cNvSpPr>
          <p:nvPr>
            <p:ph type="dt" sz="half" idx="10"/>
          </p:nvPr>
        </p:nvSpPr>
        <p:spPr/>
        <p:txBody>
          <a:bodyPr/>
          <a:lstStyle/>
          <a:p>
            <a:fld id="{CC97699D-3A94-4BEA-A6F1-255386F93F3B}" type="datetimeFigureOut">
              <a:rPr lang="en-US" smtClean="0"/>
              <a:t>8/9/2023</a:t>
            </a:fld>
            <a:endParaRPr lang="en-US"/>
          </a:p>
        </p:txBody>
      </p:sp>
      <p:sp>
        <p:nvSpPr>
          <p:cNvPr id="3" name="Footer Placeholder 2">
            <a:extLst>
              <a:ext uri="{FF2B5EF4-FFF2-40B4-BE49-F238E27FC236}">
                <a16:creationId xmlns:a16="http://schemas.microsoft.com/office/drawing/2014/main" id="{3E314EDC-B7CB-C124-00FC-BCFA4B9532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C34610-4FF6-22A0-A1AB-775FA3284CCE}"/>
              </a:ext>
            </a:extLst>
          </p:cNvPr>
          <p:cNvSpPr>
            <a:spLocks noGrp="1"/>
          </p:cNvSpPr>
          <p:nvPr>
            <p:ph type="sldNum" sz="quarter" idx="12"/>
          </p:nvPr>
        </p:nvSpPr>
        <p:spPr/>
        <p:txBody>
          <a:bodyPr/>
          <a:lstStyle/>
          <a:p>
            <a:fld id="{F2EB13AA-55E7-4509-972F-9E59D9FC55E0}" type="slidenum">
              <a:rPr lang="en-US" smtClean="0"/>
              <a:t>‹#›</a:t>
            </a:fld>
            <a:endParaRPr lang="en-US"/>
          </a:p>
        </p:txBody>
      </p:sp>
    </p:spTree>
    <p:extLst>
      <p:ext uri="{BB962C8B-B14F-4D97-AF65-F5344CB8AC3E}">
        <p14:creationId xmlns:p14="http://schemas.microsoft.com/office/powerpoint/2010/main" val="319850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FCA63-EC80-84F1-54C8-FDD9E8241D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1EE80A-AE6B-E768-1549-9AAC5F4382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54036-3188-FB96-07CB-0C3B648857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43D1C0-0D8E-B175-9969-4CA7971771D2}"/>
              </a:ext>
            </a:extLst>
          </p:cNvPr>
          <p:cNvSpPr>
            <a:spLocks noGrp="1"/>
          </p:cNvSpPr>
          <p:nvPr>
            <p:ph type="dt" sz="half" idx="10"/>
          </p:nvPr>
        </p:nvSpPr>
        <p:spPr/>
        <p:txBody>
          <a:bodyPr/>
          <a:lstStyle/>
          <a:p>
            <a:fld id="{CC97699D-3A94-4BEA-A6F1-255386F93F3B}" type="datetimeFigureOut">
              <a:rPr lang="en-US" smtClean="0"/>
              <a:t>8/9/2023</a:t>
            </a:fld>
            <a:endParaRPr lang="en-US"/>
          </a:p>
        </p:txBody>
      </p:sp>
      <p:sp>
        <p:nvSpPr>
          <p:cNvPr id="6" name="Footer Placeholder 5">
            <a:extLst>
              <a:ext uri="{FF2B5EF4-FFF2-40B4-BE49-F238E27FC236}">
                <a16:creationId xmlns:a16="http://schemas.microsoft.com/office/drawing/2014/main" id="{EB4F68C6-928C-764B-CB9D-769F9AC6DC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D69C60-67B7-B77C-79B0-7F8F0D772A3B}"/>
              </a:ext>
            </a:extLst>
          </p:cNvPr>
          <p:cNvSpPr>
            <a:spLocks noGrp="1"/>
          </p:cNvSpPr>
          <p:nvPr>
            <p:ph type="sldNum" sz="quarter" idx="12"/>
          </p:nvPr>
        </p:nvSpPr>
        <p:spPr/>
        <p:txBody>
          <a:bodyPr/>
          <a:lstStyle/>
          <a:p>
            <a:fld id="{F2EB13AA-55E7-4509-972F-9E59D9FC55E0}" type="slidenum">
              <a:rPr lang="en-US" smtClean="0"/>
              <a:t>‹#›</a:t>
            </a:fld>
            <a:endParaRPr lang="en-US"/>
          </a:p>
        </p:txBody>
      </p:sp>
    </p:spTree>
    <p:extLst>
      <p:ext uri="{BB962C8B-B14F-4D97-AF65-F5344CB8AC3E}">
        <p14:creationId xmlns:p14="http://schemas.microsoft.com/office/powerpoint/2010/main" val="2327241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3F0B4-BB70-1184-62CD-5EC3BD6989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EE09F3-952F-5E19-9689-917D7D9997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D67B50-C32D-E235-4D15-66579C1E3C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1DBEEB-0388-5031-3E1B-02C053D0843F}"/>
              </a:ext>
            </a:extLst>
          </p:cNvPr>
          <p:cNvSpPr>
            <a:spLocks noGrp="1"/>
          </p:cNvSpPr>
          <p:nvPr>
            <p:ph type="dt" sz="half" idx="10"/>
          </p:nvPr>
        </p:nvSpPr>
        <p:spPr/>
        <p:txBody>
          <a:bodyPr/>
          <a:lstStyle/>
          <a:p>
            <a:fld id="{CC97699D-3A94-4BEA-A6F1-255386F93F3B}" type="datetimeFigureOut">
              <a:rPr lang="en-US" smtClean="0"/>
              <a:t>8/9/2023</a:t>
            </a:fld>
            <a:endParaRPr lang="en-US"/>
          </a:p>
        </p:txBody>
      </p:sp>
      <p:sp>
        <p:nvSpPr>
          <p:cNvPr id="6" name="Footer Placeholder 5">
            <a:extLst>
              <a:ext uri="{FF2B5EF4-FFF2-40B4-BE49-F238E27FC236}">
                <a16:creationId xmlns:a16="http://schemas.microsoft.com/office/drawing/2014/main" id="{8C5E5C1F-1AB7-5406-EE14-A3B3478D02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D1B850-279D-8DAB-A83B-D5DBB2B2FBEA}"/>
              </a:ext>
            </a:extLst>
          </p:cNvPr>
          <p:cNvSpPr>
            <a:spLocks noGrp="1"/>
          </p:cNvSpPr>
          <p:nvPr>
            <p:ph type="sldNum" sz="quarter" idx="12"/>
          </p:nvPr>
        </p:nvSpPr>
        <p:spPr/>
        <p:txBody>
          <a:bodyPr/>
          <a:lstStyle/>
          <a:p>
            <a:fld id="{F2EB13AA-55E7-4509-972F-9E59D9FC55E0}" type="slidenum">
              <a:rPr lang="en-US" smtClean="0"/>
              <a:t>‹#›</a:t>
            </a:fld>
            <a:endParaRPr lang="en-US"/>
          </a:p>
        </p:txBody>
      </p:sp>
    </p:spTree>
    <p:extLst>
      <p:ext uri="{BB962C8B-B14F-4D97-AF65-F5344CB8AC3E}">
        <p14:creationId xmlns:p14="http://schemas.microsoft.com/office/powerpoint/2010/main" val="3119038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300711-28AF-12A3-7A43-91F717B0D3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E4F904-5689-149E-8409-DB695EBBFE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997102-A9BC-A429-27DC-AEEBA75181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97699D-3A94-4BEA-A6F1-255386F93F3B}" type="datetimeFigureOut">
              <a:rPr lang="en-US" smtClean="0"/>
              <a:t>8/9/2023</a:t>
            </a:fld>
            <a:endParaRPr lang="en-US"/>
          </a:p>
        </p:txBody>
      </p:sp>
      <p:sp>
        <p:nvSpPr>
          <p:cNvPr id="5" name="Footer Placeholder 4">
            <a:extLst>
              <a:ext uri="{FF2B5EF4-FFF2-40B4-BE49-F238E27FC236}">
                <a16:creationId xmlns:a16="http://schemas.microsoft.com/office/drawing/2014/main" id="{3FEBF9DF-13FB-5E6B-C456-7217D319F2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F8216A-58C7-9CE5-0274-203A85F3F0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EB13AA-55E7-4509-972F-9E59D9FC55E0}" type="slidenum">
              <a:rPr lang="en-US" smtClean="0"/>
              <a:t>‹#›</a:t>
            </a:fld>
            <a:endParaRPr lang="en-US"/>
          </a:p>
        </p:txBody>
      </p:sp>
    </p:spTree>
    <p:extLst>
      <p:ext uri="{BB962C8B-B14F-4D97-AF65-F5344CB8AC3E}">
        <p14:creationId xmlns:p14="http://schemas.microsoft.com/office/powerpoint/2010/main" val="2428228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3.xml"/><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3.xml"/><Relationship Id="rId5" Type="http://schemas.openxmlformats.org/officeDocument/2006/relationships/image" Target="../media/image44.png"/><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3.xml"/><Relationship Id="rId4" Type="http://schemas.openxmlformats.org/officeDocument/2006/relationships/image" Target="../media/image4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829903" y="890669"/>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515765" y="1425313"/>
            <a:ext cx="7071174" cy="4002968"/>
          </a:xfrm>
          <a:prstGeom prst="rect">
            <a:avLst/>
          </a:prstGeom>
        </p:spPr>
        <p:txBody>
          <a:bodyPr spcFirstLastPara="1" vert="horz" wrap="square" lIns="0" tIns="0" rIns="0" bIns="0" rtlCol="0" anchor="ctr" anchorCtr="0">
            <a:noAutofit/>
          </a:bodyPr>
          <a:lstStyle/>
          <a:p>
            <a:pPr algn="ctr"/>
            <a:r>
              <a:rPr lang="en-US" sz="8800" b="1" dirty="0">
                <a:latin typeface="Times New Roman" panose="02020603050405020304" pitchFamily="18" charset="0"/>
                <a:cs typeface="Times New Roman" panose="02020603050405020304" pitchFamily="18" charset="0"/>
              </a:rPr>
              <a:t>LIST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FD24AF-DECD-C8F8-11FF-7CB0D4D0E937}"/>
              </a:ext>
            </a:extLst>
          </p:cNvPr>
          <p:cNvPicPr>
            <a:picLocks noChangeAspect="1"/>
          </p:cNvPicPr>
          <p:nvPr/>
        </p:nvPicPr>
        <p:blipFill>
          <a:blip r:embed="rId2"/>
          <a:stretch>
            <a:fillRect/>
          </a:stretch>
        </p:blipFill>
        <p:spPr>
          <a:xfrm>
            <a:off x="955200" y="1916894"/>
            <a:ext cx="5458587" cy="2181529"/>
          </a:xfrm>
          <a:prstGeom prst="rect">
            <a:avLst/>
          </a:prstGeom>
        </p:spPr>
      </p:pic>
      <p:pic>
        <p:nvPicPr>
          <p:cNvPr id="7" name="Picture 6">
            <a:extLst>
              <a:ext uri="{FF2B5EF4-FFF2-40B4-BE49-F238E27FC236}">
                <a16:creationId xmlns:a16="http://schemas.microsoft.com/office/drawing/2014/main" id="{7C2E3BEE-9708-4374-A4FA-5D7FF506A306}"/>
              </a:ext>
            </a:extLst>
          </p:cNvPr>
          <p:cNvPicPr>
            <a:picLocks noChangeAspect="1"/>
          </p:cNvPicPr>
          <p:nvPr/>
        </p:nvPicPr>
        <p:blipFill>
          <a:blip r:embed="rId3"/>
          <a:stretch>
            <a:fillRect/>
          </a:stretch>
        </p:blipFill>
        <p:spPr>
          <a:xfrm>
            <a:off x="7213048" y="2640894"/>
            <a:ext cx="2553056" cy="733527"/>
          </a:xfrm>
          <a:prstGeom prst="rect">
            <a:avLst/>
          </a:prstGeom>
        </p:spPr>
      </p:pic>
    </p:spTree>
    <p:extLst>
      <p:ext uri="{BB962C8B-B14F-4D97-AF65-F5344CB8AC3E}">
        <p14:creationId xmlns:p14="http://schemas.microsoft.com/office/powerpoint/2010/main" val="234090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034E2-580B-574F-94CD-A52428F2B667}"/>
              </a:ext>
            </a:extLst>
          </p:cNvPr>
          <p:cNvSpPr>
            <a:spLocks noGrp="1"/>
          </p:cNvSpPr>
          <p:nvPr>
            <p:ph type="title"/>
          </p:nvPr>
        </p:nvSpPr>
        <p:spPr>
          <a:xfrm>
            <a:off x="537881" y="117184"/>
            <a:ext cx="11367247" cy="558616"/>
          </a:xfrm>
        </p:spPr>
        <p:txBody>
          <a:bodyPr/>
          <a:lstStyle/>
          <a:p>
            <a:r>
              <a:rPr lang="en-US" sz="3600" b="1" dirty="0"/>
              <a:t>How to Remove Elements from a Generic List Collection</a:t>
            </a:r>
            <a:br>
              <a:rPr lang="en-US" dirty="0"/>
            </a:br>
            <a:endParaRPr lang="en-US" dirty="0"/>
          </a:p>
        </p:txBody>
      </p:sp>
      <p:sp>
        <p:nvSpPr>
          <p:cNvPr id="3" name="Text Placeholder 2">
            <a:extLst>
              <a:ext uri="{FF2B5EF4-FFF2-40B4-BE49-F238E27FC236}">
                <a16:creationId xmlns:a16="http://schemas.microsoft.com/office/drawing/2014/main" id="{2E5F5A39-D7FC-786E-D30F-C919A5BE012F}"/>
              </a:ext>
            </a:extLst>
          </p:cNvPr>
          <p:cNvSpPr>
            <a:spLocks noGrp="1"/>
          </p:cNvSpPr>
          <p:nvPr>
            <p:ph type="body" idx="1"/>
          </p:nvPr>
        </p:nvSpPr>
        <p:spPr>
          <a:xfrm>
            <a:off x="537881" y="675800"/>
            <a:ext cx="11268637" cy="5931188"/>
          </a:xfrm>
        </p:spPr>
        <p:txBody>
          <a:bodyPr/>
          <a:lstStyle/>
          <a:p>
            <a:pPr marL="152396" indent="0">
              <a:buNone/>
            </a:pPr>
            <a:r>
              <a:rPr lang="en-US" sz="2000" dirty="0"/>
              <a:t>If you want to remove elements from the list, then you can use the following methods of the List collection class.</a:t>
            </a:r>
          </a:p>
          <a:p>
            <a:pPr marL="152396" indent="0">
              <a:buNone/>
            </a:pPr>
            <a:r>
              <a:rPr lang="en-US" sz="2000" b="1" dirty="0"/>
              <a:t>Remove(T item): </a:t>
            </a:r>
            <a:r>
              <a:rPr lang="en-US" sz="2000" dirty="0"/>
              <a:t>This method is used to remove the first occurrence of a specific object from the Generic List. Here, the parameter item specifies the object to remove from the Generic List. It returns true if the item is successfully removed; otherwise, false. This method also returns false if the item was not found in the Generic List.</a:t>
            </a:r>
          </a:p>
          <a:p>
            <a:pPr marL="152396" indent="0">
              <a:buNone/>
            </a:pPr>
            <a:r>
              <a:rPr lang="en-US" sz="2000" b="1" dirty="0" err="1"/>
              <a:t>RemoveAll</a:t>
            </a:r>
            <a:r>
              <a:rPr lang="en-US" sz="2000" b="1" dirty="0"/>
              <a:t>(Predicate&lt;T&gt; match): </a:t>
            </a:r>
            <a:r>
              <a:rPr lang="en-US" sz="2000" dirty="0"/>
              <a:t>This method is used to remove all the elements that match the conditions defined by the specified predicate. Here, the parameter match specifies the predicate delegate that defines the conditions of the elements to remove. It returns the number of elements removed from the Generic List. If the parameter match is null, then it will throw </a:t>
            </a:r>
            <a:r>
              <a:rPr lang="en-US" sz="2000" dirty="0" err="1"/>
              <a:t>ArgumentNullException</a:t>
            </a:r>
            <a:r>
              <a:rPr lang="en-US" sz="2000" dirty="0"/>
              <a:t>.</a:t>
            </a:r>
          </a:p>
          <a:p>
            <a:pPr marL="152396" indent="0">
              <a:buNone/>
            </a:pPr>
            <a:r>
              <a:rPr lang="en-US" sz="2000" b="1" dirty="0" err="1"/>
              <a:t>RemoveAt</a:t>
            </a:r>
            <a:r>
              <a:rPr lang="en-US" sz="2000" b="1" dirty="0"/>
              <a:t>(int index): </a:t>
            </a:r>
            <a:r>
              <a:rPr lang="en-US" sz="2000" dirty="0"/>
              <a:t>This method is used to remove the element at the specified index of the Generic List. Here, the parameter index is the zero-based index of the element to remove. If the index is less than 0 or the index is equal to or greater than Generic List Count, then it will throw </a:t>
            </a:r>
            <a:r>
              <a:rPr lang="en-US" sz="2000" dirty="0" err="1"/>
              <a:t>ArgumentOutOfRangeException</a:t>
            </a:r>
            <a:r>
              <a:rPr lang="en-US" sz="2000" dirty="0"/>
              <a:t>.</a:t>
            </a:r>
          </a:p>
          <a:p>
            <a:pPr marL="152396" indent="0">
              <a:buNone/>
            </a:pPr>
            <a:r>
              <a:rPr lang="en-US" sz="2000" b="1" dirty="0" err="1"/>
              <a:t>RemoveRange</a:t>
            </a:r>
            <a:r>
              <a:rPr lang="en-US" sz="2000" b="1" dirty="0"/>
              <a:t>(int index, int count): </a:t>
            </a:r>
            <a:r>
              <a:rPr lang="en-US" sz="2000" dirty="0"/>
              <a:t>This method is used to remove a range of elements from the Generic List. Here, the parameter index is the zero-based starting index of the range of elements to remove and the parameter count is the number of elements to remove. If the index is less than 0 or the count is less than 0, then it will throw </a:t>
            </a:r>
            <a:r>
              <a:rPr lang="en-US" sz="2000" dirty="0" err="1"/>
              <a:t>ArgumentOutOfRangeException</a:t>
            </a:r>
            <a:r>
              <a:rPr lang="en-US" sz="2000" dirty="0"/>
              <a:t>. If the index and count do not denote a valid range of elements in the Generic List, then it will throw </a:t>
            </a:r>
            <a:r>
              <a:rPr lang="en-US" sz="2000" dirty="0" err="1"/>
              <a:t>ArgumentException</a:t>
            </a:r>
            <a:r>
              <a:rPr lang="en-US" sz="2000" dirty="0"/>
              <a:t>.</a:t>
            </a:r>
          </a:p>
          <a:p>
            <a:pPr marL="152396" indent="0">
              <a:buNone/>
            </a:pPr>
            <a:r>
              <a:rPr lang="en-US" sz="2000" b="1" dirty="0"/>
              <a:t>Clear(): </a:t>
            </a:r>
            <a:r>
              <a:rPr lang="en-US" sz="2000" dirty="0"/>
              <a:t>This method is used to remove all elements from the Generic List.</a:t>
            </a:r>
          </a:p>
        </p:txBody>
      </p:sp>
    </p:spTree>
    <p:extLst>
      <p:ext uri="{BB962C8B-B14F-4D97-AF65-F5344CB8AC3E}">
        <p14:creationId xmlns:p14="http://schemas.microsoft.com/office/powerpoint/2010/main" val="3111064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118837A-33BB-39A8-29FB-4610CC7956B6}"/>
              </a:ext>
            </a:extLst>
          </p:cNvPr>
          <p:cNvPicPr>
            <a:picLocks noChangeAspect="1"/>
          </p:cNvPicPr>
          <p:nvPr/>
        </p:nvPicPr>
        <p:blipFill>
          <a:blip r:embed="rId2"/>
          <a:stretch>
            <a:fillRect/>
          </a:stretch>
        </p:blipFill>
        <p:spPr>
          <a:xfrm>
            <a:off x="709116" y="1157012"/>
            <a:ext cx="7749563" cy="4284564"/>
          </a:xfrm>
          <a:prstGeom prst="rect">
            <a:avLst/>
          </a:prstGeom>
        </p:spPr>
      </p:pic>
    </p:spTree>
    <p:extLst>
      <p:ext uri="{BB962C8B-B14F-4D97-AF65-F5344CB8AC3E}">
        <p14:creationId xmlns:p14="http://schemas.microsoft.com/office/powerpoint/2010/main" val="2152542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9C603-6304-9BDA-9155-15634E32AFB5}"/>
              </a:ext>
            </a:extLst>
          </p:cNvPr>
          <p:cNvSpPr>
            <a:spLocks noGrp="1"/>
          </p:cNvSpPr>
          <p:nvPr>
            <p:ph type="title"/>
          </p:nvPr>
        </p:nvSpPr>
        <p:spPr>
          <a:xfrm>
            <a:off x="726141" y="263745"/>
            <a:ext cx="7162800" cy="824109"/>
          </a:xfrm>
        </p:spPr>
        <p:txBody>
          <a:bodyPr/>
          <a:lstStyle/>
          <a:p>
            <a:r>
              <a:rPr lang="en-US" b="1" dirty="0"/>
              <a:t>How to Copy an Array to a List</a:t>
            </a:r>
          </a:p>
        </p:txBody>
      </p:sp>
      <p:sp>
        <p:nvSpPr>
          <p:cNvPr id="3" name="Text Placeholder 2">
            <a:extLst>
              <a:ext uri="{FF2B5EF4-FFF2-40B4-BE49-F238E27FC236}">
                <a16:creationId xmlns:a16="http://schemas.microsoft.com/office/drawing/2014/main" id="{50E5EC05-14AA-647E-6AA1-A2B6C8D8372F}"/>
              </a:ext>
            </a:extLst>
          </p:cNvPr>
          <p:cNvSpPr>
            <a:spLocks noGrp="1"/>
          </p:cNvSpPr>
          <p:nvPr>
            <p:ph type="body" idx="1"/>
          </p:nvPr>
        </p:nvSpPr>
        <p:spPr>
          <a:xfrm>
            <a:off x="403413" y="1344707"/>
            <a:ext cx="11322422" cy="4837494"/>
          </a:xfrm>
        </p:spPr>
        <p:txBody>
          <a:bodyPr/>
          <a:lstStyle/>
          <a:p>
            <a:pPr marL="152396" indent="0">
              <a:buNone/>
            </a:pPr>
            <a:r>
              <a:rPr lang="en-US" sz="2400" dirty="0"/>
              <a:t>To Copy an Array to a List we need to use the following overloaded constructor of the List class in C#. As you</a:t>
            </a:r>
          </a:p>
          <a:p>
            <a:pPr marL="152396" indent="0">
              <a:buNone/>
            </a:pPr>
            <a:r>
              <a:rPr lang="en-US" sz="2400" b="1" dirty="0"/>
              <a:t>public List(</a:t>
            </a:r>
            <a:r>
              <a:rPr lang="en-US" sz="2400" b="1" dirty="0" err="1"/>
              <a:t>IEnumerable</a:t>
            </a:r>
            <a:r>
              <a:rPr lang="en-US" sz="2400" b="1" dirty="0"/>
              <a:t>&lt;T&gt; collection): </a:t>
            </a:r>
            <a:r>
              <a:rPr lang="en-US" sz="2400" dirty="0"/>
              <a:t>This constructor is used to initialize a new instance of the Generic List class that contains elements copied from the specified collection and has sufficient capacity to accommodate the number of elements copied. The parameter collection specifies the collection whose elements are copied to the new list</a:t>
            </a:r>
          </a:p>
        </p:txBody>
      </p:sp>
      <p:pic>
        <p:nvPicPr>
          <p:cNvPr id="5" name="Picture 4">
            <a:extLst>
              <a:ext uri="{FF2B5EF4-FFF2-40B4-BE49-F238E27FC236}">
                <a16:creationId xmlns:a16="http://schemas.microsoft.com/office/drawing/2014/main" id="{7FAC060D-267D-E23E-A667-FA1DB3596741}"/>
              </a:ext>
            </a:extLst>
          </p:cNvPr>
          <p:cNvPicPr>
            <a:picLocks noChangeAspect="1"/>
          </p:cNvPicPr>
          <p:nvPr/>
        </p:nvPicPr>
        <p:blipFill>
          <a:blip r:embed="rId2"/>
          <a:stretch>
            <a:fillRect/>
          </a:stretch>
        </p:blipFill>
        <p:spPr>
          <a:xfrm>
            <a:off x="466165" y="4259491"/>
            <a:ext cx="7497221" cy="2086266"/>
          </a:xfrm>
          <a:prstGeom prst="rect">
            <a:avLst/>
          </a:prstGeom>
        </p:spPr>
      </p:pic>
      <p:pic>
        <p:nvPicPr>
          <p:cNvPr id="7" name="Picture 6">
            <a:extLst>
              <a:ext uri="{FF2B5EF4-FFF2-40B4-BE49-F238E27FC236}">
                <a16:creationId xmlns:a16="http://schemas.microsoft.com/office/drawing/2014/main" id="{B27AB2D6-10F5-0E68-4F33-6D0BB97CCB23}"/>
              </a:ext>
            </a:extLst>
          </p:cNvPr>
          <p:cNvPicPr>
            <a:picLocks noChangeAspect="1"/>
          </p:cNvPicPr>
          <p:nvPr/>
        </p:nvPicPr>
        <p:blipFill rotWithShape="1">
          <a:blip r:embed="rId3"/>
          <a:srcRect l="2172"/>
          <a:stretch/>
        </p:blipFill>
        <p:spPr>
          <a:xfrm>
            <a:off x="8518665" y="4773912"/>
            <a:ext cx="3392263" cy="1057423"/>
          </a:xfrm>
          <a:prstGeom prst="rect">
            <a:avLst/>
          </a:prstGeom>
        </p:spPr>
      </p:pic>
    </p:spTree>
    <p:extLst>
      <p:ext uri="{BB962C8B-B14F-4D97-AF65-F5344CB8AC3E}">
        <p14:creationId xmlns:p14="http://schemas.microsoft.com/office/powerpoint/2010/main" val="2205641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FC5D51-B75E-E843-8FD9-4D66BCF00CA0}"/>
              </a:ext>
            </a:extLst>
          </p:cNvPr>
          <p:cNvPicPr>
            <a:picLocks noChangeAspect="1"/>
          </p:cNvPicPr>
          <p:nvPr/>
        </p:nvPicPr>
        <p:blipFill rotWithShape="1">
          <a:blip r:embed="rId2"/>
          <a:srcRect r="8162"/>
          <a:stretch/>
        </p:blipFill>
        <p:spPr>
          <a:xfrm>
            <a:off x="143435" y="718388"/>
            <a:ext cx="7951107" cy="5062635"/>
          </a:xfrm>
          <a:prstGeom prst="rect">
            <a:avLst/>
          </a:prstGeom>
        </p:spPr>
      </p:pic>
      <p:pic>
        <p:nvPicPr>
          <p:cNvPr id="7" name="Picture 6">
            <a:extLst>
              <a:ext uri="{FF2B5EF4-FFF2-40B4-BE49-F238E27FC236}">
                <a16:creationId xmlns:a16="http://schemas.microsoft.com/office/drawing/2014/main" id="{59416BCE-C98B-BE4E-2705-8ED8647D1338}"/>
              </a:ext>
            </a:extLst>
          </p:cNvPr>
          <p:cNvPicPr>
            <a:picLocks noChangeAspect="1"/>
          </p:cNvPicPr>
          <p:nvPr/>
        </p:nvPicPr>
        <p:blipFill rotWithShape="1">
          <a:blip r:embed="rId3"/>
          <a:srcRect r="9109"/>
          <a:stretch/>
        </p:blipFill>
        <p:spPr>
          <a:xfrm>
            <a:off x="8202120" y="2455692"/>
            <a:ext cx="3846445" cy="794014"/>
          </a:xfrm>
          <a:prstGeom prst="rect">
            <a:avLst/>
          </a:prstGeom>
        </p:spPr>
      </p:pic>
    </p:spTree>
    <p:extLst>
      <p:ext uri="{BB962C8B-B14F-4D97-AF65-F5344CB8AC3E}">
        <p14:creationId xmlns:p14="http://schemas.microsoft.com/office/powerpoint/2010/main" val="1000623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6DF99-3275-7E0E-7ACF-05C46E04FEB2}"/>
              </a:ext>
            </a:extLst>
          </p:cNvPr>
          <p:cNvSpPr>
            <a:spLocks noGrp="1"/>
          </p:cNvSpPr>
          <p:nvPr>
            <p:ph type="title"/>
          </p:nvPr>
        </p:nvSpPr>
        <p:spPr>
          <a:xfrm>
            <a:off x="609600" y="27538"/>
            <a:ext cx="11008659" cy="671709"/>
          </a:xfrm>
        </p:spPr>
        <p:txBody>
          <a:bodyPr/>
          <a:lstStyle/>
          <a:p>
            <a:r>
              <a:rPr lang="en-US" sz="4400" b="1" dirty="0"/>
              <a:t>How to Find Element in a Generic List Collection</a:t>
            </a:r>
            <a:br>
              <a:rPr lang="en-US" sz="4400" dirty="0"/>
            </a:br>
            <a:endParaRPr lang="en-US" dirty="0"/>
          </a:p>
        </p:txBody>
      </p:sp>
      <p:sp>
        <p:nvSpPr>
          <p:cNvPr id="3" name="Text Placeholder 2">
            <a:extLst>
              <a:ext uri="{FF2B5EF4-FFF2-40B4-BE49-F238E27FC236}">
                <a16:creationId xmlns:a16="http://schemas.microsoft.com/office/drawing/2014/main" id="{7424A9D3-C889-4F97-44BF-466705B2037F}"/>
              </a:ext>
            </a:extLst>
          </p:cNvPr>
          <p:cNvSpPr>
            <a:spLocks noGrp="1"/>
          </p:cNvSpPr>
          <p:nvPr>
            <p:ph type="body" idx="1"/>
          </p:nvPr>
        </p:nvSpPr>
        <p:spPr>
          <a:xfrm>
            <a:off x="349625" y="618565"/>
            <a:ext cx="11465858" cy="6006353"/>
          </a:xfrm>
        </p:spPr>
        <p:txBody>
          <a:bodyPr/>
          <a:lstStyle/>
          <a:p>
            <a:pPr marL="152396" indent="0">
              <a:buNone/>
            </a:pPr>
            <a:r>
              <a:rPr lang="en-US" sz="1800" dirty="0"/>
              <a:t>The Generic List Collection Class in C# provides a lot of useful methods that we can use to find elements on a collection of List Types. The List Collection class provides the following important methods to find elements in a collection.</a:t>
            </a:r>
          </a:p>
          <a:p>
            <a:pPr marL="152396" indent="0">
              <a:buNone/>
            </a:pPr>
            <a:r>
              <a:rPr lang="en-US" sz="1800" b="1" dirty="0"/>
              <a:t>Find(): </a:t>
            </a:r>
            <a:r>
              <a:rPr lang="en-US" sz="1800" dirty="0"/>
              <a:t>The Find() method is used to find the first element from a list based on a condition that is specified by a lambda expression.</a:t>
            </a:r>
          </a:p>
          <a:p>
            <a:pPr marL="152396" indent="0">
              <a:buNone/>
            </a:pPr>
            <a:r>
              <a:rPr lang="en-US" sz="1800" b="1" dirty="0" err="1"/>
              <a:t>FindLast</a:t>
            </a:r>
            <a:r>
              <a:rPr lang="en-US" sz="1800" b="1" dirty="0"/>
              <a:t>(): </a:t>
            </a:r>
            <a:r>
              <a:rPr lang="en-US" sz="1800" dirty="0"/>
              <a:t>The </a:t>
            </a:r>
            <a:r>
              <a:rPr lang="en-US" sz="1800" dirty="0" err="1"/>
              <a:t>FindLast</a:t>
            </a:r>
            <a:r>
              <a:rPr lang="en-US" sz="1800" dirty="0"/>
              <a:t>() method is used to search for an element that matches the conditions specified by a predicate. If it found any elements with that specified condition then it returns the Last matching element from the list.</a:t>
            </a:r>
          </a:p>
          <a:p>
            <a:pPr marL="152396" indent="0">
              <a:buNone/>
            </a:pPr>
            <a:r>
              <a:rPr lang="en-US" sz="1800" b="1" dirty="0" err="1"/>
              <a:t>FindAll</a:t>
            </a:r>
            <a:r>
              <a:rPr lang="en-US" sz="1800" b="1" dirty="0"/>
              <a:t>(): </a:t>
            </a:r>
            <a:r>
              <a:rPr lang="en-US" sz="1800" dirty="0"/>
              <a:t>The </a:t>
            </a:r>
            <a:r>
              <a:rPr lang="en-US" sz="1800" dirty="0" err="1"/>
              <a:t>FindAll</a:t>
            </a:r>
            <a:r>
              <a:rPr lang="en-US" sz="1800" dirty="0"/>
              <a:t>() method is used to retrieve all the elements from a list that matches the conditions specified by a predicate.</a:t>
            </a:r>
          </a:p>
          <a:p>
            <a:pPr marL="152396" indent="0">
              <a:buNone/>
            </a:pPr>
            <a:r>
              <a:rPr lang="en-US" sz="1800" b="1" dirty="0" err="1"/>
              <a:t>FindIndex</a:t>
            </a:r>
            <a:r>
              <a:rPr lang="en-US" sz="1800" b="1" dirty="0"/>
              <a:t>(): </a:t>
            </a:r>
            <a:r>
              <a:rPr lang="en-US" sz="1800" dirty="0"/>
              <a:t>The </a:t>
            </a:r>
            <a:r>
              <a:rPr lang="en-US" sz="1800" dirty="0" err="1"/>
              <a:t>FindIndex</a:t>
            </a:r>
            <a:r>
              <a:rPr lang="en-US" sz="1800" dirty="0"/>
              <a:t>() method is used to return the index position of the first element that matches the conditions specified by a predicate. The point that you need to remember is the index here in generic collections is zero-based. This method returns -1 if an element that matches the specified conditions is not found. There are 2 other overloaded versions of this method is available, one of the overload versions allows us to specify the range of elements to search within the list.</a:t>
            </a:r>
          </a:p>
          <a:p>
            <a:pPr marL="152396" indent="0">
              <a:buNone/>
            </a:pPr>
            <a:r>
              <a:rPr lang="en-US" sz="1800" b="1" dirty="0" err="1"/>
              <a:t>FindLastIndex</a:t>
            </a:r>
            <a:r>
              <a:rPr lang="en-US" sz="1800" b="1" dirty="0"/>
              <a:t>(): </a:t>
            </a:r>
            <a:r>
              <a:rPr lang="en-US" sz="1800" dirty="0"/>
              <a:t>The </a:t>
            </a:r>
            <a:r>
              <a:rPr lang="en-US" sz="1800" dirty="0" err="1"/>
              <a:t>FindLastIndex</a:t>
            </a:r>
            <a:r>
              <a:rPr lang="en-US" sz="1800" dirty="0"/>
              <a:t>() Method searches for an element in the list that matches the condition specified by the lambda expression and then returns the index of the last occurrence of the item within the list. There are 2 other overloaded versions of this method is available, one of the overload versions allows us to specify the range of elements to search within the list.</a:t>
            </a:r>
          </a:p>
          <a:p>
            <a:pPr marL="152396" indent="0">
              <a:buNone/>
            </a:pPr>
            <a:r>
              <a:rPr lang="en-US" sz="1800" b="1" dirty="0"/>
              <a:t>Exists(): </a:t>
            </a:r>
            <a:r>
              <a:rPr lang="en-US" sz="1800" dirty="0"/>
              <a:t>The Exists() method is used to check or determine whether an item exists or not in a list based on a condition. If the item exists then it will return true else it will return false.</a:t>
            </a:r>
          </a:p>
          <a:p>
            <a:pPr marL="152396" indent="0">
              <a:buNone/>
            </a:pPr>
            <a:r>
              <a:rPr lang="en-US" sz="1800" b="1" dirty="0"/>
              <a:t>Contains(): </a:t>
            </a:r>
            <a:r>
              <a:rPr lang="en-US" sz="1800" dirty="0"/>
              <a:t>The Contains() method is used to determine whether the specified item exists or not in the list. If the specified item exists then it will return true else return false.</a:t>
            </a:r>
          </a:p>
        </p:txBody>
      </p:sp>
    </p:spTree>
    <p:extLst>
      <p:ext uri="{BB962C8B-B14F-4D97-AF65-F5344CB8AC3E}">
        <p14:creationId xmlns:p14="http://schemas.microsoft.com/office/powerpoint/2010/main" val="4256993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952555-5F5B-ADA3-98AC-F280C6686F03}"/>
              </a:ext>
            </a:extLst>
          </p:cNvPr>
          <p:cNvPicPr>
            <a:picLocks noChangeAspect="1"/>
          </p:cNvPicPr>
          <p:nvPr/>
        </p:nvPicPr>
        <p:blipFill rotWithShape="1">
          <a:blip r:embed="rId2"/>
          <a:srcRect r="8280" b="3309"/>
          <a:stretch/>
        </p:blipFill>
        <p:spPr>
          <a:xfrm>
            <a:off x="142983" y="359837"/>
            <a:ext cx="8598521" cy="5341716"/>
          </a:xfrm>
          <a:prstGeom prst="rect">
            <a:avLst/>
          </a:prstGeom>
        </p:spPr>
      </p:pic>
      <p:pic>
        <p:nvPicPr>
          <p:cNvPr id="7" name="Picture 6">
            <a:extLst>
              <a:ext uri="{FF2B5EF4-FFF2-40B4-BE49-F238E27FC236}">
                <a16:creationId xmlns:a16="http://schemas.microsoft.com/office/drawing/2014/main" id="{A50BEEFE-1B86-31CC-6D3B-E0842905EE90}"/>
              </a:ext>
            </a:extLst>
          </p:cNvPr>
          <p:cNvPicPr>
            <a:picLocks noChangeAspect="1"/>
          </p:cNvPicPr>
          <p:nvPr/>
        </p:nvPicPr>
        <p:blipFill rotWithShape="1">
          <a:blip r:embed="rId3"/>
          <a:srcRect t="-2191" r="12248"/>
          <a:stretch/>
        </p:blipFill>
        <p:spPr>
          <a:xfrm>
            <a:off x="8838944" y="2456330"/>
            <a:ext cx="3210073" cy="574366"/>
          </a:xfrm>
          <a:prstGeom prst="rect">
            <a:avLst/>
          </a:prstGeom>
        </p:spPr>
      </p:pic>
    </p:spTree>
    <p:extLst>
      <p:ext uri="{BB962C8B-B14F-4D97-AF65-F5344CB8AC3E}">
        <p14:creationId xmlns:p14="http://schemas.microsoft.com/office/powerpoint/2010/main" val="946614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98660A-A272-70A4-1462-0EA7BA5B345E}"/>
              </a:ext>
            </a:extLst>
          </p:cNvPr>
          <p:cNvPicPr>
            <a:picLocks noChangeAspect="1"/>
          </p:cNvPicPr>
          <p:nvPr/>
        </p:nvPicPr>
        <p:blipFill rotWithShape="1">
          <a:blip r:embed="rId2"/>
          <a:srcRect t="915" r="8952"/>
          <a:stretch/>
        </p:blipFill>
        <p:spPr>
          <a:xfrm>
            <a:off x="0" y="143435"/>
            <a:ext cx="9604259" cy="6795246"/>
          </a:xfrm>
          <a:prstGeom prst="rect">
            <a:avLst/>
          </a:prstGeom>
        </p:spPr>
      </p:pic>
      <p:pic>
        <p:nvPicPr>
          <p:cNvPr id="7" name="Picture 6">
            <a:extLst>
              <a:ext uri="{FF2B5EF4-FFF2-40B4-BE49-F238E27FC236}">
                <a16:creationId xmlns:a16="http://schemas.microsoft.com/office/drawing/2014/main" id="{508E98DE-5B17-B3BB-A656-5C647BEC5684}"/>
              </a:ext>
            </a:extLst>
          </p:cNvPr>
          <p:cNvPicPr>
            <a:picLocks noChangeAspect="1"/>
          </p:cNvPicPr>
          <p:nvPr/>
        </p:nvPicPr>
        <p:blipFill>
          <a:blip r:embed="rId3"/>
          <a:stretch>
            <a:fillRect/>
          </a:stretch>
        </p:blipFill>
        <p:spPr>
          <a:xfrm>
            <a:off x="9676152" y="2703068"/>
            <a:ext cx="2336554" cy="285242"/>
          </a:xfrm>
          <a:prstGeom prst="rect">
            <a:avLst/>
          </a:prstGeom>
        </p:spPr>
      </p:pic>
    </p:spTree>
    <p:extLst>
      <p:ext uri="{BB962C8B-B14F-4D97-AF65-F5344CB8AC3E}">
        <p14:creationId xmlns:p14="http://schemas.microsoft.com/office/powerpoint/2010/main" val="295076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B3A0399-04B7-4D67-0C24-BA1062C17127}"/>
              </a:ext>
            </a:extLst>
          </p:cNvPr>
          <p:cNvPicPr>
            <a:picLocks noChangeAspect="1"/>
          </p:cNvPicPr>
          <p:nvPr/>
        </p:nvPicPr>
        <p:blipFill>
          <a:blip r:embed="rId2"/>
          <a:stretch>
            <a:fillRect/>
          </a:stretch>
        </p:blipFill>
        <p:spPr>
          <a:xfrm>
            <a:off x="0" y="416258"/>
            <a:ext cx="9099176" cy="6025483"/>
          </a:xfrm>
          <a:prstGeom prst="rect">
            <a:avLst/>
          </a:prstGeom>
        </p:spPr>
      </p:pic>
      <p:pic>
        <p:nvPicPr>
          <p:cNvPr id="9" name="Picture 8">
            <a:extLst>
              <a:ext uri="{FF2B5EF4-FFF2-40B4-BE49-F238E27FC236}">
                <a16:creationId xmlns:a16="http://schemas.microsoft.com/office/drawing/2014/main" id="{AB786F32-3E3F-38C7-33B1-C68C5C078FFF}"/>
              </a:ext>
            </a:extLst>
          </p:cNvPr>
          <p:cNvPicPr>
            <a:picLocks noChangeAspect="1"/>
          </p:cNvPicPr>
          <p:nvPr/>
        </p:nvPicPr>
        <p:blipFill>
          <a:blip r:embed="rId3"/>
          <a:stretch>
            <a:fillRect/>
          </a:stretch>
        </p:blipFill>
        <p:spPr>
          <a:xfrm>
            <a:off x="9278470" y="3059372"/>
            <a:ext cx="2913530" cy="369627"/>
          </a:xfrm>
          <a:prstGeom prst="rect">
            <a:avLst/>
          </a:prstGeom>
        </p:spPr>
      </p:pic>
    </p:spTree>
    <p:extLst>
      <p:ext uri="{BB962C8B-B14F-4D97-AF65-F5344CB8AC3E}">
        <p14:creationId xmlns:p14="http://schemas.microsoft.com/office/powerpoint/2010/main" val="4217800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FD5E65-0BA1-340F-11A8-14FD2A8991F6}"/>
              </a:ext>
            </a:extLst>
          </p:cNvPr>
          <p:cNvPicPr>
            <a:picLocks noChangeAspect="1"/>
          </p:cNvPicPr>
          <p:nvPr/>
        </p:nvPicPr>
        <p:blipFill rotWithShape="1">
          <a:blip r:embed="rId2"/>
          <a:srcRect r="6582"/>
          <a:stretch/>
        </p:blipFill>
        <p:spPr>
          <a:xfrm>
            <a:off x="0" y="337706"/>
            <a:ext cx="9762565" cy="6182588"/>
          </a:xfrm>
          <a:prstGeom prst="rect">
            <a:avLst/>
          </a:prstGeom>
        </p:spPr>
      </p:pic>
      <p:pic>
        <p:nvPicPr>
          <p:cNvPr id="7" name="Picture 6">
            <a:extLst>
              <a:ext uri="{FF2B5EF4-FFF2-40B4-BE49-F238E27FC236}">
                <a16:creationId xmlns:a16="http://schemas.microsoft.com/office/drawing/2014/main" id="{6B000829-ADD0-87B0-B8A0-162DA61D947E}"/>
              </a:ext>
            </a:extLst>
          </p:cNvPr>
          <p:cNvPicPr>
            <a:picLocks noChangeAspect="1"/>
          </p:cNvPicPr>
          <p:nvPr/>
        </p:nvPicPr>
        <p:blipFill rotWithShape="1">
          <a:blip r:embed="rId3"/>
          <a:srcRect r="21698"/>
          <a:stretch/>
        </p:blipFill>
        <p:spPr>
          <a:xfrm>
            <a:off x="9867163" y="2724094"/>
            <a:ext cx="1984178" cy="800212"/>
          </a:xfrm>
          <a:prstGeom prst="rect">
            <a:avLst/>
          </a:prstGeom>
        </p:spPr>
      </p:pic>
    </p:spTree>
    <p:extLst>
      <p:ext uri="{BB962C8B-B14F-4D97-AF65-F5344CB8AC3E}">
        <p14:creationId xmlns:p14="http://schemas.microsoft.com/office/powerpoint/2010/main" val="2363326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9DDE-5D70-502E-C21B-D8F2A7BBEFEA}"/>
              </a:ext>
            </a:extLst>
          </p:cNvPr>
          <p:cNvSpPr>
            <a:spLocks noGrp="1"/>
          </p:cNvSpPr>
          <p:nvPr>
            <p:ph type="title"/>
          </p:nvPr>
        </p:nvSpPr>
        <p:spPr>
          <a:xfrm>
            <a:off x="705241" y="463812"/>
            <a:ext cx="10291233" cy="767200"/>
          </a:xfrm>
        </p:spPr>
        <p:txBody>
          <a:bodyPr/>
          <a:lstStyle/>
          <a:p>
            <a:r>
              <a:rPr lang="en-US" b="1" dirty="0">
                <a:latin typeface="Times New Roman" panose="02020603050405020304" pitchFamily="18" charset="0"/>
                <a:cs typeface="Times New Roman" panose="02020603050405020304" pitchFamily="18" charset="0"/>
              </a:rPr>
              <a:t>What is a List</a:t>
            </a:r>
          </a:p>
        </p:txBody>
      </p:sp>
      <p:sp>
        <p:nvSpPr>
          <p:cNvPr id="3" name="Text Placeholder 2">
            <a:extLst>
              <a:ext uri="{FF2B5EF4-FFF2-40B4-BE49-F238E27FC236}">
                <a16:creationId xmlns:a16="http://schemas.microsoft.com/office/drawing/2014/main" id="{372B5D6E-E830-1663-55E1-E6296FA568C9}"/>
              </a:ext>
            </a:extLst>
          </p:cNvPr>
          <p:cNvSpPr>
            <a:spLocks noGrp="1"/>
          </p:cNvSpPr>
          <p:nvPr>
            <p:ph type="body" idx="1"/>
          </p:nvPr>
        </p:nvSpPr>
        <p:spPr>
          <a:xfrm>
            <a:off x="385483" y="1425388"/>
            <a:ext cx="11546542" cy="5199530"/>
          </a:xfrm>
        </p:spPr>
        <p:txBody>
          <a:bodyPr/>
          <a:lstStyle/>
          <a:p>
            <a:pPr marL="152396" indent="0">
              <a:buNone/>
            </a:pPr>
            <a:r>
              <a:rPr lang="en-US" dirty="0"/>
              <a:t>This Generic List&lt;T&gt; Collection Class represents a strongly typed list of objects which can be accessed by using the integer index which is starting from 0.</a:t>
            </a:r>
          </a:p>
          <a:p>
            <a:pPr marL="152396" indent="0">
              <a:buNone/>
            </a:pPr>
            <a:r>
              <a:rPr lang="en-US" dirty="0"/>
              <a:t>The size of the collection grows automatically when we add items to the collection.</a:t>
            </a:r>
          </a:p>
          <a:p>
            <a:pPr marL="152396" indent="0">
              <a:buNone/>
            </a:pPr>
            <a:endParaRPr lang="en-US" dirty="0"/>
          </a:p>
          <a:p>
            <a:pPr marL="152396" indent="0">
              <a:buNone/>
            </a:pPr>
            <a:r>
              <a:rPr lang="en-US" dirty="0"/>
              <a:t>Creating a List</a:t>
            </a:r>
          </a:p>
          <a:p>
            <a:pPr marL="152396" indent="0">
              <a:buNone/>
            </a:pPr>
            <a:r>
              <a:rPr lang="en-US" dirty="0"/>
              <a:t>To create a list you need to specify the datatype of the elements the list will hold</a:t>
            </a:r>
          </a:p>
          <a:p>
            <a:pPr marL="152396" indent="0">
              <a:buNone/>
            </a:pPr>
            <a:endParaRPr lang="en-US" dirty="0"/>
          </a:p>
        </p:txBody>
      </p:sp>
      <p:pic>
        <p:nvPicPr>
          <p:cNvPr id="6" name="Picture 5">
            <a:extLst>
              <a:ext uri="{FF2B5EF4-FFF2-40B4-BE49-F238E27FC236}">
                <a16:creationId xmlns:a16="http://schemas.microsoft.com/office/drawing/2014/main" id="{FFE657BE-08BE-1A4A-1017-7FCB6F265757}"/>
              </a:ext>
            </a:extLst>
          </p:cNvPr>
          <p:cNvPicPr>
            <a:picLocks noChangeAspect="1"/>
          </p:cNvPicPr>
          <p:nvPr/>
        </p:nvPicPr>
        <p:blipFill>
          <a:blip r:embed="rId2"/>
          <a:stretch>
            <a:fillRect/>
          </a:stretch>
        </p:blipFill>
        <p:spPr>
          <a:xfrm>
            <a:off x="705241" y="5432612"/>
            <a:ext cx="6738962" cy="577976"/>
          </a:xfrm>
          <a:prstGeom prst="rect">
            <a:avLst/>
          </a:prstGeom>
        </p:spPr>
      </p:pic>
    </p:spTree>
    <p:extLst>
      <p:ext uri="{BB962C8B-B14F-4D97-AF65-F5344CB8AC3E}">
        <p14:creationId xmlns:p14="http://schemas.microsoft.com/office/powerpoint/2010/main" val="2072967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57CDD4-4EDA-FDF4-E374-907B2C7CC1DD}"/>
              </a:ext>
            </a:extLst>
          </p:cNvPr>
          <p:cNvPicPr>
            <a:picLocks noChangeAspect="1"/>
          </p:cNvPicPr>
          <p:nvPr/>
        </p:nvPicPr>
        <p:blipFill rotWithShape="1">
          <a:blip r:embed="rId2"/>
          <a:srcRect t="872" r="8925" b="6869"/>
          <a:stretch/>
        </p:blipFill>
        <p:spPr>
          <a:xfrm>
            <a:off x="0" y="564776"/>
            <a:ext cx="9699812" cy="5378824"/>
          </a:xfrm>
          <a:prstGeom prst="rect">
            <a:avLst/>
          </a:prstGeom>
        </p:spPr>
      </p:pic>
      <p:pic>
        <p:nvPicPr>
          <p:cNvPr id="7" name="Picture 6">
            <a:extLst>
              <a:ext uri="{FF2B5EF4-FFF2-40B4-BE49-F238E27FC236}">
                <a16:creationId xmlns:a16="http://schemas.microsoft.com/office/drawing/2014/main" id="{F14D4917-E26B-B0D0-F211-CD695DAFFDFB}"/>
              </a:ext>
            </a:extLst>
          </p:cNvPr>
          <p:cNvPicPr>
            <a:picLocks noChangeAspect="1"/>
          </p:cNvPicPr>
          <p:nvPr/>
        </p:nvPicPr>
        <p:blipFill>
          <a:blip r:embed="rId3"/>
          <a:stretch>
            <a:fillRect/>
          </a:stretch>
        </p:blipFill>
        <p:spPr>
          <a:xfrm>
            <a:off x="9969521" y="2987451"/>
            <a:ext cx="1038370" cy="533474"/>
          </a:xfrm>
          <a:prstGeom prst="rect">
            <a:avLst/>
          </a:prstGeom>
        </p:spPr>
      </p:pic>
    </p:spTree>
    <p:extLst>
      <p:ext uri="{BB962C8B-B14F-4D97-AF65-F5344CB8AC3E}">
        <p14:creationId xmlns:p14="http://schemas.microsoft.com/office/powerpoint/2010/main" val="3675434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C49E54-30F9-D2D6-A9F2-5127794E5AB7}"/>
              </a:ext>
            </a:extLst>
          </p:cNvPr>
          <p:cNvPicPr>
            <a:picLocks noChangeAspect="1"/>
          </p:cNvPicPr>
          <p:nvPr/>
        </p:nvPicPr>
        <p:blipFill rotWithShape="1">
          <a:blip r:embed="rId2"/>
          <a:srcRect r="5716"/>
          <a:stretch/>
        </p:blipFill>
        <p:spPr>
          <a:xfrm>
            <a:off x="420619" y="488194"/>
            <a:ext cx="9772252" cy="5487166"/>
          </a:xfrm>
          <a:prstGeom prst="rect">
            <a:avLst/>
          </a:prstGeom>
        </p:spPr>
      </p:pic>
      <p:pic>
        <p:nvPicPr>
          <p:cNvPr id="7" name="Picture 6">
            <a:extLst>
              <a:ext uri="{FF2B5EF4-FFF2-40B4-BE49-F238E27FC236}">
                <a16:creationId xmlns:a16="http://schemas.microsoft.com/office/drawing/2014/main" id="{14501F51-6FF7-6653-5C92-1A6A5849DF87}"/>
              </a:ext>
            </a:extLst>
          </p:cNvPr>
          <p:cNvPicPr>
            <a:picLocks noChangeAspect="1"/>
          </p:cNvPicPr>
          <p:nvPr/>
        </p:nvPicPr>
        <p:blipFill>
          <a:blip r:embed="rId3"/>
          <a:stretch>
            <a:fillRect/>
          </a:stretch>
        </p:blipFill>
        <p:spPr>
          <a:xfrm>
            <a:off x="10414969" y="2857420"/>
            <a:ext cx="828791" cy="571580"/>
          </a:xfrm>
          <a:prstGeom prst="rect">
            <a:avLst/>
          </a:prstGeom>
        </p:spPr>
      </p:pic>
    </p:spTree>
    <p:extLst>
      <p:ext uri="{BB962C8B-B14F-4D97-AF65-F5344CB8AC3E}">
        <p14:creationId xmlns:p14="http://schemas.microsoft.com/office/powerpoint/2010/main" val="23595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D3CB4D6-9F4E-EA98-E286-AEFF6CFD6603}"/>
              </a:ext>
            </a:extLst>
          </p:cNvPr>
          <p:cNvPicPr>
            <a:picLocks noChangeAspect="1"/>
          </p:cNvPicPr>
          <p:nvPr/>
        </p:nvPicPr>
        <p:blipFill rotWithShape="1">
          <a:blip r:embed="rId2"/>
          <a:srcRect r="8702"/>
          <a:stretch/>
        </p:blipFill>
        <p:spPr>
          <a:xfrm>
            <a:off x="0" y="497677"/>
            <a:ext cx="9914965" cy="6077798"/>
          </a:xfrm>
          <a:prstGeom prst="rect">
            <a:avLst/>
          </a:prstGeom>
        </p:spPr>
      </p:pic>
      <p:pic>
        <p:nvPicPr>
          <p:cNvPr id="7" name="Picture 6">
            <a:extLst>
              <a:ext uri="{FF2B5EF4-FFF2-40B4-BE49-F238E27FC236}">
                <a16:creationId xmlns:a16="http://schemas.microsoft.com/office/drawing/2014/main" id="{7E811382-1BB1-8B6E-27FC-D58ECA044B45}"/>
              </a:ext>
            </a:extLst>
          </p:cNvPr>
          <p:cNvPicPr>
            <a:picLocks noChangeAspect="1"/>
          </p:cNvPicPr>
          <p:nvPr/>
        </p:nvPicPr>
        <p:blipFill>
          <a:blip r:embed="rId3"/>
          <a:stretch>
            <a:fillRect/>
          </a:stretch>
        </p:blipFill>
        <p:spPr>
          <a:xfrm>
            <a:off x="10256348" y="3184102"/>
            <a:ext cx="1648055" cy="704948"/>
          </a:xfrm>
          <a:prstGeom prst="rect">
            <a:avLst/>
          </a:prstGeom>
        </p:spPr>
      </p:pic>
    </p:spTree>
    <p:extLst>
      <p:ext uri="{BB962C8B-B14F-4D97-AF65-F5344CB8AC3E}">
        <p14:creationId xmlns:p14="http://schemas.microsoft.com/office/powerpoint/2010/main" val="917374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CA65F-58C7-A96A-BED8-51CDB950D9D0}"/>
              </a:ext>
            </a:extLst>
          </p:cNvPr>
          <p:cNvSpPr>
            <a:spLocks noGrp="1"/>
          </p:cNvSpPr>
          <p:nvPr>
            <p:ph type="title"/>
          </p:nvPr>
        </p:nvSpPr>
        <p:spPr>
          <a:xfrm>
            <a:off x="537881" y="72361"/>
            <a:ext cx="7700683" cy="806180"/>
          </a:xfrm>
        </p:spPr>
        <p:txBody>
          <a:bodyPr/>
          <a:lstStyle/>
          <a:p>
            <a:r>
              <a:rPr lang="en-US" dirty="0"/>
              <a:t>Other Methods</a:t>
            </a:r>
          </a:p>
        </p:txBody>
      </p:sp>
      <p:sp>
        <p:nvSpPr>
          <p:cNvPr id="3" name="Text Placeholder 2">
            <a:extLst>
              <a:ext uri="{FF2B5EF4-FFF2-40B4-BE49-F238E27FC236}">
                <a16:creationId xmlns:a16="http://schemas.microsoft.com/office/drawing/2014/main" id="{43247133-EB02-C3A8-9767-61A0D195C8A6}"/>
              </a:ext>
            </a:extLst>
          </p:cNvPr>
          <p:cNvSpPr>
            <a:spLocks noGrp="1"/>
          </p:cNvSpPr>
          <p:nvPr>
            <p:ph type="body" idx="1"/>
          </p:nvPr>
        </p:nvSpPr>
        <p:spPr>
          <a:xfrm>
            <a:off x="394447" y="1210235"/>
            <a:ext cx="11259671" cy="4971965"/>
          </a:xfrm>
        </p:spPr>
        <p:txBody>
          <a:bodyPr/>
          <a:lstStyle/>
          <a:p>
            <a:r>
              <a:rPr lang="en-US" b="1" dirty="0" err="1"/>
              <a:t>TrueForAll</a:t>
            </a:r>
            <a:r>
              <a:rPr lang="en-US" b="1" dirty="0"/>
              <a:t>(): </a:t>
            </a:r>
            <a:r>
              <a:rPr lang="en-US" dirty="0"/>
              <a:t>This method returns true or false depending on whether every element in the list matches the conditions defined by the specified predicate.</a:t>
            </a:r>
          </a:p>
          <a:p>
            <a:r>
              <a:rPr lang="en-US" b="1" dirty="0" err="1"/>
              <a:t>AsReadOnly</a:t>
            </a:r>
            <a:r>
              <a:rPr lang="en-US" b="1" dirty="0"/>
              <a:t>(): </a:t>
            </a:r>
            <a:r>
              <a:rPr lang="en-US" dirty="0"/>
              <a:t>This method returns a read-only wrapper for the current collection. Use this method, if you don’t want the client to modify the collection i.e. add or remove any elements from the collection. The </a:t>
            </a:r>
            <a:r>
              <a:rPr lang="en-US" dirty="0" err="1"/>
              <a:t>ReadOnlyCollection</a:t>
            </a:r>
            <a:r>
              <a:rPr lang="en-US" dirty="0"/>
              <a:t> will not have methods to add or remove items from the collection. We can only read items from this collection.</a:t>
            </a:r>
          </a:p>
          <a:p>
            <a:r>
              <a:rPr lang="en-US" b="1" dirty="0" err="1"/>
              <a:t>TrimExcess</a:t>
            </a:r>
            <a:r>
              <a:rPr lang="en-US" b="1" dirty="0"/>
              <a:t>(): </a:t>
            </a:r>
            <a:r>
              <a:rPr lang="en-US" dirty="0"/>
              <a:t>This method sets the capacity to the actual number of elements in the List if that number is less than a threshold value.</a:t>
            </a:r>
          </a:p>
        </p:txBody>
      </p:sp>
    </p:spTree>
    <p:extLst>
      <p:ext uri="{BB962C8B-B14F-4D97-AF65-F5344CB8AC3E}">
        <p14:creationId xmlns:p14="http://schemas.microsoft.com/office/powerpoint/2010/main" val="26221005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DE2245-DAFD-CF96-F01F-16832FDD2188}"/>
              </a:ext>
            </a:extLst>
          </p:cNvPr>
          <p:cNvPicPr>
            <a:picLocks noChangeAspect="1"/>
          </p:cNvPicPr>
          <p:nvPr/>
        </p:nvPicPr>
        <p:blipFill rotWithShape="1">
          <a:blip r:embed="rId2"/>
          <a:srcRect r="13478"/>
          <a:stretch/>
        </p:blipFill>
        <p:spPr>
          <a:xfrm>
            <a:off x="0" y="594611"/>
            <a:ext cx="8081818" cy="4760440"/>
          </a:xfrm>
          <a:prstGeom prst="rect">
            <a:avLst/>
          </a:prstGeom>
        </p:spPr>
      </p:pic>
      <p:pic>
        <p:nvPicPr>
          <p:cNvPr id="7" name="Picture 6">
            <a:extLst>
              <a:ext uri="{FF2B5EF4-FFF2-40B4-BE49-F238E27FC236}">
                <a16:creationId xmlns:a16="http://schemas.microsoft.com/office/drawing/2014/main" id="{A5E9CA6D-1F13-D290-F09C-2274E223FAA5}"/>
              </a:ext>
            </a:extLst>
          </p:cNvPr>
          <p:cNvPicPr>
            <a:picLocks noChangeAspect="1"/>
          </p:cNvPicPr>
          <p:nvPr/>
        </p:nvPicPr>
        <p:blipFill rotWithShape="1">
          <a:blip r:embed="rId3"/>
          <a:srcRect r="4717"/>
          <a:stretch/>
        </p:blipFill>
        <p:spPr>
          <a:xfrm>
            <a:off x="8172533" y="2502615"/>
            <a:ext cx="3917867" cy="611924"/>
          </a:xfrm>
          <a:prstGeom prst="rect">
            <a:avLst/>
          </a:prstGeom>
        </p:spPr>
      </p:pic>
    </p:spTree>
    <p:extLst>
      <p:ext uri="{BB962C8B-B14F-4D97-AF65-F5344CB8AC3E}">
        <p14:creationId xmlns:p14="http://schemas.microsoft.com/office/powerpoint/2010/main" val="2320691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B1002C-3D45-9EA4-5C4A-2268C7C79C32}"/>
              </a:ext>
            </a:extLst>
          </p:cNvPr>
          <p:cNvPicPr>
            <a:picLocks noChangeAspect="1"/>
          </p:cNvPicPr>
          <p:nvPr/>
        </p:nvPicPr>
        <p:blipFill rotWithShape="1">
          <a:blip r:embed="rId2"/>
          <a:srcRect t="2313"/>
          <a:stretch/>
        </p:blipFill>
        <p:spPr>
          <a:xfrm>
            <a:off x="0" y="815788"/>
            <a:ext cx="9793067" cy="5518451"/>
          </a:xfrm>
          <a:prstGeom prst="rect">
            <a:avLst/>
          </a:prstGeom>
        </p:spPr>
      </p:pic>
      <p:pic>
        <p:nvPicPr>
          <p:cNvPr id="7" name="Picture 6">
            <a:extLst>
              <a:ext uri="{FF2B5EF4-FFF2-40B4-BE49-F238E27FC236}">
                <a16:creationId xmlns:a16="http://schemas.microsoft.com/office/drawing/2014/main" id="{0AFDA0FA-ACCC-BAB3-7D7F-802A0B359FCC}"/>
              </a:ext>
            </a:extLst>
          </p:cNvPr>
          <p:cNvPicPr>
            <a:picLocks noChangeAspect="1"/>
          </p:cNvPicPr>
          <p:nvPr/>
        </p:nvPicPr>
        <p:blipFill>
          <a:blip r:embed="rId3"/>
          <a:stretch>
            <a:fillRect/>
          </a:stretch>
        </p:blipFill>
        <p:spPr>
          <a:xfrm>
            <a:off x="9981834" y="3166734"/>
            <a:ext cx="1228896" cy="685896"/>
          </a:xfrm>
          <a:prstGeom prst="rect">
            <a:avLst/>
          </a:prstGeom>
        </p:spPr>
      </p:pic>
    </p:spTree>
    <p:extLst>
      <p:ext uri="{BB962C8B-B14F-4D97-AF65-F5344CB8AC3E}">
        <p14:creationId xmlns:p14="http://schemas.microsoft.com/office/powerpoint/2010/main" val="40422269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10206F-7FDC-9CCB-066D-FCE65BC0D409}"/>
              </a:ext>
            </a:extLst>
          </p:cNvPr>
          <p:cNvPicPr>
            <a:picLocks noChangeAspect="1"/>
          </p:cNvPicPr>
          <p:nvPr/>
        </p:nvPicPr>
        <p:blipFill rotWithShape="1">
          <a:blip r:embed="rId2"/>
          <a:srcRect r="5195"/>
          <a:stretch/>
        </p:blipFill>
        <p:spPr>
          <a:xfrm>
            <a:off x="0" y="352827"/>
            <a:ext cx="9708776" cy="6277851"/>
          </a:xfrm>
          <a:prstGeom prst="rect">
            <a:avLst/>
          </a:prstGeom>
        </p:spPr>
      </p:pic>
    </p:spTree>
    <p:extLst>
      <p:ext uri="{BB962C8B-B14F-4D97-AF65-F5344CB8AC3E}">
        <p14:creationId xmlns:p14="http://schemas.microsoft.com/office/powerpoint/2010/main" val="2454166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51286-943E-BCA7-006D-568D2D59407A}"/>
              </a:ext>
            </a:extLst>
          </p:cNvPr>
          <p:cNvSpPr>
            <a:spLocks noGrp="1"/>
          </p:cNvSpPr>
          <p:nvPr>
            <p:ph type="title"/>
          </p:nvPr>
        </p:nvSpPr>
        <p:spPr>
          <a:xfrm>
            <a:off x="609600" y="155848"/>
            <a:ext cx="7521200" cy="564776"/>
          </a:xfrm>
        </p:spPr>
        <p:txBody>
          <a:bodyPr/>
          <a:lstStyle/>
          <a:p>
            <a:r>
              <a:rPr lang="en-US" dirty="0"/>
              <a:t>Sort</a:t>
            </a:r>
          </a:p>
        </p:txBody>
      </p:sp>
      <p:sp>
        <p:nvSpPr>
          <p:cNvPr id="3" name="Text Placeholder 2">
            <a:extLst>
              <a:ext uri="{FF2B5EF4-FFF2-40B4-BE49-F238E27FC236}">
                <a16:creationId xmlns:a16="http://schemas.microsoft.com/office/drawing/2014/main" id="{629EB590-C7CE-801D-FE73-3938CF6B2A94}"/>
              </a:ext>
            </a:extLst>
          </p:cNvPr>
          <p:cNvSpPr>
            <a:spLocks noGrp="1"/>
          </p:cNvSpPr>
          <p:nvPr>
            <p:ph type="body" idx="1"/>
          </p:nvPr>
        </p:nvSpPr>
        <p:spPr>
          <a:xfrm>
            <a:off x="484094" y="720624"/>
            <a:ext cx="11403106" cy="5981528"/>
          </a:xfrm>
        </p:spPr>
        <p:txBody>
          <a:bodyPr/>
          <a:lstStyle/>
          <a:p>
            <a:r>
              <a:rPr lang="en-US" dirty="0"/>
              <a:t>In C#, sorting a list of simple types like int, double, char, string, etc. is straightforward. Here, we just need to call the Sort() method which is provided by the Generic List class on the list instance, and then the data will be automatically sorted in ascending order.</a:t>
            </a:r>
          </a:p>
          <a:p>
            <a:r>
              <a:rPr lang="en-US" dirty="0"/>
              <a:t>If you want the data to be retrieved in descending order, then use the Reverse() method on the list instance.</a:t>
            </a:r>
          </a:p>
          <a:p>
            <a:r>
              <a:rPr lang="en-US" dirty="0"/>
              <a:t>However complex sorting e.g. sorting by name in a Employee list is not possible with the sort method.</a:t>
            </a:r>
          </a:p>
          <a:p>
            <a:endParaRPr lang="en-US" dirty="0"/>
          </a:p>
        </p:txBody>
      </p:sp>
    </p:spTree>
    <p:extLst>
      <p:ext uri="{BB962C8B-B14F-4D97-AF65-F5344CB8AC3E}">
        <p14:creationId xmlns:p14="http://schemas.microsoft.com/office/powerpoint/2010/main" val="13357267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27846C-803F-FDEE-C68F-D37C275CF4B2}"/>
              </a:ext>
            </a:extLst>
          </p:cNvPr>
          <p:cNvPicPr>
            <a:picLocks noChangeAspect="1"/>
          </p:cNvPicPr>
          <p:nvPr/>
        </p:nvPicPr>
        <p:blipFill rotWithShape="1">
          <a:blip r:embed="rId2"/>
          <a:srcRect r="15768"/>
          <a:stretch/>
        </p:blipFill>
        <p:spPr>
          <a:xfrm>
            <a:off x="340731" y="2067943"/>
            <a:ext cx="5889740" cy="1724266"/>
          </a:xfrm>
          <a:prstGeom prst="rect">
            <a:avLst/>
          </a:prstGeom>
        </p:spPr>
      </p:pic>
      <p:pic>
        <p:nvPicPr>
          <p:cNvPr id="7" name="Picture 6">
            <a:extLst>
              <a:ext uri="{FF2B5EF4-FFF2-40B4-BE49-F238E27FC236}">
                <a16:creationId xmlns:a16="http://schemas.microsoft.com/office/drawing/2014/main" id="{72B934D8-EB99-7E10-AACA-41D9E62A7ABC}"/>
              </a:ext>
            </a:extLst>
          </p:cNvPr>
          <p:cNvPicPr>
            <a:picLocks noChangeAspect="1"/>
          </p:cNvPicPr>
          <p:nvPr/>
        </p:nvPicPr>
        <p:blipFill>
          <a:blip r:embed="rId3"/>
          <a:stretch>
            <a:fillRect/>
          </a:stretch>
        </p:blipFill>
        <p:spPr>
          <a:xfrm>
            <a:off x="6545447" y="1078620"/>
            <a:ext cx="1181265" cy="3248478"/>
          </a:xfrm>
          <a:prstGeom prst="rect">
            <a:avLst/>
          </a:prstGeom>
        </p:spPr>
      </p:pic>
      <p:pic>
        <p:nvPicPr>
          <p:cNvPr id="9" name="Picture 8">
            <a:extLst>
              <a:ext uri="{FF2B5EF4-FFF2-40B4-BE49-F238E27FC236}">
                <a16:creationId xmlns:a16="http://schemas.microsoft.com/office/drawing/2014/main" id="{7B176EE6-9FEF-E09E-DC7E-1C2108E7CB8E}"/>
              </a:ext>
            </a:extLst>
          </p:cNvPr>
          <p:cNvPicPr>
            <a:picLocks noChangeAspect="1"/>
          </p:cNvPicPr>
          <p:nvPr/>
        </p:nvPicPr>
        <p:blipFill>
          <a:blip r:embed="rId4"/>
          <a:stretch>
            <a:fillRect/>
          </a:stretch>
        </p:blipFill>
        <p:spPr>
          <a:xfrm>
            <a:off x="8355455" y="950015"/>
            <a:ext cx="2922146" cy="3381602"/>
          </a:xfrm>
          <a:prstGeom prst="rect">
            <a:avLst/>
          </a:prstGeom>
        </p:spPr>
      </p:pic>
    </p:spTree>
    <p:extLst>
      <p:ext uri="{BB962C8B-B14F-4D97-AF65-F5344CB8AC3E}">
        <p14:creationId xmlns:p14="http://schemas.microsoft.com/office/powerpoint/2010/main" val="39424929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535DE-380E-7D30-935B-4A42D1467E7D}"/>
              </a:ext>
            </a:extLst>
          </p:cNvPr>
          <p:cNvSpPr>
            <a:spLocks noGrp="1"/>
          </p:cNvSpPr>
          <p:nvPr>
            <p:ph type="title"/>
          </p:nvPr>
        </p:nvSpPr>
        <p:spPr>
          <a:xfrm>
            <a:off x="493058" y="81326"/>
            <a:ext cx="11483789" cy="1012368"/>
          </a:xfrm>
        </p:spPr>
        <p:txBody>
          <a:bodyPr/>
          <a:lstStyle/>
          <a:p>
            <a:r>
              <a:rPr lang="en-US" dirty="0"/>
              <a:t>How the sort functionality is working for simple data types like int, double, string, char, etc.</a:t>
            </a:r>
          </a:p>
        </p:txBody>
      </p:sp>
      <p:sp>
        <p:nvSpPr>
          <p:cNvPr id="3" name="Text Placeholder 2">
            <a:extLst>
              <a:ext uri="{FF2B5EF4-FFF2-40B4-BE49-F238E27FC236}">
                <a16:creationId xmlns:a16="http://schemas.microsoft.com/office/drawing/2014/main" id="{DEC950EB-D59B-701E-1EC6-8FB782A6D439}"/>
              </a:ext>
            </a:extLst>
          </p:cNvPr>
          <p:cNvSpPr>
            <a:spLocks noGrp="1"/>
          </p:cNvSpPr>
          <p:nvPr>
            <p:ph type="body" idx="1"/>
          </p:nvPr>
        </p:nvSpPr>
        <p:spPr>
          <a:xfrm>
            <a:off x="493057" y="1264024"/>
            <a:ext cx="11358283" cy="5512650"/>
          </a:xfrm>
        </p:spPr>
        <p:txBody>
          <a:bodyPr/>
          <a:lstStyle/>
          <a:p>
            <a:pPr marL="152396" indent="0">
              <a:buNone/>
            </a:pPr>
            <a:r>
              <a:rPr lang="en-US" dirty="0"/>
              <a:t>This is because these datatypes are implementing the IComparable interfaces e.g.</a:t>
            </a:r>
          </a:p>
          <a:p>
            <a:pPr marL="152396" indent="0">
              <a:buNone/>
            </a:pPr>
            <a:endParaRPr lang="en-US" dirty="0"/>
          </a:p>
        </p:txBody>
      </p:sp>
      <p:pic>
        <p:nvPicPr>
          <p:cNvPr id="5" name="Picture 4">
            <a:extLst>
              <a:ext uri="{FF2B5EF4-FFF2-40B4-BE49-F238E27FC236}">
                <a16:creationId xmlns:a16="http://schemas.microsoft.com/office/drawing/2014/main" id="{C1EE86D4-60D5-3329-DBE8-1BE4088BBDBC}"/>
              </a:ext>
            </a:extLst>
          </p:cNvPr>
          <p:cNvPicPr>
            <a:picLocks noChangeAspect="1"/>
          </p:cNvPicPr>
          <p:nvPr/>
        </p:nvPicPr>
        <p:blipFill>
          <a:blip r:embed="rId2"/>
          <a:stretch>
            <a:fillRect/>
          </a:stretch>
        </p:blipFill>
        <p:spPr>
          <a:xfrm>
            <a:off x="918112" y="3499617"/>
            <a:ext cx="7020905" cy="2857899"/>
          </a:xfrm>
          <a:prstGeom prst="rect">
            <a:avLst/>
          </a:prstGeom>
        </p:spPr>
      </p:pic>
      <p:pic>
        <p:nvPicPr>
          <p:cNvPr id="7" name="Picture 6">
            <a:extLst>
              <a:ext uri="{FF2B5EF4-FFF2-40B4-BE49-F238E27FC236}">
                <a16:creationId xmlns:a16="http://schemas.microsoft.com/office/drawing/2014/main" id="{54292658-DBE5-304D-9D3B-66C36960490F}"/>
              </a:ext>
            </a:extLst>
          </p:cNvPr>
          <p:cNvPicPr>
            <a:picLocks noChangeAspect="1"/>
          </p:cNvPicPr>
          <p:nvPr/>
        </p:nvPicPr>
        <p:blipFill>
          <a:blip r:embed="rId3"/>
          <a:stretch>
            <a:fillRect/>
          </a:stretch>
        </p:blipFill>
        <p:spPr>
          <a:xfrm>
            <a:off x="493057" y="2277031"/>
            <a:ext cx="8364117" cy="209579"/>
          </a:xfrm>
          <a:prstGeom prst="rect">
            <a:avLst/>
          </a:prstGeom>
        </p:spPr>
      </p:pic>
      <p:pic>
        <p:nvPicPr>
          <p:cNvPr id="9" name="Picture 8">
            <a:extLst>
              <a:ext uri="{FF2B5EF4-FFF2-40B4-BE49-F238E27FC236}">
                <a16:creationId xmlns:a16="http://schemas.microsoft.com/office/drawing/2014/main" id="{6E86CE9B-D668-DFBA-B72B-533BE8D93B88}"/>
              </a:ext>
            </a:extLst>
          </p:cNvPr>
          <p:cNvPicPr>
            <a:picLocks noChangeAspect="1"/>
          </p:cNvPicPr>
          <p:nvPr/>
        </p:nvPicPr>
        <p:blipFill rotWithShape="1">
          <a:blip r:embed="rId4"/>
          <a:srcRect r="4669" b="4348"/>
          <a:stretch/>
        </p:blipFill>
        <p:spPr>
          <a:xfrm>
            <a:off x="493057" y="2656940"/>
            <a:ext cx="8364117" cy="209579"/>
          </a:xfrm>
          <a:prstGeom prst="rect">
            <a:avLst/>
          </a:prstGeom>
        </p:spPr>
      </p:pic>
      <p:pic>
        <p:nvPicPr>
          <p:cNvPr id="11" name="Picture 10">
            <a:extLst>
              <a:ext uri="{FF2B5EF4-FFF2-40B4-BE49-F238E27FC236}">
                <a16:creationId xmlns:a16="http://schemas.microsoft.com/office/drawing/2014/main" id="{C2310DAF-5FAC-6DE4-D60D-841803378B12}"/>
              </a:ext>
            </a:extLst>
          </p:cNvPr>
          <p:cNvPicPr>
            <a:picLocks noChangeAspect="1"/>
          </p:cNvPicPr>
          <p:nvPr/>
        </p:nvPicPr>
        <p:blipFill>
          <a:blip r:embed="rId5"/>
          <a:stretch>
            <a:fillRect/>
          </a:stretch>
        </p:blipFill>
        <p:spPr>
          <a:xfrm>
            <a:off x="507940" y="3000418"/>
            <a:ext cx="7287642" cy="247685"/>
          </a:xfrm>
          <a:prstGeom prst="rect">
            <a:avLst/>
          </a:prstGeom>
        </p:spPr>
      </p:pic>
    </p:spTree>
    <p:extLst>
      <p:ext uri="{BB962C8B-B14F-4D97-AF65-F5344CB8AC3E}">
        <p14:creationId xmlns:p14="http://schemas.microsoft.com/office/powerpoint/2010/main" val="446376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E1F16-C701-9A8A-223A-13100B4A55F0}"/>
              </a:ext>
            </a:extLst>
          </p:cNvPr>
          <p:cNvSpPr>
            <a:spLocks noGrp="1"/>
          </p:cNvSpPr>
          <p:nvPr>
            <p:ph type="title"/>
          </p:nvPr>
        </p:nvSpPr>
        <p:spPr>
          <a:xfrm>
            <a:off x="573740" y="493703"/>
            <a:ext cx="10605247" cy="743427"/>
          </a:xfrm>
        </p:spPr>
        <p:txBody>
          <a:bodyPr/>
          <a:lstStyle/>
          <a:p>
            <a:r>
              <a:rPr lang="en-US" b="1" dirty="0"/>
              <a:t>Adding an Item to a List</a:t>
            </a:r>
          </a:p>
        </p:txBody>
      </p:sp>
      <p:sp>
        <p:nvSpPr>
          <p:cNvPr id="3" name="Text Placeholder 2">
            <a:extLst>
              <a:ext uri="{FF2B5EF4-FFF2-40B4-BE49-F238E27FC236}">
                <a16:creationId xmlns:a16="http://schemas.microsoft.com/office/drawing/2014/main" id="{C408BA1A-9AC3-1EDD-79B4-311E13F9865D}"/>
              </a:ext>
            </a:extLst>
          </p:cNvPr>
          <p:cNvSpPr>
            <a:spLocks noGrp="1"/>
          </p:cNvSpPr>
          <p:nvPr>
            <p:ph type="body" idx="1"/>
          </p:nvPr>
        </p:nvSpPr>
        <p:spPr>
          <a:xfrm>
            <a:off x="510986" y="1730188"/>
            <a:ext cx="11349319" cy="4912658"/>
          </a:xfrm>
        </p:spPr>
        <p:txBody>
          <a:bodyPr/>
          <a:lstStyle/>
          <a:p>
            <a:pPr marL="152396" indent="0">
              <a:buNone/>
            </a:pPr>
            <a:r>
              <a:rPr lang="en-US" dirty="0"/>
              <a:t>Add(T item): The Add(T item) method is used to add an element to the end of the Generic List. Here, the parameter item specifies the object to be added to the end of the Generic List. The value can be null for a reference type.</a:t>
            </a:r>
          </a:p>
          <a:p>
            <a:pPr marL="152396" indent="0">
              <a:buNone/>
            </a:pPr>
            <a:r>
              <a:rPr lang="en-US" dirty="0" err="1"/>
              <a:t>AddRange</a:t>
            </a:r>
            <a:r>
              <a:rPr lang="en-US" dirty="0"/>
              <a:t>(</a:t>
            </a:r>
            <a:r>
              <a:rPr lang="en-US" dirty="0" err="1"/>
              <a:t>IEnumerable</a:t>
            </a:r>
            <a:r>
              <a:rPr lang="en-US" dirty="0"/>
              <a:t>&lt;T&gt; collection): The </a:t>
            </a:r>
            <a:r>
              <a:rPr lang="en-US" dirty="0" err="1"/>
              <a:t>AddRange</a:t>
            </a:r>
            <a:r>
              <a:rPr lang="en-US" dirty="0"/>
              <a:t>(</a:t>
            </a:r>
            <a:r>
              <a:rPr lang="en-US" dirty="0" err="1"/>
              <a:t>IEnumerable</a:t>
            </a:r>
            <a:r>
              <a:rPr lang="en-US" dirty="0"/>
              <a:t>&lt;T&gt; collection) method is used to add the Elements of the specified collection to the end of the Generic List. The parameter collection specifies the collection whose elements should be added to the end of the Generic List. The collection itself cannot be null, but it can contain elements that are null if type T is a reference type.</a:t>
            </a:r>
          </a:p>
        </p:txBody>
      </p:sp>
    </p:spTree>
    <p:extLst>
      <p:ext uri="{BB962C8B-B14F-4D97-AF65-F5344CB8AC3E}">
        <p14:creationId xmlns:p14="http://schemas.microsoft.com/office/powerpoint/2010/main" val="4450678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9D5FD-6F3B-88F4-7C9C-F9F2B5035D6F}"/>
              </a:ext>
            </a:extLst>
          </p:cNvPr>
          <p:cNvSpPr>
            <a:spLocks noGrp="1"/>
          </p:cNvSpPr>
          <p:nvPr>
            <p:ph type="title"/>
          </p:nvPr>
        </p:nvSpPr>
        <p:spPr>
          <a:xfrm>
            <a:off x="358589" y="93738"/>
            <a:ext cx="11474822" cy="1152356"/>
          </a:xfrm>
        </p:spPr>
        <p:txBody>
          <a:bodyPr/>
          <a:lstStyle/>
          <a:p>
            <a:r>
              <a:rPr lang="en-US" dirty="0"/>
              <a:t>How to Sort a complex List </a:t>
            </a:r>
            <a:r>
              <a:rPr lang="en-US" dirty="0" err="1"/>
              <a:t>e.g</a:t>
            </a:r>
            <a:r>
              <a:rPr lang="en-US" dirty="0"/>
              <a:t> a List of Employees</a:t>
            </a:r>
          </a:p>
        </p:txBody>
      </p:sp>
      <p:sp>
        <p:nvSpPr>
          <p:cNvPr id="3" name="Text Placeholder 2">
            <a:extLst>
              <a:ext uri="{FF2B5EF4-FFF2-40B4-BE49-F238E27FC236}">
                <a16:creationId xmlns:a16="http://schemas.microsoft.com/office/drawing/2014/main" id="{3E2688DA-FFA9-6668-50A2-4D18CC17ABD9}"/>
              </a:ext>
            </a:extLst>
          </p:cNvPr>
          <p:cNvSpPr>
            <a:spLocks noGrp="1"/>
          </p:cNvSpPr>
          <p:nvPr>
            <p:ph type="body" idx="1"/>
          </p:nvPr>
        </p:nvSpPr>
        <p:spPr>
          <a:xfrm>
            <a:off x="358589" y="1326776"/>
            <a:ext cx="11510682" cy="5342964"/>
          </a:xfrm>
        </p:spPr>
        <p:txBody>
          <a:bodyPr/>
          <a:lstStyle/>
          <a:p>
            <a:pPr marL="152396" indent="0">
              <a:buNone/>
            </a:pPr>
            <a:r>
              <a:rPr lang="en-US" b="1" dirty="0"/>
              <a:t>Sort(): </a:t>
            </a:r>
            <a:r>
              <a:rPr lang="en-US" dirty="0"/>
              <a:t>This method is used to sort the elements in the entire Generic List using the default comparer.</a:t>
            </a:r>
          </a:p>
          <a:p>
            <a:pPr marL="152396" indent="0">
              <a:buNone/>
            </a:pPr>
            <a:r>
              <a:rPr lang="en-US" b="1" dirty="0"/>
              <a:t>Sort(</a:t>
            </a:r>
            <a:r>
              <a:rPr lang="en-US" b="1" dirty="0" err="1"/>
              <a:t>IComparer</a:t>
            </a:r>
            <a:r>
              <a:rPr lang="en-US" b="1" dirty="0"/>
              <a:t>&lt;T&gt; comparer): </a:t>
            </a:r>
            <a:r>
              <a:rPr lang="en-US" dirty="0"/>
              <a:t>This method is used to sort the elements in the entire Generic List using the specified comparer.</a:t>
            </a:r>
          </a:p>
          <a:p>
            <a:pPr marL="152396" indent="0">
              <a:buNone/>
            </a:pPr>
            <a:r>
              <a:rPr lang="en-US" b="1" dirty="0"/>
              <a:t>Sort(Comparison&lt;T&gt; comparison): </a:t>
            </a:r>
            <a:r>
              <a:rPr lang="en-US" dirty="0"/>
              <a:t>This method is used to sort the elements in the entire Generic List using the specified </a:t>
            </a:r>
            <a:r>
              <a:rPr lang="en-US" dirty="0" err="1"/>
              <a:t>System.Comparison</a:t>
            </a:r>
            <a:r>
              <a:rPr lang="en-US" dirty="0"/>
              <a:t>.</a:t>
            </a:r>
          </a:p>
          <a:p>
            <a:pPr marL="152396" indent="0">
              <a:buNone/>
            </a:pPr>
            <a:r>
              <a:rPr lang="en-US" b="1" dirty="0"/>
              <a:t>Sort(int index, int count, </a:t>
            </a:r>
            <a:r>
              <a:rPr lang="en-US" b="1" dirty="0" err="1"/>
              <a:t>IComparer</a:t>
            </a:r>
            <a:r>
              <a:rPr lang="en-US" b="1" dirty="0"/>
              <a:t>&lt;T&gt; comparer): </a:t>
            </a:r>
            <a:r>
              <a:rPr lang="en-US" dirty="0"/>
              <a:t>This method is used to sort the elements in a range of elements in a Generic List using the specified comparer.</a:t>
            </a:r>
          </a:p>
        </p:txBody>
      </p:sp>
    </p:spTree>
    <p:extLst>
      <p:ext uri="{BB962C8B-B14F-4D97-AF65-F5344CB8AC3E}">
        <p14:creationId xmlns:p14="http://schemas.microsoft.com/office/powerpoint/2010/main" val="26321977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0CD39-A837-69FD-8DEF-247740AE20DF}"/>
              </a:ext>
            </a:extLst>
          </p:cNvPr>
          <p:cNvSpPr>
            <a:spLocks noGrp="1"/>
          </p:cNvSpPr>
          <p:nvPr>
            <p:ph type="title"/>
          </p:nvPr>
        </p:nvSpPr>
        <p:spPr>
          <a:xfrm>
            <a:off x="636495" y="0"/>
            <a:ext cx="9538448" cy="788251"/>
          </a:xfrm>
        </p:spPr>
        <p:txBody>
          <a:bodyPr/>
          <a:lstStyle/>
          <a:p>
            <a:r>
              <a:rPr lang="en-US" dirty="0"/>
              <a:t>How to Sort a List of Complex Types</a:t>
            </a:r>
          </a:p>
        </p:txBody>
      </p:sp>
      <p:sp>
        <p:nvSpPr>
          <p:cNvPr id="3" name="Text Placeholder 2">
            <a:extLst>
              <a:ext uri="{FF2B5EF4-FFF2-40B4-BE49-F238E27FC236}">
                <a16:creationId xmlns:a16="http://schemas.microsoft.com/office/drawing/2014/main" id="{095E03C4-8B65-EBE3-95B8-411850E9D1C8}"/>
              </a:ext>
            </a:extLst>
          </p:cNvPr>
          <p:cNvSpPr>
            <a:spLocks noGrp="1"/>
          </p:cNvSpPr>
          <p:nvPr>
            <p:ph type="body" idx="1"/>
          </p:nvPr>
        </p:nvSpPr>
        <p:spPr>
          <a:xfrm>
            <a:off x="340659" y="788251"/>
            <a:ext cx="11421035" cy="5881490"/>
          </a:xfrm>
        </p:spPr>
        <p:txBody>
          <a:bodyPr/>
          <a:lstStyle/>
          <a:p>
            <a:pPr marL="152396" indent="0">
              <a:buNone/>
            </a:pPr>
            <a:r>
              <a:rPr lang="en-US" sz="2400" dirty="0"/>
              <a:t>To sort a list of complex types without using LINQ, the complex type has to implement the IComparable interface and needs to provide the implementation for the </a:t>
            </a:r>
            <a:r>
              <a:rPr lang="en-US" sz="2400" dirty="0" err="1"/>
              <a:t>CompareTo</a:t>
            </a:r>
            <a:r>
              <a:rPr lang="en-US" sz="2400" dirty="0"/>
              <a:t>() method as follows. The </a:t>
            </a:r>
            <a:r>
              <a:rPr lang="en-US" sz="2400" dirty="0" err="1"/>
              <a:t>CompareTo</a:t>
            </a:r>
            <a:r>
              <a:rPr lang="en-US" sz="2400" dirty="0"/>
              <a:t>() method returns an integer value and the meaning of the return value as shown below.</a:t>
            </a:r>
          </a:p>
          <a:p>
            <a:pPr marL="152396" indent="0">
              <a:buNone/>
            </a:pPr>
            <a:r>
              <a:rPr lang="en-US" sz="2400" b="1" dirty="0"/>
              <a:t>Return value greater than ZERO </a:t>
            </a:r>
            <a:r>
              <a:rPr lang="en-US" sz="2400" dirty="0"/>
              <a:t>– The current instance is greater than the object being compared with.</a:t>
            </a:r>
          </a:p>
          <a:p>
            <a:pPr marL="152396" indent="0">
              <a:buNone/>
            </a:pPr>
            <a:r>
              <a:rPr lang="en-US" sz="2400" b="1" dirty="0"/>
              <a:t>Return value less than ZERO </a:t>
            </a:r>
            <a:r>
              <a:rPr lang="en-US" sz="2400" dirty="0"/>
              <a:t>– The current instance is less than the object being compared with.</a:t>
            </a:r>
          </a:p>
          <a:p>
            <a:pPr marL="152396" indent="0">
              <a:buNone/>
            </a:pPr>
            <a:r>
              <a:rPr lang="en-US" sz="2400" b="1" dirty="0"/>
              <a:t>The Return value is ZERO </a:t>
            </a:r>
            <a:r>
              <a:rPr lang="en-US" sz="2400" dirty="0"/>
              <a:t>– The current instance is equal to the object being compared with.</a:t>
            </a:r>
          </a:p>
          <a:p>
            <a:pPr marL="152396" indent="0">
              <a:buNone/>
            </a:pPr>
            <a:r>
              <a:rPr lang="en-US" sz="2400" dirty="0"/>
              <a:t>Alternatively, we can also invoke the </a:t>
            </a:r>
            <a:r>
              <a:rPr lang="en-US" sz="2400" dirty="0" err="1"/>
              <a:t>CompareTo</a:t>
            </a:r>
            <a:r>
              <a:rPr lang="en-US" sz="2400" dirty="0"/>
              <a:t>() method directly. The Salary property of the Employee object is int and the </a:t>
            </a:r>
            <a:r>
              <a:rPr lang="en-US" sz="2400" dirty="0" err="1"/>
              <a:t>CompareTo</a:t>
            </a:r>
            <a:r>
              <a:rPr lang="en-US" sz="2400" dirty="0"/>
              <a:t>() method is already implemented on the integer type that we already discussed, so we can invoke this method and return its value as shown below.</a:t>
            </a:r>
          </a:p>
          <a:p>
            <a:pPr marL="152396" indent="0">
              <a:buNone/>
            </a:pPr>
            <a:r>
              <a:rPr lang="en-US" sz="2400" dirty="0"/>
              <a:t>return </a:t>
            </a:r>
            <a:r>
              <a:rPr lang="en-US" sz="2400" dirty="0" err="1"/>
              <a:t>this.Salary.CompareTo</a:t>
            </a:r>
            <a:r>
              <a:rPr lang="en-US" sz="2400" dirty="0"/>
              <a:t>(</a:t>
            </a:r>
            <a:r>
              <a:rPr lang="en-US" sz="2400" dirty="0" err="1"/>
              <a:t>obj.Salary</a:t>
            </a:r>
            <a:r>
              <a:rPr lang="en-US" sz="2400" dirty="0"/>
              <a:t>);</a:t>
            </a:r>
          </a:p>
        </p:txBody>
      </p:sp>
    </p:spTree>
    <p:extLst>
      <p:ext uri="{BB962C8B-B14F-4D97-AF65-F5344CB8AC3E}">
        <p14:creationId xmlns:p14="http://schemas.microsoft.com/office/powerpoint/2010/main" val="23667772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292D8-5DA6-680C-430B-F654F741AE50}"/>
              </a:ext>
            </a:extLst>
          </p:cNvPr>
          <p:cNvSpPr>
            <a:spLocks noGrp="1"/>
          </p:cNvSpPr>
          <p:nvPr>
            <p:ph type="title"/>
          </p:nvPr>
        </p:nvSpPr>
        <p:spPr>
          <a:xfrm>
            <a:off x="510987" y="116542"/>
            <a:ext cx="9897035" cy="675800"/>
          </a:xfrm>
        </p:spPr>
        <p:txBody>
          <a:bodyPr/>
          <a:lstStyle/>
          <a:p>
            <a:r>
              <a:rPr lang="en-US" dirty="0"/>
              <a:t>Implementing the IComparable interface</a:t>
            </a:r>
            <a:br>
              <a:rPr lang="en-US" dirty="0"/>
            </a:br>
            <a:endParaRPr lang="en-US" dirty="0"/>
          </a:p>
        </p:txBody>
      </p:sp>
      <p:pic>
        <p:nvPicPr>
          <p:cNvPr id="5" name="Picture 4">
            <a:extLst>
              <a:ext uri="{FF2B5EF4-FFF2-40B4-BE49-F238E27FC236}">
                <a16:creationId xmlns:a16="http://schemas.microsoft.com/office/drawing/2014/main" id="{4E119C33-0140-2814-41A4-265F7F2978D8}"/>
              </a:ext>
            </a:extLst>
          </p:cNvPr>
          <p:cNvPicPr>
            <a:picLocks noChangeAspect="1"/>
          </p:cNvPicPr>
          <p:nvPr/>
        </p:nvPicPr>
        <p:blipFill rotWithShape="1">
          <a:blip r:embed="rId2"/>
          <a:srcRect r="31398" b="1219"/>
          <a:stretch/>
        </p:blipFill>
        <p:spPr>
          <a:xfrm>
            <a:off x="510987" y="792342"/>
            <a:ext cx="5002309" cy="5917920"/>
          </a:xfrm>
          <a:prstGeom prst="rect">
            <a:avLst/>
          </a:prstGeom>
        </p:spPr>
      </p:pic>
      <p:pic>
        <p:nvPicPr>
          <p:cNvPr id="7" name="Picture 6">
            <a:extLst>
              <a:ext uri="{FF2B5EF4-FFF2-40B4-BE49-F238E27FC236}">
                <a16:creationId xmlns:a16="http://schemas.microsoft.com/office/drawing/2014/main" id="{1E257DA9-0E6E-0587-5C3F-1281D3E0B503}"/>
              </a:ext>
            </a:extLst>
          </p:cNvPr>
          <p:cNvPicPr>
            <a:picLocks noChangeAspect="1"/>
          </p:cNvPicPr>
          <p:nvPr/>
        </p:nvPicPr>
        <p:blipFill>
          <a:blip r:embed="rId3"/>
          <a:stretch>
            <a:fillRect/>
          </a:stretch>
        </p:blipFill>
        <p:spPr>
          <a:xfrm>
            <a:off x="6096000" y="2504946"/>
            <a:ext cx="5249008" cy="1848108"/>
          </a:xfrm>
          <a:prstGeom prst="rect">
            <a:avLst/>
          </a:prstGeom>
        </p:spPr>
      </p:pic>
      <p:pic>
        <p:nvPicPr>
          <p:cNvPr id="9" name="Picture 8">
            <a:extLst>
              <a:ext uri="{FF2B5EF4-FFF2-40B4-BE49-F238E27FC236}">
                <a16:creationId xmlns:a16="http://schemas.microsoft.com/office/drawing/2014/main" id="{27F846D7-CF2D-E99C-9FED-5E4D0C60BDD0}"/>
              </a:ext>
            </a:extLst>
          </p:cNvPr>
          <p:cNvPicPr>
            <a:picLocks noChangeAspect="1"/>
          </p:cNvPicPr>
          <p:nvPr/>
        </p:nvPicPr>
        <p:blipFill>
          <a:blip r:embed="rId4"/>
          <a:stretch>
            <a:fillRect/>
          </a:stretch>
        </p:blipFill>
        <p:spPr>
          <a:xfrm>
            <a:off x="6096000" y="4595100"/>
            <a:ext cx="4533095" cy="460993"/>
          </a:xfrm>
          <a:prstGeom prst="rect">
            <a:avLst/>
          </a:prstGeom>
        </p:spPr>
      </p:pic>
    </p:spTree>
    <p:extLst>
      <p:ext uri="{BB962C8B-B14F-4D97-AF65-F5344CB8AC3E}">
        <p14:creationId xmlns:p14="http://schemas.microsoft.com/office/powerpoint/2010/main" val="34629671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BB359-7C22-C824-1956-034F353CB6A0}"/>
              </a:ext>
            </a:extLst>
          </p:cNvPr>
          <p:cNvSpPr>
            <a:spLocks noGrp="1"/>
          </p:cNvSpPr>
          <p:nvPr>
            <p:ph type="title"/>
          </p:nvPr>
        </p:nvSpPr>
        <p:spPr>
          <a:xfrm>
            <a:off x="609600" y="108220"/>
            <a:ext cx="8068235" cy="707568"/>
          </a:xfrm>
        </p:spPr>
        <p:txBody>
          <a:bodyPr/>
          <a:lstStyle/>
          <a:p>
            <a:r>
              <a:rPr lang="en-US" dirty="0"/>
              <a:t>Comparison Delegate</a:t>
            </a:r>
          </a:p>
        </p:txBody>
      </p:sp>
      <p:sp>
        <p:nvSpPr>
          <p:cNvPr id="3" name="Text Placeholder 2">
            <a:extLst>
              <a:ext uri="{FF2B5EF4-FFF2-40B4-BE49-F238E27FC236}">
                <a16:creationId xmlns:a16="http://schemas.microsoft.com/office/drawing/2014/main" id="{C8263D43-7DDE-E887-4246-823AC3EFB928}"/>
              </a:ext>
            </a:extLst>
          </p:cNvPr>
          <p:cNvSpPr>
            <a:spLocks noGrp="1"/>
          </p:cNvSpPr>
          <p:nvPr>
            <p:ph type="body" idx="1"/>
          </p:nvPr>
        </p:nvSpPr>
        <p:spPr>
          <a:xfrm>
            <a:off x="609599" y="1021976"/>
            <a:ext cx="11241742" cy="5656730"/>
          </a:xfrm>
        </p:spPr>
        <p:txBody>
          <a:bodyPr/>
          <a:lstStyle/>
          <a:p>
            <a:pPr marL="152396" indent="0">
              <a:buNone/>
            </a:pPr>
            <a:r>
              <a:rPr lang="en-US" sz="2000" b="1" dirty="0"/>
              <a:t>Sort(): </a:t>
            </a:r>
            <a:r>
              <a:rPr lang="en-US" sz="2000" dirty="0"/>
              <a:t>This method is used to sort the elements in the entire Generic List using the default comparer.</a:t>
            </a:r>
          </a:p>
          <a:p>
            <a:pPr marL="152396" indent="0">
              <a:buNone/>
            </a:pPr>
            <a:r>
              <a:rPr lang="en-US" sz="2000" b="1" dirty="0"/>
              <a:t>Sort(</a:t>
            </a:r>
            <a:r>
              <a:rPr lang="en-US" sz="2000" b="1" dirty="0" err="1"/>
              <a:t>IComparer</a:t>
            </a:r>
            <a:r>
              <a:rPr lang="en-US" sz="2000" b="1" dirty="0"/>
              <a:t>&lt;T&gt; comparer): </a:t>
            </a:r>
            <a:r>
              <a:rPr lang="en-US" sz="2000" dirty="0"/>
              <a:t>This method is used to sort the elements in the entire Generic List using the specified comparer.</a:t>
            </a:r>
          </a:p>
          <a:p>
            <a:pPr marL="152396" indent="0">
              <a:buNone/>
            </a:pPr>
            <a:r>
              <a:rPr lang="en-US" sz="2000" b="1" dirty="0"/>
              <a:t>Sort(Comparison&lt;T&gt; comparison): </a:t>
            </a:r>
            <a:r>
              <a:rPr lang="en-US" sz="2000" dirty="0"/>
              <a:t>This method is used to sort the elements in the entire Generic List using the specified </a:t>
            </a:r>
            <a:r>
              <a:rPr lang="en-US" sz="2000" dirty="0" err="1"/>
              <a:t>System.Comparison</a:t>
            </a:r>
            <a:r>
              <a:rPr lang="en-US" sz="2000" dirty="0"/>
              <a:t>.</a:t>
            </a:r>
          </a:p>
          <a:p>
            <a:pPr marL="152396" indent="0">
              <a:buNone/>
            </a:pPr>
            <a:r>
              <a:rPr lang="en-US" sz="2000" b="1" dirty="0"/>
              <a:t>Sort(int index, int count, </a:t>
            </a:r>
            <a:r>
              <a:rPr lang="en-US" sz="2000" b="1" dirty="0" err="1"/>
              <a:t>IComparer</a:t>
            </a:r>
            <a:r>
              <a:rPr lang="en-US" sz="2000" b="1" dirty="0"/>
              <a:t>&lt;T&gt; comparer): </a:t>
            </a:r>
            <a:r>
              <a:rPr lang="en-US" sz="2000" dirty="0"/>
              <a:t>This method is used to sort the elements in a range of elements in a Generic List using the specified comparer.</a:t>
            </a:r>
          </a:p>
          <a:p>
            <a:pPr marL="152396" indent="0">
              <a:buNone/>
            </a:pPr>
            <a:endParaRPr lang="en-US" sz="2400" dirty="0"/>
          </a:p>
          <a:p>
            <a:pPr marL="152396" indent="0">
              <a:buNone/>
            </a:pPr>
            <a:r>
              <a:rPr lang="en-US" sz="2000" dirty="0"/>
              <a:t>Sort(Comparison&lt;T&gt; comparison) method in the List class, expects the Comparison delegate to be passed as an argument. We know what is a Delegate. A delegate is a function pointer and when we invoke the delegate, the function it points to is going to be executed. So, we need to create one method whose signature must be matched with the signature of the Comparison delegate and then we need to create an instance of the Comparison delegate and to the constructor of the Comparison delegate, we need to pass the method name which we want to execute.</a:t>
            </a:r>
          </a:p>
        </p:txBody>
      </p:sp>
    </p:spTree>
    <p:extLst>
      <p:ext uri="{BB962C8B-B14F-4D97-AF65-F5344CB8AC3E}">
        <p14:creationId xmlns:p14="http://schemas.microsoft.com/office/powerpoint/2010/main" val="18017239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06946-DD93-1781-7817-0E2020F5B430}"/>
              </a:ext>
            </a:extLst>
          </p:cNvPr>
          <p:cNvSpPr>
            <a:spLocks noGrp="1"/>
          </p:cNvSpPr>
          <p:nvPr>
            <p:ph type="title"/>
          </p:nvPr>
        </p:nvSpPr>
        <p:spPr>
          <a:xfrm>
            <a:off x="349624" y="188259"/>
            <a:ext cx="11645150" cy="896470"/>
          </a:xfrm>
        </p:spPr>
        <p:txBody>
          <a:bodyPr/>
          <a:lstStyle/>
          <a:p>
            <a:r>
              <a:rPr lang="en-US" b="1" dirty="0"/>
              <a:t>What is Comparison&lt;T&gt; Delegate</a:t>
            </a:r>
          </a:p>
        </p:txBody>
      </p:sp>
      <p:sp>
        <p:nvSpPr>
          <p:cNvPr id="3" name="Text Placeholder 2">
            <a:extLst>
              <a:ext uri="{FF2B5EF4-FFF2-40B4-BE49-F238E27FC236}">
                <a16:creationId xmlns:a16="http://schemas.microsoft.com/office/drawing/2014/main" id="{96C2D993-8243-2DF8-B629-3664370566DB}"/>
              </a:ext>
            </a:extLst>
          </p:cNvPr>
          <p:cNvSpPr>
            <a:spLocks noGrp="1"/>
          </p:cNvSpPr>
          <p:nvPr>
            <p:ph type="body" idx="1"/>
          </p:nvPr>
        </p:nvSpPr>
        <p:spPr>
          <a:xfrm>
            <a:off x="161366" y="1084729"/>
            <a:ext cx="11833410" cy="5656729"/>
          </a:xfrm>
        </p:spPr>
        <p:txBody>
          <a:bodyPr/>
          <a:lstStyle/>
          <a:p>
            <a:pPr marL="152396" indent="0">
              <a:buNone/>
            </a:pPr>
            <a:r>
              <a:rPr lang="en-US" dirty="0"/>
              <a:t>The Comparison Delegate represents the method that compares two objects of the same type. Here, the parameter x is the first object to compare. The parameter y is the second object to compare. And here T represents the type of objects to be compared. It returns a signed integer that indicates the relative values of x and y, as shown in the following table.</a:t>
            </a:r>
          </a:p>
          <a:p>
            <a:endParaRPr lang="en-US" dirty="0"/>
          </a:p>
          <a:p>
            <a:pPr marL="152396" indent="0">
              <a:buNone/>
            </a:pPr>
            <a:r>
              <a:rPr lang="en-US" dirty="0"/>
              <a:t>	Return value greater than ZERO – x is greater than y.</a:t>
            </a:r>
          </a:p>
          <a:p>
            <a:pPr marL="152396" indent="0">
              <a:buNone/>
            </a:pPr>
            <a:r>
              <a:rPr lang="en-US" dirty="0"/>
              <a:t>	Return value less than ZERO – x is less than y</a:t>
            </a:r>
          </a:p>
          <a:p>
            <a:pPr marL="152396" indent="0">
              <a:buNone/>
            </a:pPr>
            <a:r>
              <a:rPr lang="en-US" dirty="0"/>
              <a:t>	The Return value is ZERO – x equals y</a:t>
            </a:r>
          </a:p>
          <a:p>
            <a:pPr marL="152396" indent="0">
              <a:buNone/>
            </a:pPr>
            <a:endParaRPr lang="en-US" dirty="0"/>
          </a:p>
        </p:txBody>
      </p:sp>
    </p:spTree>
    <p:extLst>
      <p:ext uri="{BB962C8B-B14F-4D97-AF65-F5344CB8AC3E}">
        <p14:creationId xmlns:p14="http://schemas.microsoft.com/office/powerpoint/2010/main" val="16246265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61C698-83AD-44B6-EDC2-F1D7B7024EB9}"/>
              </a:ext>
            </a:extLst>
          </p:cNvPr>
          <p:cNvPicPr>
            <a:picLocks noChangeAspect="1"/>
          </p:cNvPicPr>
          <p:nvPr/>
        </p:nvPicPr>
        <p:blipFill>
          <a:blip r:embed="rId2"/>
          <a:stretch>
            <a:fillRect/>
          </a:stretch>
        </p:blipFill>
        <p:spPr>
          <a:xfrm>
            <a:off x="0" y="0"/>
            <a:ext cx="9959316" cy="6678706"/>
          </a:xfrm>
          <a:prstGeom prst="rect">
            <a:avLst/>
          </a:prstGeom>
        </p:spPr>
      </p:pic>
      <p:pic>
        <p:nvPicPr>
          <p:cNvPr id="7" name="Picture 6">
            <a:extLst>
              <a:ext uri="{FF2B5EF4-FFF2-40B4-BE49-F238E27FC236}">
                <a16:creationId xmlns:a16="http://schemas.microsoft.com/office/drawing/2014/main" id="{1B128058-C532-09A5-C605-C29FAA10563B}"/>
              </a:ext>
            </a:extLst>
          </p:cNvPr>
          <p:cNvPicPr>
            <a:picLocks noChangeAspect="1"/>
          </p:cNvPicPr>
          <p:nvPr/>
        </p:nvPicPr>
        <p:blipFill>
          <a:blip r:embed="rId3"/>
          <a:stretch>
            <a:fillRect/>
          </a:stretch>
        </p:blipFill>
        <p:spPr>
          <a:xfrm>
            <a:off x="10112892" y="2241621"/>
            <a:ext cx="1952898" cy="1657581"/>
          </a:xfrm>
          <a:prstGeom prst="rect">
            <a:avLst/>
          </a:prstGeom>
        </p:spPr>
      </p:pic>
    </p:spTree>
    <p:extLst>
      <p:ext uri="{BB962C8B-B14F-4D97-AF65-F5344CB8AC3E}">
        <p14:creationId xmlns:p14="http://schemas.microsoft.com/office/powerpoint/2010/main" val="11103094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AFCEE-E92C-9691-ACE7-444626E4C967}"/>
              </a:ext>
            </a:extLst>
          </p:cNvPr>
          <p:cNvSpPr>
            <a:spLocks noGrp="1"/>
          </p:cNvSpPr>
          <p:nvPr>
            <p:ph type="title"/>
          </p:nvPr>
        </p:nvSpPr>
        <p:spPr>
          <a:xfrm>
            <a:off x="609600" y="0"/>
            <a:ext cx="7413812" cy="762000"/>
          </a:xfrm>
        </p:spPr>
        <p:txBody>
          <a:bodyPr/>
          <a:lstStyle/>
          <a:p>
            <a:endParaRPr lang="en-US" dirty="0"/>
          </a:p>
        </p:txBody>
      </p:sp>
      <p:pic>
        <p:nvPicPr>
          <p:cNvPr id="5" name="Picture 4">
            <a:extLst>
              <a:ext uri="{FF2B5EF4-FFF2-40B4-BE49-F238E27FC236}">
                <a16:creationId xmlns:a16="http://schemas.microsoft.com/office/drawing/2014/main" id="{FDB1C6E3-C001-E314-E336-9209EDFB765B}"/>
              </a:ext>
            </a:extLst>
          </p:cNvPr>
          <p:cNvPicPr>
            <a:picLocks noChangeAspect="1"/>
          </p:cNvPicPr>
          <p:nvPr/>
        </p:nvPicPr>
        <p:blipFill rotWithShape="1">
          <a:blip r:embed="rId2"/>
          <a:srcRect r="3831"/>
          <a:stretch/>
        </p:blipFill>
        <p:spPr>
          <a:xfrm>
            <a:off x="0" y="1649218"/>
            <a:ext cx="10022541" cy="4115374"/>
          </a:xfrm>
          <a:prstGeom prst="rect">
            <a:avLst/>
          </a:prstGeom>
        </p:spPr>
      </p:pic>
      <p:pic>
        <p:nvPicPr>
          <p:cNvPr id="7" name="Picture 6">
            <a:extLst>
              <a:ext uri="{FF2B5EF4-FFF2-40B4-BE49-F238E27FC236}">
                <a16:creationId xmlns:a16="http://schemas.microsoft.com/office/drawing/2014/main" id="{DFF95104-98B6-F312-3096-9492378351DE}"/>
              </a:ext>
            </a:extLst>
          </p:cNvPr>
          <p:cNvPicPr>
            <a:picLocks noChangeAspect="1"/>
          </p:cNvPicPr>
          <p:nvPr/>
        </p:nvPicPr>
        <p:blipFill rotWithShape="1">
          <a:blip r:embed="rId3"/>
          <a:srcRect l="3130" r="29290"/>
          <a:stretch/>
        </p:blipFill>
        <p:spPr>
          <a:xfrm>
            <a:off x="10219764" y="2643078"/>
            <a:ext cx="1667435" cy="1571844"/>
          </a:xfrm>
          <a:prstGeom prst="rect">
            <a:avLst/>
          </a:prstGeom>
        </p:spPr>
      </p:pic>
    </p:spTree>
    <p:extLst>
      <p:ext uri="{BB962C8B-B14F-4D97-AF65-F5344CB8AC3E}">
        <p14:creationId xmlns:p14="http://schemas.microsoft.com/office/powerpoint/2010/main" val="20931720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866BE-1C1A-E51D-2EDB-AB599AE59D1E}"/>
              </a:ext>
            </a:extLst>
          </p:cNvPr>
          <p:cNvSpPr>
            <a:spLocks noGrp="1"/>
          </p:cNvSpPr>
          <p:nvPr>
            <p:ph type="title"/>
          </p:nvPr>
        </p:nvSpPr>
        <p:spPr>
          <a:xfrm>
            <a:off x="394447" y="108220"/>
            <a:ext cx="10560424" cy="770321"/>
          </a:xfrm>
        </p:spPr>
        <p:txBody>
          <a:bodyPr/>
          <a:lstStyle/>
          <a:p>
            <a:r>
              <a:rPr lang="en-US" dirty="0"/>
              <a:t>Comparison Delegate with Lambda Expression</a:t>
            </a:r>
          </a:p>
        </p:txBody>
      </p:sp>
      <p:sp>
        <p:nvSpPr>
          <p:cNvPr id="3" name="Text Placeholder 2">
            <a:extLst>
              <a:ext uri="{FF2B5EF4-FFF2-40B4-BE49-F238E27FC236}">
                <a16:creationId xmlns:a16="http://schemas.microsoft.com/office/drawing/2014/main" id="{9FB813DF-7ACD-B87C-05A6-66FEAFEA0AF8}"/>
              </a:ext>
            </a:extLst>
          </p:cNvPr>
          <p:cNvSpPr>
            <a:spLocks noGrp="1"/>
          </p:cNvSpPr>
          <p:nvPr>
            <p:ph type="body" idx="1"/>
          </p:nvPr>
        </p:nvSpPr>
        <p:spPr>
          <a:xfrm>
            <a:off x="475129" y="815788"/>
            <a:ext cx="11385177" cy="5933992"/>
          </a:xfrm>
        </p:spPr>
        <p:txBody>
          <a:bodyPr/>
          <a:lstStyle/>
          <a:p>
            <a:pPr marL="152396" indent="0">
              <a:buNone/>
            </a:pPr>
            <a:r>
              <a:rPr lang="en-US" dirty="0" err="1">
                <a:solidFill>
                  <a:srgbClr val="FF0000"/>
                </a:solidFill>
              </a:rPr>
              <a:t>listEmployees.Sort</a:t>
            </a:r>
            <a:r>
              <a:rPr lang="en-US" dirty="0">
                <a:solidFill>
                  <a:srgbClr val="FF0000"/>
                </a:solidFill>
              </a:rPr>
              <a:t>((e1, e2) =&gt; e1.Name.CompareTo(e2.Name));</a:t>
            </a:r>
          </a:p>
          <a:p>
            <a:pPr marL="152396" indent="0">
              <a:buNone/>
            </a:pPr>
            <a:endParaRPr lang="en-US" dirty="0">
              <a:solidFill>
                <a:srgbClr val="FF0000"/>
              </a:solidFill>
            </a:endParaRPr>
          </a:p>
        </p:txBody>
      </p:sp>
      <p:pic>
        <p:nvPicPr>
          <p:cNvPr id="5" name="Picture 4">
            <a:extLst>
              <a:ext uri="{FF2B5EF4-FFF2-40B4-BE49-F238E27FC236}">
                <a16:creationId xmlns:a16="http://schemas.microsoft.com/office/drawing/2014/main" id="{3E157D4A-3371-E341-919A-58E0E6FFD0D2}"/>
              </a:ext>
            </a:extLst>
          </p:cNvPr>
          <p:cNvPicPr>
            <a:picLocks noChangeAspect="1"/>
          </p:cNvPicPr>
          <p:nvPr/>
        </p:nvPicPr>
        <p:blipFill rotWithShape="1">
          <a:blip r:embed="rId2"/>
          <a:srcRect l="1340"/>
          <a:stretch/>
        </p:blipFill>
        <p:spPr>
          <a:xfrm>
            <a:off x="331694" y="2231782"/>
            <a:ext cx="9238268" cy="1969020"/>
          </a:xfrm>
          <a:prstGeom prst="rect">
            <a:avLst/>
          </a:prstGeom>
        </p:spPr>
      </p:pic>
      <p:pic>
        <p:nvPicPr>
          <p:cNvPr id="7" name="Picture 6">
            <a:extLst>
              <a:ext uri="{FF2B5EF4-FFF2-40B4-BE49-F238E27FC236}">
                <a16:creationId xmlns:a16="http://schemas.microsoft.com/office/drawing/2014/main" id="{470C5ABA-303C-F2A2-4049-C1D6B17942F5}"/>
              </a:ext>
            </a:extLst>
          </p:cNvPr>
          <p:cNvPicPr>
            <a:picLocks noChangeAspect="1"/>
          </p:cNvPicPr>
          <p:nvPr/>
        </p:nvPicPr>
        <p:blipFill rotWithShape="1">
          <a:blip r:embed="rId3"/>
          <a:srcRect l="3853"/>
          <a:stretch/>
        </p:blipFill>
        <p:spPr>
          <a:xfrm>
            <a:off x="9762565" y="2373212"/>
            <a:ext cx="1905138" cy="1686160"/>
          </a:xfrm>
          <a:prstGeom prst="rect">
            <a:avLst/>
          </a:prstGeom>
        </p:spPr>
      </p:pic>
    </p:spTree>
    <p:extLst>
      <p:ext uri="{BB962C8B-B14F-4D97-AF65-F5344CB8AC3E}">
        <p14:creationId xmlns:p14="http://schemas.microsoft.com/office/powerpoint/2010/main" val="3647136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9D9BBE-1556-EC85-7A2A-7DB2761463F1}"/>
              </a:ext>
            </a:extLst>
          </p:cNvPr>
          <p:cNvPicPr>
            <a:picLocks noChangeAspect="1"/>
          </p:cNvPicPr>
          <p:nvPr/>
        </p:nvPicPr>
        <p:blipFill>
          <a:blip r:embed="rId2"/>
          <a:stretch>
            <a:fillRect/>
          </a:stretch>
        </p:blipFill>
        <p:spPr>
          <a:xfrm>
            <a:off x="873893" y="379145"/>
            <a:ext cx="6392167" cy="2495898"/>
          </a:xfrm>
          <a:prstGeom prst="rect">
            <a:avLst/>
          </a:prstGeom>
        </p:spPr>
      </p:pic>
      <p:pic>
        <p:nvPicPr>
          <p:cNvPr id="7" name="Picture 6">
            <a:extLst>
              <a:ext uri="{FF2B5EF4-FFF2-40B4-BE49-F238E27FC236}">
                <a16:creationId xmlns:a16="http://schemas.microsoft.com/office/drawing/2014/main" id="{51256375-1898-EC8A-4748-6CB637BFBA3C}"/>
              </a:ext>
            </a:extLst>
          </p:cNvPr>
          <p:cNvPicPr>
            <a:picLocks noChangeAspect="1"/>
          </p:cNvPicPr>
          <p:nvPr/>
        </p:nvPicPr>
        <p:blipFill>
          <a:blip r:embed="rId3"/>
          <a:stretch>
            <a:fillRect/>
          </a:stretch>
        </p:blipFill>
        <p:spPr>
          <a:xfrm>
            <a:off x="7530119" y="1045988"/>
            <a:ext cx="3353268" cy="1162212"/>
          </a:xfrm>
          <a:prstGeom prst="rect">
            <a:avLst/>
          </a:prstGeom>
        </p:spPr>
      </p:pic>
      <p:pic>
        <p:nvPicPr>
          <p:cNvPr id="9" name="Picture 8">
            <a:extLst>
              <a:ext uri="{FF2B5EF4-FFF2-40B4-BE49-F238E27FC236}">
                <a16:creationId xmlns:a16="http://schemas.microsoft.com/office/drawing/2014/main" id="{9BC3E4DC-A4A8-186B-55FB-72B0755E6FC4}"/>
              </a:ext>
            </a:extLst>
          </p:cNvPr>
          <p:cNvPicPr>
            <a:picLocks noChangeAspect="1"/>
          </p:cNvPicPr>
          <p:nvPr/>
        </p:nvPicPr>
        <p:blipFill rotWithShape="1">
          <a:blip r:embed="rId4"/>
          <a:srcRect r="18315"/>
          <a:stretch/>
        </p:blipFill>
        <p:spPr>
          <a:xfrm>
            <a:off x="873892" y="3074994"/>
            <a:ext cx="6392167" cy="3783006"/>
          </a:xfrm>
          <a:prstGeom prst="rect">
            <a:avLst/>
          </a:prstGeom>
        </p:spPr>
      </p:pic>
      <p:pic>
        <p:nvPicPr>
          <p:cNvPr id="11" name="Picture 10">
            <a:extLst>
              <a:ext uri="{FF2B5EF4-FFF2-40B4-BE49-F238E27FC236}">
                <a16:creationId xmlns:a16="http://schemas.microsoft.com/office/drawing/2014/main" id="{FC5C9397-6390-6F3E-4105-51E9F3024058}"/>
              </a:ext>
            </a:extLst>
          </p:cNvPr>
          <p:cNvPicPr>
            <a:picLocks noChangeAspect="1"/>
          </p:cNvPicPr>
          <p:nvPr/>
        </p:nvPicPr>
        <p:blipFill>
          <a:blip r:embed="rId5"/>
          <a:stretch>
            <a:fillRect/>
          </a:stretch>
        </p:blipFill>
        <p:spPr>
          <a:xfrm>
            <a:off x="7530119" y="4051969"/>
            <a:ext cx="3915321" cy="1829055"/>
          </a:xfrm>
          <a:prstGeom prst="rect">
            <a:avLst/>
          </a:prstGeom>
        </p:spPr>
      </p:pic>
    </p:spTree>
    <p:extLst>
      <p:ext uri="{BB962C8B-B14F-4D97-AF65-F5344CB8AC3E}">
        <p14:creationId xmlns:p14="http://schemas.microsoft.com/office/powerpoint/2010/main" val="1511685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70CD6-6E00-D806-345C-FE9AA3701D5F}"/>
              </a:ext>
            </a:extLst>
          </p:cNvPr>
          <p:cNvSpPr>
            <a:spLocks noGrp="1"/>
          </p:cNvSpPr>
          <p:nvPr>
            <p:ph type="title"/>
          </p:nvPr>
        </p:nvSpPr>
        <p:spPr>
          <a:xfrm>
            <a:off x="708211" y="99255"/>
            <a:ext cx="7915835" cy="671710"/>
          </a:xfrm>
        </p:spPr>
        <p:txBody>
          <a:bodyPr/>
          <a:lstStyle/>
          <a:p>
            <a:r>
              <a:rPr lang="en-US" b="1" dirty="0"/>
              <a:t>Accessing Elements in a List</a:t>
            </a:r>
          </a:p>
        </p:txBody>
      </p:sp>
      <p:sp>
        <p:nvSpPr>
          <p:cNvPr id="3" name="Text Placeholder 2">
            <a:extLst>
              <a:ext uri="{FF2B5EF4-FFF2-40B4-BE49-F238E27FC236}">
                <a16:creationId xmlns:a16="http://schemas.microsoft.com/office/drawing/2014/main" id="{66401742-92A9-8529-F00B-772D705BFFE1}"/>
              </a:ext>
            </a:extLst>
          </p:cNvPr>
          <p:cNvSpPr>
            <a:spLocks noGrp="1"/>
          </p:cNvSpPr>
          <p:nvPr>
            <p:ph type="body" idx="1"/>
          </p:nvPr>
        </p:nvSpPr>
        <p:spPr>
          <a:xfrm>
            <a:off x="551329" y="842682"/>
            <a:ext cx="11291047" cy="5791200"/>
          </a:xfrm>
        </p:spPr>
        <p:txBody>
          <a:bodyPr/>
          <a:lstStyle/>
          <a:p>
            <a:pPr marL="152396" indent="0">
              <a:buNone/>
            </a:pPr>
            <a:r>
              <a:rPr lang="en-US" sz="2400" b="1" dirty="0"/>
              <a:t>Using Index to Access Generic List&lt;T&gt; </a:t>
            </a:r>
          </a:p>
          <a:p>
            <a:pPr marL="152396" indent="0">
              <a:buNone/>
            </a:pPr>
            <a:r>
              <a:rPr lang="en-US" sz="2400" dirty="0"/>
              <a:t>The List&lt;T&gt; Class Implements the </a:t>
            </a:r>
            <a:r>
              <a:rPr lang="en-US" sz="2400" dirty="0" err="1"/>
              <a:t>IList</a:t>
            </a:r>
            <a:r>
              <a:rPr lang="en-US" sz="2400" dirty="0"/>
              <a:t>&lt;T&gt; interface. So, we can access the individual elements of the List Collection in C# by using the integral index. In this case, we just need to specify the index position of the element that we want to access. The Index is 0 Based. If the specified index is not present, then the compiler will throw an exception.</a:t>
            </a:r>
          </a:p>
          <a:p>
            <a:pPr marL="152396" indent="0">
              <a:buNone/>
            </a:pPr>
            <a:r>
              <a:rPr lang="en-US" sz="2400" b="1" dirty="0"/>
              <a:t>Using For-Each Loop to Access Generic List&lt;T&gt;</a:t>
            </a:r>
          </a:p>
          <a:p>
            <a:pPr marL="152396" indent="0">
              <a:buNone/>
            </a:pPr>
            <a:r>
              <a:rPr lang="en-US" sz="2400" dirty="0"/>
              <a:t>You can also use a for-each loop to access the elements of a Generic List&lt;T&gt; collection</a:t>
            </a:r>
          </a:p>
          <a:p>
            <a:pPr marL="152396" indent="0">
              <a:buNone/>
            </a:pPr>
            <a:r>
              <a:rPr lang="en-US" sz="2400" b="1" dirty="0"/>
              <a:t>Using For Loop to Access Generic List&lt;T&gt; </a:t>
            </a:r>
          </a:p>
          <a:p>
            <a:pPr marL="152396" indent="0">
              <a:buNone/>
            </a:pPr>
            <a:r>
              <a:rPr lang="en-US" sz="2400" dirty="0"/>
              <a:t>You can also access the Generic List&lt;T&gt; collection in C# using a for loop as follows. Here, we need to get the count of the list collection by using the Count properties of the List class and then start the loop from 0 and fetch the element of the list collection using the Index position.</a:t>
            </a:r>
          </a:p>
        </p:txBody>
      </p:sp>
    </p:spTree>
    <p:extLst>
      <p:ext uri="{BB962C8B-B14F-4D97-AF65-F5344CB8AC3E}">
        <p14:creationId xmlns:p14="http://schemas.microsoft.com/office/powerpoint/2010/main" val="2016712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2E590F1-A742-1AC9-D24F-5CE480FBD5A4}"/>
              </a:ext>
            </a:extLst>
          </p:cNvPr>
          <p:cNvPicPr>
            <a:picLocks noChangeAspect="1"/>
          </p:cNvPicPr>
          <p:nvPr/>
        </p:nvPicPr>
        <p:blipFill rotWithShape="1">
          <a:blip r:embed="rId2"/>
          <a:srcRect r="28422"/>
          <a:stretch/>
        </p:blipFill>
        <p:spPr>
          <a:xfrm>
            <a:off x="806022" y="870370"/>
            <a:ext cx="5352732" cy="4686954"/>
          </a:xfrm>
          <a:prstGeom prst="rect">
            <a:avLst/>
          </a:prstGeom>
        </p:spPr>
      </p:pic>
      <p:pic>
        <p:nvPicPr>
          <p:cNvPr id="9" name="Picture 8">
            <a:extLst>
              <a:ext uri="{FF2B5EF4-FFF2-40B4-BE49-F238E27FC236}">
                <a16:creationId xmlns:a16="http://schemas.microsoft.com/office/drawing/2014/main" id="{D2D6C97E-9879-E6EB-6139-2903AD7FAEEC}"/>
              </a:ext>
            </a:extLst>
          </p:cNvPr>
          <p:cNvPicPr>
            <a:picLocks noChangeAspect="1"/>
          </p:cNvPicPr>
          <p:nvPr/>
        </p:nvPicPr>
        <p:blipFill>
          <a:blip r:embed="rId3"/>
          <a:stretch>
            <a:fillRect/>
          </a:stretch>
        </p:blipFill>
        <p:spPr>
          <a:xfrm>
            <a:off x="6645585" y="1527686"/>
            <a:ext cx="4925112" cy="3372321"/>
          </a:xfrm>
          <a:prstGeom prst="rect">
            <a:avLst/>
          </a:prstGeom>
        </p:spPr>
      </p:pic>
    </p:spTree>
    <p:extLst>
      <p:ext uri="{BB962C8B-B14F-4D97-AF65-F5344CB8AC3E}">
        <p14:creationId xmlns:p14="http://schemas.microsoft.com/office/powerpoint/2010/main" val="295689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61767-F1B4-1228-6654-7CC77D643204}"/>
              </a:ext>
            </a:extLst>
          </p:cNvPr>
          <p:cNvSpPr>
            <a:spLocks noGrp="1"/>
          </p:cNvSpPr>
          <p:nvPr>
            <p:ph type="title"/>
          </p:nvPr>
        </p:nvSpPr>
        <p:spPr>
          <a:xfrm>
            <a:off x="788893" y="421984"/>
            <a:ext cx="10802471" cy="734462"/>
          </a:xfrm>
        </p:spPr>
        <p:txBody>
          <a:bodyPr/>
          <a:lstStyle/>
          <a:p>
            <a:r>
              <a:rPr lang="en-US" sz="2800" b="1" dirty="0"/>
              <a:t>How to Insert Elements at a Specific Position in a Generic List Collection</a:t>
            </a:r>
          </a:p>
        </p:txBody>
      </p:sp>
      <p:sp>
        <p:nvSpPr>
          <p:cNvPr id="3" name="Text Placeholder 2">
            <a:extLst>
              <a:ext uri="{FF2B5EF4-FFF2-40B4-BE49-F238E27FC236}">
                <a16:creationId xmlns:a16="http://schemas.microsoft.com/office/drawing/2014/main" id="{8EDEB797-5FDC-4DFF-F6A8-C5709F36C0A4}"/>
              </a:ext>
            </a:extLst>
          </p:cNvPr>
          <p:cNvSpPr>
            <a:spLocks noGrp="1"/>
          </p:cNvSpPr>
          <p:nvPr>
            <p:ph type="body" idx="1"/>
          </p:nvPr>
        </p:nvSpPr>
        <p:spPr>
          <a:xfrm>
            <a:off x="528919" y="1156446"/>
            <a:ext cx="10883152" cy="5025754"/>
          </a:xfrm>
        </p:spPr>
        <p:txBody>
          <a:bodyPr/>
          <a:lstStyle/>
          <a:p>
            <a:pPr marL="152396" indent="0">
              <a:buNone/>
            </a:pPr>
            <a:r>
              <a:rPr lang="en-US" sz="2000" dirty="0"/>
              <a:t>If you want to Insert a specific Element or a collection of Elements at a specific position in a Generic List Collection, then you need to use the following two methods provided by the Generic List Collection Class in C#. The Insert method is used to insert a specific element and the </a:t>
            </a:r>
            <a:r>
              <a:rPr lang="en-US" sz="2000" dirty="0" err="1"/>
              <a:t>InsertRange</a:t>
            </a:r>
            <a:r>
              <a:rPr lang="en-US" sz="2000" dirty="0"/>
              <a:t> method is used to insert a collection of elements.</a:t>
            </a:r>
          </a:p>
          <a:p>
            <a:pPr marL="152396" indent="0">
              <a:buNone/>
            </a:pPr>
            <a:r>
              <a:rPr lang="en-US" sz="2000" b="1" dirty="0"/>
              <a:t>Insert(int index, T item):</a:t>
            </a:r>
            <a:r>
              <a:rPr lang="en-US" sz="2000" dirty="0"/>
              <a:t> This method is used to insert an element into the Generic List at the specified index. Here, the parameter index specifies the zero-based index at which an item should be inserted and the parameter item specifies the object to insert. The value can be null for reference types. If the index is less than 0 or the index is greater than Generic List Count, then it will throw </a:t>
            </a:r>
            <a:r>
              <a:rPr lang="en-US" sz="2000" dirty="0" err="1"/>
              <a:t>ArgumentOutOfRangeException</a:t>
            </a:r>
            <a:r>
              <a:rPr lang="en-US" sz="2000" dirty="0"/>
              <a:t>.</a:t>
            </a:r>
          </a:p>
          <a:p>
            <a:pPr marL="152396" indent="0">
              <a:buNone/>
            </a:pPr>
            <a:endParaRPr lang="en-US" sz="2000" dirty="0"/>
          </a:p>
          <a:p>
            <a:pPr marL="152396" indent="0">
              <a:buNone/>
            </a:pPr>
            <a:r>
              <a:rPr lang="en-US" sz="2000" b="1" dirty="0" err="1"/>
              <a:t>InsertRange</a:t>
            </a:r>
            <a:r>
              <a:rPr lang="en-US" sz="2000" b="1" dirty="0"/>
              <a:t>(int index, </a:t>
            </a:r>
            <a:r>
              <a:rPr lang="en-US" sz="2000" b="1" dirty="0" err="1"/>
              <a:t>IEnumerable</a:t>
            </a:r>
            <a:r>
              <a:rPr lang="en-US" sz="2000" b="1" dirty="0"/>
              <a:t>&lt;T&gt; collection): </a:t>
            </a:r>
            <a:r>
              <a:rPr lang="en-US" sz="2000" dirty="0"/>
              <a:t>This method is used to insert the elements of a collection into the Generic List at the specified index. Here, the parameter index specifies the zero-based index at which an item should be inserted. The parameter collection specifies the collection whose elements should be inserted into the Generic List. The collection itself cannot be null, but it can contain elements that are null if type T is a reference type. If the collection is null, then it will throw </a:t>
            </a:r>
            <a:r>
              <a:rPr lang="en-US" sz="2000" dirty="0" err="1"/>
              <a:t>ArgumentNullException</a:t>
            </a:r>
            <a:r>
              <a:rPr lang="en-US" sz="2000" dirty="0"/>
              <a:t>. If the index is less than 0 or the index is greater than Generic List Count, then it will throw </a:t>
            </a:r>
            <a:r>
              <a:rPr lang="en-US" sz="2000" dirty="0" err="1"/>
              <a:t>ArgumentOutOfRangeException</a:t>
            </a:r>
            <a:r>
              <a:rPr lang="en-US" sz="2000" dirty="0"/>
              <a:t>.</a:t>
            </a:r>
          </a:p>
        </p:txBody>
      </p:sp>
    </p:spTree>
    <p:extLst>
      <p:ext uri="{BB962C8B-B14F-4D97-AF65-F5344CB8AC3E}">
        <p14:creationId xmlns:p14="http://schemas.microsoft.com/office/powerpoint/2010/main" val="3790595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004374-F991-4029-11AA-D24B1CF6BB93}"/>
              </a:ext>
            </a:extLst>
          </p:cNvPr>
          <p:cNvPicPr>
            <a:picLocks noChangeAspect="1"/>
          </p:cNvPicPr>
          <p:nvPr/>
        </p:nvPicPr>
        <p:blipFill>
          <a:blip r:embed="rId2"/>
          <a:stretch>
            <a:fillRect/>
          </a:stretch>
        </p:blipFill>
        <p:spPr>
          <a:xfrm>
            <a:off x="737217" y="257237"/>
            <a:ext cx="4946407" cy="2646126"/>
          </a:xfrm>
          <a:prstGeom prst="rect">
            <a:avLst/>
          </a:prstGeom>
        </p:spPr>
      </p:pic>
      <p:pic>
        <p:nvPicPr>
          <p:cNvPr id="7" name="Picture 6">
            <a:extLst>
              <a:ext uri="{FF2B5EF4-FFF2-40B4-BE49-F238E27FC236}">
                <a16:creationId xmlns:a16="http://schemas.microsoft.com/office/drawing/2014/main" id="{2CCA5D94-58C5-1524-B46F-C25CC5D67F95}"/>
              </a:ext>
            </a:extLst>
          </p:cNvPr>
          <p:cNvPicPr>
            <a:picLocks noChangeAspect="1"/>
          </p:cNvPicPr>
          <p:nvPr/>
        </p:nvPicPr>
        <p:blipFill>
          <a:blip r:embed="rId3"/>
          <a:stretch>
            <a:fillRect/>
          </a:stretch>
        </p:blipFill>
        <p:spPr>
          <a:xfrm>
            <a:off x="737217" y="3091610"/>
            <a:ext cx="4946407" cy="3445258"/>
          </a:xfrm>
          <a:prstGeom prst="rect">
            <a:avLst/>
          </a:prstGeom>
        </p:spPr>
      </p:pic>
      <p:pic>
        <p:nvPicPr>
          <p:cNvPr id="9" name="Picture 8">
            <a:extLst>
              <a:ext uri="{FF2B5EF4-FFF2-40B4-BE49-F238E27FC236}">
                <a16:creationId xmlns:a16="http://schemas.microsoft.com/office/drawing/2014/main" id="{64EA85C2-A8EB-76BF-6D84-8BC44C046F09}"/>
              </a:ext>
            </a:extLst>
          </p:cNvPr>
          <p:cNvPicPr>
            <a:picLocks noChangeAspect="1"/>
          </p:cNvPicPr>
          <p:nvPr/>
        </p:nvPicPr>
        <p:blipFill rotWithShape="1">
          <a:blip r:embed="rId4"/>
          <a:srcRect l="2267"/>
          <a:stretch/>
        </p:blipFill>
        <p:spPr>
          <a:xfrm>
            <a:off x="6598024" y="3399579"/>
            <a:ext cx="3863781" cy="2829320"/>
          </a:xfrm>
          <a:prstGeom prst="rect">
            <a:avLst/>
          </a:prstGeom>
        </p:spPr>
      </p:pic>
      <p:pic>
        <p:nvPicPr>
          <p:cNvPr id="11" name="Picture 10">
            <a:extLst>
              <a:ext uri="{FF2B5EF4-FFF2-40B4-BE49-F238E27FC236}">
                <a16:creationId xmlns:a16="http://schemas.microsoft.com/office/drawing/2014/main" id="{DCD16662-3FB6-F7E5-F76E-EBC4228643E5}"/>
              </a:ext>
            </a:extLst>
          </p:cNvPr>
          <p:cNvPicPr>
            <a:picLocks noChangeAspect="1"/>
          </p:cNvPicPr>
          <p:nvPr/>
        </p:nvPicPr>
        <p:blipFill rotWithShape="1">
          <a:blip r:embed="rId5"/>
          <a:srcRect r="9040"/>
          <a:stretch/>
        </p:blipFill>
        <p:spPr>
          <a:xfrm>
            <a:off x="6598024" y="749284"/>
            <a:ext cx="3145453" cy="1428949"/>
          </a:xfrm>
          <a:prstGeom prst="rect">
            <a:avLst/>
          </a:prstGeom>
        </p:spPr>
      </p:pic>
    </p:spTree>
    <p:extLst>
      <p:ext uri="{BB962C8B-B14F-4D97-AF65-F5344CB8AC3E}">
        <p14:creationId xmlns:p14="http://schemas.microsoft.com/office/powerpoint/2010/main" val="727427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1E0EC-8262-DC41-05A8-33DF22CD8D46}"/>
              </a:ext>
            </a:extLst>
          </p:cNvPr>
          <p:cNvSpPr>
            <a:spLocks noGrp="1"/>
          </p:cNvSpPr>
          <p:nvPr>
            <p:ph type="title"/>
          </p:nvPr>
        </p:nvSpPr>
        <p:spPr>
          <a:xfrm>
            <a:off x="596152" y="564777"/>
            <a:ext cx="10856260" cy="555812"/>
          </a:xfrm>
        </p:spPr>
        <p:txBody>
          <a:bodyPr/>
          <a:lstStyle/>
          <a:p>
            <a:r>
              <a:rPr lang="en-US" sz="3200" b="1" dirty="0"/>
              <a:t>How to Check the Availability of an Element in a List Collection</a:t>
            </a:r>
            <a:br>
              <a:rPr lang="en-US" dirty="0"/>
            </a:br>
            <a:endParaRPr lang="en-US" dirty="0"/>
          </a:p>
        </p:txBody>
      </p:sp>
      <p:sp>
        <p:nvSpPr>
          <p:cNvPr id="3" name="Text Placeholder 2">
            <a:extLst>
              <a:ext uri="{FF2B5EF4-FFF2-40B4-BE49-F238E27FC236}">
                <a16:creationId xmlns:a16="http://schemas.microsoft.com/office/drawing/2014/main" id="{DD3BA9E8-6065-DB84-33DF-01410EECE2CE}"/>
              </a:ext>
            </a:extLst>
          </p:cNvPr>
          <p:cNvSpPr>
            <a:spLocks noGrp="1"/>
          </p:cNvSpPr>
          <p:nvPr>
            <p:ph type="body" idx="1"/>
          </p:nvPr>
        </p:nvSpPr>
        <p:spPr>
          <a:xfrm>
            <a:off x="528917" y="1532965"/>
            <a:ext cx="11349317" cy="5038164"/>
          </a:xfrm>
        </p:spPr>
        <p:txBody>
          <a:bodyPr/>
          <a:lstStyle/>
          <a:p>
            <a:pPr marL="152396" indent="0">
              <a:buNone/>
            </a:pPr>
            <a:r>
              <a:rPr lang="en-US" dirty="0"/>
              <a:t>If you want to check whether an element exists or not in the Generic List Collection, then you need to use the following Contains method of the Generic List Collection Class in C#.</a:t>
            </a:r>
          </a:p>
          <a:p>
            <a:pPr marL="152396" indent="0">
              <a:buNone/>
            </a:pPr>
            <a:r>
              <a:rPr lang="en-US" b="1" dirty="0"/>
              <a:t>Contains(T item): </a:t>
            </a:r>
            <a:r>
              <a:rPr lang="en-US" dirty="0"/>
              <a:t>The Contains(T item) method of the Generic List Collection Class is used to check if the given item is present in the List or not. The parameter item specifies the object to locate in the Generic List. The value can be null for reference types. It returns true if the item is found in the Generic List; otherwise, false.</a:t>
            </a:r>
          </a:p>
        </p:txBody>
      </p:sp>
    </p:spTree>
    <p:extLst>
      <p:ext uri="{BB962C8B-B14F-4D97-AF65-F5344CB8AC3E}">
        <p14:creationId xmlns:p14="http://schemas.microsoft.com/office/powerpoint/2010/main" val="2521158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655</TotalTime>
  <Words>2549</Words>
  <Application>Microsoft Office PowerPoint</Application>
  <PresentationFormat>Widescreen</PresentationFormat>
  <Paragraphs>82</Paragraphs>
  <Slides>37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Times New Roman</vt:lpstr>
      <vt:lpstr>Office Theme</vt:lpstr>
      <vt:lpstr>LIST</vt:lpstr>
      <vt:lpstr>What is a List</vt:lpstr>
      <vt:lpstr>Adding an Item to a List</vt:lpstr>
      <vt:lpstr>PowerPoint Presentation</vt:lpstr>
      <vt:lpstr>Accessing Elements in a List</vt:lpstr>
      <vt:lpstr>PowerPoint Presentation</vt:lpstr>
      <vt:lpstr>How to Insert Elements at a Specific Position in a Generic List Collection</vt:lpstr>
      <vt:lpstr>PowerPoint Presentation</vt:lpstr>
      <vt:lpstr>How to Check the Availability of an Element in a List Collection </vt:lpstr>
      <vt:lpstr>PowerPoint Presentation</vt:lpstr>
      <vt:lpstr>How to Remove Elements from a Generic List Collection </vt:lpstr>
      <vt:lpstr>PowerPoint Presentation</vt:lpstr>
      <vt:lpstr>How to Copy an Array to a List</vt:lpstr>
      <vt:lpstr>PowerPoint Presentation</vt:lpstr>
      <vt:lpstr>How to Find Element in a Generic List Collection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Other Methods</vt:lpstr>
      <vt:lpstr>PowerPoint Presentation</vt:lpstr>
      <vt:lpstr>PowerPoint Presentation</vt:lpstr>
      <vt:lpstr>PowerPoint Presentation</vt:lpstr>
      <vt:lpstr>Sort</vt:lpstr>
      <vt:lpstr>PowerPoint Presentation</vt:lpstr>
      <vt:lpstr>How the sort functionality is working for simple data types like int, double, string, char, etc.</vt:lpstr>
      <vt:lpstr>How to Sort a complex List e.g a List of Employees</vt:lpstr>
      <vt:lpstr>How to Sort a List of Complex Types</vt:lpstr>
      <vt:lpstr>Implementing the IComparable interface </vt:lpstr>
      <vt:lpstr>Comparison Delegate</vt:lpstr>
      <vt:lpstr>What is Comparison&lt;T&gt; Delegate</vt:lpstr>
      <vt:lpstr>PowerPoint Presentation</vt:lpstr>
      <vt:lpstr>PowerPoint Presentation</vt:lpstr>
      <vt:lpstr>Comparison Delegate with Lambda Expression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dc:title>
  <dc:creator>Jonathan Ndambuki</dc:creator>
  <cp:lastModifiedBy>Jonathan Ndambuki</cp:lastModifiedBy>
  <cp:revision>5</cp:revision>
  <dcterms:created xsi:type="dcterms:W3CDTF">2023-06-24T12:47:26Z</dcterms:created>
  <dcterms:modified xsi:type="dcterms:W3CDTF">2023-08-09T06:48:51Z</dcterms:modified>
</cp:coreProperties>
</file>