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41" r:id="rId2"/>
    <p:sldId id="342" r:id="rId3"/>
    <p:sldId id="343" r:id="rId4"/>
    <p:sldId id="344" r:id="rId5"/>
    <p:sldId id="345" r:id="rId6"/>
    <p:sldId id="346" r:id="rId7"/>
    <p:sldId id="347" r:id="rId8"/>
    <p:sldId id="258" r:id="rId9"/>
    <p:sldId id="266" r:id="rId10"/>
    <p:sldId id="257" r:id="rId11"/>
    <p:sldId id="335" r:id="rId12"/>
    <p:sldId id="339" r:id="rId13"/>
    <p:sldId id="270" r:id="rId14"/>
    <p:sldId id="348" r:id="rId15"/>
    <p:sldId id="349" r:id="rId16"/>
    <p:sldId id="336" r:id="rId17"/>
    <p:sldId id="337" r:id="rId18"/>
    <p:sldId id="361" r:id="rId19"/>
    <p:sldId id="351" r:id="rId20"/>
    <p:sldId id="352" r:id="rId21"/>
    <p:sldId id="353" r:id="rId22"/>
    <p:sldId id="354" r:id="rId23"/>
    <p:sldId id="355" r:id="rId24"/>
    <p:sldId id="356" r:id="rId25"/>
    <p:sldId id="357" r:id="rId26"/>
    <p:sldId id="358" r:id="rId27"/>
    <p:sldId id="359" r:id="rId28"/>
    <p:sldId id="360" r:id="rId29"/>
    <p:sldId id="363" r:id="rId30"/>
    <p:sldId id="366" r:id="rId31"/>
    <p:sldId id="367" r:id="rId32"/>
    <p:sldId id="340" r:id="rId33"/>
    <p:sldId id="369" r:id="rId34"/>
    <p:sldId id="370" r:id="rId35"/>
    <p:sldId id="37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20B31-CE94-48F8-9502-68F75B301C81}" type="datetimeFigureOut">
              <a:rPr lang="en-US" smtClean="0"/>
              <a:t>8/8/2023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8CBD2-3C29-4DEE-BA0D-0CCAAB709B14}" type="slidenum">
              <a:rPr lang="en-US" smtClean="0"/>
              <a:t>‹#›</a:t>
            </a:fld>
            <a:endParaRPr lang="en-US"/>
          </a:p>
        </p:txBody>
      </p:sp>
    </p:spTree>
    <p:extLst>
      <p:ext uri="{BB962C8B-B14F-4D97-AF65-F5344CB8AC3E}">
        <p14:creationId xmlns:p14="http://schemas.microsoft.com/office/powerpoint/2010/main" val="1346200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451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02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EF6FF-802E-6581-84A8-8397EEF798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0AD6E0-555F-7FD1-628D-E96E729C1F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B90A4-7005-B299-1DCE-9EEB35627832}"/>
              </a:ext>
            </a:extLst>
          </p:cNvPr>
          <p:cNvSpPr>
            <a:spLocks noGrp="1"/>
          </p:cNvSpPr>
          <p:nvPr>
            <p:ph type="dt" sz="half" idx="10"/>
          </p:nvPr>
        </p:nvSpPr>
        <p:spPr/>
        <p:txBody>
          <a:bodyPr/>
          <a:lstStyle/>
          <a:p>
            <a:fld id="{FBC424C8-97B9-4023-BA71-DEEE7809A47C}" type="datetimeFigureOut">
              <a:rPr lang="en-US" smtClean="0"/>
              <a:t>8/8/2023</a:t>
            </a:fld>
            <a:endParaRPr lang="en-US"/>
          </a:p>
        </p:txBody>
      </p:sp>
      <p:sp>
        <p:nvSpPr>
          <p:cNvPr id="5" name="Footer Placeholder 4">
            <a:extLst>
              <a:ext uri="{FF2B5EF4-FFF2-40B4-BE49-F238E27FC236}">
                <a16:creationId xmlns:a16="http://schemas.microsoft.com/office/drawing/2014/main" id="{686ED150-E20A-DB9B-D980-884CC6A32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78B9E-1A67-E216-1541-291866CD0002}"/>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305832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3728-25FB-BA6E-8DC3-7B76F84235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293465-904E-9F15-D27E-9DC5093FA9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0A1FF-11D0-CDF1-6655-A9D433ABED00}"/>
              </a:ext>
            </a:extLst>
          </p:cNvPr>
          <p:cNvSpPr>
            <a:spLocks noGrp="1"/>
          </p:cNvSpPr>
          <p:nvPr>
            <p:ph type="dt" sz="half" idx="10"/>
          </p:nvPr>
        </p:nvSpPr>
        <p:spPr/>
        <p:txBody>
          <a:bodyPr/>
          <a:lstStyle/>
          <a:p>
            <a:fld id="{FBC424C8-97B9-4023-BA71-DEEE7809A47C}" type="datetimeFigureOut">
              <a:rPr lang="en-US" smtClean="0"/>
              <a:t>8/8/2023</a:t>
            </a:fld>
            <a:endParaRPr lang="en-US"/>
          </a:p>
        </p:txBody>
      </p:sp>
      <p:sp>
        <p:nvSpPr>
          <p:cNvPr id="5" name="Footer Placeholder 4">
            <a:extLst>
              <a:ext uri="{FF2B5EF4-FFF2-40B4-BE49-F238E27FC236}">
                <a16:creationId xmlns:a16="http://schemas.microsoft.com/office/drawing/2014/main" id="{915AD454-1057-3B7B-CD9F-B33803B26E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3420E-F980-4234-54BF-22C4C1F9117F}"/>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193756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07DE9F-8C7E-55D4-303F-91CF95F3F1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5ACC37-FD61-2E34-E6C1-E8FD036676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2A42E-40F3-0CF2-C490-0A4F653E23A0}"/>
              </a:ext>
            </a:extLst>
          </p:cNvPr>
          <p:cNvSpPr>
            <a:spLocks noGrp="1"/>
          </p:cNvSpPr>
          <p:nvPr>
            <p:ph type="dt" sz="half" idx="10"/>
          </p:nvPr>
        </p:nvSpPr>
        <p:spPr/>
        <p:txBody>
          <a:bodyPr/>
          <a:lstStyle/>
          <a:p>
            <a:fld id="{FBC424C8-97B9-4023-BA71-DEEE7809A47C}" type="datetimeFigureOut">
              <a:rPr lang="en-US" smtClean="0"/>
              <a:t>8/8/2023</a:t>
            </a:fld>
            <a:endParaRPr lang="en-US"/>
          </a:p>
        </p:txBody>
      </p:sp>
      <p:sp>
        <p:nvSpPr>
          <p:cNvPr id="5" name="Footer Placeholder 4">
            <a:extLst>
              <a:ext uri="{FF2B5EF4-FFF2-40B4-BE49-F238E27FC236}">
                <a16:creationId xmlns:a16="http://schemas.microsoft.com/office/drawing/2014/main" id="{231E1971-CA1E-53BB-1D6D-1E827C3A8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E9055-9B64-B059-8904-42E32B21658E}"/>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2134741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36617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1320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FF29-E886-1C3B-A170-22D7B6E63C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F799F2-080E-FF9E-5F79-32064C77CD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BAFB15-CCB2-33F6-07BD-7D57014BDA93}"/>
              </a:ext>
            </a:extLst>
          </p:cNvPr>
          <p:cNvSpPr>
            <a:spLocks noGrp="1"/>
          </p:cNvSpPr>
          <p:nvPr>
            <p:ph type="dt" sz="half" idx="10"/>
          </p:nvPr>
        </p:nvSpPr>
        <p:spPr/>
        <p:txBody>
          <a:bodyPr/>
          <a:lstStyle/>
          <a:p>
            <a:fld id="{FBC424C8-97B9-4023-BA71-DEEE7809A47C}" type="datetimeFigureOut">
              <a:rPr lang="en-US" smtClean="0"/>
              <a:t>8/8/2023</a:t>
            </a:fld>
            <a:endParaRPr lang="en-US"/>
          </a:p>
        </p:txBody>
      </p:sp>
      <p:sp>
        <p:nvSpPr>
          <p:cNvPr id="5" name="Footer Placeholder 4">
            <a:extLst>
              <a:ext uri="{FF2B5EF4-FFF2-40B4-BE49-F238E27FC236}">
                <a16:creationId xmlns:a16="http://schemas.microsoft.com/office/drawing/2014/main" id="{CC39E43E-496D-394A-8942-B24203C7F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436EE-AD31-DD91-F7F1-6628F57E119E}"/>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1723507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D5B3-B97A-26F8-3270-5C9DFE15D4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B29B19-F1EA-F7C2-00D6-5CFC3B25FA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A12907-96A9-A642-EE4C-1BEB14E92693}"/>
              </a:ext>
            </a:extLst>
          </p:cNvPr>
          <p:cNvSpPr>
            <a:spLocks noGrp="1"/>
          </p:cNvSpPr>
          <p:nvPr>
            <p:ph type="dt" sz="half" idx="10"/>
          </p:nvPr>
        </p:nvSpPr>
        <p:spPr/>
        <p:txBody>
          <a:bodyPr/>
          <a:lstStyle/>
          <a:p>
            <a:fld id="{FBC424C8-97B9-4023-BA71-DEEE7809A47C}" type="datetimeFigureOut">
              <a:rPr lang="en-US" smtClean="0"/>
              <a:t>8/8/2023</a:t>
            </a:fld>
            <a:endParaRPr lang="en-US"/>
          </a:p>
        </p:txBody>
      </p:sp>
      <p:sp>
        <p:nvSpPr>
          <p:cNvPr id="5" name="Footer Placeholder 4">
            <a:extLst>
              <a:ext uri="{FF2B5EF4-FFF2-40B4-BE49-F238E27FC236}">
                <a16:creationId xmlns:a16="http://schemas.microsoft.com/office/drawing/2014/main" id="{F380CBCA-61BB-402F-95CE-F5DA50D556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9FA5A-F3DF-4AF9-E14F-6D401A729935}"/>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273665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6CB9-234D-A801-44C7-66473C2BD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C9E880-5EEF-4EFB-B389-0D4042FF97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2FDCA6-5165-D0E6-0146-AE4867071D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344299-8919-3004-0477-634B022900E9}"/>
              </a:ext>
            </a:extLst>
          </p:cNvPr>
          <p:cNvSpPr>
            <a:spLocks noGrp="1"/>
          </p:cNvSpPr>
          <p:nvPr>
            <p:ph type="dt" sz="half" idx="10"/>
          </p:nvPr>
        </p:nvSpPr>
        <p:spPr/>
        <p:txBody>
          <a:bodyPr/>
          <a:lstStyle/>
          <a:p>
            <a:fld id="{FBC424C8-97B9-4023-BA71-DEEE7809A47C}" type="datetimeFigureOut">
              <a:rPr lang="en-US" smtClean="0"/>
              <a:t>8/8/2023</a:t>
            </a:fld>
            <a:endParaRPr lang="en-US"/>
          </a:p>
        </p:txBody>
      </p:sp>
      <p:sp>
        <p:nvSpPr>
          <p:cNvPr id="6" name="Footer Placeholder 5">
            <a:extLst>
              <a:ext uri="{FF2B5EF4-FFF2-40B4-BE49-F238E27FC236}">
                <a16:creationId xmlns:a16="http://schemas.microsoft.com/office/drawing/2014/main" id="{0FBD9B4C-59E6-5C88-0335-BFAC96315A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EC12F-2358-874F-CB41-E9F0301BC0BB}"/>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2925759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3C84-AC83-3AF8-944C-1DAFF854D1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05B8A8-9502-F22C-359C-FC041EDA4E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920C6A-F691-1861-16A9-73DF364F5D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8939BE-6B86-A847-B90D-DE06EE7117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086B89-F88F-56CC-68F4-D6E51DB32B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287B86-A097-A706-15ED-B547686A98A5}"/>
              </a:ext>
            </a:extLst>
          </p:cNvPr>
          <p:cNvSpPr>
            <a:spLocks noGrp="1"/>
          </p:cNvSpPr>
          <p:nvPr>
            <p:ph type="dt" sz="half" idx="10"/>
          </p:nvPr>
        </p:nvSpPr>
        <p:spPr/>
        <p:txBody>
          <a:bodyPr/>
          <a:lstStyle/>
          <a:p>
            <a:fld id="{FBC424C8-97B9-4023-BA71-DEEE7809A47C}" type="datetimeFigureOut">
              <a:rPr lang="en-US" smtClean="0"/>
              <a:t>8/8/2023</a:t>
            </a:fld>
            <a:endParaRPr lang="en-US"/>
          </a:p>
        </p:txBody>
      </p:sp>
      <p:sp>
        <p:nvSpPr>
          <p:cNvPr id="8" name="Footer Placeholder 7">
            <a:extLst>
              <a:ext uri="{FF2B5EF4-FFF2-40B4-BE49-F238E27FC236}">
                <a16:creationId xmlns:a16="http://schemas.microsoft.com/office/drawing/2014/main" id="{7507E689-910F-5B37-6692-6120299B3F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F976DC-B1AE-E3CC-B0B7-DD7173AC0733}"/>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158699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1D1E-9697-EFD9-D179-11BA27E6BC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B15AA0-5698-90DF-A645-D2B79348397E}"/>
              </a:ext>
            </a:extLst>
          </p:cNvPr>
          <p:cNvSpPr>
            <a:spLocks noGrp="1"/>
          </p:cNvSpPr>
          <p:nvPr>
            <p:ph type="dt" sz="half" idx="10"/>
          </p:nvPr>
        </p:nvSpPr>
        <p:spPr/>
        <p:txBody>
          <a:bodyPr/>
          <a:lstStyle/>
          <a:p>
            <a:fld id="{FBC424C8-97B9-4023-BA71-DEEE7809A47C}" type="datetimeFigureOut">
              <a:rPr lang="en-US" smtClean="0"/>
              <a:t>8/8/2023</a:t>
            </a:fld>
            <a:endParaRPr lang="en-US"/>
          </a:p>
        </p:txBody>
      </p:sp>
      <p:sp>
        <p:nvSpPr>
          <p:cNvPr id="4" name="Footer Placeholder 3">
            <a:extLst>
              <a:ext uri="{FF2B5EF4-FFF2-40B4-BE49-F238E27FC236}">
                <a16:creationId xmlns:a16="http://schemas.microsoft.com/office/drawing/2014/main" id="{F170DDC6-6538-18E0-72F6-949B6E8B88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DEA0D3-5742-BFED-2A2D-D20868ECAA5F}"/>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407437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C5052C-5BF3-BA9E-FE40-BA1B0CD175D0}"/>
              </a:ext>
            </a:extLst>
          </p:cNvPr>
          <p:cNvSpPr>
            <a:spLocks noGrp="1"/>
          </p:cNvSpPr>
          <p:nvPr>
            <p:ph type="dt" sz="half" idx="10"/>
          </p:nvPr>
        </p:nvSpPr>
        <p:spPr/>
        <p:txBody>
          <a:bodyPr/>
          <a:lstStyle/>
          <a:p>
            <a:fld id="{FBC424C8-97B9-4023-BA71-DEEE7809A47C}" type="datetimeFigureOut">
              <a:rPr lang="en-US" smtClean="0"/>
              <a:t>8/8/2023</a:t>
            </a:fld>
            <a:endParaRPr lang="en-US"/>
          </a:p>
        </p:txBody>
      </p:sp>
      <p:sp>
        <p:nvSpPr>
          <p:cNvPr id="3" name="Footer Placeholder 2">
            <a:extLst>
              <a:ext uri="{FF2B5EF4-FFF2-40B4-BE49-F238E27FC236}">
                <a16:creationId xmlns:a16="http://schemas.microsoft.com/office/drawing/2014/main" id="{B607FD03-5BDD-0939-7C8C-9B2515AAAD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EA480B-548A-C4BE-F8B1-F88ABCC4E990}"/>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841668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E78B-6AAF-8703-E281-F4ED4364D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A82DD5-38B9-F755-C0F9-90834973A4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3C8D97-D30E-CD35-5484-C8176EE64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E4BCA-58A2-9FCC-2DFB-804285CDFF40}"/>
              </a:ext>
            </a:extLst>
          </p:cNvPr>
          <p:cNvSpPr>
            <a:spLocks noGrp="1"/>
          </p:cNvSpPr>
          <p:nvPr>
            <p:ph type="dt" sz="half" idx="10"/>
          </p:nvPr>
        </p:nvSpPr>
        <p:spPr/>
        <p:txBody>
          <a:bodyPr/>
          <a:lstStyle/>
          <a:p>
            <a:fld id="{FBC424C8-97B9-4023-BA71-DEEE7809A47C}" type="datetimeFigureOut">
              <a:rPr lang="en-US" smtClean="0"/>
              <a:t>8/8/2023</a:t>
            </a:fld>
            <a:endParaRPr lang="en-US"/>
          </a:p>
        </p:txBody>
      </p:sp>
      <p:sp>
        <p:nvSpPr>
          <p:cNvPr id="6" name="Footer Placeholder 5">
            <a:extLst>
              <a:ext uri="{FF2B5EF4-FFF2-40B4-BE49-F238E27FC236}">
                <a16:creationId xmlns:a16="http://schemas.microsoft.com/office/drawing/2014/main" id="{5027ADFA-7B1F-4D4E-8552-DBE72E28E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4D4DD5-4CE5-59A4-0A30-94C76B35CDE1}"/>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17372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545ED-E2D3-B907-6D6F-6B57521D8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5211AE-DC4C-E919-3575-F31A22FFB3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02015D-C807-8D7E-E3A4-A06F18B462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ED44A7-ABC7-617B-7672-BC0318B59A87}"/>
              </a:ext>
            </a:extLst>
          </p:cNvPr>
          <p:cNvSpPr>
            <a:spLocks noGrp="1"/>
          </p:cNvSpPr>
          <p:nvPr>
            <p:ph type="dt" sz="half" idx="10"/>
          </p:nvPr>
        </p:nvSpPr>
        <p:spPr/>
        <p:txBody>
          <a:bodyPr/>
          <a:lstStyle/>
          <a:p>
            <a:fld id="{FBC424C8-97B9-4023-BA71-DEEE7809A47C}" type="datetimeFigureOut">
              <a:rPr lang="en-US" smtClean="0"/>
              <a:t>8/8/2023</a:t>
            </a:fld>
            <a:endParaRPr lang="en-US"/>
          </a:p>
        </p:txBody>
      </p:sp>
      <p:sp>
        <p:nvSpPr>
          <p:cNvPr id="6" name="Footer Placeholder 5">
            <a:extLst>
              <a:ext uri="{FF2B5EF4-FFF2-40B4-BE49-F238E27FC236}">
                <a16:creationId xmlns:a16="http://schemas.microsoft.com/office/drawing/2014/main" id="{764BFB96-FBA7-AD7B-E066-1C950F5E6D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2BE6A-CA26-AB13-9A5F-91D145A7C951}"/>
              </a:ext>
            </a:extLst>
          </p:cNvPr>
          <p:cNvSpPr>
            <a:spLocks noGrp="1"/>
          </p:cNvSpPr>
          <p:nvPr>
            <p:ph type="sldNum" sz="quarter" idx="12"/>
          </p:nvPr>
        </p:nvSpPr>
        <p:spPr/>
        <p:txBody>
          <a:bodyPr/>
          <a:lstStyle/>
          <a:p>
            <a:fld id="{8E25EE97-6C7B-4630-88F1-6536E50366D1}" type="slidenum">
              <a:rPr lang="en-US" smtClean="0"/>
              <a:t>‹#›</a:t>
            </a:fld>
            <a:endParaRPr lang="en-US"/>
          </a:p>
        </p:txBody>
      </p:sp>
    </p:spTree>
    <p:extLst>
      <p:ext uri="{BB962C8B-B14F-4D97-AF65-F5344CB8AC3E}">
        <p14:creationId xmlns:p14="http://schemas.microsoft.com/office/powerpoint/2010/main" val="4289665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D295F1-31D9-AAC0-2217-9DE614932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A51B33-9644-E405-0092-661570CC2F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4FFCE-A462-679A-270D-C3BCE7F729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C424C8-97B9-4023-BA71-DEEE7809A47C}" type="datetimeFigureOut">
              <a:rPr lang="en-US" smtClean="0"/>
              <a:t>8/8/2023</a:t>
            </a:fld>
            <a:endParaRPr lang="en-US"/>
          </a:p>
        </p:txBody>
      </p:sp>
      <p:sp>
        <p:nvSpPr>
          <p:cNvPr id="5" name="Footer Placeholder 4">
            <a:extLst>
              <a:ext uri="{FF2B5EF4-FFF2-40B4-BE49-F238E27FC236}">
                <a16:creationId xmlns:a16="http://schemas.microsoft.com/office/drawing/2014/main" id="{AD038B68-1EA4-7B09-476C-C13CC57BCB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A5F8C4-AC51-FF92-7228-DE5318243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25EE97-6C7B-4630-88F1-6536E50366D1}" type="slidenum">
              <a:rPr lang="en-US" smtClean="0"/>
              <a:t>‹#›</a:t>
            </a:fld>
            <a:endParaRPr lang="en-US"/>
          </a:p>
        </p:txBody>
      </p:sp>
    </p:spTree>
    <p:extLst>
      <p:ext uri="{BB962C8B-B14F-4D97-AF65-F5344CB8AC3E}">
        <p14:creationId xmlns:p14="http://schemas.microsoft.com/office/powerpoint/2010/main" val="2528833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55179" y="2049645"/>
            <a:ext cx="6954983" cy="2749478"/>
          </a:xfrm>
          <a:prstGeom prst="rect">
            <a:avLst/>
          </a:prstGeom>
        </p:spPr>
        <p:txBody>
          <a:bodyPr spcFirstLastPara="1" vert="horz" wrap="square" lIns="0" tIns="0" rIns="0" bIns="0" rtlCol="0" anchor="ctr" anchorCtr="0">
            <a:noAutofit/>
          </a:bodyPr>
          <a:lstStyle/>
          <a:p>
            <a:pPr algn="ctr"/>
            <a:r>
              <a:rPr lang="en-US" sz="7200" b="1" dirty="0">
                <a:latin typeface="Times New Roman" panose="02020603050405020304" pitchFamily="18" charset="0"/>
                <a:cs typeface="Times New Roman" panose="02020603050405020304" pitchFamily="18" charset="0"/>
              </a:rPr>
              <a:t>VARIABLE</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AND</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CONSTANTS</a:t>
            </a:r>
            <a:endParaRPr sz="7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55179" y="2049645"/>
            <a:ext cx="6954983" cy="2749478"/>
          </a:xfrm>
          <a:prstGeom prst="rect">
            <a:avLst/>
          </a:prstGeom>
        </p:spPr>
        <p:txBody>
          <a:bodyPr spcFirstLastPara="1" vert="horz" wrap="square" lIns="0" tIns="0" rIns="0" bIns="0" rtlCol="0" anchor="ctr" anchorCtr="0">
            <a:noAutofit/>
          </a:bodyPr>
          <a:lstStyle/>
          <a:p>
            <a:pPr algn="ctr"/>
            <a:r>
              <a:rPr lang="en-US" sz="7200" b="1" dirty="0">
                <a:latin typeface="Times New Roman" panose="02020603050405020304" pitchFamily="18" charset="0"/>
                <a:cs typeface="Times New Roman" panose="02020603050405020304" pitchFamily="18" charset="0"/>
              </a:rPr>
              <a:t>PRIMITIVE </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TYPES</a:t>
            </a:r>
            <a:endParaRPr sz="7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80F354-A6C6-4D69-60AA-53B6A2D2ECF9}"/>
              </a:ext>
            </a:extLst>
          </p:cNvPr>
          <p:cNvPicPr>
            <a:picLocks noChangeAspect="1"/>
          </p:cNvPicPr>
          <p:nvPr/>
        </p:nvPicPr>
        <p:blipFill rotWithShape="1">
          <a:blip r:embed="rId2"/>
          <a:srcRect l="1662" t="5302" r="1897" b="5096"/>
          <a:stretch/>
        </p:blipFill>
        <p:spPr>
          <a:xfrm>
            <a:off x="890631" y="1627465"/>
            <a:ext cx="10410738" cy="4253218"/>
          </a:xfrm>
          <a:prstGeom prst="rect">
            <a:avLst/>
          </a:prstGeom>
        </p:spPr>
      </p:pic>
    </p:spTree>
    <p:extLst>
      <p:ext uri="{BB962C8B-B14F-4D97-AF65-F5344CB8AC3E}">
        <p14:creationId xmlns:p14="http://schemas.microsoft.com/office/powerpoint/2010/main" val="2041342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62C7E7-E502-C2F1-36D0-A462CD2AC475}"/>
              </a:ext>
            </a:extLst>
          </p:cNvPr>
          <p:cNvPicPr>
            <a:picLocks noChangeAspect="1"/>
          </p:cNvPicPr>
          <p:nvPr/>
        </p:nvPicPr>
        <p:blipFill>
          <a:blip r:embed="rId2"/>
          <a:stretch>
            <a:fillRect/>
          </a:stretch>
        </p:blipFill>
        <p:spPr>
          <a:xfrm>
            <a:off x="1329551" y="1505017"/>
            <a:ext cx="9366044" cy="4026205"/>
          </a:xfrm>
          <a:prstGeom prst="rect">
            <a:avLst/>
          </a:prstGeom>
        </p:spPr>
      </p:pic>
    </p:spTree>
    <p:extLst>
      <p:ext uri="{BB962C8B-B14F-4D97-AF65-F5344CB8AC3E}">
        <p14:creationId xmlns:p14="http://schemas.microsoft.com/office/powerpoint/2010/main" val="2514207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C326-1F1F-A12D-91C7-2D0EEFB78642}"/>
              </a:ext>
            </a:extLst>
          </p:cNvPr>
          <p:cNvSpPr>
            <a:spLocks noGrp="1"/>
          </p:cNvSpPr>
          <p:nvPr>
            <p:ph type="title"/>
          </p:nvPr>
        </p:nvSpPr>
        <p:spPr>
          <a:xfrm>
            <a:off x="609601" y="310317"/>
            <a:ext cx="10727184" cy="799392"/>
          </a:xfrm>
        </p:spPr>
        <p:txBody>
          <a:bodyPr/>
          <a:lstStyle/>
          <a:p>
            <a:r>
              <a:rPr lang="en-US" b="1" dirty="0"/>
              <a:t>What is a char Datatype</a:t>
            </a:r>
          </a:p>
        </p:txBody>
      </p:sp>
      <p:sp>
        <p:nvSpPr>
          <p:cNvPr id="3" name="Text Placeholder 2">
            <a:extLst>
              <a:ext uri="{FF2B5EF4-FFF2-40B4-BE49-F238E27FC236}">
                <a16:creationId xmlns:a16="http://schemas.microsoft.com/office/drawing/2014/main" id="{69BEF04A-CFEA-FA27-171B-5E1EE34AD5A0}"/>
              </a:ext>
            </a:extLst>
          </p:cNvPr>
          <p:cNvSpPr>
            <a:spLocks noGrp="1"/>
          </p:cNvSpPr>
          <p:nvPr>
            <p:ph type="body" idx="1"/>
          </p:nvPr>
        </p:nvSpPr>
        <p:spPr>
          <a:xfrm>
            <a:off x="609599" y="1393794"/>
            <a:ext cx="10922493" cy="5273336"/>
          </a:xfrm>
        </p:spPr>
        <p:txBody>
          <a:bodyPr/>
          <a:lstStyle/>
          <a:p>
            <a:r>
              <a:rPr lang="en-US" sz="2400" dirty="0"/>
              <a:t>Char is a 2-byte length data type that can contain Unicode data. You can represent Unicode characters  as UTF-8 and UTF-16 and so on .</a:t>
            </a:r>
          </a:p>
          <a:p>
            <a:endParaRPr lang="en-US" dirty="0"/>
          </a:p>
        </p:txBody>
      </p:sp>
      <p:pic>
        <p:nvPicPr>
          <p:cNvPr id="4" name="Picture 3">
            <a:extLst>
              <a:ext uri="{FF2B5EF4-FFF2-40B4-BE49-F238E27FC236}">
                <a16:creationId xmlns:a16="http://schemas.microsoft.com/office/drawing/2014/main" id="{622D5EFC-A386-8CEC-96BC-3A21313DE042}"/>
              </a:ext>
            </a:extLst>
          </p:cNvPr>
          <p:cNvPicPr>
            <a:picLocks noChangeAspect="1"/>
          </p:cNvPicPr>
          <p:nvPr/>
        </p:nvPicPr>
        <p:blipFill>
          <a:blip r:embed="rId2"/>
          <a:stretch>
            <a:fillRect/>
          </a:stretch>
        </p:blipFill>
        <p:spPr>
          <a:xfrm>
            <a:off x="2732332" y="2428505"/>
            <a:ext cx="6677025" cy="4238625"/>
          </a:xfrm>
          <a:prstGeom prst="rect">
            <a:avLst/>
          </a:prstGeom>
        </p:spPr>
      </p:pic>
    </p:spTree>
    <p:extLst>
      <p:ext uri="{BB962C8B-B14F-4D97-AF65-F5344CB8AC3E}">
        <p14:creationId xmlns:p14="http://schemas.microsoft.com/office/powerpoint/2010/main" val="1530940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1F8-0CA6-0733-FCF6-A2F3101F53C2}"/>
              </a:ext>
            </a:extLst>
          </p:cNvPr>
          <p:cNvSpPr>
            <a:spLocks noGrp="1"/>
          </p:cNvSpPr>
          <p:nvPr>
            <p:ph type="title"/>
          </p:nvPr>
        </p:nvSpPr>
        <p:spPr>
          <a:xfrm>
            <a:off x="672353" y="295835"/>
            <a:ext cx="10990729" cy="986118"/>
          </a:xfrm>
        </p:spPr>
        <p:txBody>
          <a:bodyPr/>
          <a:lstStyle/>
          <a:p>
            <a:r>
              <a:rPr lang="en-US" sz="3600" b="1" i="0" dirty="0">
                <a:solidFill>
                  <a:srgbClr val="000000"/>
                </a:solidFill>
                <a:effectLst/>
                <a:latin typeface="arial" panose="020B0604020202020204" pitchFamily="34" charset="0"/>
              </a:rPr>
              <a:t>How to Get the Minimum and Maximum Range of Values of Built-in Data Types in C#?</a:t>
            </a:r>
            <a:endParaRPr lang="en-US" sz="3600" dirty="0"/>
          </a:p>
        </p:txBody>
      </p:sp>
      <p:pic>
        <p:nvPicPr>
          <p:cNvPr id="4" name="Picture 3">
            <a:extLst>
              <a:ext uri="{FF2B5EF4-FFF2-40B4-BE49-F238E27FC236}">
                <a16:creationId xmlns:a16="http://schemas.microsoft.com/office/drawing/2014/main" id="{A0BFC076-EABD-E03A-62D9-DE065720C15D}"/>
              </a:ext>
            </a:extLst>
          </p:cNvPr>
          <p:cNvPicPr>
            <a:picLocks noChangeAspect="1"/>
          </p:cNvPicPr>
          <p:nvPr/>
        </p:nvPicPr>
        <p:blipFill rotWithShape="1">
          <a:blip r:embed="rId2"/>
          <a:srcRect b="17730"/>
          <a:stretch/>
        </p:blipFill>
        <p:spPr>
          <a:xfrm>
            <a:off x="609600" y="1840817"/>
            <a:ext cx="10798754" cy="1665782"/>
          </a:xfrm>
          <a:prstGeom prst="rect">
            <a:avLst/>
          </a:prstGeom>
        </p:spPr>
      </p:pic>
      <p:pic>
        <p:nvPicPr>
          <p:cNvPr id="5" name="Picture 4">
            <a:extLst>
              <a:ext uri="{FF2B5EF4-FFF2-40B4-BE49-F238E27FC236}">
                <a16:creationId xmlns:a16="http://schemas.microsoft.com/office/drawing/2014/main" id="{D4DD14E1-6D58-271E-3355-F5FB53602539}"/>
              </a:ext>
            </a:extLst>
          </p:cNvPr>
          <p:cNvPicPr>
            <a:picLocks noChangeAspect="1"/>
          </p:cNvPicPr>
          <p:nvPr/>
        </p:nvPicPr>
        <p:blipFill>
          <a:blip r:embed="rId3"/>
          <a:stretch>
            <a:fillRect/>
          </a:stretch>
        </p:blipFill>
        <p:spPr>
          <a:xfrm>
            <a:off x="609598" y="3720354"/>
            <a:ext cx="10798756" cy="1467688"/>
          </a:xfrm>
          <a:prstGeom prst="rect">
            <a:avLst/>
          </a:prstGeom>
        </p:spPr>
      </p:pic>
    </p:spTree>
    <p:extLst>
      <p:ext uri="{BB962C8B-B14F-4D97-AF65-F5344CB8AC3E}">
        <p14:creationId xmlns:p14="http://schemas.microsoft.com/office/powerpoint/2010/main" val="1575241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BE29-BE2C-012E-42A9-0B6A73EDD9B6}"/>
              </a:ext>
            </a:extLst>
          </p:cNvPr>
          <p:cNvSpPr>
            <a:spLocks noGrp="1"/>
          </p:cNvSpPr>
          <p:nvPr>
            <p:ph type="title"/>
          </p:nvPr>
        </p:nvSpPr>
        <p:spPr>
          <a:xfrm>
            <a:off x="609599" y="807467"/>
            <a:ext cx="9619129" cy="788251"/>
          </a:xfrm>
        </p:spPr>
        <p:txBody>
          <a:bodyPr/>
          <a:lstStyle/>
          <a:p>
            <a:r>
              <a:rPr lang="en-US" dirty="0"/>
              <a:t>Getting Default Values </a:t>
            </a:r>
          </a:p>
        </p:txBody>
      </p:sp>
      <p:pic>
        <p:nvPicPr>
          <p:cNvPr id="4" name="Picture 3">
            <a:extLst>
              <a:ext uri="{FF2B5EF4-FFF2-40B4-BE49-F238E27FC236}">
                <a16:creationId xmlns:a16="http://schemas.microsoft.com/office/drawing/2014/main" id="{A07B8ADC-E2BC-348F-5300-0E192346222C}"/>
              </a:ext>
            </a:extLst>
          </p:cNvPr>
          <p:cNvPicPr>
            <a:picLocks noChangeAspect="1"/>
          </p:cNvPicPr>
          <p:nvPr/>
        </p:nvPicPr>
        <p:blipFill>
          <a:blip r:embed="rId2"/>
          <a:stretch>
            <a:fillRect/>
          </a:stretch>
        </p:blipFill>
        <p:spPr>
          <a:xfrm>
            <a:off x="1179003" y="2008095"/>
            <a:ext cx="7710034" cy="2492468"/>
          </a:xfrm>
          <a:prstGeom prst="rect">
            <a:avLst/>
          </a:prstGeom>
        </p:spPr>
      </p:pic>
      <p:pic>
        <p:nvPicPr>
          <p:cNvPr id="5" name="Picture 4">
            <a:extLst>
              <a:ext uri="{FF2B5EF4-FFF2-40B4-BE49-F238E27FC236}">
                <a16:creationId xmlns:a16="http://schemas.microsoft.com/office/drawing/2014/main" id="{847A746C-6BAE-29E3-D904-149AF0A1E8BB}"/>
              </a:ext>
            </a:extLst>
          </p:cNvPr>
          <p:cNvPicPr>
            <a:picLocks noChangeAspect="1"/>
          </p:cNvPicPr>
          <p:nvPr/>
        </p:nvPicPr>
        <p:blipFill>
          <a:blip r:embed="rId3"/>
          <a:stretch>
            <a:fillRect/>
          </a:stretch>
        </p:blipFill>
        <p:spPr>
          <a:xfrm>
            <a:off x="1201712" y="4706750"/>
            <a:ext cx="7732743" cy="1855414"/>
          </a:xfrm>
          <a:prstGeom prst="rect">
            <a:avLst/>
          </a:prstGeom>
        </p:spPr>
      </p:pic>
    </p:spTree>
    <p:extLst>
      <p:ext uri="{BB962C8B-B14F-4D97-AF65-F5344CB8AC3E}">
        <p14:creationId xmlns:p14="http://schemas.microsoft.com/office/powerpoint/2010/main" val="2602645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D0CE-784B-498B-0564-8F9B3AFA3470}"/>
              </a:ext>
            </a:extLst>
          </p:cNvPr>
          <p:cNvSpPr>
            <a:spLocks noGrp="1"/>
          </p:cNvSpPr>
          <p:nvPr>
            <p:ph type="title"/>
          </p:nvPr>
        </p:nvSpPr>
        <p:spPr/>
        <p:txBody>
          <a:bodyPr/>
          <a:lstStyle/>
          <a:p>
            <a:r>
              <a:rPr lang="en-US" dirty="0"/>
              <a:t>Overflowing </a:t>
            </a:r>
          </a:p>
        </p:txBody>
      </p:sp>
      <p:pic>
        <p:nvPicPr>
          <p:cNvPr id="9" name="Picture 8">
            <a:extLst>
              <a:ext uri="{FF2B5EF4-FFF2-40B4-BE49-F238E27FC236}">
                <a16:creationId xmlns:a16="http://schemas.microsoft.com/office/drawing/2014/main" id="{9DBCA601-57AA-A951-885F-5EBF204EE303}"/>
              </a:ext>
            </a:extLst>
          </p:cNvPr>
          <p:cNvPicPr>
            <a:picLocks noChangeAspect="1"/>
          </p:cNvPicPr>
          <p:nvPr/>
        </p:nvPicPr>
        <p:blipFill>
          <a:blip r:embed="rId2"/>
          <a:stretch>
            <a:fillRect/>
          </a:stretch>
        </p:blipFill>
        <p:spPr>
          <a:xfrm>
            <a:off x="1073748" y="2541930"/>
            <a:ext cx="5229225" cy="1171575"/>
          </a:xfrm>
          <a:prstGeom prst="rect">
            <a:avLst/>
          </a:prstGeom>
        </p:spPr>
      </p:pic>
      <p:pic>
        <p:nvPicPr>
          <p:cNvPr id="11" name="Picture 10">
            <a:extLst>
              <a:ext uri="{FF2B5EF4-FFF2-40B4-BE49-F238E27FC236}">
                <a16:creationId xmlns:a16="http://schemas.microsoft.com/office/drawing/2014/main" id="{0AD384BF-8959-B9B8-222D-AD0D19B96415}"/>
              </a:ext>
            </a:extLst>
          </p:cNvPr>
          <p:cNvPicPr>
            <a:picLocks noChangeAspect="1"/>
          </p:cNvPicPr>
          <p:nvPr/>
        </p:nvPicPr>
        <p:blipFill>
          <a:blip r:embed="rId3"/>
          <a:stretch>
            <a:fillRect/>
          </a:stretch>
        </p:blipFill>
        <p:spPr>
          <a:xfrm>
            <a:off x="8010917" y="2941979"/>
            <a:ext cx="2143125" cy="371475"/>
          </a:xfrm>
          <a:prstGeom prst="rect">
            <a:avLst/>
          </a:prstGeom>
        </p:spPr>
      </p:pic>
    </p:spTree>
    <p:extLst>
      <p:ext uri="{BB962C8B-B14F-4D97-AF65-F5344CB8AC3E}">
        <p14:creationId xmlns:p14="http://schemas.microsoft.com/office/powerpoint/2010/main" val="436149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731E-33CE-9175-E3C3-1A929543F436}"/>
              </a:ext>
            </a:extLst>
          </p:cNvPr>
          <p:cNvSpPr>
            <a:spLocks noGrp="1"/>
          </p:cNvSpPr>
          <p:nvPr>
            <p:ph type="title"/>
          </p:nvPr>
        </p:nvSpPr>
        <p:spPr/>
        <p:txBody>
          <a:bodyPr/>
          <a:lstStyle/>
          <a:p>
            <a:r>
              <a:rPr lang="en-US" dirty="0"/>
              <a:t>Scope</a:t>
            </a:r>
          </a:p>
        </p:txBody>
      </p:sp>
      <p:sp>
        <p:nvSpPr>
          <p:cNvPr id="3" name="Text Placeholder 2">
            <a:extLst>
              <a:ext uri="{FF2B5EF4-FFF2-40B4-BE49-F238E27FC236}">
                <a16:creationId xmlns:a16="http://schemas.microsoft.com/office/drawing/2014/main" id="{2963F8D6-73C1-83B1-B9FB-34BEA6D0EA97}"/>
              </a:ext>
            </a:extLst>
          </p:cNvPr>
          <p:cNvSpPr>
            <a:spLocks noGrp="1"/>
          </p:cNvSpPr>
          <p:nvPr>
            <p:ph type="body" idx="1"/>
          </p:nvPr>
        </p:nvSpPr>
        <p:spPr>
          <a:xfrm>
            <a:off x="609599" y="1619075"/>
            <a:ext cx="10405145" cy="4563125"/>
          </a:xfrm>
        </p:spPr>
        <p:txBody>
          <a:bodyPr/>
          <a:lstStyle/>
          <a:p>
            <a:r>
              <a:rPr lang="en-US" dirty="0"/>
              <a:t>Scope is where a variable or a constant has a meaning</a:t>
            </a:r>
          </a:p>
          <a:p>
            <a:endParaRPr lang="en-US" dirty="0"/>
          </a:p>
        </p:txBody>
      </p:sp>
      <p:pic>
        <p:nvPicPr>
          <p:cNvPr id="5" name="Picture 4">
            <a:extLst>
              <a:ext uri="{FF2B5EF4-FFF2-40B4-BE49-F238E27FC236}">
                <a16:creationId xmlns:a16="http://schemas.microsoft.com/office/drawing/2014/main" id="{BCD1D128-6AA1-39D0-6AE7-5B89AE2DBF44}"/>
              </a:ext>
            </a:extLst>
          </p:cNvPr>
          <p:cNvPicPr>
            <a:picLocks noChangeAspect="1"/>
          </p:cNvPicPr>
          <p:nvPr/>
        </p:nvPicPr>
        <p:blipFill>
          <a:blip r:embed="rId2"/>
          <a:stretch>
            <a:fillRect/>
          </a:stretch>
        </p:blipFill>
        <p:spPr>
          <a:xfrm>
            <a:off x="2619001" y="2436506"/>
            <a:ext cx="5511799" cy="3745694"/>
          </a:xfrm>
          <a:prstGeom prst="rect">
            <a:avLst/>
          </a:prstGeom>
        </p:spPr>
      </p:pic>
    </p:spTree>
    <p:extLst>
      <p:ext uri="{BB962C8B-B14F-4D97-AF65-F5344CB8AC3E}">
        <p14:creationId xmlns:p14="http://schemas.microsoft.com/office/powerpoint/2010/main" val="3201580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888851" y="1807717"/>
            <a:ext cx="6299927" cy="2008314"/>
          </a:xfrm>
          <a:prstGeom prst="rect">
            <a:avLst/>
          </a:prstGeom>
        </p:spPr>
        <p:txBody>
          <a:bodyPr spcFirstLastPara="1" vert="horz" wrap="square" lIns="0" tIns="0" rIns="0" bIns="0" rtlCol="0" anchor="ctr" anchorCtr="0">
            <a:noAutofit/>
          </a:bodyPr>
          <a:lstStyle/>
          <a:p>
            <a:pPr algn="ct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TYPE</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CONVERSION</a:t>
            </a:r>
            <a:endParaRPr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247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2A598-770C-0F8E-F699-395CE24868E6}"/>
              </a:ext>
            </a:extLst>
          </p:cNvPr>
          <p:cNvSpPr>
            <a:spLocks noGrp="1"/>
          </p:cNvSpPr>
          <p:nvPr>
            <p:ph type="title"/>
          </p:nvPr>
        </p:nvSpPr>
        <p:spPr>
          <a:xfrm>
            <a:off x="609599" y="807467"/>
            <a:ext cx="9591413" cy="920665"/>
          </a:xfrm>
        </p:spPr>
        <p:txBody>
          <a:bodyPr/>
          <a:lstStyle/>
          <a:p>
            <a:r>
              <a:rPr lang="en-US" dirty="0"/>
              <a:t>Type Conversion</a:t>
            </a:r>
          </a:p>
        </p:txBody>
      </p:sp>
      <p:sp>
        <p:nvSpPr>
          <p:cNvPr id="3" name="Text Placeholder 2">
            <a:extLst>
              <a:ext uri="{FF2B5EF4-FFF2-40B4-BE49-F238E27FC236}">
                <a16:creationId xmlns:a16="http://schemas.microsoft.com/office/drawing/2014/main" id="{CC811CC8-9D3B-E4FA-254D-1EAD8D802729}"/>
              </a:ext>
            </a:extLst>
          </p:cNvPr>
          <p:cNvSpPr>
            <a:spLocks noGrp="1"/>
          </p:cNvSpPr>
          <p:nvPr>
            <p:ph type="body" idx="1"/>
          </p:nvPr>
        </p:nvSpPr>
        <p:spPr>
          <a:xfrm>
            <a:off x="609599" y="1786855"/>
            <a:ext cx="11179947" cy="4818131"/>
          </a:xfrm>
        </p:spPr>
        <p:txBody>
          <a:bodyPr/>
          <a:lstStyle/>
          <a:p>
            <a:pPr marL="152396" indent="0">
              <a:buNone/>
            </a:pPr>
            <a:r>
              <a:rPr lang="en-US" b="1" dirty="0"/>
              <a:t>What is Type Casting</a:t>
            </a:r>
          </a:p>
          <a:p>
            <a:pPr marL="152396" indent="0">
              <a:buNone/>
            </a:pPr>
            <a:r>
              <a:rPr lang="en-US" dirty="0"/>
              <a:t>This is the C# process of changing one data type value into another data type. Type conversion is only possible in data types that are </a:t>
            </a:r>
            <a:r>
              <a:rPr lang="en-US" b="1" dirty="0"/>
              <a:t>compatible</a:t>
            </a:r>
            <a:r>
              <a:rPr lang="en-US" dirty="0"/>
              <a:t> with each other . If a datatype is not compatible we get a compile time error.</a:t>
            </a:r>
          </a:p>
          <a:p>
            <a:pPr marL="152396" indent="0">
              <a:buNone/>
            </a:pPr>
            <a:r>
              <a:rPr lang="en-US" b="1" dirty="0"/>
              <a:t>Types of Type Casting</a:t>
            </a:r>
          </a:p>
          <a:p>
            <a:pPr marL="152396" indent="0">
              <a:buNone/>
            </a:pPr>
            <a:r>
              <a:rPr lang="en-US" dirty="0"/>
              <a:t>Implicit type conversion </a:t>
            </a:r>
          </a:p>
          <a:p>
            <a:pPr marL="152396" indent="0">
              <a:buNone/>
            </a:pPr>
            <a:r>
              <a:rPr lang="en-US" dirty="0"/>
              <a:t>Explicit type conversion (casting)</a:t>
            </a:r>
          </a:p>
          <a:p>
            <a:pPr marL="152396" indent="0">
              <a:buNone/>
            </a:pPr>
            <a:r>
              <a:rPr lang="en-US" dirty="0"/>
              <a:t>Conversion between non-compatible types</a:t>
            </a:r>
          </a:p>
        </p:txBody>
      </p:sp>
    </p:spTree>
    <p:extLst>
      <p:ext uri="{BB962C8B-B14F-4D97-AF65-F5344CB8AC3E}">
        <p14:creationId xmlns:p14="http://schemas.microsoft.com/office/powerpoint/2010/main" val="1869036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2EA6-D378-1146-BFEB-72DB2DBD7E0D}"/>
              </a:ext>
            </a:extLst>
          </p:cNvPr>
          <p:cNvSpPr>
            <a:spLocks noGrp="1"/>
          </p:cNvSpPr>
          <p:nvPr>
            <p:ph type="title"/>
          </p:nvPr>
        </p:nvSpPr>
        <p:spPr>
          <a:xfrm>
            <a:off x="609599" y="807467"/>
            <a:ext cx="9121629" cy="643828"/>
          </a:xfrm>
        </p:spPr>
        <p:txBody>
          <a:bodyPr/>
          <a:lstStyle/>
          <a:p>
            <a:r>
              <a:rPr lang="en-US" dirty="0"/>
              <a:t>Variable/Constants</a:t>
            </a:r>
          </a:p>
        </p:txBody>
      </p:sp>
      <p:sp>
        <p:nvSpPr>
          <p:cNvPr id="3" name="Text Placeholder 2">
            <a:extLst>
              <a:ext uri="{FF2B5EF4-FFF2-40B4-BE49-F238E27FC236}">
                <a16:creationId xmlns:a16="http://schemas.microsoft.com/office/drawing/2014/main" id="{974405E3-99E4-1500-ED0A-063F6B4724AD}"/>
              </a:ext>
            </a:extLst>
          </p:cNvPr>
          <p:cNvSpPr>
            <a:spLocks noGrp="1"/>
          </p:cNvSpPr>
          <p:nvPr>
            <p:ph type="body" idx="1"/>
          </p:nvPr>
        </p:nvSpPr>
        <p:spPr>
          <a:xfrm>
            <a:off x="609600" y="2097248"/>
            <a:ext cx="10094752" cy="4084952"/>
          </a:xfrm>
        </p:spPr>
        <p:txBody>
          <a:bodyPr/>
          <a:lstStyle/>
          <a:p>
            <a:pPr marL="152396" indent="0">
              <a:buNone/>
            </a:pPr>
            <a:r>
              <a:rPr lang="en-US" dirty="0"/>
              <a:t>Variable is a name given to a storage location in memory</a:t>
            </a:r>
          </a:p>
          <a:p>
            <a:pPr marL="152396" indent="0">
              <a:buNone/>
            </a:pPr>
            <a:r>
              <a:rPr lang="en-US" dirty="0"/>
              <a:t>Constant is an immutable value</a:t>
            </a:r>
          </a:p>
          <a:p>
            <a:pPr marL="152396" indent="0">
              <a:buNone/>
            </a:pPr>
            <a:endParaRPr lang="en-US" dirty="0"/>
          </a:p>
          <a:p>
            <a:pPr marL="152396" indent="0">
              <a:buNone/>
            </a:pPr>
            <a:r>
              <a:rPr lang="en-US" dirty="0"/>
              <a:t>A name that is given for any computer memory location is called a variable. The purpose of the variable is to provide some name to a memory location where we store some data. The user will access the data by the variable name and the compiler will access the data by the memory address. So, the variable is a named location in the computer memory where a program can store the data.</a:t>
            </a:r>
          </a:p>
        </p:txBody>
      </p:sp>
    </p:spTree>
    <p:extLst>
      <p:ext uri="{BB962C8B-B14F-4D97-AF65-F5344CB8AC3E}">
        <p14:creationId xmlns:p14="http://schemas.microsoft.com/office/powerpoint/2010/main" val="1076327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BF3E-89AC-AE18-B00B-8E3712E6B868}"/>
              </a:ext>
            </a:extLst>
          </p:cNvPr>
          <p:cNvSpPr>
            <a:spLocks noGrp="1"/>
          </p:cNvSpPr>
          <p:nvPr>
            <p:ph type="title"/>
          </p:nvPr>
        </p:nvSpPr>
        <p:spPr>
          <a:xfrm>
            <a:off x="609599" y="807467"/>
            <a:ext cx="7691021" cy="639593"/>
          </a:xfrm>
        </p:spPr>
        <p:txBody>
          <a:bodyPr/>
          <a:lstStyle/>
          <a:p>
            <a:r>
              <a:rPr lang="en-US" dirty="0"/>
              <a:t>Implicit Type Casting</a:t>
            </a:r>
          </a:p>
        </p:txBody>
      </p:sp>
      <p:sp>
        <p:nvSpPr>
          <p:cNvPr id="3" name="Text Placeholder 2">
            <a:extLst>
              <a:ext uri="{FF2B5EF4-FFF2-40B4-BE49-F238E27FC236}">
                <a16:creationId xmlns:a16="http://schemas.microsoft.com/office/drawing/2014/main" id="{981E4715-0395-A340-D331-2FDC92124E3F}"/>
              </a:ext>
            </a:extLst>
          </p:cNvPr>
          <p:cNvSpPr>
            <a:spLocks noGrp="1"/>
          </p:cNvSpPr>
          <p:nvPr>
            <p:ph type="body" idx="1"/>
          </p:nvPr>
        </p:nvSpPr>
        <p:spPr>
          <a:xfrm>
            <a:off x="609599" y="1953087"/>
            <a:ext cx="10972800" cy="4625266"/>
          </a:xfrm>
        </p:spPr>
        <p:txBody>
          <a:bodyPr/>
          <a:lstStyle/>
          <a:p>
            <a:r>
              <a:rPr lang="en-US" dirty="0"/>
              <a:t>This is automatically done by the compiler and there will be no data loss. The Type casting is done from a smaller data type to a larger data type.</a:t>
            </a:r>
          </a:p>
          <a:p>
            <a:pPr marL="152396" indent="0">
              <a:buNone/>
            </a:pPr>
            <a:r>
              <a:rPr lang="en-US" b="1" dirty="0"/>
              <a:t>This Conversion happens when :</a:t>
            </a:r>
          </a:p>
          <a:p>
            <a:pPr marL="152396" indent="0">
              <a:buNone/>
            </a:pPr>
            <a:r>
              <a:rPr lang="en-US" dirty="0"/>
              <a:t>	 The two data types are compatible</a:t>
            </a:r>
          </a:p>
          <a:p>
            <a:pPr marL="152396" indent="0">
              <a:buNone/>
            </a:pPr>
            <a:r>
              <a:rPr lang="en-US" dirty="0"/>
              <a:t>	 When we assign a value of  a smaller data type to a bigger data type.</a:t>
            </a:r>
          </a:p>
          <a:p>
            <a:pPr marL="152396" indent="0">
              <a:buNone/>
            </a:pPr>
            <a:r>
              <a:rPr lang="en-US" dirty="0"/>
              <a:t>The following is a diagram to illustrate possible conversions</a:t>
            </a:r>
          </a:p>
          <a:p>
            <a:pPr marL="152396" indent="0">
              <a:buNone/>
            </a:pPr>
            <a:endParaRPr lang="en-US" dirty="0"/>
          </a:p>
        </p:txBody>
      </p:sp>
      <p:pic>
        <p:nvPicPr>
          <p:cNvPr id="5" name="Picture 4">
            <a:extLst>
              <a:ext uri="{FF2B5EF4-FFF2-40B4-BE49-F238E27FC236}">
                <a16:creationId xmlns:a16="http://schemas.microsoft.com/office/drawing/2014/main" id="{24B20157-609F-4FBD-5BE5-E3101D30F421}"/>
              </a:ext>
            </a:extLst>
          </p:cNvPr>
          <p:cNvPicPr>
            <a:picLocks noChangeAspect="1"/>
          </p:cNvPicPr>
          <p:nvPr/>
        </p:nvPicPr>
        <p:blipFill>
          <a:blip r:embed="rId2"/>
          <a:stretch>
            <a:fillRect/>
          </a:stretch>
        </p:blipFill>
        <p:spPr>
          <a:xfrm>
            <a:off x="3163908" y="5022850"/>
            <a:ext cx="5343525" cy="1657350"/>
          </a:xfrm>
          <a:prstGeom prst="rect">
            <a:avLst/>
          </a:prstGeom>
        </p:spPr>
      </p:pic>
    </p:spTree>
    <p:extLst>
      <p:ext uri="{BB962C8B-B14F-4D97-AF65-F5344CB8AC3E}">
        <p14:creationId xmlns:p14="http://schemas.microsoft.com/office/powerpoint/2010/main" val="2424174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33A3B-EFD6-560C-08FB-6FD6534D5837}"/>
              </a:ext>
            </a:extLst>
          </p:cNvPr>
          <p:cNvSpPr>
            <a:spLocks noGrp="1"/>
          </p:cNvSpPr>
          <p:nvPr>
            <p:ph type="title"/>
          </p:nvPr>
        </p:nvSpPr>
        <p:spPr/>
        <p:txBody>
          <a:bodyPr/>
          <a:lstStyle/>
          <a:p>
            <a:r>
              <a:rPr lang="en-US" dirty="0"/>
              <a:t>Example of implicit Type Casting</a:t>
            </a:r>
          </a:p>
        </p:txBody>
      </p:sp>
      <p:pic>
        <p:nvPicPr>
          <p:cNvPr id="5" name="Picture 4">
            <a:extLst>
              <a:ext uri="{FF2B5EF4-FFF2-40B4-BE49-F238E27FC236}">
                <a16:creationId xmlns:a16="http://schemas.microsoft.com/office/drawing/2014/main" id="{EFDD6E7D-30AD-C95E-C7AF-5EDC9ECF657B}"/>
              </a:ext>
            </a:extLst>
          </p:cNvPr>
          <p:cNvPicPr>
            <a:picLocks noChangeAspect="1"/>
          </p:cNvPicPr>
          <p:nvPr/>
        </p:nvPicPr>
        <p:blipFill>
          <a:blip r:embed="rId2"/>
          <a:stretch>
            <a:fillRect/>
          </a:stretch>
        </p:blipFill>
        <p:spPr>
          <a:xfrm>
            <a:off x="757654" y="3116709"/>
            <a:ext cx="3219450" cy="1352550"/>
          </a:xfrm>
          <a:prstGeom prst="rect">
            <a:avLst/>
          </a:prstGeom>
        </p:spPr>
      </p:pic>
      <p:pic>
        <p:nvPicPr>
          <p:cNvPr id="7" name="Picture 6">
            <a:extLst>
              <a:ext uri="{FF2B5EF4-FFF2-40B4-BE49-F238E27FC236}">
                <a16:creationId xmlns:a16="http://schemas.microsoft.com/office/drawing/2014/main" id="{FC80D929-0662-5333-98B6-828E0F2FBC4C}"/>
              </a:ext>
            </a:extLst>
          </p:cNvPr>
          <p:cNvPicPr>
            <a:picLocks noChangeAspect="1"/>
          </p:cNvPicPr>
          <p:nvPr/>
        </p:nvPicPr>
        <p:blipFill>
          <a:blip r:embed="rId3"/>
          <a:stretch>
            <a:fillRect/>
          </a:stretch>
        </p:blipFill>
        <p:spPr>
          <a:xfrm>
            <a:off x="4762500" y="3507649"/>
            <a:ext cx="1333500" cy="428625"/>
          </a:xfrm>
          <a:prstGeom prst="rect">
            <a:avLst/>
          </a:prstGeom>
        </p:spPr>
      </p:pic>
    </p:spTree>
    <p:extLst>
      <p:ext uri="{BB962C8B-B14F-4D97-AF65-F5344CB8AC3E}">
        <p14:creationId xmlns:p14="http://schemas.microsoft.com/office/powerpoint/2010/main" val="2463384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31DD-2A07-2997-E7ED-F9EDB16E9106}"/>
              </a:ext>
            </a:extLst>
          </p:cNvPr>
          <p:cNvSpPr>
            <a:spLocks noGrp="1"/>
          </p:cNvSpPr>
          <p:nvPr>
            <p:ph type="title"/>
          </p:nvPr>
        </p:nvSpPr>
        <p:spPr>
          <a:xfrm>
            <a:off x="609599" y="807467"/>
            <a:ext cx="9795029" cy="905923"/>
          </a:xfrm>
        </p:spPr>
        <p:txBody>
          <a:bodyPr/>
          <a:lstStyle/>
          <a:p>
            <a:r>
              <a:rPr lang="en-US" dirty="0"/>
              <a:t>Explicit Type Conversion</a:t>
            </a:r>
          </a:p>
        </p:txBody>
      </p:sp>
      <p:sp>
        <p:nvSpPr>
          <p:cNvPr id="3" name="Text Placeholder 2">
            <a:extLst>
              <a:ext uri="{FF2B5EF4-FFF2-40B4-BE49-F238E27FC236}">
                <a16:creationId xmlns:a16="http://schemas.microsoft.com/office/drawing/2014/main" id="{3A6FF4AD-FC98-B636-034B-F77399A14047}"/>
              </a:ext>
            </a:extLst>
          </p:cNvPr>
          <p:cNvSpPr>
            <a:spLocks noGrp="1"/>
          </p:cNvSpPr>
          <p:nvPr>
            <p:ph type="body" idx="1"/>
          </p:nvPr>
        </p:nvSpPr>
        <p:spPr>
          <a:xfrm>
            <a:off x="514905" y="1713389"/>
            <a:ext cx="11319029" cy="4935985"/>
          </a:xfrm>
        </p:spPr>
        <p:txBody>
          <a:bodyPr/>
          <a:lstStyle/>
          <a:p>
            <a:pPr marL="152396" indent="0">
              <a:buNone/>
            </a:pPr>
            <a:r>
              <a:rPr lang="en-US" dirty="0"/>
              <a:t>If you want to convert the large data type to a smaller data type in C# , then you need to use explicit casting.</a:t>
            </a:r>
          </a:p>
          <a:p>
            <a:pPr marL="152396" indent="0">
              <a:buNone/>
            </a:pPr>
            <a:r>
              <a:rPr lang="en-US" dirty="0"/>
              <a:t>Here we convert large data types (like double, long) to smaller data types like (int, byte, short, float).</a:t>
            </a:r>
          </a:p>
          <a:p>
            <a:pPr marL="152396" indent="0">
              <a:buNone/>
            </a:pPr>
            <a:r>
              <a:rPr lang="en-US" b="1" dirty="0"/>
              <a:t>There is a chance of data loss or  failed conversion for some reasons , so this is  unsafe type of conversion.</a:t>
            </a:r>
          </a:p>
          <a:p>
            <a:pPr marL="152396" indent="0">
              <a:buNone/>
            </a:pPr>
            <a:endParaRPr lang="en-US" dirty="0"/>
          </a:p>
          <a:p>
            <a:pPr marL="152396" indent="0">
              <a:buNone/>
            </a:pPr>
            <a:endParaRPr lang="en-US" dirty="0"/>
          </a:p>
          <a:p>
            <a:pPr marL="152396" indent="0">
              <a:buNone/>
            </a:pPr>
            <a:endParaRPr lang="en-US" dirty="0"/>
          </a:p>
          <a:p>
            <a:pPr marL="152396" indent="0">
              <a:buNone/>
            </a:pPr>
            <a:r>
              <a:rPr lang="en-US" dirty="0"/>
              <a:t>But where is 232 coming from ? (1000- (256 *3))</a:t>
            </a:r>
            <a:br>
              <a:rPr lang="en-US" dirty="0"/>
            </a:br>
            <a:endParaRPr lang="en-US" dirty="0"/>
          </a:p>
        </p:txBody>
      </p:sp>
      <p:pic>
        <p:nvPicPr>
          <p:cNvPr id="5" name="Picture 4">
            <a:extLst>
              <a:ext uri="{FF2B5EF4-FFF2-40B4-BE49-F238E27FC236}">
                <a16:creationId xmlns:a16="http://schemas.microsoft.com/office/drawing/2014/main" id="{63758A37-5C54-43A4-5A73-3D0646901698}"/>
              </a:ext>
            </a:extLst>
          </p:cNvPr>
          <p:cNvPicPr>
            <a:picLocks noChangeAspect="1"/>
          </p:cNvPicPr>
          <p:nvPr/>
        </p:nvPicPr>
        <p:blipFill>
          <a:blip r:embed="rId2"/>
          <a:stretch>
            <a:fillRect/>
          </a:stretch>
        </p:blipFill>
        <p:spPr>
          <a:xfrm>
            <a:off x="1079146" y="4411337"/>
            <a:ext cx="3260260" cy="1030735"/>
          </a:xfrm>
          <a:prstGeom prst="rect">
            <a:avLst/>
          </a:prstGeom>
        </p:spPr>
      </p:pic>
      <p:pic>
        <p:nvPicPr>
          <p:cNvPr id="7" name="Picture 6">
            <a:extLst>
              <a:ext uri="{FF2B5EF4-FFF2-40B4-BE49-F238E27FC236}">
                <a16:creationId xmlns:a16="http://schemas.microsoft.com/office/drawing/2014/main" id="{1EC6BC89-10F7-7E37-9426-E83EFC515637}"/>
              </a:ext>
            </a:extLst>
          </p:cNvPr>
          <p:cNvPicPr>
            <a:picLocks noChangeAspect="1"/>
          </p:cNvPicPr>
          <p:nvPr/>
        </p:nvPicPr>
        <p:blipFill>
          <a:blip r:embed="rId3"/>
          <a:stretch>
            <a:fillRect/>
          </a:stretch>
        </p:blipFill>
        <p:spPr>
          <a:xfrm>
            <a:off x="4631399" y="4820761"/>
            <a:ext cx="1114425" cy="323850"/>
          </a:xfrm>
          <a:prstGeom prst="rect">
            <a:avLst/>
          </a:prstGeom>
        </p:spPr>
      </p:pic>
    </p:spTree>
    <p:extLst>
      <p:ext uri="{BB962C8B-B14F-4D97-AF65-F5344CB8AC3E}">
        <p14:creationId xmlns:p14="http://schemas.microsoft.com/office/powerpoint/2010/main" val="1371182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4425-E3BF-FADC-E56A-BBC17BED1609}"/>
              </a:ext>
            </a:extLst>
          </p:cNvPr>
          <p:cNvSpPr>
            <a:spLocks noGrp="1"/>
          </p:cNvSpPr>
          <p:nvPr>
            <p:ph type="title"/>
          </p:nvPr>
        </p:nvSpPr>
        <p:spPr>
          <a:xfrm>
            <a:off x="609600" y="807467"/>
            <a:ext cx="10673918" cy="852657"/>
          </a:xfrm>
        </p:spPr>
        <p:txBody>
          <a:bodyPr/>
          <a:lstStyle/>
          <a:p>
            <a:r>
              <a:rPr lang="en-US" dirty="0"/>
              <a:t>Conversion between non-compatible types</a:t>
            </a:r>
            <a:br>
              <a:rPr lang="en-US" dirty="0"/>
            </a:br>
            <a:endParaRPr lang="en-US" dirty="0"/>
          </a:p>
        </p:txBody>
      </p:sp>
      <p:sp>
        <p:nvSpPr>
          <p:cNvPr id="3" name="Text Placeholder 2">
            <a:extLst>
              <a:ext uri="{FF2B5EF4-FFF2-40B4-BE49-F238E27FC236}">
                <a16:creationId xmlns:a16="http://schemas.microsoft.com/office/drawing/2014/main" id="{AE616D5D-B32A-2548-2A62-34ACA99D4A0B}"/>
              </a:ext>
            </a:extLst>
          </p:cNvPr>
          <p:cNvSpPr>
            <a:spLocks noGrp="1"/>
          </p:cNvSpPr>
          <p:nvPr>
            <p:ph type="body" idx="1"/>
          </p:nvPr>
        </p:nvSpPr>
        <p:spPr>
          <a:xfrm>
            <a:off x="609599" y="1535837"/>
            <a:ext cx="11206579" cy="4980373"/>
          </a:xfrm>
        </p:spPr>
        <p:txBody>
          <a:bodyPr/>
          <a:lstStyle/>
          <a:p>
            <a:r>
              <a:rPr lang="en-US" dirty="0"/>
              <a:t>For conversion with non- compatible  types we use helper methods in C#.</a:t>
            </a:r>
          </a:p>
          <a:p>
            <a:endParaRPr lang="en-US" dirty="0"/>
          </a:p>
          <a:p>
            <a:r>
              <a:rPr lang="en-US" dirty="0"/>
              <a:t>Its impossible  to convert this either implicitly or explicitly so for this example dotnet provides us with a class known as Convert, Parse Method and TryParse.</a:t>
            </a:r>
          </a:p>
        </p:txBody>
      </p:sp>
      <p:pic>
        <p:nvPicPr>
          <p:cNvPr id="5" name="Picture 4">
            <a:extLst>
              <a:ext uri="{FF2B5EF4-FFF2-40B4-BE49-F238E27FC236}">
                <a16:creationId xmlns:a16="http://schemas.microsoft.com/office/drawing/2014/main" id="{8ACA744A-07AD-3C53-9CDE-ACC7E5ED64D0}"/>
              </a:ext>
            </a:extLst>
          </p:cNvPr>
          <p:cNvPicPr>
            <a:picLocks noChangeAspect="1"/>
          </p:cNvPicPr>
          <p:nvPr/>
        </p:nvPicPr>
        <p:blipFill>
          <a:blip r:embed="rId2"/>
          <a:stretch>
            <a:fillRect/>
          </a:stretch>
        </p:blipFill>
        <p:spPr>
          <a:xfrm>
            <a:off x="1152895" y="1991095"/>
            <a:ext cx="2038350" cy="514350"/>
          </a:xfrm>
          <a:prstGeom prst="rect">
            <a:avLst/>
          </a:prstGeom>
        </p:spPr>
      </p:pic>
      <p:pic>
        <p:nvPicPr>
          <p:cNvPr id="7" name="Picture 6">
            <a:extLst>
              <a:ext uri="{FF2B5EF4-FFF2-40B4-BE49-F238E27FC236}">
                <a16:creationId xmlns:a16="http://schemas.microsoft.com/office/drawing/2014/main" id="{8EC7522B-8856-C6E0-6A36-268A4B64DFA4}"/>
              </a:ext>
            </a:extLst>
          </p:cNvPr>
          <p:cNvPicPr>
            <a:picLocks noChangeAspect="1"/>
          </p:cNvPicPr>
          <p:nvPr/>
        </p:nvPicPr>
        <p:blipFill rotWithShape="1">
          <a:blip r:embed="rId3"/>
          <a:srcRect b="21739"/>
          <a:stretch/>
        </p:blipFill>
        <p:spPr>
          <a:xfrm>
            <a:off x="3410227" y="1991095"/>
            <a:ext cx="2228850" cy="514350"/>
          </a:xfrm>
          <a:prstGeom prst="rect">
            <a:avLst/>
          </a:prstGeom>
        </p:spPr>
      </p:pic>
    </p:spTree>
    <p:extLst>
      <p:ext uri="{BB962C8B-B14F-4D97-AF65-F5344CB8AC3E}">
        <p14:creationId xmlns:p14="http://schemas.microsoft.com/office/powerpoint/2010/main" val="1692213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4431-CAB1-88FB-B447-7C2849381DC8}"/>
              </a:ext>
            </a:extLst>
          </p:cNvPr>
          <p:cNvSpPr>
            <a:spLocks noGrp="1"/>
          </p:cNvSpPr>
          <p:nvPr>
            <p:ph type="title"/>
          </p:nvPr>
        </p:nvSpPr>
        <p:spPr>
          <a:xfrm>
            <a:off x="609599" y="807467"/>
            <a:ext cx="10114625" cy="1443600"/>
          </a:xfrm>
        </p:spPr>
        <p:txBody>
          <a:bodyPr/>
          <a:lstStyle/>
          <a:p>
            <a:r>
              <a:rPr lang="en-US" dirty="0"/>
              <a:t>Convert Class Helper Methods In C#</a:t>
            </a:r>
          </a:p>
        </p:txBody>
      </p:sp>
      <p:sp>
        <p:nvSpPr>
          <p:cNvPr id="3" name="Text Placeholder 2">
            <a:extLst>
              <a:ext uri="{FF2B5EF4-FFF2-40B4-BE49-F238E27FC236}">
                <a16:creationId xmlns:a16="http://schemas.microsoft.com/office/drawing/2014/main" id="{9A4BDEA1-5507-2466-433B-3911E00276EE}"/>
              </a:ext>
            </a:extLst>
          </p:cNvPr>
          <p:cNvSpPr>
            <a:spLocks noGrp="1"/>
          </p:cNvSpPr>
          <p:nvPr>
            <p:ph type="body" idx="1"/>
          </p:nvPr>
        </p:nvSpPr>
        <p:spPr>
          <a:xfrm>
            <a:off x="609599" y="1562470"/>
            <a:ext cx="11046781" cy="4619730"/>
          </a:xfrm>
        </p:spPr>
        <p:txBody>
          <a:bodyPr/>
          <a:lstStyle/>
          <a:p>
            <a:endParaRPr lang="en-US" dirty="0"/>
          </a:p>
          <a:p>
            <a:r>
              <a:rPr lang="en-US" dirty="0"/>
              <a:t>The Convert class has a static methods which can be used to convert to a desired type. If the conversion is not possible I throws an error.</a:t>
            </a:r>
          </a:p>
          <a:p>
            <a:r>
              <a:rPr lang="en-US" dirty="0"/>
              <a:t>Here are the Methods :</a:t>
            </a:r>
          </a:p>
          <a:p>
            <a:endParaRPr lang="en-US" dirty="0"/>
          </a:p>
          <a:p>
            <a:endParaRPr lang="en-US" dirty="0"/>
          </a:p>
        </p:txBody>
      </p:sp>
      <p:pic>
        <p:nvPicPr>
          <p:cNvPr id="6" name="Picture 5">
            <a:extLst>
              <a:ext uri="{FF2B5EF4-FFF2-40B4-BE49-F238E27FC236}">
                <a16:creationId xmlns:a16="http://schemas.microsoft.com/office/drawing/2014/main" id="{E5C23685-09CA-B345-1517-44D80D25BFD3}"/>
              </a:ext>
            </a:extLst>
          </p:cNvPr>
          <p:cNvPicPr>
            <a:picLocks noChangeAspect="1"/>
          </p:cNvPicPr>
          <p:nvPr/>
        </p:nvPicPr>
        <p:blipFill>
          <a:blip r:embed="rId2"/>
          <a:stretch>
            <a:fillRect/>
          </a:stretch>
        </p:blipFill>
        <p:spPr>
          <a:xfrm>
            <a:off x="3081503" y="3429000"/>
            <a:ext cx="5619750" cy="3114675"/>
          </a:xfrm>
          <a:prstGeom prst="rect">
            <a:avLst/>
          </a:prstGeom>
        </p:spPr>
      </p:pic>
    </p:spTree>
    <p:extLst>
      <p:ext uri="{BB962C8B-B14F-4D97-AF65-F5344CB8AC3E}">
        <p14:creationId xmlns:p14="http://schemas.microsoft.com/office/powerpoint/2010/main" val="3597025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41F9-1470-6990-04E1-72CE9D08A311}"/>
              </a:ext>
            </a:extLst>
          </p:cNvPr>
          <p:cNvSpPr>
            <a:spLocks noGrp="1"/>
          </p:cNvSpPr>
          <p:nvPr>
            <p:ph type="title"/>
          </p:nvPr>
        </p:nvSpPr>
        <p:spPr/>
        <p:txBody>
          <a:bodyPr/>
          <a:lstStyle/>
          <a:p>
            <a:r>
              <a:rPr lang="en-US" dirty="0"/>
              <a:t>Example with Convert Class</a:t>
            </a:r>
          </a:p>
        </p:txBody>
      </p:sp>
      <p:pic>
        <p:nvPicPr>
          <p:cNvPr id="5" name="Picture 4">
            <a:extLst>
              <a:ext uri="{FF2B5EF4-FFF2-40B4-BE49-F238E27FC236}">
                <a16:creationId xmlns:a16="http://schemas.microsoft.com/office/drawing/2014/main" id="{D659C41B-2EB7-53EB-F712-4DFA0AA83EFB}"/>
              </a:ext>
            </a:extLst>
          </p:cNvPr>
          <p:cNvPicPr>
            <a:picLocks noChangeAspect="1"/>
          </p:cNvPicPr>
          <p:nvPr/>
        </p:nvPicPr>
        <p:blipFill>
          <a:blip r:embed="rId2"/>
          <a:stretch>
            <a:fillRect/>
          </a:stretch>
        </p:blipFill>
        <p:spPr>
          <a:xfrm>
            <a:off x="798111" y="1511497"/>
            <a:ext cx="5297889" cy="1988224"/>
          </a:xfrm>
          <a:prstGeom prst="rect">
            <a:avLst/>
          </a:prstGeom>
        </p:spPr>
      </p:pic>
      <p:pic>
        <p:nvPicPr>
          <p:cNvPr id="7" name="Picture 6">
            <a:extLst>
              <a:ext uri="{FF2B5EF4-FFF2-40B4-BE49-F238E27FC236}">
                <a16:creationId xmlns:a16="http://schemas.microsoft.com/office/drawing/2014/main" id="{6B9DC6B8-8495-859D-5E8B-994403897471}"/>
              </a:ext>
            </a:extLst>
          </p:cNvPr>
          <p:cNvPicPr>
            <a:picLocks noChangeAspect="1"/>
          </p:cNvPicPr>
          <p:nvPr/>
        </p:nvPicPr>
        <p:blipFill>
          <a:blip r:embed="rId3"/>
          <a:stretch>
            <a:fillRect/>
          </a:stretch>
        </p:blipFill>
        <p:spPr>
          <a:xfrm>
            <a:off x="6702172" y="2118156"/>
            <a:ext cx="2619375" cy="504825"/>
          </a:xfrm>
          <a:prstGeom prst="rect">
            <a:avLst/>
          </a:prstGeom>
        </p:spPr>
      </p:pic>
      <p:pic>
        <p:nvPicPr>
          <p:cNvPr id="9" name="Picture 8">
            <a:extLst>
              <a:ext uri="{FF2B5EF4-FFF2-40B4-BE49-F238E27FC236}">
                <a16:creationId xmlns:a16="http://schemas.microsoft.com/office/drawing/2014/main" id="{2D172926-85CC-4295-0B14-4008BCBF6AFF}"/>
              </a:ext>
            </a:extLst>
          </p:cNvPr>
          <p:cNvPicPr>
            <a:picLocks noChangeAspect="1"/>
          </p:cNvPicPr>
          <p:nvPr/>
        </p:nvPicPr>
        <p:blipFill rotWithShape="1">
          <a:blip r:embed="rId4"/>
          <a:srcRect t="11479" b="17226"/>
          <a:stretch/>
        </p:blipFill>
        <p:spPr>
          <a:xfrm>
            <a:off x="798111" y="3994951"/>
            <a:ext cx="8753475" cy="2179870"/>
          </a:xfrm>
          <a:prstGeom prst="rect">
            <a:avLst/>
          </a:prstGeom>
        </p:spPr>
      </p:pic>
    </p:spTree>
    <p:extLst>
      <p:ext uri="{BB962C8B-B14F-4D97-AF65-F5344CB8AC3E}">
        <p14:creationId xmlns:p14="http://schemas.microsoft.com/office/powerpoint/2010/main" val="2674588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EB0FE-78DD-FF66-678E-F2C90A1B94A0}"/>
              </a:ext>
            </a:extLst>
          </p:cNvPr>
          <p:cNvSpPr>
            <a:spLocks noGrp="1"/>
          </p:cNvSpPr>
          <p:nvPr>
            <p:ph type="title"/>
          </p:nvPr>
        </p:nvSpPr>
        <p:spPr>
          <a:xfrm>
            <a:off x="609600" y="274807"/>
            <a:ext cx="10958004" cy="533061"/>
          </a:xfrm>
        </p:spPr>
        <p:txBody>
          <a:bodyPr/>
          <a:lstStyle/>
          <a:p>
            <a:r>
              <a:rPr lang="en-US" dirty="0"/>
              <a:t>Parse() Method</a:t>
            </a:r>
          </a:p>
        </p:txBody>
      </p:sp>
      <p:sp>
        <p:nvSpPr>
          <p:cNvPr id="3" name="Text Placeholder 2">
            <a:extLst>
              <a:ext uri="{FF2B5EF4-FFF2-40B4-BE49-F238E27FC236}">
                <a16:creationId xmlns:a16="http://schemas.microsoft.com/office/drawing/2014/main" id="{8C2A65D2-9072-2C09-8A18-0DB50F54E339}"/>
              </a:ext>
            </a:extLst>
          </p:cNvPr>
          <p:cNvSpPr>
            <a:spLocks noGrp="1"/>
          </p:cNvSpPr>
          <p:nvPr>
            <p:ph type="body" idx="1"/>
          </p:nvPr>
        </p:nvSpPr>
        <p:spPr>
          <a:xfrm>
            <a:off x="609599" y="985421"/>
            <a:ext cx="11250967" cy="5196779"/>
          </a:xfrm>
        </p:spPr>
        <p:txBody>
          <a:bodyPr/>
          <a:lstStyle/>
          <a:p>
            <a:r>
              <a:rPr lang="en-US" dirty="0"/>
              <a:t>In C#, we can also use the built-in Parse() method to perform type conversion. So, while performing type conversion between non-compatible types like int and string, we can also use Parse() method like the Convert class helper methods. Now, if you go to the definition of built-in value data types such as int, short, long, bool, etc., then you will see that the Parse method is implemented as a static method in those built-in value data types</a:t>
            </a:r>
          </a:p>
        </p:txBody>
      </p:sp>
      <p:pic>
        <p:nvPicPr>
          <p:cNvPr id="4" name="Picture 3">
            <a:extLst>
              <a:ext uri="{FF2B5EF4-FFF2-40B4-BE49-F238E27FC236}">
                <a16:creationId xmlns:a16="http://schemas.microsoft.com/office/drawing/2014/main" id="{66718B18-8A4E-2854-E9CB-21947E9859E8}"/>
              </a:ext>
            </a:extLst>
          </p:cNvPr>
          <p:cNvPicPr>
            <a:picLocks noChangeAspect="1"/>
          </p:cNvPicPr>
          <p:nvPr/>
        </p:nvPicPr>
        <p:blipFill>
          <a:blip r:embed="rId2"/>
          <a:stretch>
            <a:fillRect/>
          </a:stretch>
        </p:blipFill>
        <p:spPr>
          <a:xfrm>
            <a:off x="1189238" y="4348579"/>
            <a:ext cx="4533900" cy="1524000"/>
          </a:xfrm>
          <a:prstGeom prst="rect">
            <a:avLst/>
          </a:prstGeom>
        </p:spPr>
      </p:pic>
      <p:pic>
        <p:nvPicPr>
          <p:cNvPr id="5" name="Picture 4">
            <a:extLst>
              <a:ext uri="{FF2B5EF4-FFF2-40B4-BE49-F238E27FC236}">
                <a16:creationId xmlns:a16="http://schemas.microsoft.com/office/drawing/2014/main" id="{8E626B19-543C-2B5F-DC8A-4DE72F8949C2}"/>
              </a:ext>
            </a:extLst>
          </p:cNvPr>
          <p:cNvPicPr>
            <a:picLocks noChangeAspect="1"/>
          </p:cNvPicPr>
          <p:nvPr/>
        </p:nvPicPr>
        <p:blipFill rotWithShape="1">
          <a:blip r:embed="rId3"/>
          <a:srcRect l="1304"/>
          <a:stretch/>
        </p:blipFill>
        <p:spPr>
          <a:xfrm>
            <a:off x="6096000" y="4810541"/>
            <a:ext cx="2998849" cy="600075"/>
          </a:xfrm>
          <a:prstGeom prst="rect">
            <a:avLst/>
          </a:prstGeom>
        </p:spPr>
      </p:pic>
    </p:spTree>
    <p:extLst>
      <p:ext uri="{BB962C8B-B14F-4D97-AF65-F5344CB8AC3E}">
        <p14:creationId xmlns:p14="http://schemas.microsoft.com/office/powerpoint/2010/main" val="413241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20A7-7A67-364D-7425-8F55229A7834}"/>
              </a:ext>
            </a:extLst>
          </p:cNvPr>
          <p:cNvSpPr>
            <a:spLocks noGrp="1"/>
          </p:cNvSpPr>
          <p:nvPr>
            <p:ph type="title"/>
          </p:nvPr>
        </p:nvSpPr>
        <p:spPr>
          <a:xfrm>
            <a:off x="609599" y="807467"/>
            <a:ext cx="9271247" cy="604083"/>
          </a:xfrm>
        </p:spPr>
        <p:txBody>
          <a:bodyPr/>
          <a:lstStyle/>
          <a:p>
            <a:r>
              <a:rPr lang="en-US" dirty="0"/>
              <a:t>TryParse Method</a:t>
            </a:r>
          </a:p>
        </p:txBody>
      </p:sp>
      <p:sp>
        <p:nvSpPr>
          <p:cNvPr id="3" name="Text Placeholder 2">
            <a:extLst>
              <a:ext uri="{FF2B5EF4-FFF2-40B4-BE49-F238E27FC236}">
                <a16:creationId xmlns:a16="http://schemas.microsoft.com/office/drawing/2014/main" id="{3654878D-5083-F198-0476-04BFB5C6F853}"/>
              </a:ext>
            </a:extLst>
          </p:cNvPr>
          <p:cNvSpPr>
            <a:spLocks noGrp="1"/>
          </p:cNvSpPr>
          <p:nvPr>
            <p:ph type="body" idx="1"/>
          </p:nvPr>
        </p:nvSpPr>
        <p:spPr>
          <a:xfrm>
            <a:off x="609600" y="1606858"/>
            <a:ext cx="11073414" cy="4575342"/>
          </a:xfrm>
        </p:spPr>
        <p:txBody>
          <a:bodyPr/>
          <a:lstStyle/>
          <a:p>
            <a:r>
              <a:rPr lang="en-US" sz="2400" dirty="0"/>
              <a:t>When we use the Parse method, if the conversion is not possible then at runtime, we will get an exception which is not a good thing. Because if conversion is not possible then we should show some information to the user and we should proceed further. To do so, the built-in value type class in C# is provided with the TryParse method</a:t>
            </a:r>
          </a:p>
          <a:p>
            <a:r>
              <a:rPr lang="en-US" sz="2400" dirty="0"/>
              <a:t>When we use the Parse method, if the conversion is not possible then at runtime, we will get an exception which is not a good thing. Because if conversion is not possible then we should show some information to the user and we should proceed further. To do so, the built-in value type class in C# is provided with the TryParse method. Let us see how to use the TryParse method in C#. Suppose, we want to convert a string to an integer type, then we can use the TryParse method as follows.</a:t>
            </a:r>
          </a:p>
        </p:txBody>
      </p:sp>
    </p:spTree>
    <p:extLst>
      <p:ext uri="{BB962C8B-B14F-4D97-AF65-F5344CB8AC3E}">
        <p14:creationId xmlns:p14="http://schemas.microsoft.com/office/powerpoint/2010/main" val="3203143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0B291F-05A8-A773-C88D-5C4BB22C30E1}"/>
              </a:ext>
            </a:extLst>
          </p:cNvPr>
          <p:cNvPicPr>
            <a:picLocks noChangeAspect="1"/>
          </p:cNvPicPr>
          <p:nvPr/>
        </p:nvPicPr>
        <p:blipFill rotWithShape="1">
          <a:blip r:embed="rId2"/>
          <a:srcRect r="17615"/>
          <a:stretch/>
        </p:blipFill>
        <p:spPr>
          <a:xfrm>
            <a:off x="1425097" y="81517"/>
            <a:ext cx="4410075" cy="2238375"/>
          </a:xfrm>
          <a:prstGeom prst="rect">
            <a:avLst/>
          </a:prstGeom>
        </p:spPr>
      </p:pic>
      <p:pic>
        <p:nvPicPr>
          <p:cNvPr id="7" name="Picture 6">
            <a:extLst>
              <a:ext uri="{FF2B5EF4-FFF2-40B4-BE49-F238E27FC236}">
                <a16:creationId xmlns:a16="http://schemas.microsoft.com/office/drawing/2014/main" id="{F2B995B1-5F12-E0C3-2B4F-5F6C06CAF824}"/>
              </a:ext>
            </a:extLst>
          </p:cNvPr>
          <p:cNvPicPr>
            <a:picLocks noChangeAspect="1"/>
          </p:cNvPicPr>
          <p:nvPr/>
        </p:nvPicPr>
        <p:blipFill>
          <a:blip r:embed="rId3"/>
          <a:stretch>
            <a:fillRect/>
          </a:stretch>
        </p:blipFill>
        <p:spPr>
          <a:xfrm>
            <a:off x="7346133" y="789140"/>
            <a:ext cx="2790825" cy="485775"/>
          </a:xfrm>
          <a:prstGeom prst="rect">
            <a:avLst/>
          </a:prstGeom>
        </p:spPr>
      </p:pic>
      <p:pic>
        <p:nvPicPr>
          <p:cNvPr id="9" name="Picture 8">
            <a:extLst>
              <a:ext uri="{FF2B5EF4-FFF2-40B4-BE49-F238E27FC236}">
                <a16:creationId xmlns:a16="http://schemas.microsoft.com/office/drawing/2014/main" id="{A58AA22E-C912-EEF1-D7DE-85FBCF181D3A}"/>
              </a:ext>
            </a:extLst>
          </p:cNvPr>
          <p:cNvPicPr>
            <a:picLocks noChangeAspect="1"/>
          </p:cNvPicPr>
          <p:nvPr/>
        </p:nvPicPr>
        <p:blipFill rotWithShape="1">
          <a:blip r:embed="rId4"/>
          <a:srcRect r="7952"/>
          <a:stretch/>
        </p:blipFill>
        <p:spPr>
          <a:xfrm>
            <a:off x="1425097" y="2433637"/>
            <a:ext cx="4410075" cy="1990725"/>
          </a:xfrm>
          <a:prstGeom prst="rect">
            <a:avLst/>
          </a:prstGeom>
        </p:spPr>
      </p:pic>
      <p:pic>
        <p:nvPicPr>
          <p:cNvPr id="11" name="Picture 10">
            <a:extLst>
              <a:ext uri="{FF2B5EF4-FFF2-40B4-BE49-F238E27FC236}">
                <a16:creationId xmlns:a16="http://schemas.microsoft.com/office/drawing/2014/main" id="{133FDAE2-23AF-77E6-70CD-8E82B689FBB1}"/>
              </a:ext>
            </a:extLst>
          </p:cNvPr>
          <p:cNvPicPr>
            <a:picLocks noChangeAspect="1"/>
          </p:cNvPicPr>
          <p:nvPr/>
        </p:nvPicPr>
        <p:blipFill>
          <a:blip r:embed="rId5"/>
          <a:stretch>
            <a:fillRect/>
          </a:stretch>
        </p:blipFill>
        <p:spPr>
          <a:xfrm>
            <a:off x="7346133" y="3028949"/>
            <a:ext cx="2286000" cy="400050"/>
          </a:xfrm>
          <a:prstGeom prst="rect">
            <a:avLst/>
          </a:prstGeom>
        </p:spPr>
      </p:pic>
      <p:pic>
        <p:nvPicPr>
          <p:cNvPr id="13" name="Picture 12">
            <a:extLst>
              <a:ext uri="{FF2B5EF4-FFF2-40B4-BE49-F238E27FC236}">
                <a16:creationId xmlns:a16="http://schemas.microsoft.com/office/drawing/2014/main" id="{37BBBA65-DAB7-A0B1-680B-FF7D95DAFF9B}"/>
              </a:ext>
            </a:extLst>
          </p:cNvPr>
          <p:cNvPicPr>
            <a:picLocks noChangeAspect="1"/>
          </p:cNvPicPr>
          <p:nvPr/>
        </p:nvPicPr>
        <p:blipFill>
          <a:blip r:embed="rId6"/>
          <a:stretch>
            <a:fillRect/>
          </a:stretch>
        </p:blipFill>
        <p:spPr>
          <a:xfrm>
            <a:off x="1425097" y="4538107"/>
            <a:ext cx="4410075" cy="2181225"/>
          </a:xfrm>
          <a:prstGeom prst="rect">
            <a:avLst/>
          </a:prstGeom>
        </p:spPr>
      </p:pic>
      <p:pic>
        <p:nvPicPr>
          <p:cNvPr id="15" name="Picture 14">
            <a:extLst>
              <a:ext uri="{FF2B5EF4-FFF2-40B4-BE49-F238E27FC236}">
                <a16:creationId xmlns:a16="http://schemas.microsoft.com/office/drawing/2014/main" id="{C54270EA-FC66-DAC4-AC0F-5D6CBD64189A}"/>
              </a:ext>
            </a:extLst>
          </p:cNvPr>
          <p:cNvPicPr>
            <a:picLocks noChangeAspect="1"/>
          </p:cNvPicPr>
          <p:nvPr/>
        </p:nvPicPr>
        <p:blipFill>
          <a:blip r:embed="rId7"/>
          <a:stretch>
            <a:fillRect/>
          </a:stretch>
        </p:blipFill>
        <p:spPr>
          <a:xfrm>
            <a:off x="7414519" y="5228669"/>
            <a:ext cx="2476500" cy="400050"/>
          </a:xfrm>
          <a:prstGeom prst="rect">
            <a:avLst/>
          </a:prstGeom>
        </p:spPr>
      </p:pic>
    </p:spTree>
    <p:extLst>
      <p:ext uri="{BB962C8B-B14F-4D97-AF65-F5344CB8AC3E}">
        <p14:creationId xmlns:p14="http://schemas.microsoft.com/office/powerpoint/2010/main" val="711835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326776" y="1805197"/>
            <a:ext cx="6184098" cy="2399864"/>
          </a:xfrm>
          <a:prstGeom prst="rect">
            <a:avLst/>
          </a:prstGeom>
        </p:spPr>
        <p:txBody>
          <a:bodyPr spcFirstLastPara="1" vert="horz" wrap="square" lIns="0" tIns="0" rIns="0" bIns="0" rtlCol="0" anchor="ctr" anchorCtr="0">
            <a:noAutofit/>
          </a:bodyPr>
          <a:lstStyle/>
          <a:p>
            <a:pPr algn="ct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REFERENCE TYPES</a:t>
            </a:r>
            <a:endParaRPr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44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E9F6-9CA1-78AB-2DDE-6EC9A9B42BD7}"/>
              </a:ext>
            </a:extLst>
          </p:cNvPr>
          <p:cNvSpPr>
            <a:spLocks noGrp="1"/>
          </p:cNvSpPr>
          <p:nvPr>
            <p:ph type="title"/>
          </p:nvPr>
        </p:nvSpPr>
        <p:spPr/>
        <p:txBody>
          <a:bodyPr/>
          <a:lstStyle/>
          <a:p>
            <a:r>
              <a:rPr lang="en-US" dirty="0"/>
              <a:t>Declaring Variables /Constants</a:t>
            </a:r>
          </a:p>
        </p:txBody>
      </p:sp>
      <p:sp>
        <p:nvSpPr>
          <p:cNvPr id="3" name="Text Placeholder 2">
            <a:extLst>
              <a:ext uri="{FF2B5EF4-FFF2-40B4-BE49-F238E27FC236}">
                <a16:creationId xmlns:a16="http://schemas.microsoft.com/office/drawing/2014/main" id="{862C56A5-953B-A44D-3AE9-C74735E850DF}"/>
              </a:ext>
            </a:extLst>
          </p:cNvPr>
          <p:cNvSpPr>
            <a:spLocks noGrp="1"/>
          </p:cNvSpPr>
          <p:nvPr>
            <p:ph type="body" idx="1"/>
          </p:nvPr>
        </p:nvSpPr>
        <p:spPr>
          <a:xfrm>
            <a:off x="609599" y="1921079"/>
            <a:ext cx="10690371" cy="4261121"/>
          </a:xfrm>
        </p:spPr>
        <p:txBody>
          <a:bodyPr/>
          <a:lstStyle/>
          <a:p>
            <a:r>
              <a:rPr lang="en-US" dirty="0"/>
              <a:t>To declare a variable we use the variable datatype followed by the variable  name, then you can choose to initialize the variable or initialize later.</a:t>
            </a:r>
          </a:p>
          <a:p>
            <a:pPr marL="152396" indent="0">
              <a:buNone/>
            </a:pPr>
            <a:endParaRPr lang="en-US" dirty="0"/>
          </a:p>
          <a:p>
            <a:r>
              <a:rPr lang="en-US" dirty="0"/>
              <a:t>We can not print/use  a uninitialized variable</a:t>
            </a:r>
          </a:p>
          <a:p>
            <a:r>
              <a:rPr lang="en-US" dirty="0"/>
              <a:t>To declare a constant we have to use the const keyword followed by the datatype then the variable name and with constants we have to initialize them</a:t>
            </a:r>
          </a:p>
          <a:p>
            <a:endParaRPr lang="en-US" dirty="0"/>
          </a:p>
        </p:txBody>
      </p:sp>
      <p:pic>
        <p:nvPicPr>
          <p:cNvPr id="5" name="Picture 4">
            <a:extLst>
              <a:ext uri="{FF2B5EF4-FFF2-40B4-BE49-F238E27FC236}">
                <a16:creationId xmlns:a16="http://schemas.microsoft.com/office/drawing/2014/main" id="{20A47D3D-BA2A-FE80-0B58-4322AF941BC3}"/>
              </a:ext>
            </a:extLst>
          </p:cNvPr>
          <p:cNvPicPr>
            <a:picLocks noChangeAspect="1"/>
          </p:cNvPicPr>
          <p:nvPr/>
        </p:nvPicPr>
        <p:blipFill>
          <a:blip r:embed="rId2"/>
          <a:stretch>
            <a:fillRect/>
          </a:stretch>
        </p:blipFill>
        <p:spPr>
          <a:xfrm>
            <a:off x="3272317" y="2882129"/>
            <a:ext cx="2376080" cy="715379"/>
          </a:xfrm>
          <a:prstGeom prst="rect">
            <a:avLst/>
          </a:prstGeom>
        </p:spPr>
      </p:pic>
      <p:pic>
        <p:nvPicPr>
          <p:cNvPr id="7" name="Picture 6">
            <a:extLst>
              <a:ext uri="{FF2B5EF4-FFF2-40B4-BE49-F238E27FC236}">
                <a16:creationId xmlns:a16="http://schemas.microsoft.com/office/drawing/2014/main" id="{0195DB10-1230-D80E-3B7C-68C1E7718805}"/>
              </a:ext>
            </a:extLst>
          </p:cNvPr>
          <p:cNvPicPr>
            <a:picLocks noChangeAspect="1"/>
          </p:cNvPicPr>
          <p:nvPr/>
        </p:nvPicPr>
        <p:blipFill>
          <a:blip r:embed="rId3"/>
          <a:stretch>
            <a:fillRect/>
          </a:stretch>
        </p:blipFill>
        <p:spPr>
          <a:xfrm>
            <a:off x="7832433" y="3597508"/>
            <a:ext cx="2533650" cy="619125"/>
          </a:xfrm>
          <a:prstGeom prst="rect">
            <a:avLst/>
          </a:prstGeom>
        </p:spPr>
      </p:pic>
      <p:pic>
        <p:nvPicPr>
          <p:cNvPr id="9" name="Picture 8">
            <a:extLst>
              <a:ext uri="{FF2B5EF4-FFF2-40B4-BE49-F238E27FC236}">
                <a16:creationId xmlns:a16="http://schemas.microsoft.com/office/drawing/2014/main" id="{5BD4690D-AD01-451A-3AD1-A556EE7466FC}"/>
              </a:ext>
            </a:extLst>
          </p:cNvPr>
          <p:cNvPicPr>
            <a:picLocks noChangeAspect="1"/>
          </p:cNvPicPr>
          <p:nvPr/>
        </p:nvPicPr>
        <p:blipFill>
          <a:blip r:embed="rId4"/>
          <a:stretch>
            <a:fillRect/>
          </a:stretch>
        </p:blipFill>
        <p:spPr>
          <a:xfrm>
            <a:off x="3389239" y="5033263"/>
            <a:ext cx="2343150" cy="600075"/>
          </a:xfrm>
          <a:prstGeom prst="rect">
            <a:avLst/>
          </a:prstGeom>
        </p:spPr>
      </p:pic>
    </p:spTree>
    <p:extLst>
      <p:ext uri="{BB962C8B-B14F-4D97-AF65-F5344CB8AC3E}">
        <p14:creationId xmlns:p14="http://schemas.microsoft.com/office/powerpoint/2010/main" val="875725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2EA6-D378-1146-BFEB-72DB2DBD7E0D}"/>
              </a:ext>
            </a:extLst>
          </p:cNvPr>
          <p:cNvSpPr>
            <a:spLocks noGrp="1"/>
          </p:cNvSpPr>
          <p:nvPr>
            <p:ph type="title"/>
          </p:nvPr>
        </p:nvSpPr>
        <p:spPr>
          <a:xfrm>
            <a:off x="788401" y="353886"/>
            <a:ext cx="9121629" cy="643828"/>
          </a:xfrm>
        </p:spPr>
        <p:txBody>
          <a:bodyPr/>
          <a:lstStyle/>
          <a:p>
            <a:r>
              <a:rPr lang="en-US" dirty="0"/>
              <a:t>Classes</a:t>
            </a:r>
          </a:p>
        </p:txBody>
      </p:sp>
      <p:sp>
        <p:nvSpPr>
          <p:cNvPr id="3" name="Text Placeholder 2">
            <a:extLst>
              <a:ext uri="{FF2B5EF4-FFF2-40B4-BE49-F238E27FC236}">
                <a16:creationId xmlns:a16="http://schemas.microsoft.com/office/drawing/2014/main" id="{974405E3-99E4-1500-ED0A-063F6B4724AD}"/>
              </a:ext>
            </a:extLst>
          </p:cNvPr>
          <p:cNvSpPr>
            <a:spLocks noGrp="1"/>
          </p:cNvSpPr>
          <p:nvPr>
            <p:ph type="body" idx="1"/>
          </p:nvPr>
        </p:nvSpPr>
        <p:spPr>
          <a:xfrm>
            <a:off x="726140" y="1219200"/>
            <a:ext cx="9978211" cy="4963000"/>
          </a:xfrm>
        </p:spPr>
        <p:txBody>
          <a:bodyPr/>
          <a:lstStyle/>
          <a:p>
            <a:pPr marL="152396" indent="0">
              <a:buNone/>
            </a:pPr>
            <a:r>
              <a:rPr lang="en-US" dirty="0"/>
              <a:t>Classes combine related variables (fields) and functions (methods) together.</a:t>
            </a:r>
          </a:p>
          <a:p>
            <a:pPr marL="152396" indent="0">
              <a:buNone/>
            </a:pPr>
            <a:r>
              <a:rPr lang="en-US" dirty="0"/>
              <a:t>Classes are blueprints of objects.</a:t>
            </a:r>
          </a:p>
          <a:p>
            <a:pPr marL="152396" indent="0">
              <a:buNone/>
            </a:pPr>
            <a:r>
              <a:rPr lang="en-US" dirty="0"/>
              <a:t>To create a class we start by an access modifier , the keyword class and the name of the class .</a:t>
            </a:r>
          </a:p>
        </p:txBody>
      </p:sp>
      <p:pic>
        <p:nvPicPr>
          <p:cNvPr id="4" name="Picture 3">
            <a:extLst>
              <a:ext uri="{FF2B5EF4-FFF2-40B4-BE49-F238E27FC236}">
                <a16:creationId xmlns:a16="http://schemas.microsoft.com/office/drawing/2014/main" id="{DE929C01-6CA2-2E23-2886-4765E3147A0D}"/>
              </a:ext>
            </a:extLst>
          </p:cNvPr>
          <p:cNvPicPr>
            <a:picLocks noChangeAspect="1"/>
          </p:cNvPicPr>
          <p:nvPr/>
        </p:nvPicPr>
        <p:blipFill>
          <a:blip r:embed="rId2"/>
          <a:stretch>
            <a:fillRect/>
          </a:stretch>
        </p:blipFill>
        <p:spPr>
          <a:xfrm>
            <a:off x="726140" y="3640394"/>
            <a:ext cx="6135319" cy="3217606"/>
          </a:xfrm>
          <a:prstGeom prst="rect">
            <a:avLst/>
          </a:prstGeom>
        </p:spPr>
      </p:pic>
    </p:spTree>
    <p:extLst>
      <p:ext uri="{BB962C8B-B14F-4D97-AF65-F5344CB8AC3E}">
        <p14:creationId xmlns:p14="http://schemas.microsoft.com/office/powerpoint/2010/main" val="2476778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45B0-17F2-AF54-BC68-8A3F7E8D6696}"/>
              </a:ext>
            </a:extLst>
          </p:cNvPr>
          <p:cNvSpPr>
            <a:spLocks noGrp="1"/>
          </p:cNvSpPr>
          <p:nvPr>
            <p:ph type="title"/>
          </p:nvPr>
        </p:nvSpPr>
        <p:spPr>
          <a:xfrm>
            <a:off x="582518" y="197867"/>
            <a:ext cx="7521200" cy="1443600"/>
          </a:xfrm>
        </p:spPr>
        <p:txBody>
          <a:bodyPr/>
          <a:lstStyle/>
          <a:p>
            <a:r>
              <a:rPr lang="en-US" dirty="0"/>
              <a:t>Arrays</a:t>
            </a:r>
          </a:p>
        </p:txBody>
      </p:sp>
      <p:sp>
        <p:nvSpPr>
          <p:cNvPr id="3" name="Text Placeholder 2">
            <a:extLst>
              <a:ext uri="{FF2B5EF4-FFF2-40B4-BE49-F238E27FC236}">
                <a16:creationId xmlns:a16="http://schemas.microsoft.com/office/drawing/2014/main" id="{45B6C065-402D-CA5B-9AA3-DA71F21448C1}"/>
              </a:ext>
            </a:extLst>
          </p:cNvPr>
          <p:cNvSpPr>
            <a:spLocks noGrp="1"/>
          </p:cNvSpPr>
          <p:nvPr>
            <p:ph type="body" idx="1"/>
          </p:nvPr>
        </p:nvSpPr>
        <p:spPr>
          <a:xfrm>
            <a:off x="376519" y="941294"/>
            <a:ext cx="11367246" cy="5240906"/>
          </a:xfrm>
        </p:spPr>
        <p:txBody>
          <a:bodyPr/>
          <a:lstStyle/>
          <a:p>
            <a:r>
              <a:rPr lang="en-US" dirty="0"/>
              <a:t>An array is a data structure to store a collection of variables of the same type.</a:t>
            </a:r>
          </a:p>
          <a:p>
            <a:r>
              <a:rPr lang="en-US" dirty="0"/>
              <a:t>Array has a fixed size that cant be changed after declaration.</a:t>
            </a:r>
          </a:p>
          <a:p>
            <a:r>
              <a:rPr lang="en-US" dirty="0"/>
              <a:t>An array is an Object.</a:t>
            </a:r>
          </a:p>
          <a:p>
            <a:endParaRPr lang="en-US" dirty="0"/>
          </a:p>
        </p:txBody>
      </p:sp>
    </p:spTree>
    <p:extLst>
      <p:ext uri="{BB962C8B-B14F-4D97-AF65-F5344CB8AC3E}">
        <p14:creationId xmlns:p14="http://schemas.microsoft.com/office/powerpoint/2010/main" val="1713808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CFEB-DCDF-7F1C-C712-CD23A99E14FE}"/>
              </a:ext>
            </a:extLst>
          </p:cNvPr>
          <p:cNvSpPr>
            <a:spLocks noGrp="1"/>
          </p:cNvSpPr>
          <p:nvPr>
            <p:ph type="title"/>
          </p:nvPr>
        </p:nvSpPr>
        <p:spPr>
          <a:xfrm>
            <a:off x="609599" y="807467"/>
            <a:ext cx="8626679" cy="895498"/>
          </a:xfrm>
        </p:spPr>
        <p:txBody>
          <a:bodyPr/>
          <a:lstStyle/>
          <a:p>
            <a:r>
              <a:rPr lang="en-US" dirty="0"/>
              <a:t>Reference Vs Value Types</a:t>
            </a:r>
          </a:p>
        </p:txBody>
      </p:sp>
      <p:pic>
        <p:nvPicPr>
          <p:cNvPr id="5" name="Picture 4">
            <a:extLst>
              <a:ext uri="{FF2B5EF4-FFF2-40B4-BE49-F238E27FC236}">
                <a16:creationId xmlns:a16="http://schemas.microsoft.com/office/drawing/2014/main" id="{EE473C91-1720-3D19-EF44-E632119BE046}"/>
              </a:ext>
            </a:extLst>
          </p:cNvPr>
          <p:cNvPicPr>
            <a:picLocks noChangeAspect="1"/>
          </p:cNvPicPr>
          <p:nvPr/>
        </p:nvPicPr>
        <p:blipFill rotWithShape="1">
          <a:blip r:embed="rId2"/>
          <a:srcRect r="22664"/>
          <a:stretch/>
        </p:blipFill>
        <p:spPr>
          <a:xfrm>
            <a:off x="469782" y="2172750"/>
            <a:ext cx="4824036" cy="2927758"/>
          </a:xfrm>
          <a:prstGeom prst="rect">
            <a:avLst/>
          </a:prstGeom>
        </p:spPr>
      </p:pic>
      <p:pic>
        <p:nvPicPr>
          <p:cNvPr id="7" name="Picture 6">
            <a:extLst>
              <a:ext uri="{FF2B5EF4-FFF2-40B4-BE49-F238E27FC236}">
                <a16:creationId xmlns:a16="http://schemas.microsoft.com/office/drawing/2014/main" id="{A687439A-006E-D9CA-2A0F-74F61129119A}"/>
              </a:ext>
            </a:extLst>
          </p:cNvPr>
          <p:cNvPicPr>
            <a:picLocks noChangeAspect="1"/>
          </p:cNvPicPr>
          <p:nvPr/>
        </p:nvPicPr>
        <p:blipFill>
          <a:blip r:embed="rId3"/>
          <a:stretch>
            <a:fillRect/>
          </a:stretch>
        </p:blipFill>
        <p:spPr>
          <a:xfrm>
            <a:off x="5394486" y="2332141"/>
            <a:ext cx="6700424" cy="2608975"/>
          </a:xfrm>
          <a:prstGeom prst="rect">
            <a:avLst/>
          </a:prstGeom>
        </p:spPr>
      </p:pic>
    </p:spTree>
    <p:extLst>
      <p:ext uri="{BB962C8B-B14F-4D97-AF65-F5344CB8AC3E}">
        <p14:creationId xmlns:p14="http://schemas.microsoft.com/office/powerpoint/2010/main" val="1541202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8CC6-D5A6-840D-1817-53E3A33E4A77}"/>
              </a:ext>
            </a:extLst>
          </p:cNvPr>
          <p:cNvSpPr>
            <a:spLocks noGrp="1"/>
          </p:cNvSpPr>
          <p:nvPr>
            <p:ph type="title"/>
          </p:nvPr>
        </p:nvSpPr>
        <p:spPr>
          <a:xfrm>
            <a:off x="1003882" y="283420"/>
            <a:ext cx="8056228" cy="627050"/>
          </a:xfrm>
        </p:spPr>
        <p:txBody>
          <a:bodyPr/>
          <a:lstStyle/>
          <a:p>
            <a:r>
              <a:rPr lang="en-US" dirty="0"/>
              <a:t>Reference Types</a:t>
            </a:r>
          </a:p>
        </p:txBody>
      </p:sp>
      <p:pic>
        <p:nvPicPr>
          <p:cNvPr id="5" name="Picture 4">
            <a:extLst>
              <a:ext uri="{FF2B5EF4-FFF2-40B4-BE49-F238E27FC236}">
                <a16:creationId xmlns:a16="http://schemas.microsoft.com/office/drawing/2014/main" id="{3F43FB1C-9309-DBA5-F603-301332A4031B}"/>
              </a:ext>
            </a:extLst>
          </p:cNvPr>
          <p:cNvPicPr>
            <a:picLocks noChangeAspect="1"/>
          </p:cNvPicPr>
          <p:nvPr/>
        </p:nvPicPr>
        <p:blipFill>
          <a:blip r:embed="rId2"/>
          <a:stretch>
            <a:fillRect/>
          </a:stretch>
        </p:blipFill>
        <p:spPr>
          <a:xfrm>
            <a:off x="1820410" y="2631347"/>
            <a:ext cx="7812947" cy="3629708"/>
          </a:xfrm>
          <a:prstGeom prst="rect">
            <a:avLst/>
          </a:prstGeom>
        </p:spPr>
      </p:pic>
      <p:pic>
        <p:nvPicPr>
          <p:cNvPr id="7" name="Picture 6">
            <a:extLst>
              <a:ext uri="{FF2B5EF4-FFF2-40B4-BE49-F238E27FC236}">
                <a16:creationId xmlns:a16="http://schemas.microsoft.com/office/drawing/2014/main" id="{F82CC9BD-201A-89BD-81D9-2B485B40A1E0}"/>
              </a:ext>
            </a:extLst>
          </p:cNvPr>
          <p:cNvPicPr>
            <a:picLocks noChangeAspect="1"/>
          </p:cNvPicPr>
          <p:nvPr/>
        </p:nvPicPr>
        <p:blipFill>
          <a:blip r:embed="rId3"/>
          <a:stretch>
            <a:fillRect/>
          </a:stretch>
        </p:blipFill>
        <p:spPr>
          <a:xfrm>
            <a:off x="2591629" y="1375621"/>
            <a:ext cx="3971925" cy="790575"/>
          </a:xfrm>
          <a:prstGeom prst="rect">
            <a:avLst/>
          </a:prstGeom>
        </p:spPr>
      </p:pic>
    </p:spTree>
    <p:extLst>
      <p:ext uri="{BB962C8B-B14F-4D97-AF65-F5344CB8AC3E}">
        <p14:creationId xmlns:p14="http://schemas.microsoft.com/office/powerpoint/2010/main" val="1169027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7CC6E-773D-8BE3-E831-D4F514CA44C4}"/>
              </a:ext>
            </a:extLst>
          </p:cNvPr>
          <p:cNvSpPr>
            <a:spLocks noGrp="1"/>
          </p:cNvSpPr>
          <p:nvPr>
            <p:ph type="title"/>
          </p:nvPr>
        </p:nvSpPr>
        <p:spPr/>
        <p:txBody>
          <a:bodyPr/>
          <a:lstStyle/>
          <a:p>
            <a:r>
              <a:rPr lang="en-US" dirty="0"/>
              <a:t>Value Types</a:t>
            </a:r>
          </a:p>
        </p:txBody>
      </p:sp>
      <p:pic>
        <p:nvPicPr>
          <p:cNvPr id="5" name="Picture 4">
            <a:extLst>
              <a:ext uri="{FF2B5EF4-FFF2-40B4-BE49-F238E27FC236}">
                <a16:creationId xmlns:a16="http://schemas.microsoft.com/office/drawing/2014/main" id="{88D2FB0E-B31B-50B3-CD16-3711AB27B8EC}"/>
              </a:ext>
            </a:extLst>
          </p:cNvPr>
          <p:cNvPicPr>
            <a:picLocks noChangeAspect="1"/>
          </p:cNvPicPr>
          <p:nvPr/>
        </p:nvPicPr>
        <p:blipFill>
          <a:blip r:embed="rId2"/>
          <a:stretch>
            <a:fillRect/>
          </a:stretch>
        </p:blipFill>
        <p:spPr>
          <a:xfrm>
            <a:off x="3229761" y="3040299"/>
            <a:ext cx="5374478" cy="3253515"/>
          </a:xfrm>
          <a:prstGeom prst="rect">
            <a:avLst/>
          </a:prstGeom>
        </p:spPr>
      </p:pic>
      <p:pic>
        <p:nvPicPr>
          <p:cNvPr id="7" name="Picture 6">
            <a:extLst>
              <a:ext uri="{FF2B5EF4-FFF2-40B4-BE49-F238E27FC236}">
                <a16:creationId xmlns:a16="http://schemas.microsoft.com/office/drawing/2014/main" id="{70246D32-AE9E-3EBE-6F31-E3AA216DD024}"/>
              </a:ext>
            </a:extLst>
          </p:cNvPr>
          <p:cNvPicPr>
            <a:picLocks noChangeAspect="1"/>
          </p:cNvPicPr>
          <p:nvPr/>
        </p:nvPicPr>
        <p:blipFill>
          <a:blip r:embed="rId3"/>
          <a:stretch>
            <a:fillRect/>
          </a:stretch>
        </p:blipFill>
        <p:spPr>
          <a:xfrm>
            <a:off x="3378272" y="1822945"/>
            <a:ext cx="4848225" cy="1047750"/>
          </a:xfrm>
          <a:prstGeom prst="rect">
            <a:avLst/>
          </a:prstGeom>
        </p:spPr>
      </p:pic>
    </p:spTree>
    <p:extLst>
      <p:ext uri="{BB962C8B-B14F-4D97-AF65-F5344CB8AC3E}">
        <p14:creationId xmlns:p14="http://schemas.microsoft.com/office/powerpoint/2010/main" val="576885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ED785-C92B-211F-7B36-374BCBDB8789}"/>
              </a:ext>
            </a:extLst>
          </p:cNvPr>
          <p:cNvSpPr>
            <a:spLocks noGrp="1"/>
          </p:cNvSpPr>
          <p:nvPr>
            <p:ph type="title"/>
          </p:nvPr>
        </p:nvSpPr>
        <p:spPr/>
        <p:txBody>
          <a:bodyPr/>
          <a:lstStyle/>
          <a:p>
            <a:r>
              <a:rPr lang="en-US" dirty="0"/>
              <a:t>Using </a:t>
            </a:r>
            <a:r>
              <a:rPr lang="en-US"/>
              <a:t>Ref keyword</a:t>
            </a:r>
          </a:p>
        </p:txBody>
      </p:sp>
      <p:pic>
        <p:nvPicPr>
          <p:cNvPr id="5" name="Picture 4">
            <a:extLst>
              <a:ext uri="{FF2B5EF4-FFF2-40B4-BE49-F238E27FC236}">
                <a16:creationId xmlns:a16="http://schemas.microsoft.com/office/drawing/2014/main" id="{5F278E16-22EC-B31B-E49B-C433BD7092AA}"/>
              </a:ext>
            </a:extLst>
          </p:cNvPr>
          <p:cNvPicPr>
            <a:picLocks noChangeAspect="1"/>
          </p:cNvPicPr>
          <p:nvPr/>
        </p:nvPicPr>
        <p:blipFill>
          <a:blip r:embed="rId2"/>
          <a:stretch>
            <a:fillRect/>
          </a:stretch>
        </p:blipFill>
        <p:spPr>
          <a:xfrm>
            <a:off x="1178872" y="2600325"/>
            <a:ext cx="4029075" cy="1657350"/>
          </a:xfrm>
          <a:prstGeom prst="rect">
            <a:avLst/>
          </a:prstGeom>
        </p:spPr>
      </p:pic>
      <p:pic>
        <p:nvPicPr>
          <p:cNvPr id="7" name="Picture 6">
            <a:extLst>
              <a:ext uri="{FF2B5EF4-FFF2-40B4-BE49-F238E27FC236}">
                <a16:creationId xmlns:a16="http://schemas.microsoft.com/office/drawing/2014/main" id="{F859DBC3-B43E-F0B6-1FF3-B435A0070285}"/>
              </a:ext>
            </a:extLst>
          </p:cNvPr>
          <p:cNvPicPr>
            <a:picLocks noChangeAspect="1"/>
          </p:cNvPicPr>
          <p:nvPr/>
        </p:nvPicPr>
        <p:blipFill>
          <a:blip r:embed="rId3"/>
          <a:stretch>
            <a:fillRect/>
          </a:stretch>
        </p:blipFill>
        <p:spPr>
          <a:xfrm>
            <a:off x="5345840" y="3328987"/>
            <a:ext cx="1114425" cy="200025"/>
          </a:xfrm>
          <a:prstGeom prst="rect">
            <a:avLst/>
          </a:prstGeom>
        </p:spPr>
      </p:pic>
    </p:spTree>
    <p:extLst>
      <p:ext uri="{BB962C8B-B14F-4D97-AF65-F5344CB8AC3E}">
        <p14:creationId xmlns:p14="http://schemas.microsoft.com/office/powerpoint/2010/main" val="1634600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C0BA-756A-E41C-967D-0505DDFB589C}"/>
              </a:ext>
            </a:extLst>
          </p:cNvPr>
          <p:cNvSpPr>
            <a:spLocks noGrp="1"/>
          </p:cNvSpPr>
          <p:nvPr>
            <p:ph type="title"/>
          </p:nvPr>
        </p:nvSpPr>
        <p:spPr>
          <a:xfrm>
            <a:off x="609599" y="807467"/>
            <a:ext cx="9373299" cy="593494"/>
          </a:xfrm>
        </p:spPr>
        <p:txBody>
          <a:bodyPr/>
          <a:lstStyle/>
          <a:p>
            <a:r>
              <a:rPr lang="en-US" dirty="0"/>
              <a:t>C# Identifiers Rules</a:t>
            </a:r>
          </a:p>
        </p:txBody>
      </p:sp>
      <p:sp>
        <p:nvSpPr>
          <p:cNvPr id="3" name="Text Placeholder 2">
            <a:extLst>
              <a:ext uri="{FF2B5EF4-FFF2-40B4-BE49-F238E27FC236}">
                <a16:creationId xmlns:a16="http://schemas.microsoft.com/office/drawing/2014/main" id="{41C0DC74-1809-E3FF-38C6-7E15112587AB}"/>
              </a:ext>
            </a:extLst>
          </p:cNvPr>
          <p:cNvSpPr>
            <a:spLocks noGrp="1"/>
          </p:cNvSpPr>
          <p:nvPr>
            <p:ph type="body" idx="1"/>
          </p:nvPr>
        </p:nvSpPr>
        <p:spPr>
          <a:xfrm>
            <a:off x="609600" y="1560351"/>
            <a:ext cx="10950429" cy="5150841"/>
          </a:xfrm>
        </p:spPr>
        <p:txBody>
          <a:bodyPr/>
          <a:lstStyle/>
          <a:p>
            <a:r>
              <a:rPr lang="en-US" dirty="0"/>
              <a:t>An identifier is the name you assign to a type (class, interface, struct, record, delegate, or enum), member, variable, or namespace.</a:t>
            </a:r>
          </a:p>
          <a:p>
            <a:r>
              <a:rPr lang="en-US" b="1" dirty="0"/>
              <a:t>Valid identifiers must follow these rules:</a:t>
            </a:r>
          </a:p>
          <a:p>
            <a:r>
              <a:rPr lang="en-US" dirty="0"/>
              <a:t>Identifiers must start with a letter or underscore (_).</a:t>
            </a:r>
          </a:p>
          <a:p>
            <a:r>
              <a:rPr lang="en-US" dirty="0"/>
              <a:t>Identifiers may contain Unicode letter characters, decimal digit characters, Unicode connecting characters</a:t>
            </a:r>
          </a:p>
          <a:p>
            <a:r>
              <a:rPr lang="en-US" dirty="0"/>
              <a:t>Identifier cannot be a reserved keyword </a:t>
            </a:r>
          </a:p>
          <a:p>
            <a:r>
              <a:rPr lang="en-US" dirty="0"/>
              <a:t>You can declare identifiers that match C# keywords by using the @ prefix on the identifier. The @ is not part of the identifier name. For example, @if declares an identifier named if.</a:t>
            </a:r>
          </a:p>
          <a:p>
            <a:r>
              <a:rPr lang="en-US" dirty="0"/>
              <a:t>Always use meaningful names e.g. instead of data say studentMarks</a:t>
            </a:r>
          </a:p>
          <a:p>
            <a:endParaRPr lang="en-US" dirty="0"/>
          </a:p>
        </p:txBody>
      </p:sp>
    </p:spTree>
    <p:extLst>
      <p:ext uri="{BB962C8B-B14F-4D97-AF65-F5344CB8AC3E}">
        <p14:creationId xmlns:p14="http://schemas.microsoft.com/office/powerpoint/2010/main" val="369988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F1EA-C48A-03C1-3315-E91ED0197E7D}"/>
              </a:ext>
            </a:extLst>
          </p:cNvPr>
          <p:cNvSpPr>
            <a:spLocks noGrp="1"/>
          </p:cNvSpPr>
          <p:nvPr>
            <p:ph type="title"/>
          </p:nvPr>
        </p:nvSpPr>
        <p:spPr>
          <a:xfrm>
            <a:off x="609600" y="101020"/>
            <a:ext cx="7521200" cy="678909"/>
          </a:xfrm>
        </p:spPr>
        <p:txBody>
          <a:bodyPr/>
          <a:lstStyle/>
          <a:p>
            <a:r>
              <a:rPr lang="en-US" dirty="0"/>
              <a:t>Naming convention </a:t>
            </a:r>
          </a:p>
        </p:txBody>
      </p:sp>
      <p:sp>
        <p:nvSpPr>
          <p:cNvPr id="3" name="Text Placeholder 2">
            <a:extLst>
              <a:ext uri="{FF2B5EF4-FFF2-40B4-BE49-F238E27FC236}">
                <a16:creationId xmlns:a16="http://schemas.microsoft.com/office/drawing/2014/main" id="{D3DA93FD-A05C-4ACE-22F3-E2FC9DA93D98}"/>
              </a:ext>
            </a:extLst>
          </p:cNvPr>
          <p:cNvSpPr>
            <a:spLocks noGrp="1"/>
          </p:cNvSpPr>
          <p:nvPr>
            <p:ph type="body" idx="1"/>
          </p:nvPr>
        </p:nvSpPr>
        <p:spPr>
          <a:xfrm>
            <a:off x="528918" y="1174375"/>
            <a:ext cx="11131780" cy="5495365"/>
          </a:xfrm>
        </p:spPr>
        <p:txBody>
          <a:bodyPr/>
          <a:lstStyle/>
          <a:p>
            <a:r>
              <a:rPr lang="en-US" dirty="0"/>
              <a:t>camelCase : firstName</a:t>
            </a:r>
          </a:p>
          <a:p>
            <a:r>
              <a:rPr lang="en-US" dirty="0"/>
              <a:t>Pascal Case :FirstName</a:t>
            </a:r>
          </a:p>
          <a:p>
            <a:r>
              <a:rPr lang="en-US" dirty="0"/>
              <a:t>Hungarian Notation : </a:t>
            </a:r>
            <a:r>
              <a:rPr lang="en-US" dirty="0" err="1"/>
              <a:t>strFirstName</a:t>
            </a:r>
            <a:endParaRPr lang="en-US" dirty="0"/>
          </a:p>
          <a:p>
            <a:endParaRPr lang="en-US" dirty="0"/>
          </a:p>
        </p:txBody>
      </p:sp>
      <p:pic>
        <p:nvPicPr>
          <p:cNvPr id="5" name="Picture 4">
            <a:extLst>
              <a:ext uri="{FF2B5EF4-FFF2-40B4-BE49-F238E27FC236}">
                <a16:creationId xmlns:a16="http://schemas.microsoft.com/office/drawing/2014/main" id="{7A5727A8-C128-D42D-9A27-EDA542F23D45}"/>
              </a:ext>
            </a:extLst>
          </p:cNvPr>
          <p:cNvPicPr>
            <a:picLocks noChangeAspect="1"/>
          </p:cNvPicPr>
          <p:nvPr/>
        </p:nvPicPr>
        <p:blipFill>
          <a:blip r:embed="rId2"/>
          <a:stretch>
            <a:fillRect/>
          </a:stretch>
        </p:blipFill>
        <p:spPr>
          <a:xfrm>
            <a:off x="8986448" y="3825429"/>
            <a:ext cx="3133725" cy="762000"/>
          </a:xfrm>
          <a:prstGeom prst="rect">
            <a:avLst/>
          </a:prstGeom>
        </p:spPr>
      </p:pic>
      <p:pic>
        <p:nvPicPr>
          <p:cNvPr id="4" name="Picture 3">
            <a:extLst>
              <a:ext uri="{FF2B5EF4-FFF2-40B4-BE49-F238E27FC236}">
                <a16:creationId xmlns:a16="http://schemas.microsoft.com/office/drawing/2014/main" id="{41EA30E7-7DE3-F98E-2081-63AF87D8F2B2}"/>
              </a:ext>
            </a:extLst>
          </p:cNvPr>
          <p:cNvPicPr>
            <a:picLocks noChangeAspect="1"/>
          </p:cNvPicPr>
          <p:nvPr/>
        </p:nvPicPr>
        <p:blipFill rotWithShape="1">
          <a:blip r:embed="rId3"/>
          <a:srcRect b="19193"/>
          <a:stretch/>
        </p:blipFill>
        <p:spPr>
          <a:xfrm>
            <a:off x="740893" y="3036409"/>
            <a:ext cx="8245555" cy="2340039"/>
          </a:xfrm>
          <a:prstGeom prst="rect">
            <a:avLst/>
          </a:prstGeom>
        </p:spPr>
      </p:pic>
      <p:pic>
        <p:nvPicPr>
          <p:cNvPr id="7" name="Picture 6">
            <a:extLst>
              <a:ext uri="{FF2B5EF4-FFF2-40B4-BE49-F238E27FC236}">
                <a16:creationId xmlns:a16="http://schemas.microsoft.com/office/drawing/2014/main" id="{6FF5042A-8C37-456D-CC6C-524282F914EB}"/>
              </a:ext>
            </a:extLst>
          </p:cNvPr>
          <p:cNvPicPr>
            <a:picLocks noChangeAspect="1"/>
          </p:cNvPicPr>
          <p:nvPr/>
        </p:nvPicPr>
        <p:blipFill>
          <a:blip r:embed="rId4"/>
          <a:stretch>
            <a:fillRect/>
          </a:stretch>
        </p:blipFill>
        <p:spPr>
          <a:xfrm>
            <a:off x="919363" y="5597064"/>
            <a:ext cx="10972210" cy="911313"/>
          </a:xfrm>
          <a:prstGeom prst="rect">
            <a:avLst/>
          </a:prstGeom>
        </p:spPr>
      </p:pic>
    </p:spTree>
    <p:extLst>
      <p:ext uri="{BB962C8B-B14F-4D97-AF65-F5344CB8AC3E}">
        <p14:creationId xmlns:p14="http://schemas.microsoft.com/office/powerpoint/2010/main" val="171642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C21E-06A7-6845-8EED-FB341341050E}"/>
              </a:ext>
            </a:extLst>
          </p:cNvPr>
          <p:cNvSpPr>
            <a:spLocks noGrp="1"/>
          </p:cNvSpPr>
          <p:nvPr>
            <p:ph type="title"/>
          </p:nvPr>
        </p:nvSpPr>
        <p:spPr/>
        <p:txBody>
          <a:bodyPr/>
          <a:lstStyle/>
          <a:p>
            <a:r>
              <a:rPr lang="en-US" dirty="0"/>
              <a:t>More on variables</a:t>
            </a:r>
          </a:p>
        </p:txBody>
      </p:sp>
      <p:pic>
        <p:nvPicPr>
          <p:cNvPr id="5" name="Picture 4">
            <a:extLst>
              <a:ext uri="{FF2B5EF4-FFF2-40B4-BE49-F238E27FC236}">
                <a16:creationId xmlns:a16="http://schemas.microsoft.com/office/drawing/2014/main" id="{0FDFEFB7-669B-0C05-CCA9-6EDBA040D048}"/>
              </a:ext>
            </a:extLst>
          </p:cNvPr>
          <p:cNvPicPr>
            <a:picLocks noChangeAspect="1"/>
          </p:cNvPicPr>
          <p:nvPr/>
        </p:nvPicPr>
        <p:blipFill>
          <a:blip r:embed="rId2"/>
          <a:stretch>
            <a:fillRect/>
          </a:stretch>
        </p:blipFill>
        <p:spPr>
          <a:xfrm>
            <a:off x="940921" y="1864845"/>
            <a:ext cx="3095625" cy="1400175"/>
          </a:xfrm>
          <a:prstGeom prst="rect">
            <a:avLst/>
          </a:prstGeom>
        </p:spPr>
      </p:pic>
      <p:pic>
        <p:nvPicPr>
          <p:cNvPr id="7" name="Picture 6">
            <a:extLst>
              <a:ext uri="{FF2B5EF4-FFF2-40B4-BE49-F238E27FC236}">
                <a16:creationId xmlns:a16="http://schemas.microsoft.com/office/drawing/2014/main" id="{2EDC8F16-77F8-B3B8-2BBE-7B01F9696B32}"/>
              </a:ext>
            </a:extLst>
          </p:cNvPr>
          <p:cNvPicPr>
            <a:picLocks noChangeAspect="1"/>
          </p:cNvPicPr>
          <p:nvPr/>
        </p:nvPicPr>
        <p:blipFill>
          <a:blip r:embed="rId3"/>
          <a:stretch>
            <a:fillRect/>
          </a:stretch>
        </p:blipFill>
        <p:spPr>
          <a:xfrm>
            <a:off x="4367867" y="1807694"/>
            <a:ext cx="2952750" cy="1514475"/>
          </a:xfrm>
          <a:prstGeom prst="rect">
            <a:avLst/>
          </a:prstGeom>
        </p:spPr>
      </p:pic>
      <p:pic>
        <p:nvPicPr>
          <p:cNvPr id="9" name="Picture 8">
            <a:extLst>
              <a:ext uri="{FF2B5EF4-FFF2-40B4-BE49-F238E27FC236}">
                <a16:creationId xmlns:a16="http://schemas.microsoft.com/office/drawing/2014/main" id="{6AFF4C61-4E1B-0D0F-742D-4A43F6C07CEE}"/>
              </a:ext>
            </a:extLst>
          </p:cNvPr>
          <p:cNvPicPr>
            <a:picLocks noChangeAspect="1"/>
          </p:cNvPicPr>
          <p:nvPr/>
        </p:nvPicPr>
        <p:blipFill rotWithShape="1">
          <a:blip r:embed="rId4"/>
          <a:srcRect l="3309"/>
          <a:stretch/>
        </p:blipFill>
        <p:spPr>
          <a:xfrm>
            <a:off x="8196044" y="2083918"/>
            <a:ext cx="1906431" cy="962025"/>
          </a:xfrm>
          <a:prstGeom prst="rect">
            <a:avLst/>
          </a:prstGeom>
        </p:spPr>
      </p:pic>
    </p:spTree>
    <p:extLst>
      <p:ext uri="{BB962C8B-B14F-4D97-AF65-F5344CB8AC3E}">
        <p14:creationId xmlns:p14="http://schemas.microsoft.com/office/powerpoint/2010/main" val="314605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573C-7913-30DA-2664-3857AA41D59B}"/>
              </a:ext>
            </a:extLst>
          </p:cNvPr>
          <p:cNvSpPr>
            <a:spLocks noGrp="1"/>
          </p:cNvSpPr>
          <p:nvPr>
            <p:ph type="title"/>
          </p:nvPr>
        </p:nvSpPr>
        <p:spPr>
          <a:xfrm>
            <a:off x="609600" y="379053"/>
            <a:ext cx="8509233" cy="593494"/>
          </a:xfrm>
        </p:spPr>
        <p:txBody>
          <a:bodyPr/>
          <a:lstStyle/>
          <a:p>
            <a:r>
              <a:rPr lang="en-US" dirty="0"/>
              <a:t>Using The var keyword</a:t>
            </a:r>
          </a:p>
        </p:txBody>
      </p:sp>
      <p:sp>
        <p:nvSpPr>
          <p:cNvPr id="3" name="Text Placeholder 2">
            <a:extLst>
              <a:ext uri="{FF2B5EF4-FFF2-40B4-BE49-F238E27FC236}">
                <a16:creationId xmlns:a16="http://schemas.microsoft.com/office/drawing/2014/main" id="{3312A5D1-50E8-D7BE-26DF-A160B10E2E61}"/>
              </a:ext>
            </a:extLst>
          </p:cNvPr>
          <p:cNvSpPr>
            <a:spLocks noGrp="1"/>
          </p:cNvSpPr>
          <p:nvPr>
            <p:ph type="body" idx="1"/>
          </p:nvPr>
        </p:nvSpPr>
        <p:spPr>
          <a:xfrm>
            <a:off x="609599" y="1182848"/>
            <a:ext cx="10908485" cy="4983060"/>
          </a:xfrm>
        </p:spPr>
        <p:txBody>
          <a:bodyPr/>
          <a:lstStyle/>
          <a:p>
            <a:r>
              <a:rPr lang="en-US" dirty="0"/>
              <a:t>var data type was introduced in C# 3.0. var is used to declare implicitly typed local variable means it tells the compiler to figure out the type of the variable at compilation time. A var variable must be initialized at the time of declaration.</a:t>
            </a:r>
          </a:p>
          <a:p>
            <a:r>
              <a:rPr lang="en-US" dirty="0"/>
              <a:t>For byte however you have to explicitly cast it because the compiler will assign int.</a:t>
            </a:r>
          </a:p>
          <a:p>
            <a:endParaRPr lang="en-US" dirty="0"/>
          </a:p>
        </p:txBody>
      </p:sp>
      <p:pic>
        <p:nvPicPr>
          <p:cNvPr id="5" name="Picture 4">
            <a:extLst>
              <a:ext uri="{FF2B5EF4-FFF2-40B4-BE49-F238E27FC236}">
                <a16:creationId xmlns:a16="http://schemas.microsoft.com/office/drawing/2014/main" id="{CA6FB630-2914-31BA-1E31-81DE8101E83D}"/>
              </a:ext>
            </a:extLst>
          </p:cNvPr>
          <p:cNvPicPr>
            <a:picLocks noChangeAspect="1"/>
          </p:cNvPicPr>
          <p:nvPr/>
        </p:nvPicPr>
        <p:blipFill>
          <a:blip r:embed="rId2"/>
          <a:stretch>
            <a:fillRect/>
          </a:stretch>
        </p:blipFill>
        <p:spPr>
          <a:xfrm>
            <a:off x="1073092" y="3983533"/>
            <a:ext cx="3212940" cy="1691619"/>
          </a:xfrm>
          <a:prstGeom prst="rect">
            <a:avLst/>
          </a:prstGeom>
        </p:spPr>
      </p:pic>
      <p:pic>
        <p:nvPicPr>
          <p:cNvPr id="7" name="Picture 6">
            <a:extLst>
              <a:ext uri="{FF2B5EF4-FFF2-40B4-BE49-F238E27FC236}">
                <a16:creationId xmlns:a16="http://schemas.microsoft.com/office/drawing/2014/main" id="{EA11ABDE-F23A-2631-840B-9C9ACD48139C}"/>
              </a:ext>
            </a:extLst>
          </p:cNvPr>
          <p:cNvPicPr>
            <a:picLocks noChangeAspect="1"/>
          </p:cNvPicPr>
          <p:nvPr/>
        </p:nvPicPr>
        <p:blipFill>
          <a:blip r:embed="rId3"/>
          <a:stretch>
            <a:fillRect/>
          </a:stretch>
        </p:blipFill>
        <p:spPr>
          <a:xfrm>
            <a:off x="4749525" y="4110204"/>
            <a:ext cx="2971800" cy="1438275"/>
          </a:xfrm>
          <a:prstGeom prst="rect">
            <a:avLst/>
          </a:prstGeom>
        </p:spPr>
      </p:pic>
      <p:pic>
        <p:nvPicPr>
          <p:cNvPr id="9" name="Picture 8">
            <a:extLst>
              <a:ext uri="{FF2B5EF4-FFF2-40B4-BE49-F238E27FC236}">
                <a16:creationId xmlns:a16="http://schemas.microsoft.com/office/drawing/2014/main" id="{7594F9D4-F256-4909-53B6-064FC39D13DF}"/>
              </a:ext>
            </a:extLst>
          </p:cNvPr>
          <p:cNvPicPr>
            <a:picLocks noChangeAspect="1"/>
          </p:cNvPicPr>
          <p:nvPr/>
        </p:nvPicPr>
        <p:blipFill>
          <a:blip r:embed="rId4"/>
          <a:stretch>
            <a:fillRect/>
          </a:stretch>
        </p:blipFill>
        <p:spPr>
          <a:xfrm>
            <a:off x="8661413" y="4281653"/>
            <a:ext cx="1838325" cy="1095375"/>
          </a:xfrm>
          <a:prstGeom prst="rect">
            <a:avLst/>
          </a:prstGeom>
        </p:spPr>
      </p:pic>
    </p:spTree>
    <p:extLst>
      <p:ext uri="{BB962C8B-B14F-4D97-AF65-F5344CB8AC3E}">
        <p14:creationId xmlns:p14="http://schemas.microsoft.com/office/powerpoint/2010/main" val="2950005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968971" y="2068497"/>
            <a:ext cx="5050293" cy="4164164"/>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699007" y="1590247"/>
            <a:ext cx="7359821" cy="3587997"/>
          </a:xfrm>
          <a:prstGeom prst="rect">
            <a:avLst/>
          </a:prstGeom>
        </p:spPr>
        <p:txBody>
          <a:bodyPr spcFirstLastPara="1" vert="horz" wrap="square" lIns="0" tIns="0" rIns="0" bIns="0" rtlCol="0" anchor="ctr" anchorCtr="0">
            <a:noAutofit/>
          </a:bodyPr>
          <a:lstStyle/>
          <a:p>
            <a:pPr algn="ctr"/>
            <a:r>
              <a:rPr lang="en" sz="8800" b="1" dirty="0">
                <a:latin typeface="Times New Roman" panose="02020603050405020304" pitchFamily="18" charset="0"/>
                <a:cs typeface="Times New Roman" panose="02020603050405020304" pitchFamily="18" charset="0"/>
              </a:rPr>
              <a:t>DATATYPES</a:t>
            </a:r>
            <a:endParaRPr sz="66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3518FDB-44AD-4ADD-7329-724FC946552B}"/>
              </a:ext>
            </a:extLst>
          </p:cNvPr>
          <p:cNvPicPr>
            <a:picLocks noChangeAspect="1"/>
          </p:cNvPicPr>
          <p:nvPr/>
        </p:nvPicPr>
        <p:blipFill rotWithShape="1">
          <a:blip r:embed="rId3"/>
          <a:srcRect t="340" b="-1"/>
          <a:stretch/>
        </p:blipFill>
        <p:spPr>
          <a:xfrm>
            <a:off x="8725687" y="3028330"/>
            <a:ext cx="440989" cy="291735"/>
          </a:xfrm>
          <a:prstGeom prst="rect">
            <a:avLst/>
          </a:prstGeom>
        </p:spPr>
      </p:pic>
    </p:spTree>
    <p:extLst>
      <p:ext uri="{BB962C8B-B14F-4D97-AF65-F5344CB8AC3E}">
        <p14:creationId xmlns:p14="http://schemas.microsoft.com/office/powerpoint/2010/main" val="526219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6B56F6-0C75-1EF9-A23D-F8D833C33844}"/>
              </a:ext>
            </a:extLst>
          </p:cNvPr>
          <p:cNvSpPr>
            <a:spLocks noGrp="1"/>
          </p:cNvSpPr>
          <p:nvPr>
            <p:ph type="body" idx="1"/>
          </p:nvPr>
        </p:nvSpPr>
        <p:spPr>
          <a:xfrm>
            <a:off x="609599" y="1003177"/>
            <a:ext cx="10993515" cy="5179023"/>
          </a:xfrm>
        </p:spPr>
        <p:txBody>
          <a:bodyPr/>
          <a:lstStyle/>
          <a:p>
            <a:pPr marL="152396" indent="0">
              <a:buNone/>
            </a:pPr>
            <a:endParaRPr lang="en-US" dirty="0"/>
          </a:p>
        </p:txBody>
      </p:sp>
      <p:pic>
        <p:nvPicPr>
          <p:cNvPr id="10" name="Picture 9">
            <a:extLst>
              <a:ext uri="{FF2B5EF4-FFF2-40B4-BE49-F238E27FC236}">
                <a16:creationId xmlns:a16="http://schemas.microsoft.com/office/drawing/2014/main" id="{10EBEDF7-9181-8390-F28F-011CA9C4F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910562"/>
            <a:ext cx="11171069" cy="5534025"/>
          </a:xfrm>
          <a:prstGeom prst="rect">
            <a:avLst/>
          </a:prstGeom>
        </p:spPr>
      </p:pic>
    </p:spTree>
    <p:extLst>
      <p:ext uri="{BB962C8B-B14F-4D97-AF65-F5344CB8AC3E}">
        <p14:creationId xmlns:p14="http://schemas.microsoft.com/office/powerpoint/2010/main" val="1561030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TotalTime>
  <Words>1136</Words>
  <Application>Microsoft Office PowerPoint</Application>
  <PresentationFormat>Widescreen</PresentationFormat>
  <Paragraphs>86</Paragraphs>
  <Slides>35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vt:lpstr>
      <vt:lpstr>Calibri</vt:lpstr>
      <vt:lpstr>Calibri Light</vt:lpstr>
      <vt:lpstr>Times New Roman</vt:lpstr>
      <vt:lpstr>Office Theme</vt:lpstr>
      <vt:lpstr>VARIABLE AND CONSTANTS</vt:lpstr>
      <vt:lpstr>Variable/Constants</vt:lpstr>
      <vt:lpstr>Declaring Variables /Constants</vt:lpstr>
      <vt:lpstr>C# Identifiers Rules</vt:lpstr>
      <vt:lpstr>Naming convention </vt:lpstr>
      <vt:lpstr>More on variables</vt:lpstr>
      <vt:lpstr>Using The var keyword</vt:lpstr>
      <vt:lpstr>DATATYPES</vt:lpstr>
      <vt:lpstr>PowerPoint Presentation</vt:lpstr>
      <vt:lpstr>PRIMITIVE  TYPES</vt:lpstr>
      <vt:lpstr>PowerPoint Presentation</vt:lpstr>
      <vt:lpstr>PowerPoint Presentation</vt:lpstr>
      <vt:lpstr>What is a char Datatype</vt:lpstr>
      <vt:lpstr>How to Get the Minimum and Maximum Range of Values of Built-in Data Types in C#?</vt:lpstr>
      <vt:lpstr>Getting Default Values </vt:lpstr>
      <vt:lpstr>Overflowing </vt:lpstr>
      <vt:lpstr>Scope</vt:lpstr>
      <vt:lpstr> TYPE CONVERSION</vt:lpstr>
      <vt:lpstr>Type Conversion</vt:lpstr>
      <vt:lpstr>Implicit Type Casting</vt:lpstr>
      <vt:lpstr>Example of implicit Type Casting</vt:lpstr>
      <vt:lpstr>Explicit Type Conversion</vt:lpstr>
      <vt:lpstr>Conversion between non-compatible types </vt:lpstr>
      <vt:lpstr>Convert Class Helper Methods In C#</vt:lpstr>
      <vt:lpstr>Example with Convert Class</vt:lpstr>
      <vt:lpstr>Parse() Method</vt:lpstr>
      <vt:lpstr>TryParse Method</vt:lpstr>
      <vt:lpstr>PowerPoint Presentation</vt:lpstr>
      <vt:lpstr> REFERENCE TYPES</vt:lpstr>
      <vt:lpstr>Classes</vt:lpstr>
      <vt:lpstr>Arrays</vt:lpstr>
      <vt:lpstr>Reference Vs Value Types</vt:lpstr>
      <vt:lpstr>Reference Types</vt:lpstr>
      <vt:lpstr>Value Types</vt:lpstr>
      <vt:lpstr>Using Ref keyword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PRIMITIVE  TYPES</dc:title>
  <dc:creator>Jonathan Ndambuki</dc:creator>
  <cp:lastModifiedBy>Jonathan Ndambuki</cp:lastModifiedBy>
  <cp:revision>7</cp:revision>
  <dcterms:created xsi:type="dcterms:W3CDTF">2023-05-26T06:56:54Z</dcterms:created>
  <dcterms:modified xsi:type="dcterms:W3CDTF">2023-08-08T11:55:27Z</dcterms:modified>
</cp:coreProperties>
</file>