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35" r:id="rId3"/>
    <p:sldId id="336" r:id="rId4"/>
    <p:sldId id="337" r:id="rId5"/>
    <p:sldId id="338" r:id="rId6"/>
    <p:sldId id="353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4" r:id="rId20"/>
    <p:sldId id="351" r:id="rId21"/>
    <p:sldId id="355" r:id="rId22"/>
    <p:sldId id="356" r:id="rId23"/>
    <p:sldId id="357" r:id="rId24"/>
    <p:sldId id="3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2166B-716C-4C8E-8EE2-F9EDBFF6A82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889F5-24C5-4A86-846E-2B3F30AF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7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3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3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C8CD-9839-A645-A89C-3473962B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59F4-75EA-20A4-3226-4486C5D4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26A2-D09B-FF28-AD0D-138880F5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7CF0-106C-0E8D-E335-37176C93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8859-DA00-20D7-DC0A-E074B423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B900-2A95-BAB9-208A-C72C5021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AAB7C-9236-AB36-8B2E-9C81DA5AE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D049-382D-6BF1-8CB5-022E4053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69DE-7210-DA7E-1081-C701629D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CBD2-9EF7-A7AF-32C8-81A65F8B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5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73009-6CF2-6E10-3682-FD50A50D0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07A18-0CD4-C508-A1E0-A2770F86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425D-E53E-EFF7-B6F4-655F864B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327E-29F5-5274-07F0-1B1D0571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B06E-744D-BC41-022E-7E0BE97E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1095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69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BDB7-5857-5C17-823F-2EAFA1BD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A150-512A-8DB0-0C46-53BE103C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859C-4F78-3217-663E-A91C3B1F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7A66-53BC-16B7-AC91-047A32E6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61B3-12DB-A721-BE0E-0465ED0A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8297-5B02-0362-BE1A-43D931B3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5FC4-BEB7-C9C4-5BEB-6DBCABC5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DE66-AC26-591A-762D-DAE8FE48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97EE-3838-FA65-333D-D65E712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C40F-C86E-9413-29EB-3675480C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125-EF86-C3FF-87AB-89522F84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E079-6E4A-AE97-2FD1-53A7C2A09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B912-7FDE-691A-2CF4-0054A696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51510-2F9C-8BE5-C9F7-E90A5DF8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CCADF-CA3A-BD3E-1375-C30EC036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8145-7783-E74C-D116-B9F1741B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86AC-F047-DD4A-D2C6-09250CB8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97BC-FE0A-EF00-D54D-65A3E520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357D1-6842-665C-93BB-91E5E5D81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AA4AC-2261-A99A-94DC-7F2B1E511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FEF5E-12EE-CCD4-4A2D-B8E9E78EF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55A67-2889-A376-1C48-F999E291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010AA-34C5-3E7F-EF59-D95991E3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9948D-4E34-CA46-AB48-C49A0876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198-6E91-AF8D-5753-79E7B29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C0089-829A-5D48-8928-4142521E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AF6D-FE92-CB06-D62C-D54910A1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AA8B7-A2DA-637F-016F-61060B9F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79968-AAC1-FDBD-D456-C3FA93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63522-3963-0165-4E6C-2C67A136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3A1D1-F335-1C9B-DD27-34CF8FC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169B-457B-D6FD-2267-81E46E2F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2A58-1834-18C5-4CF9-1D87B2CB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E8CD-E66A-561A-EE66-18638BDD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F92D-81AA-E404-B0B5-3B8051DF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F93F-49B2-A224-F69B-BC1E0E60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628E-EF3D-F9A3-5F96-8F17716D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C0DE-4431-F79E-301B-14AE261A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1FF65-4D8D-BEDF-7A4F-1535C91E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C5386-DEF6-6189-634D-B491B97DA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7878-97C4-A269-FF6B-A652A2B3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5A5C-EAA6-D46D-95FB-6E6C7448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45DDA-412D-AB2F-86B0-89E386D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4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D914B-9FED-B59C-38EF-AAECC04B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87CA3-C033-5B52-CD43-B88ABF86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32D6-920A-044B-9A0A-3755BE947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FC4B-BB63-4AE9-B16E-6E1F07DCCBD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69A9-370B-AEED-4C06-93E62191E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D98D-F0DD-FCE4-1061-3A0FD0ECA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55179" y="2049645"/>
            <a:ext cx="6954983" cy="274947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4F7D1-C9C3-0753-11EF-2139F31D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85" y="1752600"/>
            <a:ext cx="5438775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5BEF5-D328-93C4-AA9F-D2C1A4AC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81" y="2819400"/>
            <a:ext cx="3914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1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1E46-5F29-A5CF-B56F-58654524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86" y="115009"/>
            <a:ext cx="8605422" cy="560791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2E3F-8B52-C613-F733-83EFF7A6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75799"/>
            <a:ext cx="11224334" cy="5804899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Relational operators determine the relationship between two operands and returns the Boolean results, i.e. true or false after the comparison</a:t>
            </a:r>
          </a:p>
          <a:p>
            <a:pPr marL="152396" indent="0">
              <a:buNone/>
            </a:pPr>
            <a:r>
              <a:rPr lang="en-US" sz="2400" b="1" dirty="0"/>
              <a:t>Equal to (==) </a:t>
            </a:r>
            <a:r>
              <a:rPr lang="en-US" sz="2400" dirty="0"/>
              <a:t>- This Operator is used to return true if the left-hand side operand value is equal to the right-hand side operand value.</a:t>
            </a:r>
          </a:p>
          <a:p>
            <a:pPr marL="152396" indent="0">
              <a:buNone/>
            </a:pPr>
            <a:r>
              <a:rPr lang="en-US" sz="2400" b="1" dirty="0"/>
              <a:t>Not Equal to (!=):</a:t>
            </a:r>
            <a:r>
              <a:rPr lang="en-US" sz="2400" dirty="0"/>
              <a:t>This Operator is used to return true if the left-hand side operand value is not equal to the right-hand side operand value.</a:t>
            </a:r>
          </a:p>
          <a:p>
            <a:pPr marL="152396" indent="0">
              <a:buNone/>
            </a:pPr>
            <a:r>
              <a:rPr lang="en-US" sz="2400" b="1" dirty="0"/>
              <a:t>Less than (&lt;):</a:t>
            </a:r>
            <a:r>
              <a:rPr lang="en-US" sz="2400" dirty="0"/>
              <a:t>This Operator is used to return true if the left-hand side operand value is less than the right-hand side operand value.</a:t>
            </a:r>
          </a:p>
          <a:p>
            <a:pPr marL="152396" indent="0">
              <a:buNone/>
            </a:pPr>
            <a:r>
              <a:rPr lang="en-US" sz="2400" b="1" dirty="0"/>
              <a:t>Less than or equal to (&lt;=):</a:t>
            </a:r>
            <a:r>
              <a:rPr lang="en-US" sz="2400" dirty="0"/>
              <a:t>This Operator is used to return true if the left-hand side operand value is less than or equal to the right-hand side operand value</a:t>
            </a:r>
          </a:p>
          <a:p>
            <a:pPr marL="152396" indent="0">
              <a:buNone/>
            </a:pPr>
            <a:r>
              <a:rPr lang="en-US" sz="2400" b="1" dirty="0"/>
              <a:t>Greater than (&gt;):</a:t>
            </a:r>
            <a:r>
              <a:rPr lang="en-US" sz="2400" dirty="0"/>
              <a:t>This Operator is used to return true if the left-hand side operand value is greater than the right-hand side operand value</a:t>
            </a:r>
            <a:r>
              <a:rPr lang="en-US" dirty="0"/>
              <a:t>.</a:t>
            </a:r>
          </a:p>
          <a:p>
            <a:pPr marL="152396" indent="0">
              <a:buNone/>
            </a:pPr>
            <a:r>
              <a:rPr lang="en-US" sz="2400" b="1" dirty="0"/>
              <a:t>Greater than or Equal to (&gt;=):</a:t>
            </a:r>
            <a:r>
              <a:rPr lang="en-US" sz="2400" dirty="0"/>
              <a:t>This Operator is used to return true if the left-hand side operand value is greater than or equal to the right-hand side operand value</a:t>
            </a:r>
          </a:p>
        </p:txBody>
      </p:sp>
    </p:spTree>
    <p:extLst>
      <p:ext uri="{BB962C8B-B14F-4D97-AF65-F5344CB8AC3E}">
        <p14:creationId xmlns:p14="http://schemas.microsoft.com/office/powerpoint/2010/main" val="7095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FC66D-D52F-AD85-006D-A332C545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2" y="1738128"/>
            <a:ext cx="7214115" cy="3908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069F6-A681-2977-8F5A-A6E412E7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15"/>
          <a:stretch/>
        </p:blipFill>
        <p:spPr>
          <a:xfrm>
            <a:off x="7803239" y="2738437"/>
            <a:ext cx="4110593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3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75D1-AB6E-894F-CDBB-1C072043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20" y="248174"/>
            <a:ext cx="8694198" cy="550816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0DF17-679A-6D39-2CA7-48A899D1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798990"/>
            <a:ext cx="11375254" cy="5383210"/>
          </a:xfrm>
        </p:spPr>
        <p:txBody>
          <a:bodyPr/>
          <a:lstStyle/>
          <a:p>
            <a:pPr marL="152396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Logical Operators are mainly used in conditional statements and loops for evaluating a condition. These operators are going to work with boolean expressions. </a:t>
            </a:r>
          </a:p>
          <a:p>
            <a:pPr marL="152396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Logical OR (||):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operator is used to return true if either of the Boolean expressions is true.ps for evaluating a condition. </a:t>
            </a:r>
          </a:p>
          <a:p>
            <a:pPr marL="152396" indent="0">
              <a:buNone/>
            </a:pPr>
            <a:r>
              <a:rPr lang="en-US" b="1" dirty="0"/>
              <a:t>Logical AND (&amp;&amp;): </a:t>
            </a:r>
            <a:r>
              <a:rPr lang="en-US" dirty="0"/>
              <a:t>This operator is used to return true if all the Boolean Expressions are true.</a:t>
            </a:r>
          </a:p>
          <a:p>
            <a:pPr marL="152396" indent="0">
              <a:buNone/>
            </a:pPr>
            <a:r>
              <a:rPr lang="en-US" b="1" dirty="0"/>
              <a:t>Logical NOT (!): </a:t>
            </a:r>
            <a:r>
              <a:rPr lang="en-US" dirty="0"/>
              <a:t>This operator is used to return true if the condition in the expression is not satisfied. Otherwise, it will return false</a:t>
            </a:r>
          </a:p>
        </p:txBody>
      </p:sp>
    </p:spTree>
    <p:extLst>
      <p:ext uri="{BB962C8B-B14F-4D97-AF65-F5344CB8AC3E}">
        <p14:creationId xmlns:p14="http://schemas.microsoft.com/office/powerpoint/2010/main" val="305542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26630C-1C92-9BF7-0021-68415114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45" y="2409408"/>
            <a:ext cx="5476875" cy="218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CCFE6-A4BD-37DE-204C-EA48AD30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90" y="3048000"/>
            <a:ext cx="3914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1845-6E3D-2175-167B-561355F6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68676"/>
            <a:ext cx="11144436" cy="772357"/>
          </a:xfrm>
        </p:spPr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253D-7AC4-A0B9-E118-7A69E0D2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03177"/>
            <a:ext cx="11144436" cy="5388745"/>
          </a:xfrm>
        </p:spPr>
        <p:txBody>
          <a:bodyPr/>
          <a:lstStyle/>
          <a:p>
            <a:pPr marL="152396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Bitwise Operators in C# perform bit-by-bit processing. They can be used with any of 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 (short, int, long, ushort, uint, ulong, byte)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types.</a:t>
            </a:r>
          </a:p>
          <a:p>
            <a:pPr marL="152396" indent="0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sz="2000" b="1" dirty="0"/>
              <a:t>Bitwise OR (|) </a:t>
            </a:r>
            <a:r>
              <a:rPr lang="en-US" sz="2000" dirty="0"/>
              <a:t>- Bitwise OR operator is represented by |. This operator performs the bitwise OR operation on the corresponding bits of the two operands involved in the operation.</a:t>
            </a:r>
          </a:p>
          <a:p>
            <a:pPr marL="152396" indent="0">
              <a:buNone/>
            </a:pPr>
            <a:r>
              <a:rPr lang="en-US" sz="2000" dirty="0"/>
              <a:t>int a=12, b=25;</a:t>
            </a:r>
          </a:p>
          <a:p>
            <a:pPr marL="152396" indent="0">
              <a:buNone/>
            </a:pPr>
            <a:r>
              <a:rPr lang="en-US" sz="2000" dirty="0"/>
              <a:t>int result = </a:t>
            </a:r>
            <a:r>
              <a:rPr lang="en-US" sz="2000" dirty="0" err="1"/>
              <a:t>a|b</a:t>
            </a:r>
            <a:r>
              <a:rPr lang="en-US" sz="2000" dirty="0"/>
              <a:t>; //29</a:t>
            </a:r>
          </a:p>
          <a:p>
            <a:pPr marL="152396" indent="0">
              <a:buNone/>
            </a:pPr>
            <a:r>
              <a:rPr lang="en-US" sz="2000" dirty="0"/>
              <a:t>12 Binary Number: 00001100</a:t>
            </a:r>
          </a:p>
          <a:p>
            <a:pPr marL="152396" indent="0">
              <a:buNone/>
            </a:pPr>
            <a:r>
              <a:rPr lang="en-US" sz="2000" dirty="0"/>
              <a:t>25 Binary Number: 00011001</a:t>
            </a:r>
          </a:p>
          <a:p>
            <a:pPr marL="152396" indent="0">
              <a:buNone/>
            </a:pPr>
            <a:r>
              <a:rPr lang="en-US" sz="2000" dirty="0"/>
              <a:t>Bitwise OR operation between 12 |25:</a:t>
            </a:r>
          </a:p>
          <a:p>
            <a:pPr marL="152396" indent="0">
              <a:buNone/>
            </a:pPr>
            <a:r>
              <a:rPr lang="en-US" sz="2000" dirty="0"/>
              <a:t>00001100</a:t>
            </a:r>
          </a:p>
          <a:p>
            <a:pPr marL="152396" indent="0">
              <a:buNone/>
            </a:pPr>
            <a:r>
              <a:rPr lang="en-US" sz="2000" dirty="0"/>
              <a:t>00011001</a:t>
            </a:r>
          </a:p>
          <a:p>
            <a:pPr marL="152396" indent="0">
              <a:buNone/>
            </a:pPr>
            <a:r>
              <a:rPr lang="en-US" sz="2000" dirty="0"/>
              <a:t>========</a:t>
            </a:r>
          </a:p>
          <a:p>
            <a:pPr marL="152396" indent="0">
              <a:buNone/>
            </a:pPr>
            <a:r>
              <a:rPr lang="en-US" sz="2000" dirty="0"/>
              <a:t>00011101 (it is 29 in decimal)</a:t>
            </a:r>
          </a:p>
        </p:txBody>
      </p:sp>
    </p:spTree>
    <p:extLst>
      <p:ext uri="{BB962C8B-B14F-4D97-AF65-F5344CB8AC3E}">
        <p14:creationId xmlns:p14="http://schemas.microsoft.com/office/powerpoint/2010/main" val="70941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2BDB-52FF-EBE4-97F4-CE270A8D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21941"/>
            <a:ext cx="11233213" cy="6320901"/>
          </a:xfrm>
        </p:spPr>
        <p:txBody>
          <a:bodyPr/>
          <a:lstStyle/>
          <a:p>
            <a:pPr marL="152396" indent="0">
              <a:buNone/>
            </a:pPr>
            <a:endParaRPr lang="en-US" sz="2400" b="1" dirty="0"/>
          </a:p>
          <a:p>
            <a:pPr marL="152396" indent="0">
              <a:buNone/>
            </a:pPr>
            <a:r>
              <a:rPr lang="en-US" sz="2400" b="1" dirty="0"/>
              <a:t>Bitwise AND (&amp;) </a:t>
            </a:r>
            <a:r>
              <a:rPr lang="en-US" sz="2400" dirty="0"/>
              <a:t>- Bitwise OR operator is represented by &amp;. This operator performs the bitwise AND operation on the corresponding bits of two operands involved in the operation</a:t>
            </a:r>
          </a:p>
          <a:p>
            <a:pPr marL="152396" indent="0">
              <a:buNone/>
            </a:pPr>
            <a:endParaRPr lang="en-US" sz="2400" dirty="0"/>
          </a:p>
          <a:p>
            <a:pPr marL="152396" indent="0">
              <a:buNone/>
            </a:pPr>
            <a:r>
              <a:rPr lang="en-US" sz="2400" dirty="0"/>
              <a:t>int a=12, b=25;</a:t>
            </a:r>
          </a:p>
          <a:p>
            <a:pPr marL="152396" indent="0">
              <a:buNone/>
            </a:pPr>
            <a:r>
              <a:rPr lang="en-US" sz="2400" dirty="0"/>
              <a:t>int result = </a:t>
            </a:r>
            <a:r>
              <a:rPr lang="en-US" sz="2400" dirty="0" err="1"/>
              <a:t>a&amp;b</a:t>
            </a:r>
            <a:r>
              <a:rPr lang="en-US" sz="2400" dirty="0"/>
              <a:t>; //8</a:t>
            </a:r>
          </a:p>
          <a:p>
            <a:pPr marL="152396" indent="0">
              <a:buNone/>
            </a:pPr>
            <a:r>
              <a:rPr lang="en-US" sz="2400" dirty="0"/>
              <a:t>How?</a:t>
            </a:r>
          </a:p>
          <a:p>
            <a:pPr marL="152396" indent="0">
              <a:buNone/>
            </a:pPr>
            <a:r>
              <a:rPr lang="en-US" sz="2400" dirty="0"/>
              <a:t>12 Binary Number: 00001100</a:t>
            </a:r>
          </a:p>
          <a:p>
            <a:pPr marL="152396" indent="0">
              <a:buNone/>
            </a:pPr>
            <a:r>
              <a:rPr lang="en-US" sz="2400" dirty="0"/>
              <a:t>25 Binary Number: 00011001</a:t>
            </a:r>
          </a:p>
          <a:p>
            <a:pPr marL="152396" indent="0">
              <a:buNone/>
            </a:pPr>
            <a:r>
              <a:rPr lang="en-US" sz="2400" dirty="0"/>
              <a:t>Bitwise AND operation between 12 and 25:</a:t>
            </a:r>
          </a:p>
          <a:p>
            <a:pPr marL="152396" indent="0">
              <a:buNone/>
            </a:pPr>
            <a:r>
              <a:rPr lang="en-US" sz="2400" dirty="0"/>
              <a:t>00001100</a:t>
            </a:r>
          </a:p>
          <a:p>
            <a:pPr marL="152396" indent="0">
              <a:buNone/>
            </a:pPr>
            <a:r>
              <a:rPr lang="en-US" sz="2400" dirty="0"/>
              <a:t>00011001</a:t>
            </a:r>
          </a:p>
          <a:p>
            <a:pPr marL="152396" indent="0">
              <a:buNone/>
            </a:pPr>
            <a:r>
              <a:rPr lang="en-US" sz="2400" dirty="0"/>
              <a:t>========</a:t>
            </a:r>
          </a:p>
          <a:p>
            <a:pPr marL="152396" indent="0">
              <a:buNone/>
            </a:pPr>
            <a:r>
              <a:rPr lang="en-US" sz="2400" dirty="0"/>
              <a:t>00001000 (it is 8 in decimal)</a:t>
            </a:r>
          </a:p>
        </p:txBody>
      </p:sp>
    </p:spTree>
    <p:extLst>
      <p:ext uri="{BB962C8B-B14F-4D97-AF65-F5344CB8AC3E}">
        <p14:creationId xmlns:p14="http://schemas.microsoft.com/office/powerpoint/2010/main" val="228925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F7E5-BC8A-E468-9C01-972FC585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35006"/>
            <a:ext cx="11321988" cy="5747194"/>
          </a:xfrm>
        </p:spPr>
        <p:txBody>
          <a:bodyPr/>
          <a:lstStyle/>
          <a:p>
            <a:pPr marL="152396" indent="0">
              <a:buNone/>
            </a:pPr>
            <a:r>
              <a:rPr lang="en-US" sz="2400" b="1" dirty="0"/>
              <a:t>Bitwise XOR (^):</a:t>
            </a:r>
            <a:r>
              <a:rPr lang="en-US" sz="2400" dirty="0"/>
              <a:t>The bitwise OR operator is represented by ^. This operator performs a bitwise XOR operation on the corresponding bits of two operands. If the corresponding bits are different, it gives 1. If the corresponding bits are the same, it gives 0.</a:t>
            </a:r>
          </a:p>
          <a:p>
            <a:pPr marL="152396" indent="0">
              <a:buNone/>
            </a:pPr>
            <a:r>
              <a:rPr lang="en-US" sz="2400" dirty="0"/>
              <a:t>For example,</a:t>
            </a:r>
          </a:p>
          <a:p>
            <a:pPr marL="152396" indent="0">
              <a:buNone/>
            </a:pPr>
            <a:r>
              <a:rPr lang="en-US" sz="2400" dirty="0"/>
              <a:t>int a=12, b=25;</a:t>
            </a:r>
          </a:p>
          <a:p>
            <a:pPr marL="152396" indent="0">
              <a:buNone/>
            </a:pPr>
            <a:r>
              <a:rPr lang="en-US" sz="2400" dirty="0"/>
              <a:t>int result = </a:t>
            </a:r>
            <a:r>
              <a:rPr lang="en-US" sz="2400" dirty="0" err="1"/>
              <a:t>a^b</a:t>
            </a:r>
            <a:r>
              <a:rPr lang="en-US" sz="2400" dirty="0"/>
              <a:t>; //21</a:t>
            </a:r>
          </a:p>
          <a:p>
            <a:pPr marL="152396" indent="0">
              <a:buNone/>
            </a:pPr>
            <a:r>
              <a:rPr lang="en-US" sz="2400" dirty="0"/>
              <a:t>How?</a:t>
            </a:r>
          </a:p>
          <a:p>
            <a:pPr marL="152396" indent="0">
              <a:buNone/>
            </a:pPr>
            <a:r>
              <a:rPr lang="en-US" sz="2400" dirty="0"/>
              <a:t>12 Binary Number: 00001100</a:t>
            </a:r>
          </a:p>
          <a:p>
            <a:pPr marL="152396" indent="0">
              <a:buNone/>
            </a:pPr>
            <a:r>
              <a:rPr lang="en-US" sz="2400" dirty="0"/>
              <a:t>25 Binary Number: 00011001</a:t>
            </a:r>
          </a:p>
          <a:p>
            <a:pPr marL="152396" indent="0">
              <a:buNone/>
            </a:pPr>
            <a:r>
              <a:rPr lang="en-US" sz="2400" dirty="0"/>
              <a:t>Bitwise AND operation between 12 and 25:</a:t>
            </a:r>
          </a:p>
          <a:p>
            <a:pPr marL="152396" indent="0">
              <a:buNone/>
            </a:pPr>
            <a:r>
              <a:rPr lang="en-US" sz="2400" dirty="0"/>
              <a:t>00001100</a:t>
            </a:r>
          </a:p>
          <a:p>
            <a:pPr marL="152396" indent="0">
              <a:buNone/>
            </a:pPr>
            <a:r>
              <a:rPr lang="en-US" sz="2400" dirty="0"/>
              <a:t>00011001</a:t>
            </a:r>
          </a:p>
          <a:p>
            <a:pPr marL="152396" indent="0">
              <a:buNone/>
            </a:pPr>
            <a:r>
              <a:rPr lang="en-US" sz="2400" dirty="0"/>
              <a:t>========</a:t>
            </a:r>
          </a:p>
          <a:p>
            <a:pPr marL="152396" indent="0">
              <a:buNone/>
            </a:pPr>
            <a:r>
              <a:rPr lang="en-US" sz="2400" dirty="0"/>
              <a:t>00010101 (it is 21 in decimal)</a:t>
            </a:r>
          </a:p>
        </p:txBody>
      </p:sp>
    </p:spTree>
    <p:extLst>
      <p:ext uri="{BB962C8B-B14F-4D97-AF65-F5344CB8AC3E}">
        <p14:creationId xmlns:p14="http://schemas.microsoft.com/office/powerpoint/2010/main" val="209413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C86EC-69A1-2FCB-4D37-E757C542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1" y="176120"/>
            <a:ext cx="5753916" cy="2762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462F5-30DB-FBD9-A6D7-C6BAA8E4A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9"/>
          <a:stretch/>
        </p:blipFill>
        <p:spPr>
          <a:xfrm>
            <a:off x="7287179" y="1181076"/>
            <a:ext cx="2219325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DA6A0-9FF9-3F7E-F48D-5C56054D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1" y="3247793"/>
            <a:ext cx="5753916" cy="2617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DCD3D-4C15-EC4B-2D53-F0ED260C3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179" y="4348902"/>
            <a:ext cx="2219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9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133165" y="3036163"/>
            <a:ext cx="781235" cy="630315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562269" y="1465562"/>
            <a:ext cx="9518075" cy="381506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  <a:endParaRPr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2EA6-D378-1146-BFEB-72DB2DBD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9121629" cy="643828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05E3-99E4-1500-ED0A-063F6B47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97248"/>
            <a:ext cx="10094752" cy="4084952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Operators are symbols that are used to perform operations on operands.</a:t>
            </a:r>
          </a:p>
          <a:p>
            <a:pPr marL="152396" indent="0">
              <a:buNone/>
            </a:pPr>
            <a:r>
              <a:rPr lang="en-US" dirty="0"/>
              <a:t> For example, consider the expression 2 + 3 = 5, here 2 and 3 are operands, and + and = are called operators</a:t>
            </a:r>
          </a:p>
        </p:txBody>
      </p:sp>
    </p:spTree>
    <p:extLst>
      <p:ext uri="{BB962C8B-B14F-4D97-AF65-F5344CB8AC3E}">
        <p14:creationId xmlns:p14="http://schemas.microsoft.com/office/powerpoint/2010/main" val="204134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FA9-CDEA-62EC-626D-BE09B27B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39" y="178450"/>
            <a:ext cx="8498889" cy="994700"/>
          </a:xfrm>
        </p:spPr>
        <p:txBody>
          <a:bodyPr/>
          <a:lstStyle/>
          <a:p>
            <a:r>
              <a:rPr lang="en-US" dirty="0"/>
              <a:t>Increment Operators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E9C4E-094B-51D1-E014-8A719855B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0013"/>
            <a:ext cx="11709646" cy="5521910"/>
          </a:xfrm>
        </p:spPr>
        <p:txBody>
          <a:bodyPr/>
          <a:lstStyle/>
          <a:p>
            <a:r>
              <a:rPr lang="en-US" b="1" dirty="0"/>
              <a:t>Post Increment Operators: </a:t>
            </a:r>
            <a:r>
              <a:rPr lang="en-US" dirty="0"/>
              <a:t>The Post Increment Operators are the operators that are used as a suffix to its variable. It is placed after the variable. For example, a++ will also increase the value of the variable a by 1.</a:t>
            </a:r>
          </a:p>
          <a:p>
            <a:r>
              <a:rPr lang="en-US" b="1" dirty="0"/>
              <a:t>Pre-Increment Operators: </a:t>
            </a:r>
            <a:r>
              <a:rPr lang="en-US" dirty="0"/>
              <a:t>The Pre-Increment Operators are the operators which are used as a prefix to its variable. It is placed before the variable. For example, ++a will increase</a:t>
            </a:r>
          </a:p>
          <a:p>
            <a:r>
              <a:rPr lang="en-US" b="1" dirty="0"/>
              <a:t>Post Decrement Operators: </a:t>
            </a:r>
            <a:r>
              <a:rPr lang="en-US" dirty="0"/>
              <a:t>The Post Decrement Operators are the operators that are used as a suffix to its variable. It is placed after the variable. For example, a-- will also decrease the value of the variable a by 1. the value of the variable a by 1</a:t>
            </a:r>
          </a:p>
          <a:p>
            <a:r>
              <a:rPr lang="en-US" b="1" dirty="0"/>
              <a:t>Pre-Decrement Operators: </a:t>
            </a:r>
            <a:r>
              <a:rPr lang="en-US" dirty="0"/>
              <a:t>The Pre-Decrement Operators are the operators that are a prefix to its variable. It is placed before the variable. For example,--a will decrease the value of the variable a by 1.</a:t>
            </a:r>
          </a:p>
        </p:txBody>
      </p:sp>
    </p:spTree>
    <p:extLst>
      <p:ext uri="{BB962C8B-B14F-4D97-AF65-F5344CB8AC3E}">
        <p14:creationId xmlns:p14="http://schemas.microsoft.com/office/powerpoint/2010/main" val="5425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BCEEF-E696-0DF5-86FC-7959B6F63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07"/>
          <a:stretch/>
        </p:blipFill>
        <p:spPr>
          <a:xfrm>
            <a:off x="504363" y="1327258"/>
            <a:ext cx="6366954" cy="450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C448C-337F-8393-96EA-7A7FB558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72" y="2989786"/>
            <a:ext cx="2905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7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76A1-2431-B444-7099-A8451BD3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0" y="496749"/>
            <a:ext cx="11401888" cy="630715"/>
          </a:xfrm>
        </p:spPr>
        <p:txBody>
          <a:bodyPr/>
          <a:lstStyle/>
          <a:p>
            <a:r>
              <a:rPr lang="en-US" sz="3600" b="1" dirty="0"/>
              <a:t>Steps  to understand Increment and Decrement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F3BB-A17C-33CA-B207-6A8BD910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00" y="1377178"/>
            <a:ext cx="11401888" cy="5139031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First step is Pre-Increment or Pre-Decrement. Is there any pre-increment or pre-decrement in the expression? There is no pre-increment but there is a pre-decrement in the expression i.e. –y. So, execute that pre-decrement operator which will decrease the value of y by 1 i.e. now y becomes 19.</a:t>
            </a:r>
          </a:p>
          <a:p>
            <a:r>
              <a:rPr lang="en-US" sz="2000" dirty="0"/>
              <a:t>The second step is Substitution. So, substitute the values of x and y. That means x will be substituted by 10 and y will be substituted by 19.</a:t>
            </a:r>
          </a:p>
          <a:p>
            <a:r>
              <a:rPr lang="en-US" sz="2000" dirty="0"/>
              <a:t>The third step is Evaluation. So, evaluate the expression i.e. 10 * 19 = 190.</a:t>
            </a:r>
          </a:p>
          <a:p>
            <a:r>
              <a:rPr lang="en-US" sz="2000" dirty="0"/>
              <a:t>The fourth step is the Assignment. So, assign the evaluated value to the given variable i.e. 190 will be assigned to z. So, now the z value becomes 190.</a:t>
            </a:r>
          </a:p>
          <a:p>
            <a:r>
              <a:rPr lang="en-US" sz="2000" dirty="0"/>
              <a:t>The last step is Post-Increment and Post-Decrement. Is there any post-increment or post-decrement in the expression? There is no post-decrement but there is a post-increment in the expression i.e. x++. So, execute that post-increment which will increase the value of x by 1 i.e. x becomes 11.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1E6FB-EC97-2360-8154-E2F6FE57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0" y="1464815"/>
            <a:ext cx="3810000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9A9E8-F2C6-93A9-3998-A2BE057D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44" y="1736277"/>
            <a:ext cx="2971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9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133165" y="3036163"/>
            <a:ext cx="781235" cy="630315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562269" y="1465562"/>
            <a:ext cx="9518075" cy="381506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</a:t>
            </a:r>
            <a:b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0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61C-8BA6-D8DE-AF65-B8CCFD0F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8072761" cy="781636"/>
          </a:xfrm>
        </p:spPr>
        <p:txBody>
          <a:bodyPr/>
          <a:lstStyle/>
          <a:p>
            <a:r>
              <a:rPr lang="en-US" b="1" dirty="0"/>
              <a:t>Ternary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44A0-8094-C642-13BA-A590CA1B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62" y="1589103"/>
            <a:ext cx="11446276" cy="4788406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The Ternary Operator in C# is also known as the Conditional Operator (?:). It is actually the shorthand of the if-else statement. It is called ternary because it has three operands or arguments. The first argument is a comparison argument, the second is the result of a true comparison, and the third is the result of a false comparison.</a:t>
            </a:r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b="1" dirty="0"/>
              <a:t>Syntax: Condition? </a:t>
            </a:r>
            <a:r>
              <a:rPr lang="en-US" b="1" dirty="0" err="1"/>
              <a:t>first_expression</a:t>
            </a:r>
            <a:r>
              <a:rPr lang="en-US" b="1" dirty="0"/>
              <a:t> : </a:t>
            </a:r>
            <a:r>
              <a:rPr lang="en-US" b="1" dirty="0" err="1"/>
              <a:t>second_expression</a:t>
            </a:r>
            <a:r>
              <a:rPr lang="en-US" b="1" dirty="0"/>
              <a:t>;</a:t>
            </a:r>
          </a:p>
          <a:p>
            <a:pPr marL="152396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CF0ED-C2B5-C0BF-237D-0C49C84B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081634"/>
            <a:ext cx="416242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8F148-0347-55A7-BB52-3A97CD88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79" y="5234034"/>
            <a:ext cx="2400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0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04B-A690-94A5-DFE2-22AF979C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370"/>
            <a:ext cx="10167891" cy="692859"/>
          </a:xfrm>
        </p:spPr>
        <p:txBody>
          <a:bodyPr/>
          <a:lstStyle/>
          <a:p>
            <a:r>
              <a:rPr lang="en-US" dirty="0"/>
              <a:t>Types of Operators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6506-862B-72F2-750C-C13CF4CAF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60629"/>
            <a:ext cx="11002392" cy="4921571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Operators are classified based on the type of operations they perform on operands in C# language, They are classified as follows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Arithmetic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Relational Operators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Logical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Bitwise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Assignment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Unary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Ternary/ 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9259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2D8-C8D6-6E01-23B1-DD2DDA35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7939596" cy="89704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67D5D-E2B7-D8DB-922D-EDC91998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908699"/>
            <a:ext cx="11233213" cy="4273501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The operators can also be categorized based on the number of operands: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b="1" dirty="0"/>
              <a:t>Unary Operator: </a:t>
            </a:r>
            <a:r>
              <a:rPr lang="en-US" dirty="0"/>
              <a:t>The Operator that requires one operand (variable or value) to perform the operation is called Unary Operator.</a:t>
            </a:r>
          </a:p>
          <a:p>
            <a:pPr marL="152396" indent="0">
              <a:buNone/>
            </a:pPr>
            <a:r>
              <a:rPr lang="en-US" b="1" dirty="0"/>
              <a:t>Binary Operator: </a:t>
            </a:r>
            <a:r>
              <a:rPr lang="en-US" dirty="0"/>
              <a:t>Then Operator that requires two operands (variables or values) to perform the operation is called Binary Operator.</a:t>
            </a:r>
          </a:p>
          <a:p>
            <a:pPr marL="152396" indent="0">
              <a:buNone/>
            </a:pPr>
            <a:r>
              <a:rPr lang="en-US" b="1" dirty="0"/>
              <a:t>Ternary Operator: </a:t>
            </a:r>
            <a:r>
              <a:rPr lang="en-US" dirty="0"/>
              <a:t>The Operator that requires three operands (variables or values) to perform the operation is called Ternary Operator. The Ternary Operator is also called Conditional Operator.</a:t>
            </a:r>
          </a:p>
        </p:txBody>
      </p:sp>
    </p:spTree>
    <p:extLst>
      <p:ext uri="{BB962C8B-B14F-4D97-AF65-F5344CB8AC3E}">
        <p14:creationId xmlns:p14="http://schemas.microsoft.com/office/powerpoint/2010/main" val="26388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F728B-64CC-99E8-F095-74AFE7FE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59" y="858960"/>
            <a:ext cx="7654758" cy="47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1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133165" y="3036163"/>
            <a:ext cx="781235" cy="630315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562269" y="1465562"/>
            <a:ext cx="9518075" cy="381506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OPERATORS</a:t>
            </a:r>
            <a:endParaRPr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F213-F8F4-0BF8-28B0-9D08D1BF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9386656" cy="639593"/>
          </a:xfrm>
        </p:spPr>
        <p:txBody>
          <a:bodyPr/>
          <a:lstStyle/>
          <a:p>
            <a:r>
              <a:rPr lang="en-US" dirty="0"/>
              <a:t>Arithmetic Operators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CBB3B-A26A-C5C7-C46B-70FC3C33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1045"/>
            <a:ext cx="10780450" cy="4371155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Addition Operator (+) 		</a:t>
            </a:r>
            <a:r>
              <a:rPr lang="en-US" dirty="0"/>
              <a:t>- The + operator adds two operands</a:t>
            </a:r>
          </a:p>
          <a:p>
            <a:pPr marL="152396" indent="0">
              <a:buNone/>
            </a:pPr>
            <a:r>
              <a:rPr lang="en-US" b="1" dirty="0"/>
              <a:t>Subtraction Operator (-) </a:t>
            </a:r>
            <a:r>
              <a:rPr lang="en-US" dirty="0"/>
              <a:t>	- The – operator subtracts two operands.</a:t>
            </a:r>
          </a:p>
          <a:p>
            <a:pPr marL="152396" indent="0">
              <a:buNone/>
            </a:pPr>
            <a:r>
              <a:rPr lang="en-US" b="1" dirty="0"/>
              <a:t>Multiplication Operator (*)	</a:t>
            </a:r>
            <a:r>
              <a:rPr lang="en-US" dirty="0"/>
              <a:t>- The * operator multiplies two operands.</a:t>
            </a:r>
          </a:p>
          <a:p>
            <a:pPr marL="152396" indent="0">
              <a:buNone/>
            </a:pPr>
            <a:r>
              <a:rPr lang="en-US" b="1" dirty="0"/>
              <a:t>Division Operator (/)</a:t>
            </a:r>
            <a:r>
              <a:rPr lang="en-US" dirty="0"/>
              <a:t>		- The / operator divides two operands.</a:t>
            </a:r>
          </a:p>
          <a:p>
            <a:pPr marL="152396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Modulus Operator (%)	-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% operator returns the 						   remainder when the first operand is 					   divided by the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8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3DA42A-607F-F495-3234-01CC7372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" y="1943609"/>
            <a:ext cx="7162800" cy="3609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B129A-DB44-EDAD-B2C4-8386BFA35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59" y="2938509"/>
            <a:ext cx="34861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8FCD-56AD-69D2-466B-B069E372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21" y="208626"/>
            <a:ext cx="10460854" cy="781636"/>
          </a:xfrm>
        </p:spPr>
        <p:txBody>
          <a:bodyPr/>
          <a:lstStyle/>
          <a:p>
            <a:r>
              <a:rPr lang="en-US" dirty="0"/>
              <a:t>Assignment Operators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CD94-2F92-F3DD-15A1-F791F796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621" y="915897"/>
            <a:ext cx="11375255" cy="5733477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The Assignment Operators in C# are used to assign a value to a variable. Here are the assignment operators:</a:t>
            </a:r>
          </a:p>
          <a:p>
            <a:pPr marL="152396" indent="0">
              <a:buNone/>
            </a:pPr>
            <a:r>
              <a:rPr lang="en-US" sz="2400" b="1" dirty="0"/>
              <a:t>Simple Assignment </a:t>
            </a:r>
            <a:r>
              <a:rPr lang="en-US" sz="2400" dirty="0"/>
              <a:t>- This operator is used to assign the value of the right-hand side operand to the left-hand side operand.</a:t>
            </a:r>
          </a:p>
          <a:p>
            <a:pPr marL="152396" indent="0">
              <a:buNone/>
            </a:pPr>
            <a:r>
              <a:rPr lang="en-US" sz="2400" b="1" dirty="0"/>
              <a:t>Add Assignment (+=):</a:t>
            </a:r>
            <a:r>
              <a:rPr lang="en-US" sz="2400" dirty="0"/>
              <a:t>It is used to add the left-hand side operand value with the right-hand side operand value and then assign the result to the left-hand side variable.</a:t>
            </a:r>
          </a:p>
          <a:p>
            <a:pPr marL="152396" indent="0">
              <a:buNone/>
            </a:pPr>
            <a:r>
              <a:rPr lang="en-US" sz="2400" b="1" dirty="0"/>
              <a:t>Subtract Assignment (-=): </a:t>
            </a:r>
            <a:r>
              <a:rPr lang="en-US" sz="2400" dirty="0"/>
              <a:t>It is used to subtract the right-hand side operand value from the left-hand side operand value and then a</a:t>
            </a:r>
          </a:p>
          <a:p>
            <a:pPr marL="152396" indent="0">
              <a:buNone/>
            </a:pPr>
            <a:r>
              <a:rPr lang="en-US" sz="2400" b="1" dirty="0"/>
              <a:t>Multiply Assignment (*=): </a:t>
            </a:r>
            <a:r>
              <a:rPr lang="en-US" sz="2400" dirty="0"/>
              <a:t>It is used to multiply the left-hand side operand value with the right-hand side operand value and then assign the result to the left-hand side variable.</a:t>
            </a:r>
          </a:p>
          <a:p>
            <a:pPr marL="152396" indent="0">
              <a:buNone/>
            </a:pPr>
            <a:r>
              <a:rPr lang="en-US" sz="2400" b="1" dirty="0"/>
              <a:t>Division Assignment (/=):</a:t>
            </a:r>
            <a:r>
              <a:rPr lang="en-US" sz="2400" dirty="0"/>
              <a:t>It is used to divide the left-hand side operand value with the right-hand side operand value and then assign the result to the left-hand side variable. </a:t>
            </a:r>
          </a:p>
          <a:p>
            <a:pPr marL="152396" indent="0">
              <a:buNone/>
            </a:pPr>
            <a:r>
              <a:rPr lang="en-US" sz="2400" b="1" dirty="0"/>
              <a:t>Modulus Assignment (%=):</a:t>
            </a:r>
            <a:r>
              <a:rPr lang="en-US" sz="2400" dirty="0"/>
              <a:t>It is used to divide the left-hand side operand value with the right-hand side operand value and then assigns the remainder of this division to the left-hand side variable. </a:t>
            </a:r>
          </a:p>
        </p:txBody>
      </p:sp>
    </p:spTree>
    <p:extLst>
      <p:ext uri="{BB962C8B-B14F-4D97-AF65-F5344CB8AC3E}">
        <p14:creationId xmlns:p14="http://schemas.microsoft.com/office/powerpoint/2010/main" val="349991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1513</Words>
  <Application>Microsoft Office PowerPoint</Application>
  <PresentationFormat>Widescreen</PresentationFormat>
  <Paragraphs>105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Times New Roman</vt:lpstr>
      <vt:lpstr>Wingdings</vt:lpstr>
      <vt:lpstr>Office Theme</vt:lpstr>
      <vt:lpstr>OPERATORS</vt:lpstr>
      <vt:lpstr>Operators</vt:lpstr>
      <vt:lpstr>Types of Operators in C#</vt:lpstr>
      <vt:lpstr>Operators</vt:lpstr>
      <vt:lpstr>PowerPoint Presentation</vt:lpstr>
      <vt:lpstr>BINARY OPERATORS</vt:lpstr>
      <vt:lpstr>Arithmetic Operators </vt:lpstr>
      <vt:lpstr>PowerPoint Presentation</vt:lpstr>
      <vt:lpstr>Assignment Operators in C#</vt:lpstr>
      <vt:lpstr>PowerPoint Presentation</vt:lpstr>
      <vt:lpstr>Relational Operators</vt:lpstr>
      <vt:lpstr>PowerPoint Presentation</vt:lpstr>
      <vt:lpstr>Logical Operators</vt:lpstr>
      <vt:lpstr>PowerPoint Presentation</vt:lpstr>
      <vt:lpstr>Bitwise Operators</vt:lpstr>
      <vt:lpstr>PowerPoint Presentation</vt:lpstr>
      <vt:lpstr>PowerPoint Presentation</vt:lpstr>
      <vt:lpstr>PowerPoint Presentation</vt:lpstr>
      <vt:lpstr>UNARY OPERATORS</vt:lpstr>
      <vt:lpstr>Increment Operators </vt:lpstr>
      <vt:lpstr>PowerPoint Presentation</vt:lpstr>
      <vt:lpstr>Steps  to understand Increment and Decrement operators</vt:lpstr>
      <vt:lpstr>TERNARY OPERATORS</vt:lpstr>
      <vt:lpstr>Ternary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Jonathan Ndambuki</dc:creator>
  <cp:lastModifiedBy>Jonathan Ndambuki</cp:lastModifiedBy>
  <cp:revision>7</cp:revision>
  <dcterms:created xsi:type="dcterms:W3CDTF">2023-05-27T07:50:05Z</dcterms:created>
  <dcterms:modified xsi:type="dcterms:W3CDTF">2023-08-10T09:30:50Z</dcterms:modified>
</cp:coreProperties>
</file>