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348" r:id="rId6"/>
    <p:sldId id="349" r:id="rId7"/>
    <p:sldId id="350" r:id="rId8"/>
    <p:sldId id="351" r:id="rId9"/>
    <p:sldId id="35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09AFD-E6B4-4884-A6FB-017BECC94DC0}"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7C4F1-7BC0-480D-8A64-69E4D483DD9B}" type="slidenum">
              <a:rPr lang="en-US" smtClean="0"/>
              <a:t>‹#›</a:t>
            </a:fld>
            <a:endParaRPr lang="en-US"/>
          </a:p>
        </p:txBody>
      </p:sp>
    </p:spTree>
    <p:extLst>
      <p:ext uri="{BB962C8B-B14F-4D97-AF65-F5344CB8AC3E}">
        <p14:creationId xmlns:p14="http://schemas.microsoft.com/office/powerpoint/2010/main" val="188771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9227-1A91-2951-DC48-C6E2B5F0E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72E13-922A-C49B-6B6D-9D42B892E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9ACBC-7AAA-AB96-4D0C-57342E8BE672}"/>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5" name="Footer Placeholder 4">
            <a:extLst>
              <a:ext uri="{FF2B5EF4-FFF2-40B4-BE49-F238E27FC236}">
                <a16:creationId xmlns:a16="http://schemas.microsoft.com/office/drawing/2014/main" id="{D9DE11A9-17E1-F72F-BC56-72B9204F2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D2F39-27AD-6792-21A7-EDECCA49A544}"/>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52117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5B28-8563-78F6-D7CE-0037A9644D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20ABA-5DE1-932B-DA77-45557BE5C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2E301-231F-DD6A-4F28-EFE71BE8814F}"/>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5" name="Footer Placeholder 4">
            <a:extLst>
              <a:ext uri="{FF2B5EF4-FFF2-40B4-BE49-F238E27FC236}">
                <a16:creationId xmlns:a16="http://schemas.microsoft.com/office/drawing/2014/main" id="{3E9DE52C-3C8F-541F-C6BC-6A8B019B6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60E4E-9047-E182-7CAB-B6EF46584AC1}"/>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19067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6EFBC-50AA-B4D6-0A01-D95A2D90A3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D6937-DE27-29A2-CA26-FC8014A3F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56F97-DF86-B3CE-BE2D-6CACC7DC257F}"/>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5" name="Footer Placeholder 4">
            <a:extLst>
              <a:ext uri="{FF2B5EF4-FFF2-40B4-BE49-F238E27FC236}">
                <a16:creationId xmlns:a16="http://schemas.microsoft.com/office/drawing/2014/main" id="{5F536515-45A8-74F9-C1EF-F4C0CC991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2A010-8419-5978-51FD-21E6C976E34B}"/>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51281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88904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7967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EF61-C21C-39BC-7384-66276360D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98202-5331-1B79-CB3F-E7511CF318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4F941-5309-6B93-2F93-373A86566B6B}"/>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5" name="Footer Placeholder 4">
            <a:extLst>
              <a:ext uri="{FF2B5EF4-FFF2-40B4-BE49-F238E27FC236}">
                <a16:creationId xmlns:a16="http://schemas.microsoft.com/office/drawing/2014/main" id="{89FDD329-4A38-2C73-4B53-6D3F3F1B2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D0BE7-B4D8-6421-18C4-B8FB5B2A03D9}"/>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17947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39B8-A923-7896-DA33-6795DFAA5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78C5EA-2ED6-CCE3-2AD6-CC9D47B302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B5EAD2-BF2C-9C53-637E-4DA3A908131A}"/>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5" name="Footer Placeholder 4">
            <a:extLst>
              <a:ext uri="{FF2B5EF4-FFF2-40B4-BE49-F238E27FC236}">
                <a16:creationId xmlns:a16="http://schemas.microsoft.com/office/drawing/2014/main" id="{F1B154D1-CD7D-8867-234E-20742805A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C2E70-25C9-4053-63C6-CF76E2C5A5D1}"/>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84906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ECA6-4F0A-280E-1B1F-0445A4F1E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CAD55-8B39-960E-7710-D579BEC83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60CF0-EDF3-5738-E05B-3977B8828B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15BE77-69E3-1094-5957-8FFE3F94786C}"/>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6" name="Footer Placeholder 5">
            <a:extLst>
              <a:ext uri="{FF2B5EF4-FFF2-40B4-BE49-F238E27FC236}">
                <a16:creationId xmlns:a16="http://schemas.microsoft.com/office/drawing/2014/main" id="{D62D4E83-FB64-A177-053E-863FA6C25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D4209-2FB5-505F-ED38-4336E68990F6}"/>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3841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F9BF-443E-B95A-4006-D07369F2A4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3FD86-9FB3-B94B-914A-E401BAF93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E22EC-DA8A-3D7E-385C-BF95C232E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361D02-28DD-DB4A-CDD1-53BF316E0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08121-26F2-794F-325E-016DB98293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9B1D23-F002-1769-29D8-36356C53EFB3}"/>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8" name="Footer Placeholder 7">
            <a:extLst>
              <a:ext uri="{FF2B5EF4-FFF2-40B4-BE49-F238E27FC236}">
                <a16:creationId xmlns:a16="http://schemas.microsoft.com/office/drawing/2014/main" id="{15FFD7C2-01D8-B978-0029-928B6EB01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8379B-9E9A-0B8C-2227-CC6718C04463}"/>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109718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A97F-0036-4C6F-31A3-9374DF264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27C25E-C45A-B3F0-7DA7-B31129E4EB46}"/>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4" name="Footer Placeholder 3">
            <a:extLst>
              <a:ext uri="{FF2B5EF4-FFF2-40B4-BE49-F238E27FC236}">
                <a16:creationId xmlns:a16="http://schemas.microsoft.com/office/drawing/2014/main" id="{252A124D-1579-B94F-038E-C4F34A8B8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4C0BA2-9FC7-FF50-0FEF-45D69B5F3DB4}"/>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52466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42814-49E8-048E-33A6-7E6259CEEC03}"/>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3" name="Footer Placeholder 2">
            <a:extLst>
              <a:ext uri="{FF2B5EF4-FFF2-40B4-BE49-F238E27FC236}">
                <a16:creationId xmlns:a16="http://schemas.microsoft.com/office/drawing/2014/main" id="{10785D92-5535-726B-3A73-CEC441D74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4BC57F-C09E-93AC-3F5A-EE71213B6999}"/>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426632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EADB-EB12-1606-9B11-2A57B98A0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F0E373-2E0F-BDAE-B896-4B541E261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265ED6-E09E-1269-281C-373412ADD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F472C-C7A0-E851-E641-FB1B5F23E40D}"/>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6" name="Footer Placeholder 5">
            <a:extLst>
              <a:ext uri="{FF2B5EF4-FFF2-40B4-BE49-F238E27FC236}">
                <a16:creationId xmlns:a16="http://schemas.microsoft.com/office/drawing/2014/main" id="{9B57BEA3-29CE-42FA-41AB-6B47F7B19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15566-5D61-D7A2-9FA5-1536E61C37B0}"/>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227150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465D-F930-3153-32C8-F4B54D4A4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4304F-A300-2B09-328B-0CBD59CF1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24690-64D3-54D6-C979-F663FD119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C0967-BCA7-62F8-E448-BFDD659422E6}"/>
              </a:ext>
            </a:extLst>
          </p:cNvPr>
          <p:cNvSpPr>
            <a:spLocks noGrp="1"/>
          </p:cNvSpPr>
          <p:nvPr>
            <p:ph type="dt" sz="half" idx="10"/>
          </p:nvPr>
        </p:nvSpPr>
        <p:spPr/>
        <p:txBody>
          <a:bodyPr/>
          <a:lstStyle/>
          <a:p>
            <a:fld id="{4067A55E-0661-48DC-AEB1-49385B69451D}" type="datetimeFigureOut">
              <a:rPr lang="en-US" smtClean="0"/>
              <a:t>7/15/2023</a:t>
            </a:fld>
            <a:endParaRPr lang="en-US"/>
          </a:p>
        </p:txBody>
      </p:sp>
      <p:sp>
        <p:nvSpPr>
          <p:cNvPr id="6" name="Footer Placeholder 5">
            <a:extLst>
              <a:ext uri="{FF2B5EF4-FFF2-40B4-BE49-F238E27FC236}">
                <a16:creationId xmlns:a16="http://schemas.microsoft.com/office/drawing/2014/main" id="{DC8FA5E2-F8B0-299E-BB08-C6A92BCCB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8737F-738F-C2A1-8746-FE8B8EC72E78}"/>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35958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E7E10-B16F-A48C-6296-7F8BE6ECB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BEF9C-BB18-4702-C585-6EE5AC8EE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51374-5B3F-62DE-F487-E75345A6B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7A55E-0661-48DC-AEB1-49385B69451D}" type="datetimeFigureOut">
              <a:rPr lang="en-US" smtClean="0"/>
              <a:t>7/15/2023</a:t>
            </a:fld>
            <a:endParaRPr lang="en-US"/>
          </a:p>
        </p:txBody>
      </p:sp>
      <p:sp>
        <p:nvSpPr>
          <p:cNvPr id="5" name="Footer Placeholder 4">
            <a:extLst>
              <a:ext uri="{FF2B5EF4-FFF2-40B4-BE49-F238E27FC236}">
                <a16:creationId xmlns:a16="http://schemas.microsoft.com/office/drawing/2014/main" id="{A6CCC8D9-5D04-2349-B3B2-841B2A7679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6C02C6-29E8-9FB9-022A-CAD74A445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54729-A55E-46AD-AA17-57281ACA3894}" type="slidenum">
              <a:rPr lang="en-US" smtClean="0"/>
              <a:t>‹#›</a:t>
            </a:fld>
            <a:endParaRPr lang="en-US"/>
          </a:p>
        </p:txBody>
      </p:sp>
    </p:spTree>
    <p:extLst>
      <p:ext uri="{BB962C8B-B14F-4D97-AF65-F5344CB8AC3E}">
        <p14:creationId xmlns:p14="http://schemas.microsoft.com/office/powerpoint/2010/main" val="411258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02970" y="1269950"/>
            <a:ext cx="6426489" cy="3998254"/>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Key Components</a:t>
            </a:r>
            <a:br>
              <a:rPr lang="en-US" sz="8000" b="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cs typeface="Times New Roman" panose="02020603050405020304" pitchFamily="18" charset="0"/>
              </a:rPr>
              <a:t> of a Blazor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E7A2-99DE-18A7-6A34-9C211EA054FE}"/>
              </a:ext>
            </a:extLst>
          </p:cNvPr>
          <p:cNvSpPr>
            <a:spLocks noGrp="1"/>
          </p:cNvSpPr>
          <p:nvPr>
            <p:ph type="title"/>
          </p:nvPr>
        </p:nvSpPr>
        <p:spPr>
          <a:xfrm>
            <a:off x="609600" y="511134"/>
            <a:ext cx="7831667" cy="733466"/>
          </a:xfrm>
        </p:spPr>
        <p:txBody>
          <a:bodyPr/>
          <a:lstStyle/>
          <a:p>
            <a:r>
              <a:rPr lang="en-US" dirty="0"/>
              <a:t>Index.html</a:t>
            </a:r>
          </a:p>
        </p:txBody>
      </p:sp>
      <p:sp>
        <p:nvSpPr>
          <p:cNvPr id="3" name="Text Placeholder 2">
            <a:extLst>
              <a:ext uri="{FF2B5EF4-FFF2-40B4-BE49-F238E27FC236}">
                <a16:creationId xmlns:a16="http://schemas.microsoft.com/office/drawing/2014/main" id="{FCED7CA9-6961-D5F1-9A33-55AFD387E019}"/>
              </a:ext>
            </a:extLst>
          </p:cNvPr>
          <p:cNvSpPr>
            <a:spLocks noGrp="1"/>
          </p:cNvSpPr>
          <p:nvPr>
            <p:ph type="body" idx="1"/>
          </p:nvPr>
        </p:nvSpPr>
        <p:spPr>
          <a:xfrm>
            <a:off x="609600" y="1049867"/>
            <a:ext cx="11303000" cy="5621866"/>
          </a:xfrm>
        </p:spPr>
        <p:txBody>
          <a:bodyPr/>
          <a:lstStyle/>
          <a:p>
            <a:r>
              <a:rPr lang="en-US" dirty="0"/>
              <a:t>Index.html is one of the most important components of a Blazor WebAssembly application. It can be found in the </a:t>
            </a:r>
            <a:r>
              <a:rPr lang="en-US" b="1" dirty="0" err="1"/>
              <a:t>wwwroot</a:t>
            </a:r>
            <a:r>
              <a:rPr lang="en-US" dirty="0"/>
              <a:t> directory of the project, and it’s the host page for the Blazor application. </a:t>
            </a:r>
          </a:p>
        </p:txBody>
      </p:sp>
      <p:pic>
        <p:nvPicPr>
          <p:cNvPr id="8" name="Picture 7">
            <a:extLst>
              <a:ext uri="{FF2B5EF4-FFF2-40B4-BE49-F238E27FC236}">
                <a16:creationId xmlns:a16="http://schemas.microsoft.com/office/drawing/2014/main" id="{66E327E4-D823-9577-7C52-BEFB134C35B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rcRect t="5500" b="9922"/>
          <a:stretch/>
        </p:blipFill>
        <p:spPr>
          <a:xfrm>
            <a:off x="2980312" y="2333668"/>
            <a:ext cx="6925642" cy="4270334"/>
          </a:xfrm>
          <a:prstGeom prst="rect">
            <a:avLst/>
          </a:prstGeom>
        </p:spPr>
      </p:pic>
    </p:spTree>
    <p:extLst>
      <p:ext uri="{BB962C8B-B14F-4D97-AF65-F5344CB8AC3E}">
        <p14:creationId xmlns:p14="http://schemas.microsoft.com/office/powerpoint/2010/main" val="287728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04DC-2395-6A1C-A0DB-F4ED16846F66}"/>
              </a:ext>
            </a:extLst>
          </p:cNvPr>
          <p:cNvSpPr>
            <a:spLocks noGrp="1"/>
          </p:cNvSpPr>
          <p:nvPr>
            <p:ph type="title"/>
          </p:nvPr>
        </p:nvSpPr>
        <p:spPr>
          <a:xfrm>
            <a:off x="397933" y="138600"/>
            <a:ext cx="10016067" cy="554133"/>
          </a:xfrm>
        </p:spPr>
        <p:txBody>
          <a:bodyPr/>
          <a:lstStyle/>
          <a:p>
            <a:r>
              <a:rPr lang="en-US" b="1" dirty="0" err="1"/>
              <a:t>Program.cs</a:t>
            </a:r>
            <a:br>
              <a:rPr lang="en-US" dirty="0"/>
            </a:br>
            <a:endParaRPr lang="en-US" dirty="0"/>
          </a:p>
        </p:txBody>
      </p:sp>
      <p:sp>
        <p:nvSpPr>
          <p:cNvPr id="3" name="Text Placeholder 2">
            <a:extLst>
              <a:ext uri="{FF2B5EF4-FFF2-40B4-BE49-F238E27FC236}">
                <a16:creationId xmlns:a16="http://schemas.microsoft.com/office/drawing/2014/main" id="{30514E44-26AC-9922-8FD9-FEC392C8E2B0}"/>
              </a:ext>
            </a:extLst>
          </p:cNvPr>
          <p:cNvSpPr>
            <a:spLocks noGrp="1"/>
          </p:cNvSpPr>
          <p:nvPr>
            <p:ph type="body" idx="1"/>
          </p:nvPr>
        </p:nvSpPr>
        <p:spPr>
          <a:xfrm>
            <a:off x="397933" y="804333"/>
            <a:ext cx="11497733" cy="5799667"/>
          </a:xfrm>
        </p:spPr>
        <p:txBody>
          <a:bodyPr/>
          <a:lstStyle/>
          <a:p>
            <a:pPr marL="152396" indent="0">
              <a:buNone/>
            </a:pPr>
            <a:r>
              <a:rPr lang="en-US" dirty="0"/>
              <a:t>Just like other ASP.NET Core applications, Blazor apps start off as .NET console apps. What makes them a Blazor application is the type of host they run. In the case of Blazor WebAssembly, it runs a WebAssemblyHost. The purpose of the code contained in this file is to configure and create that host. Figure 2.9 shows the default configuration of the Program class.</a:t>
            </a:r>
          </a:p>
        </p:txBody>
      </p:sp>
      <p:pic>
        <p:nvPicPr>
          <p:cNvPr id="7" name="Picture 6">
            <a:extLst>
              <a:ext uri="{FF2B5EF4-FFF2-40B4-BE49-F238E27FC236}">
                <a16:creationId xmlns:a16="http://schemas.microsoft.com/office/drawing/2014/main" id="{8A82009F-C513-C736-F380-7F514D4B4AA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26826" y="2908071"/>
            <a:ext cx="6782747" cy="3277057"/>
          </a:xfrm>
          <a:prstGeom prst="rect">
            <a:avLst/>
          </a:prstGeom>
        </p:spPr>
      </p:pic>
    </p:spTree>
    <p:extLst>
      <p:ext uri="{BB962C8B-B14F-4D97-AF65-F5344CB8AC3E}">
        <p14:creationId xmlns:p14="http://schemas.microsoft.com/office/powerpoint/2010/main" val="43634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41FA-1F02-0BB8-0ECA-22978A29E7E1}"/>
              </a:ext>
            </a:extLst>
          </p:cNvPr>
          <p:cNvSpPr>
            <a:spLocks noGrp="1"/>
          </p:cNvSpPr>
          <p:nvPr>
            <p:ph type="title"/>
          </p:nvPr>
        </p:nvSpPr>
        <p:spPr>
          <a:xfrm>
            <a:off x="528917" y="0"/>
            <a:ext cx="7521200" cy="675800"/>
          </a:xfrm>
        </p:spPr>
        <p:txBody>
          <a:bodyPr/>
          <a:lstStyle/>
          <a:p>
            <a:r>
              <a:rPr lang="en-US" dirty="0" err="1"/>
              <a:t>App.Razor</a:t>
            </a:r>
            <a:endParaRPr lang="en-US" dirty="0"/>
          </a:p>
        </p:txBody>
      </p:sp>
      <p:sp>
        <p:nvSpPr>
          <p:cNvPr id="3" name="Text Placeholder 2">
            <a:extLst>
              <a:ext uri="{FF2B5EF4-FFF2-40B4-BE49-F238E27FC236}">
                <a16:creationId xmlns:a16="http://schemas.microsoft.com/office/drawing/2014/main" id="{C17B1EA1-CB08-0685-8916-F25D668B6157}"/>
              </a:ext>
            </a:extLst>
          </p:cNvPr>
          <p:cNvSpPr>
            <a:spLocks noGrp="1"/>
          </p:cNvSpPr>
          <p:nvPr>
            <p:ph type="body" idx="1"/>
          </p:nvPr>
        </p:nvSpPr>
        <p:spPr>
          <a:xfrm>
            <a:off x="376517" y="675800"/>
            <a:ext cx="11447929" cy="5984976"/>
          </a:xfrm>
        </p:spPr>
        <p:txBody>
          <a:bodyPr/>
          <a:lstStyle/>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r>
              <a:rPr lang="en-US" sz="2000" dirty="0"/>
              <a:t>This is the root component for a Blazor application, and we saw how </a:t>
            </a:r>
            <a:r>
              <a:rPr lang="en-US" sz="2000" dirty="0" err="1"/>
              <a:t>thiswas</a:t>
            </a:r>
            <a:r>
              <a:rPr lang="en-US" sz="2000" dirty="0"/>
              <a:t> configured in the Program.cs file in the previous section. This doesn’t have to be the case; however, you can configure a different component to be the root component if you wish. Or you can even have multiple root components. You just need to update the configuration in the </a:t>
            </a:r>
            <a:r>
              <a:rPr lang="en-US" sz="2000" dirty="0" err="1"/>
              <a:t>Program.Main</a:t>
            </a:r>
            <a:r>
              <a:rPr lang="en-US" sz="2000" dirty="0"/>
              <a:t> method.</a:t>
            </a:r>
          </a:p>
          <a:p>
            <a:pPr marL="152396" indent="0">
              <a:buNone/>
            </a:pPr>
            <a:r>
              <a:rPr lang="en-US" sz="2000" dirty="0"/>
              <a:t>The App component contains a vital component for building multipage applications—the Router component. This component is responsible for managing all aspects of client-side routing. When an application first starts up, the router will use reflection to scan the application’s assemblies for any routable components (we’ll talk about these in more detail in chapter 4, but they’re essentially pages). It then stores information about them in a routing table. Whenever a link is clicked or navigation is triggered programmatically, the router will look at the requested route and try to find a match in the routing table. If a match is found, then it will load that component; otherwise it will load a Not Found template, which is specified inside the Router component</a:t>
            </a:r>
          </a:p>
        </p:txBody>
      </p:sp>
      <p:pic>
        <p:nvPicPr>
          <p:cNvPr id="5" name="Picture 4">
            <a:extLst>
              <a:ext uri="{FF2B5EF4-FFF2-40B4-BE49-F238E27FC236}">
                <a16:creationId xmlns:a16="http://schemas.microsoft.com/office/drawing/2014/main" id="{EE0F6FB3-D9F5-8D95-2EDE-6F28FEFEE862}"/>
              </a:ext>
            </a:extLst>
          </p:cNvPr>
          <p:cNvPicPr>
            <a:picLocks noChangeAspect="1"/>
          </p:cNvPicPr>
          <p:nvPr/>
        </p:nvPicPr>
        <p:blipFill>
          <a:blip r:embed="rId2"/>
          <a:stretch>
            <a:fillRect/>
          </a:stretch>
        </p:blipFill>
        <p:spPr>
          <a:xfrm>
            <a:off x="649775" y="571896"/>
            <a:ext cx="6392167" cy="2343477"/>
          </a:xfrm>
          <a:prstGeom prst="rect">
            <a:avLst/>
          </a:prstGeom>
        </p:spPr>
      </p:pic>
    </p:spTree>
    <p:extLst>
      <p:ext uri="{BB962C8B-B14F-4D97-AF65-F5344CB8AC3E}">
        <p14:creationId xmlns:p14="http://schemas.microsoft.com/office/powerpoint/2010/main" val="349517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71DF-EFD1-B2C6-BEDC-C3A274681C0B}"/>
              </a:ext>
            </a:extLst>
          </p:cNvPr>
          <p:cNvSpPr>
            <a:spLocks noGrp="1"/>
          </p:cNvSpPr>
          <p:nvPr>
            <p:ph type="title"/>
          </p:nvPr>
        </p:nvSpPr>
        <p:spPr>
          <a:xfrm>
            <a:off x="753035" y="295837"/>
            <a:ext cx="10363200" cy="833718"/>
          </a:xfrm>
        </p:spPr>
        <p:txBody>
          <a:bodyPr/>
          <a:lstStyle/>
          <a:p>
            <a:r>
              <a:rPr lang="en-US" b="1" dirty="0" err="1"/>
              <a:t>wwwroot</a:t>
            </a:r>
            <a:r>
              <a:rPr lang="en-US" b="1" dirty="0"/>
              <a:t> folder and _</a:t>
            </a:r>
            <a:r>
              <a:rPr lang="en-US" b="1" dirty="0" err="1"/>
              <a:t>Imports.razor</a:t>
            </a:r>
            <a:br>
              <a:rPr lang="en-US" dirty="0"/>
            </a:br>
            <a:endParaRPr lang="en-US" dirty="0"/>
          </a:p>
        </p:txBody>
      </p:sp>
      <p:sp>
        <p:nvSpPr>
          <p:cNvPr id="3" name="Text Placeholder 2">
            <a:extLst>
              <a:ext uri="{FF2B5EF4-FFF2-40B4-BE49-F238E27FC236}">
                <a16:creationId xmlns:a16="http://schemas.microsoft.com/office/drawing/2014/main" id="{2142CCA2-C1A6-53CF-F809-7922EB477EFA}"/>
              </a:ext>
            </a:extLst>
          </p:cNvPr>
          <p:cNvSpPr>
            <a:spLocks noGrp="1"/>
          </p:cNvSpPr>
          <p:nvPr>
            <p:ph type="body" idx="1"/>
          </p:nvPr>
        </p:nvSpPr>
        <p:spPr>
          <a:xfrm>
            <a:off x="493058" y="1255059"/>
            <a:ext cx="11519647" cy="5504328"/>
          </a:xfrm>
        </p:spPr>
        <p:txBody>
          <a:bodyPr/>
          <a:lstStyle/>
          <a:p>
            <a:r>
              <a:rPr lang="en-US" dirty="0"/>
              <a:t>By convention, all ASP.NET Core applications have a </a:t>
            </a:r>
            <a:r>
              <a:rPr lang="en-US" dirty="0" err="1"/>
              <a:t>wwwroot</a:t>
            </a:r>
            <a:r>
              <a:rPr lang="en-US" dirty="0"/>
              <a:t> folder, which is used to store public static assets. This is the place where you can put things such as images, CSS files, JavaScript files, or any other static files may need. Anything you put in this folder will be published with your application and available at run time. As I mentioned earlier, this is also where the index.html file is kept.</a:t>
            </a:r>
          </a:p>
          <a:p>
            <a:r>
              <a:rPr lang="en-US" dirty="0"/>
              <a:t>The _</a:t>
            </a:r>
            <a:r>
              <a:rPr lang="en-US" dirty="0" err="1"/>
              <a:t>Imports.razor</a:t>
            </a:r>
            <a:r>
              <a:rPr lang="en-US" dirty="0"/>
              <a:t> file is optional when building a Blazor application. However, it’s useful to have at least one of these files. Its job is to store using statements. The benefit is that those using statements are made available to all the components in the file’s directory and any sub directories. This saves you having to add common using statements to every component in your application.</a:t>
            </a:r>
          </a:p>
        </p:txBody>
      </p:sp>
    </p:spTree>
    <p:extLst>
      <p:ext uri="{BB962C8B-B14F-4D97-AF65-F5344CB8AC3E}">
        <p14:creationId xmlns:p14="http://schemas.microsoft.com/office/powerpoint/2010/main" val="278103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F2C7-4F71-03EE-6630-AC9E3A202145}"/>
              </a:ext>
            </a:extLst>
          </p:cNvPr>
          <p:cNvSpPr>
            <a:spLocks noGrp="1"/>
          </p:cNvSpPr>
          <p:nvPr>
            <p:ph type="title"/>
          </p:nvPr>
        </p:nvSpPr>
        <p:spPr/>
        <p:txBody>
          <a:bodyPr/>
          <a:lstStyle/>
          <a:p>
            <a:r>
              <a:rPr lang="en-US" b="1" dirty="0"/>
              <a:t>Pages and Shared Folders</a:t>
            </a:r>
          </a:p>
        </p:txBody>
      </p:sp>
      <p:sp>
        <p:nvSpPr>
          <p:cNvPr id="3" name="Text Placeholder 2">
            <a:extLst>
              <a:ext uri="{FF2B5EF4-FFF2-40B4-BE49-F238E27FC236}">
                <a16:creationId xmlns:a16="http://schemas.microsoft.com/office/drawing/2014/main" id="{9B317263-6727-088B-537F-0A7BEFD73B08}"/>
              </a:ext>
            </a:extLst>
          </p:cNvPr>
          <p:cNvSpPr>
            <a:spLocks noGrp="1"/>
          </p:cNvSpPr>
          <p:nvPr>
            <p:ph type="body" idx="1"/>
          </p:nvPr>
        </p:nvSpPr>
        <p:spPr>
          <a:xfrm>
            <a:off x="609600" y="1999129"/>
            <a:ext cx="10972800" cy="4183071"/>
          </a:xfrm>
        </p:spPr>
        <p:txBody>
          <a:bodyPr/>
          <a:lstStyle/>
          <a:p>
            <a:pPr marL="152396" indent="0">
              <a:buNone/>
            </a:pPr>
            <a:r>
              <a:rPr lang="en-US" dirty="0"/>
              <a:t>By default, the app structure used by the template divides files by responsibility. There’s a Pages folder for routable components, and there’s a Shared folder for anything that is used in multiple places or is a global concern. </a:t>
            </a:r>
          </a:p>
        </p:txBody>
      </p:sp>
    </p:spTree>
    <p:extLst>
      <p:ext uri="{BB962C8B-B14F-4D97-AF65-F5344CB8AC3E}">
        <p14:creationId xmlns:p14="http://schemas.microsoft.com/office/powerpoint/2010/main" val="4158819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06212033-30BD-4A47-9AB3-3E88B2425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5995D3-7A70-4F53-8290-067666C8BBD1}">
  <ds:schemaRefs>
    <ds:schemaRef ds:uri="http://schemas.microsoft.com/sharepoint/v3/contenttype/forms"/>
  </ds:schemaRefs>
</ds:datastoreItem>
</file>

<file path=customXml/itemProps3.xml><?xml version="1.0" encoding="utf-8"?>
<ds:datastoreItem xmlns:ds="http://schemas.openxmlformats.org/officeDocument/2006/customXml" ds:itemID="{9D7DB29C-3798-480D-ABAE-4321B75C2B5B}">
  <ds:schemaRefs>
    <ds:schemaRef ds:uri="cb70dd5e-aeba-4303-895e-0ae485ba4d8f"/>
    <ds:schemaRef ds:uri="http://purl.org/dc/dcmitype/"/>
    <ds:schemaRef ds:uri="http://purl.org/dc/elements/1.1/"/>
    <ds:schemaRef ds:uri="http://schemas.openxmlformats.org/package/2006/metadata/core-properties"/>
    <ds:schemaRef ds:uri="http://schemas.microsoft.com/office/2006/metadata/properties"/>
    <ds:schemaRef ds:uri="b2463319-f063-494d-be28-0864aafcbfaf"/>
    <ds:schemaRef ds:uri="http://schemas.microsoft.com/office/2006/documentManagement/typ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171</TotalTime>
  <Words>553</Words>
  <Application>Microsoft Office PowerPoint</Application>
  <PresentationFormat>Widescreen</PresentationFormat>
  <Paragraphs>19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Key Components  of a Blazor Application</vt:lpstr>
      <vt:lpstr>Index.html</vt:lpstr>
      <vt:lpstr>Program.cs </vt:lpstr>
      <vt:lpstr>App.Razor</vt:lpstr>
      <vt:lpstr>wwwroot folder and _Imports.razor </vt:lpstr>
      <vt:lpstr>Pages and Shared Folders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dc:title>
  <dc:creator>Jonathan Ndambuki</dc:creator>
  <cp:lastModifiedBy>Jonathan Ndambuki</cp:lastModifiedBy>
  <cp:revision>2</cp:revision>
  <dcterms:created xsi:type="dcterms:W3CDTF">2023-07-06T11:36:55Z</dcterms:created>
  <dcterms:modified xsi:type="dcterms:W3CDTF">2023-07-15T08:00:35Z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