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57" r:id="rId3"/>
    <p:sldId id="356" r:id="rId4"/>
    <p:sldId id="358" r:id="rId5"/>
    <p:sldId id="359" r:id="rId6"/>
    <p:sldId id="360" r:id="rId7"/>
    <p:sldId id="361" r:id="rId8"/>
    <p:sldId id="362" r:id="rId9"/>
    <p:sldId id="363" r:id="rId10"/>
    <p:sldId id="3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7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B7EE4-950B-4ACC-B3C6-6D74563D6E21}"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3F76-8CE4-435C-A055-14318C225477}" type="slidenum">
              <a:rPr lang="en-US" smtClean="0"/>
              <a:t>‹#›</a:t>
            </a:fld>
            <a:endParaRPr lang="en-US"/>
          </a:p>
        </p:txBody>
      </p:sp>
    </p:spTree>
    <p:extLst>
      <p:ext uri="{BB962C8B-B14F-4D97-AF65-F5344CB8AC3E}">
        <p14:creationId xmlns:p14="http://schemas.microsoft.com/office/powerpoint/2010/main" val="295718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5D1D-EEBC-77AF-09A2-9134BF592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4042AC-EEF7-0574-A8B1-235FF84CA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A89D20-C226-4145-AD35-10BBCAFC4E04}"/>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5" name="Footer Placeholder 4">
            <a:extLst>
              <a:ext uri="{FF2B5EF4-FFF2-40B4-BE49-F238E27FC236}">
                <a16:creationId xmlns:a16="http://schemas.microsoft.com/office/drawing/2014/main" id="{434D7DED-6F19-0B35-745F-187FD4F3A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B73BB-797A-C5DD-5CAF-5B0E2136CD59}"/>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56141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B462-2C4E-2944-B201-76619FE633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7BE7D8-F0A3-106C-0A97-4A99139A50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C1DA3-C2B9-702C-2477-EEE953836D20}"/>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5" name="Footer Placeholder 4">
            <a:extLst>
              <a:ext uri="{FF2B5EF4-FFF2-40B4-BE49-F238E27FC236}">
                <a16:creationId xmlns:a16="http://schemas.microsoft.com/office/drawing/2014/main" id="{52C43887-74D9-4BB4-539D-C6A477D24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29354-55C2-BA64-A1ED-6D4869A53573}"/>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129683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1E2C3-63B7-C8A3-1470-515B84EFC0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3EB21-42E5-BC34-622C-868EAE60E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3A7E0-DB3A-5958-A7F6-0CF0CADC2C36}"/>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5" name="Footer Placeholder 4">
            <a:extLst>
              <a:ext uri="{FF2B5EF4-FFF2-40B4-BE49-F238E27FC236}">
                <a16:creationId xmlns:a16="http://schemas.microsoft.com/office/drawing/2014/main" id="{FAB6809C-9B30-2F50-3D09-B9297533F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852AE-15D2-1D13-D4F1-B3FFBDC2095D}"/>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223488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6685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2420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D368-8655-71FB-66E4-96529DE0A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81572-9A9D-EBB1-23B7-E5C0DC96F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C53F5-E9CC-B19A-928D-7A1CB52A4ADE}"/>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5" name="Footer Placeholder 4">
            <a:extLst>
              <a:ext uri="{FF2B5EF4-FFF2-40B4-BE49-F238E27FC236}">
                <a16:creationId xmlns:a16="http://schemas.microsoft.com/office/drawing/2014/main" id="{EE781580-D1C8-36EA-9ED8-4415F7124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5059A-2B32-D20C-BDA4-CCD41D736E6E}"/>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31059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FFA0-537F-D585-04BC-CDFE1851D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1CAA76-4752-44CF-FC58-486B70BBB9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236E7-9D0C-0914-812C-F2A0C4124B0D}"/>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5" name="Footer Placeholder 4">
            <a:extLst>
              <a:ext uri="{FF2B5EF4-FFF2-40B4-BE49-F238E27FC236}">
                <a16:creationId xmlns:a16="http://schemas.microsoft.com/office/drawing/2014/main" id="{5A773405-9E1D-3F12-7F7E-D3F375E22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C7BB9-A5ED-9ADB-4259-5420E3C84AF9}"/>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186045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C329-A96E-913A-E69F-8EDBCDFDF0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51A52-72D8-A2DD-85A7-5751D9963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F555AA-1ED8-3E74-45D4-9456D29156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3973E3-A4EC-D8EE-F3A4-60B68FE5133D}"/>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6" name="Footer Placeholder 5">
            <a:extLst>
              <a:ext uri="{FF2B5EF4-FFF2-40B4-BE49-F238E27FC236}">
                <a16:creationId xmlns:a16="http://schemas.microsoft.com/office/drawing/2014/main" id="{BA97A724-2DFD-BD81-6A29-A6BF85115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C8910-7474-96D2-1D53-E671525B302D}"/>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401609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644E-1AED-C637-A0D9-C9BB556C2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2B289-9C03-9164-939F-284D072DA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7BFA02-18DA-1D84-9198-84F1EAA3EB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48D79-1393-0C23-0587-554FCCFC5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85AE7-9A1D-158A-0A01-5E15A61BA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010CE0-DCCE-3482-A075-8A67618296CB}"/>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8" name="Footer Placeholder 7">
            <a:extLst>
              <a:ext uri="{FF2B5EF4-FFF2-40B4-BE49-F238E27FC236}">
                <a16:creationId xmlns:a16="http://schemas.microsoft.com/office/drawing/2014/main" id="{BC846BAE-68E5-F834-1F52-B6FB1F1D32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EDC8C8-A661-ABBD-4101-2EB2206A321F}"/>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129059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581C-B317-98AF-5D57-A6DBD0323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3B0277-FE18-383C-C95E-366D754CA4C5}"/>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4" name="Footer Placeholder 3">
            <a:extLst>
              <a:ext uri="{FF2B5EF4-FFF2-40B4-BE49-F238E27FC236}">
                <a16:creationId xmlns:a16="http://schemas.microsoft.com/office/drawing/2014/main" id="{65BF3564-758F-B424-AB05-3C9077C2F8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99A9E2-7254-E690-3ED4-2561AF4D6FF1}"/>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128464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8973B-01D4-8A50-9C52-7AA80C0846A3}"/>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3" name="Footer Placeholder 2">
            <a:extLst>
              <a:ext uri="{FF2B5EF4-FFF2-40B4-BE49-F238E27FC236}">
                <a16:creationId xmlns:a16="http://schemas.microsoft.com/office/drawing/2014/main" id="{3BA79A2B-7FCC-27BB-35BC-63A1F2D1B2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7B67C-60A7-E751-E351-B8D02309BE38}"/>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247172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16B3-9224-3A56-34A3-A09434098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FDE230-7C65-2F84-C8AD-6BED65DF0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C35313-EA40-CFAE-2BEF-2ECA18C20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5F68B-39AC-88C3-C855-1BF723F8CCA8}"/>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6" name="Footer Placeholder 5">
            <a:extLst>
              <a:ext uri="{FF2B5EF4-FFF2-40B4-BE49-F238E27FC236}">
                <a16:creationId xmlns:a16="http://schemas.microsoft.com/office/drawing/2014/main" id="{57DFA3F7-8169-EB01-C243-1662E35A5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8C95CA-816B-46CF-B705-86DED3CC83AD}"/>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142775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0003-5990-E1AC-3F93-2EF0ABF63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5E51CA-C043-81C8-8F46-B21381557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5AF57-D4FC-F7BA-4385-47D8E7918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46C48-4F0C-D775-E39F-CEE666D57B55}"/>
              </a:ext>
            </a:extLst>
          </p:cNvPr>
          <p:cNvSpPr>
            <a:spLocks noGrp="1"/>
          </p:cNvSpPr>
          <p:nvPr>
            <p:ph type="dt" sz="half" idx="10"/>
          </p:nvPr>
        </p:nvSpPr>
        <p:spPr/>
        <p:txBody>
          <a:bodyPr/>
          <a:lstStyle/>
          <a:p>
            <a:fld id="{8741D222-6C4E-47AF-884E-606651D0EC22}" type="datetimeFigureOut">
              <a:rPr lang="en-US" smtClean="0"/>
              <a:t>7/15/2023</a:t>
            </a:fld>
            <a:endParaRPr lang="en-US"/>
          </a:p>
        </p:txBody>
      </p:sp>
      <p:sp>
        <p:nvSpPr>
          <p:cNvPr id="6" name="Footer Placeholder 5">
            <a:extLst>
              <a:ext uri="{FF2B5EF4-FFF2-40B4-BE49-F238E27FC236}">
                <a16:creationId xmlns:a16="http://schemas.microsoft.com/office/drawing/2014/main" id="{4E4FB5B3-0D0D-F61C-598A-71FC0BEA0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6868D-74E5-06F3-3F8A-C66F278D7C77}"/>
              </a:ext>
            </a:extLst>
          </p:cNvPr>
          <p:cNvSpPr>
            <a:spLocks noGrp="1"/>
          </p:cNvSpPr>
          <p:nvPr>
            <p:ph type="sldNum" sz="quarter" idx="12"/>
          </p:nvPr>
        </p:nvSpPr>
        <p:spPr/>
        <p:txBody>
          <a:bodyPr/>
          <a:lstStyle/>
          <a:p>
            <a:fld id="{2B2F6C5A-4C4A-4A5C-BA1B-8A951B5F9D7A}" type="slidenum">
              <a:rPr lang="en-US" smtClean="0"/>
              <a:t>‹#›</a:t>
            </a:fld>
            <a:endParaRPr lang="en-US"/>
          </a:p>
        </p:txBody>
      </p:sp>
    </p:spTree>
    <p:extLst>
      <p:ext uri="{BB962C8B-B14F-4D97-AF65-F5344CB8AC3E}">
        <p14:creationId xmlns:p14="http://schemas.microsoft.com/office/powerpoint/2010/main" val="38419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D1ABF-901D-98BD-2A07-22958FC1B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42BDD-FA60-793A-DFAB-A4E86C969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2E973-F2CC-C0CE-79F0-0E12CB5AF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1D222-6C4E-47AF-884E-606651D0EC22}" type="datetimeFigureOut">
              <a:rPr lang="en-US" smtClean="0"/>
              <a:t>7/15/2023</a:t>
            </a:fld>
            <a:endParaRPr lang="en-US"/>
          </a:p>
        </p:txBody>
      </p:sp>
      <p:sp>
        <p:nvSpPr>
          <p:cNvPr id="5" name="Footer Placeholder 4">
            <a:extLst>
              <a:ext uri="{FF2B5EF4-FFF2-40B4-BE49-F238E27FC236}">
                <a16:creationId xmlns:a16="http://schemas.microsoft.com/office/drawing/2014/main" id="{749F5BDD-096E-4E2C-3702-9ECFCC1F4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660B35-2AF5-B21A-017E-A05EE2D42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6C5A-4C4A-4A5C-BA1B-8A951B5F9D7A}" type="slidenum">
              <a:rPr lang="en-US" smtClean="0"/>
              <a:t>‹#›</a:t>
            </a:fld>
            <a:endParaRPr lang="en-US"/>
          </a:p>
        </p:txBody>
      </p:sp>
    </p:spTree>
    <p:extLst>
      <p:ext uri="{BB962C8B-B14F-4D97-AF65-F5344CB8AC3E}">
        <p14:creationId xmlns:p14="http://schemas.microsoft.com/office/powerpoint/2010/main" val="637140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06849" y="1510688"/>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Component</a:t>
            </a:r>
            <a:br>
              <a:rPr lang="en-US" sz="8000" b="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cs typeface="Times New Roman" panose="02020603050405020304" pitchFamily="18" charset="0"/>
              </a:rPr>
              <a:t>Lifecycle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0CE551-F6A8-EF29-B79B-1AC560E547F5}"/>
              </a:ext>
            </a:extLst>
          </p:cNvPr>
          <p:cNvPicPr>
            <a:picLocks noChangeAspect="1"/>
          </p:cNvPicPr>
          <p:nvPr/>
        </p:nvPicPr>
        <p:blipFill>
          <a:blip r:embed="rId2"/>
          <a:stretch>
            <a:fillRect/>
          </a:stretch>
        </p:blipFill>
        <p:spPr>
          <a:xfrm>
            <a:off x="3262455" y="0"/>
            <a:ext cx="5667090" cy="6858000"/>
          </a:xfrm>
          <a:prstGeom prst="rect">
            <a:avLst/>
          </a:prstGeom>
        </p:spPr>
      </p:pic>
    </p:spTree>
    <p:extLst>
      <p:ext uri="{BB962C8B-B14F-4D97-AF65-F5344CB8AC3E}">
        <p14:creationId xmlns:p14="http://schemas.microsoft.com/office/powerpoint/2010/main" val="281587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97FC-A6F2-ED5D-3B02-3FFF5565E432}"/>
              </a:ext>
            </a:extLst>
          </p:cNvPr>
          <p:cNvSpPr>
            <a:spLocks noGrp="1"/>
          </p:cNvSpPr>
          <p:nvPr>
            <p:ph type="title"/>
          </p:nvPr>
        </p:nvSpPr>
        <p:spPr/>
        <p:txBody>
          <a:bodyPr/>
          <a:lstStyle/>
          <a:p>
            <a:r>
              <a:rPr lang="en-US" dirty="0"/>
              <a:t>Component Lifecycle </a:t>
            </a:r>
          </a:p>
        </p:txBody>
      </p:sp>
      <p:sp>
        <p:nvSpPr>
          <p:cNvPr id="3" name="Text Placeholder 2">
            <a:extLst>
              <a:ext uri="{FF2B5EF4-FFF2-40B4-BE49-F238E27FC236}">
                <a16:creationId xmlns:a16="http://schemas.microsoft.com/office/drawing/2014/main" id="{2CE43D70-D06D-8501-8A28-378E953292C6}"/>
              </a:ext>
            </a:extLst>
          </p:cNvPr>
          <p:cNvSpPr>
            <a:spLocks noGrp="1"/>
          </p:cNvSpPr>
          <p:nvPr>
            <p:ph type="body" idx="1"/>
          </p:nvPr>
        </p:nvSpPr>
        <p:spPr>
          <a:xfrm>
            <a:off x="609599" y="2251067"/>
            <a:ext cx="10651067" cy="3931133"/>
          </a:xfrm>
        </p:spPr>
        <p:txBody>
          <a:bodyPr/>
          <a:lstStyle/>
          <a:p>
            <a:r>
              <a:rPr lang="en-US" dirty="0"/>
              <a:t>The life cycle methods are provided by the </a:t>
            </a:r>
            <a:r>
              <a:rPr lang="en-US" dirty="0" err="1"/>
              <a:t>ComponentBase</a:t>
            </a:r>
            <a:r>
              <a:rPr lang="en-US" dirty="0"/>
              <a:t> class, which all components inherit from. Each method has a synchronous and asynchronous version. The synchronous version is always called before the asynchronous version.</a:t>
            </a:r>
          </a:p>
        </p:txBody>
      </p:sp>
    </p:spTree>
    <p:extLst>
      <p:ext uri="{BB962C8B-B14F-4D97-AF65-F5344CB8AC3E}">
        <p14:creationId xmlns:p14="http://schemas.microsoft.com/office/powerpoint/2010/main" val="85554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2BB3-E525-01C8-CE6D-22235FE458BD}"/>
              </a:ext>
            </a:extLst>
          </p:cNvPr>
          <p:cNvSpPr>
            <a:spLocks noGrp="1"/>
          </p:cNvSpPr>
          <p:nvPr>
            <p:ph type="title"/>
          </p:nvPr>
        </p:nvSpPr>
        <p:spPr/>
        <p:txBody>
          <a:bodyPr/>
          <a:lstStyle/>
          <a:p>
            <a:r>
              <a:rPr lang="en-US" dirty="0"/>
              <a:t>Component Lifecycle </a:t>
            </a:r>
          </a:p>
        </p:txBody>
      </p:sp>
      <p:pic>
        <p:nvPicPr>
          <p:cNvPr id="5" name="Picture 4">
            <a:extLst>
              <a:ext uri="{FF2B5EF4-FFF2-40B4-BE49-F238E27FC236}">
                <a16:creationId xmlns:a16="http://schemas.microsoft.com/office/drawing/2014/main" id="{EA47C2FB-48CC-F249-7A20-7774AA13DEFD}"/>
              </a:ext>
            </a:extLst>
          </p:cNvPr>
          <p:cNvPicPr>
            <a:picLocks noChangeAspect="1"/>
          </p:cNvPicPr>
          <p:nvPr/>
        </p:nvPicPr>
        <p:blipFill>
          <a:blip r:embed="rId2"/>
          <a:stretch>
            <a:fillRect/>
          </a:stretch>
        </p:blipFill>
        <p:spPr>
          <a:xfrm>
            <a:off x="1212855" y="1927512"/>
            <a:ext cx="7497221" cy="3477110"/>
          </a:xfrm>
          <a:prstGeom prst="rect">
            <a:avLst/>
          </a:prstGeom>
        </p:spPr>
      </p:pic>
    </p:spTree>
    <p:extLst>
      <p:ext uri="{BB962C8B-B14F-4D97-AF65-F5344CB8AC3E}">
        <p14:creationId xmlns:p14="http://schemas.microsoft.com/office/powerpoint/2010/main" val="35441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23E9-2378-B5A7-248A-3591537B86F8}"/>
              </a:ext>
            </a:extLst>
          </p:cNvPr>
          <p:cNvSpPr>
            <a:spLocks noGrp="1"/>
          </p:cNvSpPr>
          <p:nvPr>
            <p:ph type="title"/>
          </p:nvPr>
        </p:nvSpPr>
        <p:spPr>
          <a:xfrm>
            <a:off x="745067" y="231734"/>
            <a:ext cx="7721600" cy="843533"/>
          </a:xfrm>
        </p:spPr>
        <p:txBody>
          <a:bodyPr/>
          <a:lstStyle/>
          <a:p>
            <a:r>
              <a:rPr lang="en-US" b="1" dirty="0"/>
              <a:t>The first render</a:t>
            </a:r>
          </a:p>
        </p:txBody>
      </p:sp>
      <p:sp>
        <p:nvSpPr>
          <p:cNvPr id="3" name="Text Placeholder 2">
            <a:extLst>
              <a:ext uri="{FF2B5EF4-FFF2-40B4-BE49-F238E27FC236}">
                <a16:creationId xmlns:a16="http://schemas.microsoft.com/office/drawing/2014/main" id="{59362705-25DD-64C4-9348-B552451BBAE1}"/>
              </a:ext>
            </a:extLst>
          </p:cNvPr>
          <p:cNvSpPr>
            <a:spLocks noGrp="1"/>
          </p:cNvSpPr>
          <p:nvPr>
            <p:ph type="body" idx="1"/>
          </p:nvPr>
        </p:nvSpPr>
        <p:spPr>
          <a:xfrm>
            <a:off x="516466" y="863599"/>
            <a:ext cx="11446934" cy="5762667"/>
          </a:xfrm>
        </p:spPr>
        <p:txBody>
          <a:bodyPr/>
          <a:lstStyle/>
          <a:p>
            <a:pPr marL="152396" indent="0">
              <a:buNone/>
            </a:pPr>
            <a:r>
              <a:rPr lang="en-US" sz="2400" dirty="0"/>
              <a:t>During the first render, all the component’s life cycle methods will be called. During subsequent renders, only a subset of the methods will run. The process starts with </a:t>
            </a:r>
            <a:r>
              <a:rPr lang="en-US" sz="2400" b="1" dirty="0" err="1"/>
              <a:t>SetParametersAsync</a:t>
            </a:r>
            <a:r>
              <a:rPr lang="en-US" sz="2400" b="1" dirty="0"/>
              <a:t> </a:t>
            </a:r>
            <a:r>
              <a:rPr lang="en-US" sz="2400" dirty="0"/>
              <a:t>being called. This is the only life cycle method that requires us to call the base method; if we don’t, then the component will fail to load. This is because the base method does two essential things: </a:t>
            </a:r>
          </a:p>
          <a:p>
            <a:r>
              <a:rPr lang="en-US" sz="2400" dirty="0"/>
              <a:t>Sets the values for any parameters the component defines—This happens both the first time the component is rendered and whenever parameters could have changed. </a:t>
            </a:r>
          </a:p>
          <a:p>
            <a:r>
              <a:rPr lang="en-US" sz="2400" dirty="0"/>
              <a:t>Calls the correct life cycle methods—This depends on whether the component is running for the first time or not. If we removed the call to the base method, the output in the browser console would look like this: </a:t>
            </a:r>
          </a:p>
          <a:p>
            <a:r>
              <a:rPr lang="en-US" sz="2400" b="1" dirty="0"/>
              <a:t>NB:</a:t>
            </a:r>
            <a:r>
              <a:rPr lang="en-US" sz="2400" dirty="0"/>
              <a:t> </a:t>
            </a:r>
            <a:r>
              <a:rPr lang="en-US" sz="2400" dirty="0" err="1"/>
              <a:t>SetParametersAsync</a:t>
            </a:r>
            <a:r>
              <a:rPr lang="en-US" sz="2400" dirty="0"/>
              <a:t> is not a life cycle method that is often used by developers. Commonly, it is just </a:t>
            </a:r>
            <a:r>
              <a:rPr lang="en-US" sz="2400" dirty="0" err="1"/>
              <a:t>OnInitialized</a:t>
            </a:r>
            <a:r>
              <a:rPr lang="en-US" sz="2400" dirty="0"/>
              <a:t>, </a:t>
            </a:r>
            <a:r>
              <a:rPr lang="en-US" sz="2400" dirty="0" err="1"/>
              <a:t>OnParametersSet</a:t>
            </a:r>
            <a:r>
              <a:rPr lang="en-US" sz="2400" dirty="0"/>
              <a:t>, and </a:t>
            </a:r>
            <a:r>
              <a:rPr lang="en-US" sz="2400" dirty="0" err="1"/>
              <a:t>OnAfterRender</a:t>
            </a:r>
            <a:r>
              <a:rPr lang="en-US" sz="2400" dirty="0"/>
              <a:t>. In advanced scenarios, you may choose to override </a:t>
            </a:r>
            <a:r>
              <a:rPr lang="en-US" sz="2400" dirty="0" err="1"/>
              <a:t>SetParametersAsync</a:t>
            </a:r>
            <a:r>
              <a:rPr lang="en-US" sz="2400" dirty="0"/>
              <a:t> and not call the base method of </a:t>
            </a:r>
            <a:r>
              <a:rPr lang="en-US" sz="2400" dirty="0" err="1"/>
              <a:t>SetParametersAsync</a:t>
            </a:r>
            <a:r>
              <a:rPr lang="en-US" sz="2400" dirty="0"/>
              <a:t>. Doing so would allow complete control over the component’s initialization and subsequent updates. This can be a useful tool when creating highly performant components; however, that is out of scope for this book. </a:t>
            </a:r>
            <a:endParaRPr lang="en-US" sz="3600" dirty="0"/>
          </a:p>
        </p:txBody>
      </p:sp>
    </p:spTree>
    <p:extLst>
      <p:ext uri="{BB962C8B-B14F-4D97-AF65-F5344CB8AC3E}">
        <p14:creationId xmlns:p14="http://schemas.microsoft.com/office/powerpoint/2010/main" val="384052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897168-FBAE-3796-0AD1-39EE650B6AFE}"/>
              </a:ext>
            </a:extLst>
          </p:cNvPr>
          <p:cNvSpPr>
            <a:spLocks noGrp="1"/>
          </p:cNvSpPr>
          <p:nvPr>
            <p:ph type="body" idx="1"/>
          </p:nvPr>
        </p:nvSpPr>
        <p:spPr>
          <a:xfrm>
            <a:off x="423333" y="512234"/>
            <a:ext cx="11345333" cy="5833532"/>
          </a:xfrm>
        </p:spPr>
        <p:txBody>
          <a:bodyPr/>
          <a:lstStyle/>
          <a:p>
            <a:r>
              <a:rPr lang="en-US" sz="2400" dirty="0"/>
              <a:t>During a first render, the component hasn’t been initialized. This means that </a:t>
            </a:r>
            <a:r>
              <a:rPr lang="en-US" sz="2400" b="1" dirty="0"/>
              <a:t>On-Initialized and </a:t>
            </a:r>
            <a:r>
              <a:rPr lang="en-US" sz="2400" b="1" dirty="0" err="1"/>
              <a:t>OnInitializedAsync</a:t>
            </a:r>
            <a:r>
              <a:rPr lang="en-US" sz="2400" b="1" dirty="0"/>
              <a:t> </a:t>
            </a:r>
            <a:r>
              <a:rPr lang="en-US" sz="2400" dirty="0"/>
              <a:t>will be called first—it is also the only time they will run. This pair of methods is the only one that runs once in a component’s lifetime. You can think of these as constructors for your component. It makes them a great place to make API calls—for example, to get the initial data the component will display. </a:t>
            </a:r>
          </a:p>
          <a:p>
            <a:r>
              <a:rPr lang="en-US" sz="2400" dirty="0"/>
              <a:t>Once the </a:t>
            </a:r>
            <a:r>
              <a:rPr lang="en-US" sz="2400" dirty="0" err="1"/>
              <a:t>OnInitialized</a:t>
            </a:r>
            <a:r>
              <a:rPr lang="en-US" sz="2400" dirty="0"/>
              <a:t> methods have run, </a:t>
            </a:r>
            <a:r>
              <a:rPr lang="en-US" sz="2400" b="1" dirty="0" err="1"/>
              <a:t>OnParametersSet</a:t>
            </a:r>
            <a:r>
              <a:rPr lang="en-US" sz="2400" b="1" dirty="0"/>
              <a:t> and On-</a:t>
            </a:r>
            <a:r>
              <a:rPr lang="en-US" sz="2400" b="1" dirty="0" err="1"/>
              <a:t>ParametersSetAsync</a:t>
            </a:r>
            <a:r>
              <a:rPr lang="en-US" sz="2400" b="1" dirty="0"/>
              <a:t> </a:t>
            </a:r>
            <a:r>
              <a:rPr lang="en-US" sz="2400" dirty="0"/>
              <a:t>are called. These methods allow developers to perform actions whenever a component’s parameters change. In the case of a first render, the component’s parameters have been set to their initial values. </a:t>
            </a:r>
          </a:p>
          <a:p>
            <a:r>
              <a:rPr lang="en-US" sz="2400" dirty="0"/>
              <a:t>The final methods to run are</a:t>
            </a:r>
            <a:r>
              <a:rPr lang="en-US" sz="2400" b="1" dirty="0"/>
              <a:t> </a:t>
            </a:r>
            <a:r>
              <a:rPr lang="en-US" sz="2400" b="1" dirty="0" err="1"/>
              <a:t>OnAfterRender</a:t>
            </a:r>
            <a:r>
              <a:rPr lang="en-US" sz="2400" b="1" dirty="0"/>
              <a:t> and </a:t>
            </a:r>
            <a:r>
              <a:rPr lang="en-US" sz="2400" b="1" dirty="0" err="1"/>
              <a:t>OnAfterRenderAsync</a:t>
            </a:r>
            <a:r>
              <a:rPr lang="en-US" sz="2400" dirty="0"/>
              <a:t>. These methods both take a Boolean value indicating if this is the first time the component has been rendered. On the initial render, the value of </a:t>
            </a:r>
            <a:r>
              <a:rPr lang="en-US" sz="2400" dirty="0" err="1"/>
              <a:t>firstRender</a:t>
            </a:r>
            <a:r>
              <a:rPr lang="en-US" sz="2400" dirty="0"/>
              <a:t> will be set to true; for every render after, it will be false</a:t>
            </a:r>
          </a:p>
          <a:p>
            <a:r>
              <a:rPr lang="en-US" sz="2400" dirty="0"/>
              <a:t>The primary use of the </a:t>
            </a:r>
            <a:r>
              <a:rPr lang="en-US" sz="2400" b="1" dirty="0" err="1"/>
              <a:t>OnAfterRender</a:t>
            </a:r>
            <a:r>
              <a:rPr lang="en-US" sz="2400" dirty="0"/>
              <a:t> methods is to perform JavaScript interop (chapter 8) and other DOM-related operations, such as setting the focus on an element</a:t>
            </a:r>
            <a:endParaRPr lang="en-US" sz="3600" dirty="0"/>
          </a:p>
        </p:txBody>
      </p:sp>
    </p:spTree>
    <p:extLst>
      <p:ext uri="{BB962C8B-B14F-4D97-AF65-F5344CB8AC3E}">
        <p14:creationId xmlns:p14="http://schemas.microsoft.com/office/powerpoint/2010/main" val="154469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A328-1FD2-31A8-688A-E9F76E8DFF0D}"/>
              </a:ext>
            </a:extLst>
          </p:cNvPr>
          <p:cNvSpPr>
            <a:spLocks noGrp="1"/>
          </p:cNvSpPr>
          <p:nvPr>
            <p:ph type="title"/>
          </p:nvPr>
        </p:nvSpPr>
        <p:spPr>
          <a:xfrm>
            <a:off x="609599" y="807467"/>
            <a:ext cx="7738533" cy="1012866"/>
          </a:xfrm>
        </p:spPr>
        <p:txBody>
          <a:bodyPr/>
          <a:lstStyle/>
          <a:p>
            <a:r>
              <a:rPr lang="en-US" dirty="0"/>
              <a:t>The life cycle with async </a:t>
            </a:r>
          </a:p>
        </p:txBody>
      </p:sp>
      <p:sp>
        <p:nvSpPr>
          <p:cNvPr id="3" name="Text Placeholder 2">
            <a:extLst>
              <a:ext uri="{FF2B5EF4-FFF2-40B4-BE49-F238E27FC236}">
                <a16:creationId xmlns:a16="http://schemas.microsoft.com/office/drawing/2014/main" id="{32028377-A55F-66A9-7297-74C61F20FB5B}"/>
              </a:ext>
            </a:extLst>
          </p:cNvPr>
          <p:cNvSpPr>
            <a:spLocks noGrp="1"/>
          </p:cNvSpPr>
          <p:nvPr>
            <p:ph type="body" idx="1"/>
          </p:nvPr>
        </p:nvSpPr>
        <p:spPr>
          <a:xfrm>
            <a:off x="609599" y="2167467"/>
            <a:ext cx="10303933" cy="4014733"/>
          </a:xfrm>
        </p:spPr>
        <p:txBody>
          <a:bodyPr/>
          <a:lstStyle/>
          <a:p>
            <a:r>
              <a:rPr lang="en-US" dirty="0"/>
              <a:t>One key point about the render we just covered is that it ran synchronously. In the Lifecycle component, there are no awaited calls in any of the async life cycle methods, meaning each method ran in sequence. However, when async calls are added, then things look a bit different.</a:t>
            </a:r>
          </a:p>
        </p:txBody>
      </p:sp>
    </p:spTree>
    <p:extLst>
      <p:ext uri="{BB962C8B-B14F-4D97-AF65-F5344CB8AC3E}">
        <p14:creationId xmlns:p14="http://schemas.microsoft.com/office/powerpoint/2010/main" val="137706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511E3-5F97-B9BC-07E0-0751A0F4378E}"/>
              </a:ext>
            </a:extLst>
          </p:cNvPr>
          <p:cNvPicPr>
            <a:picLocks noChangeAspect="1"/>
          </p:cNvPicPr>
          <p:nvPr/>
        </p:nvPicPr>
        <p:blipFill>
          <a:blip r:embed="rId2"/>
          <a:stretch>
            <a:fillRect/>
          </a:stretch>
        </p:blipFill>
        <p:spPr>
          <a:xfrm>
            <a:off x="1604431" y="1156970"/>
            <a:ext cx="7611537" cy="4544059"/>
          </a:xfrm>
          <a:prstGeom prst="rect">
            <a:avLst/>
          </a:prstGeom>
        </p:spPr>
      </p:pic>
    </p:spTree>
    <p:extLst>
      <p:ext uri="{BB962C8B-B14F-4D97-AF65-F5344CB8AC3E}">
        <p14:creationId xmlns:p14="http://schemas.microsoft.com/office/powerpoint/2010/main" val="2197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7DFAE8-AC35-51B3-FD0C-0F482756F232}"/>
              </a:ext>
            </a:extLst>
          </p:cNvPr>
          <p:cNvSpPr>
            <a:spLocks noGrp="1"/>
          </p:cNvSpPr>
          <p:nvPr>
            <p:ph type="body" idx="1"/>
          </p:nvPr>
        </p:nvSpPr>
        <p:spPr>
          <a:xfrm>
            <a:off x="516467" y="1083733"/>
            <a:ext cx="11159065" cy="5308599"/>
          </a:xfrm>
        </p:spPr>
        <p:txBody>
          <a:bodyPr/>
          <a:lstStyle/>
          <a:p>
            <a:r>
              <a:rPr lang="en-US" dirty="0"/>
              <a:t>Well, that’s a bit different! While Blazor was awaiting the async call, the component was rendered. It was then rendered a second time after the </a:t>
            </a:r>
            <a:r>
              <a:rPr lang="en-US" dirty="0" err="1"/>
              <a:t>OnParametersSet</a:t>
            </a:r>
            <a:r>
              <a:rPr lang="en-US" dirty="0"/>
              <a:t> methods, as before. This is because Blazor checks to see if an </a:t>
            </a:r>
            <a:r>
              <a:rPr lang="en-US" dirty="0" err="1"/>
              <a:t>awaitable</a:t>
            </a:r>
            <a:r>
              <a:rPr lang="en-US" dirty="0"/>
              <a:t> task is returned from </a:t>
            </a:r>
            <a:r>
              <a:rPr lang="en-US" dirty="0" err="1"/>
              <a:t>OnInitializedAsync</a:t>
            </a:r>
            <a:r>
              <a:rPr lang="en-US" dirty="0"/>
              <a:t>. If there is, it calls </a:t>
            </a:r>
            <a:r>
              <a:rPr lang="en-US" dirty="0" err="1"/>
              <a:t>StateHasChanged</a:t>
            </a:r>
            <a:r>
              <a:rPr lang="en-US" dirty="0"/>
              <a:t> to render the component with the results of any of the synchronous code that has been run so far, while awaiting the completion of the task. This behavior is also true for async calls made in </a:t>
            </a:r>
            <a:r>
              <a:rPr lang="en-US" dirty="0" err="1"/>
              <a:t>OnParametersSetAsync</a:t>
            </a:r>
            <a:r>
              <a:rPr lang="en-US" dirty="0"/>
              <a:t>. </a:t>
            </a:r>
          </a:p>
        </p:txBody>
      </p:sp>
    </p:spTree>
    <p:extLst>
      <p:ext uri="{BB962C8B-B14F-4D97-AF65-F5344CB8AC3E}">
        <p14:creationId xmlns:p14="http://schemas.microsoft.com/office/powerpoint/2010/main" val="354136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429A-83E3-D5E1-B30A-F525DB0F9471}"/>
              </a:ext>
            </a:extLst>
          </p:cNvPr>
          <p:cNvSpPr>
            <a:spLocks noGrp="1"/>
          </p:cNvSpPr>
          <p:nvPr>
            <p:ph type="title"/>
          </p:nvPr>
        </p:nvSpPr>
        <p:spPr>
          <a:xfrm>
            <a:off x="609599" y="220134"/>
            <a:ext cx="10346267" cy="618066"/>
          </a:xfrm>
        </p:spPr>
        <p:txBody>
          <a:bodyPr/>
          <a:lstStyle/>
          <a:p>
            <a:r>
              <a:rPr lang="en-US" dirty="0"/>
              <a:t>Dispose: The extra life cycle method</a:t>
            </a:r>
          </a:p>
        </p:txBody>
      </p:sp>
      <p:sp>
        <p:nvSpPr>
          <p:cNvPr id="3" name="Text Placeholder 2">
            <a:extLst>
              <a:ext uri="{FF2B5EF4-FFF2-40B4-BE49-F238E27FC236}">
                <a16:creationId xmlns:a16="http://schemas.microsoft.com/office/drawing/2014/main" id="{D3749AF4-B4EA-A0DB-DA28-5327DD250FDD}"/>
              </a:ext>
            </a:extLst>
          </p:cNvPr>
          <p:cNvSpPr>
            <a:spLocks noGrp="1"/>
          </p:cNvSpPr>
          <p:nvPr>
            <p:ph type="body" idx="1"/>
          </p:nvPr>
        </p:nvSpPr>
        <p:spPr>
          <a:xfrm>
            <a:off x="609599" y="1024467"/>
            <a:ext cx="11286067" cy="5613399"/>
          </a:xfrm>
        </p:spPr>
        <p:txBody>
          <a:bodyPr/>
          <a:lstStyle/>
          <a:p>
            <a:r>
              <a:rPr lang="en-US" sz="2400" dirty="0"/>
              <a:t>There is another life cycle method that we can use, but this one is optional and it’s not built in to the </a:t>
            </a:r>
            <a:r>
              <a:rPr lang="en-US" sz="2400" dirty="0" err="1"/>
              <a:t>ComponentBase</a:t>
            </a:r>
            <a:r>
              <a:rPr lang="en-US" sz="2400" dirty="0"/>
              <a:t> class: Dispose. This method is used for the same purposes in Blazor as in other C# applications: to clean up resources. </a:t>
            </a:r>
          </a:p>
          <a:p>
            <a:r>
              <a:rPr lang="en-US" sz="2400" dirty="0"/>
              <a:t>This method is essential when creating components that subscribe to events, as failing to unsubscribe from events before a component is destroyed will cause a memory leak. In order to access this method, a component must implement the </a:t>
            </a:r>
            <a:r>
              <a:rPr lang="en-US" sz="2400" dirty="0" err="1"/>
              <a:t>IDisposable</a:t>
            </a:r>
            <a:r>
              <a:rPr lang="en-US" sz="2400" dirty="0"/>
              <a:t> interface. To do this, we can use the @implements directive, shown in the following listing</a:t>
            </a:r>
          </a:p>
          <a:p>
            <a:r>
              <a:rPr lang="en-US" sz="2400" dirty="0"/>
              <a:t>Blazor understands the </a:t>
            </a:r>
            <a:r>
              <a:rPr lang="en-US" sz="2400" dirty="0" err="1"/>
              <a:t>IDisposable</a:t>
            </a:r>
            <a:r>
              <a:rPr lang="en-US" sz="2400" dirty="0"/>
              <a:t> interface. When it detects its presence on a component, it will call the Dispose method at the correct point when destroying the component instance. Since .NET 5, Blazor also supports the </a:t>
            </a:r>
            <a:r>
              <a:rPr lang="en-US" sz="2400" dirty="0" err="1"/>
              <a:t>IAsyncDisposable</a:t>
            </a:r>
            <a:r>
              <a:rPr lang="en-US" sz="2400" dirty="0"/>
              <a:t> interface. This allows disposal of resources asynchronously, which is useful when using JavaScript interop.</a:t>
            </a:r>
            <a:r>
              <a:rPr lang="en-US" sz="1600" dirty="0"/>
              <a:t> </a:t>
            </a:r>
            <a:r>
              <a:rPr lang="en-US" sz="2400" dirty="0"/>
              <a:t>But for now, note that </a:t>
            </a:r>
            <a:r>
              <a:rPr lang="en-US" sz="2400" dirty="0" err="1"/>
              <a:t>IDisposable</a:t>
            </a:r>
            <a:r>
              <a:rPr lang="en-US" sz="2400" dirty="0"/>
              <a:t> and </a:t>
            </a:r>
            <a:r>
              <a:rPr lang="en-US" sz="2400" dirty="0" err="1"/>
              <a:t>IAsyncDisposable</a:t>
            </a:r>
            <a:r>
              <a:rPr lang="en-US" sz="2400" dirty="0"/>
              <a:t> can’t both be implemented on the same component. If both are implemented, then only the async version will run</a:t>
            </a:r>
          </a:p>
        </p:txBody>
      </p:sp>
    </p:spTree>
    <p:extLst>
      <p:ext uri="{BB962C8B-B14F-4D97-AF65-F5344CB8AC3E}">
        <p14:creationId xmlns:p14="http://schemas.microsoft.com/office/powerpoint/2010/main" val="2352535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852</Words>
  <Application>Microsoft Office PowerPoint</Application>
  <PresentationFormat>Widescreen</PresentationFormat>
  <Paragraphs>20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Component Lifecycle</vt:lpstr>
      <vt:lpstr>Component Lifecycle </vt:lpstr>
      <vt:lpstr>Component Lifecycle </vt:lpstr>
      <vt:lpstr>The first render</vt:lpstr>
      <vt:lpstr>PowerPoint Presentation</vt:lpstr>
      <vt:lpstr>The life cycle with async </vt:lpstr>
      <vt:lpstr>PowerPoint Presentation</vt:lpstr>
      <vt:lpstr>PowerPoint Presentation</vt:lpstr>
      <vt:lpstr>Dispose: The extra life cycle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Lifecycle</dc:title>
  <dc:creator>Jonathan Ndambuki</dc:creator>
  <cp:lastModifiedBy>Jonathan Ndambuki</cp:lastModifiedBy>
  <cp:revision>2</cp:revision>
  <dcterms:created xsi:type="dcterms:W3CDTF">2023-07-15T09:08:29Z</dcterms:created>
  <dcterms:modified xsi:type="dcterms:W3CDTF">2023-07-16T08:06:50Z</dcterms:modified>
</cp:coreProperties>
</file>