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352" r:id="rId3"/>
    <p:sldId id="353" r:id="rId4"/>
    <p:sldId id="354" r:id="rId5"/>
    <p:sldId id="355" r:id="rId6"/>
    <p:sldId id="356" r:id="rId7"/>
    <p:sldId id="357" r:id="rId8"/>
    <p:sldId id="358" r:id="rId9"/>
    <p:sldId id="359" r:id="rId10"/>
    <p:sldId id="361" r:id="rId11"/>
    <p:sldId id="360" r:id="rId12"/>
    <p:sldId id="362" r:id="rId13"/>
    <p:sldId id="363" r:id="rId14"/>
    <p:sldId id="364" r:id="rId15"/>
    <p:sldId id="365" r:id="rId16"/>
    <p:sldId id="3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1B6B6C-72E7-4ADA-8930-ED07A8BDBFF8}" type="datetimeFigureOut">
              <a:rPr lang="en-US" smtClean="0"/>
              <a:t>6/21/2023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D0A3AF-2E13-45FA-87D5-2622230F6367}" type="slidenum">
              <a:rPr lang="en-US" smtClean="0"/>
              <a:t>‹#›</a:t>
            </a:fld>
            <a:endParaRPr lang="en-US"/>
          </a:p>
        </p:txBody>
      </p:sp>
    </p:spTree>
    <p:extLst>
      <p:ext uri="{BB962C8B-B14F-4D97-AF65-F5344CB8AC3E}">
        <p14:creationId xmlns:p14="http://schemas.microsoft.com/office/powerpoint/2010/main" val="2815100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F75DD-3E15-743B-059F-842B3682C0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2E5BF6-1CC4-237B-D2E7-04813256A9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7399C4-6266-7734-45FE-5AFDB1C120C1}"/>
              </a:ext>
            </a:extLst>
          </p:cNvPr>
          <p:cNvSpPr>
            <a:spLocks noGrp="1"/>
          </p:cNvSpPr>
          <p:nvPr>
            <p:ph type="dt" sz="half" idx="10"/>
          </p:nvPr>
        </p:nvSpPr>
        <p:spPr/>
        <p:txBody>
          <a:bodyPr/>
          <a:lstStyle/>
          <a:p>
            <a:fld id="{BDD2BDC9-BFF1-4C01-B746-85A2BCC29F4B}" type="datetimeFigureOut">
              <a:rPr lang="en-US" smtClean="0"/>
              <a:t>6/21/2023</a:t>
            </a:fld>
            <a:endParaRPr lang="en-US"/>
          </a:p>
        </p:txBody>
      </p:sp>
      <p:sp>
        <p:nvSpPr>
          <p:cNvPr id="5" name="Footer Placeholder 4">
            <a:extLst>
              <a:ext uri="{FF2B5EF4-FFF2-40B4-BE49-F238E27FC236}">
                <a16:creationId xmlns:a16="http://schemas.microsoft.com/office/drawing/2014/main" id="{E0CA2979-93C9-676B-BFB8-FA8885F053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C864AC-2C3E-107B-D810-136846B8F958}"/>
              </a:ext>
            </a:extLst>
          </p:cNvPr>
          <p:cNvSpPr>
            <a:spLocks noGrp="1"/>
          </p:cNvSpPr>
          <p:nvPr>
            <p:ph type="sldNum" sz="quarter" idx="12"/>
          </p:nvPr>
        </p:nvSpPr>
        <p:spPr/>
        <p:txBody>
          <a:bodyPr/>
          <a:lstStyle/>
          <a:p>
            <a:fld id="{B9AB0E64-36E7-4680-9A24-3A475C87261F}" type="slidenum">
              <a:rPr lang="en-US" smtClean="0"/>
              <a:t>‹#›</a:t>
            </a:fld>
            <a:endParaRPr lang="en-US"/>
          </a:p>
        </p:txBody>
      </p:sp>
    </p:spTree>
    <p:extLst>
      <p:ext uri="{BB962C8B-B14F-4D97-AF65-F5344CB8AC3E}">
        <p14:creationId xmlns:p14="http://schemas.microsoft.com/office/powerpoint/2010/main" val="3948413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899F0-0B93-7FDF-3850-133B3E71F9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9A81FD-25ED-F564-34CD-CA98B2D97F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D71210-9EDE-BAB0-5370-3C6F9F28114A}"/>
              </a:ext>
            </a:extLst>
          </p:cNvPr>
          <p:cNvSpPr>
            <a:spLocks noGrp="1"/>
          </p:cNvSpPr>
          <p:nvPr>
            <p:ph type="dt" sz="half" idx="10"/>
          </p:nvPr>
        </p:nvSpPr>
        <p:spPr/>
        <p:txBody>
          <a:bodyPr/>
          <a:lstStyle/>
          <a:p>
            <a:fld id="{BDD2BDC9-BFF1-4C01-B746-85A2BCC29F4B}" type="datetimeFigureOut">
              <a:rPr lang="en-US" smtClean="0"/>
              <a:t>6/21/2023</a:t>
            </a:fld>
            <a:endParaRPr lang="en-US"/>
          </a:p>
        </p:txBody>
      </p:sp>
      <p:sp>
        <p:nvSpPr>
          <p:cNvPr id="5" name="Footer Placeholder 4">
            <a:extLst>
              <a:ext uri="{FF2B5EF4-FFF2-40B4-BE49-F238E27FC236}">
                <a16:creationId xmlns:a16="http://schemas.microsoft.com/office/drawing/2014/main" id="{B0B2F24A-F224-CE88-117B-7C155E7AA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B29CA0-6FCB-E2BA-A779-68D3222E3DF7}"/>
              </a:ext>
            </a:extLst>
          </p:cNvPr>
          <p:cNvSpPr>
            <a:spLocks noGrp="1"/>
          </p:cNvSpPr>
          <p:nvPr>
            <p:ph type="sldNum" sz="quarter" idx="12"/>
          </p:nvPr>
        </p:nvSpPr>
        <p:spPr/>
        <p:txBody>
          <a:bodyPr/>
          <a:lstStyle/>
          <a:p>
            <a:fld id="{B9AB0E64-36E7-4680-9A24-3A475C87261F}" type="slidenum">
              <a:rPr lang="en-US" smtClean="0"/>
              <a:t>‹#›</a:t>
            </a:fld>
            <a:endParaRPr lang="en-US"/>
          </a:p>
        </p:txBody>
      </p:sp>
    </p:spTree>
    <p:extLst>
      <p:ext uri="{BB962C8B-B14F-4D97-AF65-F5344CB8AC3E}">
        <p14:creationId xmlns:p14="http://schemas.microsoft.com/office/powerpoint/2010/main" val="4103862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94D111-793D-C417-CBF4-E14F631550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D1B1EC-A64B-E6D3-DCEA-4CDF89988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B52E9B-A69D-CBAA-2CB9-F073F98ADFFB}"/>
              </a:ext>
            </a:extLst>
          </p:cNvPr>
          <p:cNvSpPr>
            <a:spLocks noGrp="1"/>
          </p:cNvSpPr>
          <p:nvPr>
            <p:ph type="dt" sz="half" idx="10"/>
          </p:nvPr>
        </p:nvSpPr>
        <p:spPr/>
        <p:txBody>
          <a:bodyPr/>
          <a:lstStyle/>
          <a:p>
            <a:fld id="{BDD2BDC9-BFF1-4C01-B746-85A2BCC29F4B}" type="datetimeFigureOut">
              <a:rPr lang="en-US" smtClean="0"/>
              <a:t>6/21/2023</a:t>
            </a:fld>
            <a:endParaRPr lang="en-US"/>
          </a:p>
        </p:txBody>
      </p:sp>
      <p:sp>
        <p:nvSpPr>
          <p:cNvPr id="5" name="Footer Placeholder 4">
            <a:extLst>
              <a:ext uri="{FF2B5EF4-FFF2-40B4-BE49-F238E27FC236}">
                <a16:creationId xmlns:a16="http://schemas.microsoft.com/office/drawing/2014/main" id="{B13CABA2-FFAF-8590-BC07-0DCFA41283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F32591-7625-0D7D-C38C-F4AB6D4ED9F8}"/>
              </a:ext>
            </a:extLst>
          </p:cNvPr>
          <p:cNvSpPr>
            <a:spLocks noGrp="1"/>
          </p:cNvSpPr>
          <p:nvPr>
            <p:ph type="sldNum" sz="quarter" idx="12"/>
          </p:nvPr>
        </p:nvSpPr>
        <p:spPr/>
        <p:txBody>
          <a:bodyPr/>
          <a:lstStyle/>
          <a:p>
            <a:fld id="{B9AB0E64-36E7-4680-9A24-3A475C87261F}" type="slidenum">
              <a:rPr lang="en-US" smtClean="0"/>
              <a:t>‹#›</a:t>
            </a:fld>
            <a:endParaRPr lang="en-US"/>
          </a:p>
        </p:txBody>
      </p:sp>
    </p:spTree>
    <p:extLst>
      <p:ext uri="{BB962C8B-B14F-4D97-AF65-F5344CB8AC3E}">
        <p14:creationId xmlns:p14="http://schemas.microsoft.com/office/powerpoint/2010/main" val="3939107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15442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906150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44559-58CF-F9F4-28AB-F35AC69926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A8F264-720D-D9BC-CC87-3C1462EB99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770591-6A6E-FC35-E6BB-ADBAEE52004F}"/>
              </a:ext>
            </a:extLst>
          </p:cNvPr>
          <p:cNvSpPr>
            <a:spLocks noGrp="1"/>
          </p:cNvSpPr>
          <p:nvPr>
            <p:ph type="dt" sz="half" idx="10"/>
          </p:nvPr>
        </p:nvSpPr>
        <p:spPr/>
        <p:txBody>
          <a:bodyPr/>
          <a:lstStyle/>
          <a:p>
            <a:fld id="{BDD2BDC9-BFF1-4C01-B746-85A2BCC29F4B}" type="datetimeFigureOut">
              <a:rPr lang="en-US" smtClean="0"/>
              <a:t>6/21/2023</a:t>
            </a:fld>
            <a:endParaRPr lang="en-US"/>
          </a:p>
        </p:txBody>
      </p:sp>
      <p:sp>
        <p:nvSpPr>
          <p:cNvPr id="5" name="Footer Placeholder 4">
            <a:extLst>
              <a:ext uri="{FF2B5EF4-FFF2-40B4-BE49-F238E27FC236}">
                <a16:creationId xmlns:a16="http://schemas.microsoft.com/office/drawing/2014/main" id="{4318A652-ACAB-8AF5-E99E-4B6E8A4697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0F0C2-63E5-E7F7-9777-10D277867324}"/>
              </a:ext>
            </a:extLst>
          </p:cNvPr>
          <p:cNvSpPr>
            <a:spLocks noGrp="1"/>
          </p:cNvSpPr>
          <p:nvPr>
            <p:ph type="sldNum" sz="quarter" idx="12"/>
          </p:nvPr>
        </p:nvSpPr>
        <p:spPr/>
        <p:txBody>
          <a:bodyPr/>
          <a:lstStyle/>
          <a:p>
            <a:fld id="{B9AB0E64-36E7-4680-9A24-3A475C87261F}" type="slidenum">
              <a:rPr lang="en-US" smtClean="0"/>
              <a:t>‹#›</a:t>
            </a:fld>
            <a:endParaRPr lang="en-US"/>
          </a:p>
        </p:txBody>
      </p:sp>
    </p:spTree>
    <p:extLst>
      <p:ext uri="{BB962C8B-B14F-4D97-AF65-F5344CB8AC3E}">
        <p14:creationId xmlns:p14="http://schemas.microsoft.com/office/powerpoint/2010/main" val="3895235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B1333-661E-B1F2-E038-814AD52963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0A9284-7353-BA4A-5C1A-2FFEE9D8E4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E1F0E5-E343-F5BE-680D-01DD1EBF1C5D}"/>
              </a:ext>
            </a:extLst>
          </p:cNvPr>
          <p:cNvSpPr>
            <a:spLocks noGrp="1"/>
          </p:cNvSpPr>
          <p:nvPr>
            <p:ph type="dt" sz="half" idx="10"/>
          </p:nvPr>
        </p:nvSpPr>
        <p:spPr/>
        <p:txBody>
          <a:bodyPr/>
          <a:lstStyle/>
          <a:p>
            <a:fld id="{BDD2BDC9-BFF1-4C01-B746-85A2BCC29F4B}" type="datetimeFigureOut">
              <a:rPr lang="en-US" smtClean="0"/>
              <a:t>6/21/2023</a:t>
            </a:fld>
            <a:endParaRPr lang="en-US"/>
          </a:p>
        </p:txBody>
      </p:sp>
      <p:sp>
        <p:nvSpPr>
          <p:cNvPr id="5" name="Footer Placeholder 4">
            <a:extLst>
              <a:ext uri="{FF2B5EF4-FFF2-40B4-BE49-F238E27FC236}">
                <a16:creationId xmlns:a16="http://schemas.microsoft.com/office/drawing/2014/main" id="{E52DE39A-1688-CEA2-BE9E-6C385D80C6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7F42FC-C0A2-BC21-0C8A-AC8C6FD21B57}"/>
              </a:ext>
            </a:extLst>
          </p:cNvPr>
          <p:cNvSpPr>
            <a:spLocks noGrp="1"/>
          </p:cNvSpPr>
          <p:nvPr>
            <p:ph type="sldNum" sz="quarter" idx="12"/>
          </p:nvPr>
        </p:nvSpPr>
        <p:spPr/>
        <p:txBody>
          <a:bodyPr/>
          <a:lstStyle/>
          <a:p>
            <a:fld id="{B9AB0E64-36E7-4680-9A24-3A475C87261F}" type="slidenum">
              <a:rPr lang="en-US" smtClean="0"/>
              <a:t>‹#›</a:t>
            </a:fld>
            <a:endParaRPr lang="en-US"/>
          </a:p>
        </p:txBody>
      </p:sp>
    </p:spTree>
    <p:extLst>
      <p:ext uri="{BB962C8B-B14F-4D97-AF65-F5344CB8AC3E}">
        <p14:creationId xmlns:p14="http://schemas.microsoft.com/office/powerpoint/2010/main" val="346947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E8DEC-17CD-0791-5587-1EB68F1864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614265-BADE-3EFB-12D7-6943834B7D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64F9CF-A11C-6F05-303B-658FE0C032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8CBE9C-8D1B-7934-A605-4BD799FFBE76}"/>
              </a:ext>
            </a:extLst>
          </p:cNvPr>
          <p:cNvSpPr>
            <a:spLocks noGrp="1"/>
          </p:cNvSpPr>
          <p:nvPr>
            <p:ph type="dt" sz="half" idx="10"/>
          </p:nvPr>
        </p:nvSpPr>
        <p:spPr/>
        <p:txBody>
          <a:bodyPr/>
          <a:lstStyle/>
          <a:p>
            <a:fld id="{BDD2BDC9-BFF1-4C01-B746-85A2BCC29F4B}" type="datetimeFigureOut">
              <a:rPr lang="en-US" smtClean="0"/>
              <a:t>6/21/2023</a:t>
            </a:fld>
            <a:endParaRPr lang="en-US"/>
          </a:p>
        </p:txBody>
      </p:sp>
      <p:sp>
        <p:nvSpPr>
          <p:cNvPr id="6" name="Footer Placeholder 5">
            <a:extLst>
              <a:ext uri="{FF2B5EF4-FFF2-40B4-BE49-F238E27FC236}">
                <a16:creationId xmlns:a16="http://schemas.microsoft.com/office/drawing/2014/main" id="{C9C1BA1A-9FD5-F218-7A3B-792F4ACF05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8D68C5-B1A8-D30F-DE67-6CDB7F51D01E}"/>
              </a:ext>
            </a:extLst>
          </p:cNvPr>
          <p:cNvSpPr>
            <a:spLocks noGrp="1"/>
          </p:cNvSpPr>
          <p:nvPr>
            <p:ph type="sldNum" sz="quarter" idx="12"/>
          </p:nvPr>
        </p:nvSpPr>
        <p:spPr/>
        <p:txBody>
          <a:bodyPr/>
          <a:lstStyle/>
          <a:p>
            <a:fld id="{B9AB0E64-36E7-4680-9A24-3A475C87261F}" type="slidenum">
              <a:rPr lang="en-US" smtClean="0"/>
              <a:t>‹#›</a:t>
            </a:fld>
            <a:endParaRPr lang="en-US"/>
          </a:p>
        </p:txBody>
      </p:sp>
    </p:spTree>
    <p:extLst>
      <p:ext uri="{BB962C8B-B14F-4D97-AF65-F5344CB8AC3E}">
        <p14:creationId xmlns:p14="http://schemas.microsoft.com/office/powerpoint/2010/main" val="2313407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B617-158C-2B5A-0F1A-BF55BF9201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B90D12-3FB7-1D79-3228-037DAA227D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29737F-9048-FB24-C386-48AAD507CC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84FAD8-3D3E-D7DD-5F15-BD0951D6E7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046494-EE57-AF98-0FFF-5A822ED6C0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9298E0-7BD7-424C-8463-ED80F68B5654}"/>
              </a:ext>
            </a:extLst>
          </p:cNvPr>
          <p:cNvSpPr>
            <a:spLocks noGrp="1"/>
          </p:cNvSpPr>
          <p:nvPr>
            <p:ph type="dt" sz="half" idx="10"/>
          </p:nvPr>
        </p:nvSpPr>
        <p:spPr/>
        <p:txBody>
          <a:bodyPr/>
          <a:lstStyle/>
          <a:p>
            <a:fld id="{BDD2BDC9-BFF1-4C01-B746-85A2BCC29F4B}" type="datetimeFigureOut">
              <a:rPr lang="en-US" smtClean="0"/>
              <a:t>6/21/2023</a:t>
            </a:fld>
            <a:endParaRPr lang="en-US"/>
          </a:p>
        </p:txBody>
      </p:sp>
      <p:sp>
        <p:nvSpPr>
          <p:cNvPr id="8" name="Footer Placeholder 7">
            <a:extLst>
              <a:ext uri="{FF2B5EF4-FFF2-40B4-BE49-F238E27FC236}">
                <a16:creationId xmlns:a16="http://schemas.microsoft.com/office/drawing/2014/main" id="{A28C0964-52DE-87BF-5A04-8755A86855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513D79-5F17-F3B6-C03B-483A1F26A2AA}"/>
              </a:ext>
            </a:extLst>
          </p:cNvPr>
          <p:cNvSpPr>
            <a:spLocks noGrp="1"/>
          </p:cNvSpPr>
          <p:nvPr>
            <p:ph type="sldNum" sz="quarter" idx="12"/>
          </p:nvPr>
        </p:nvSpPr>
        <p:spPr/>
        <p:txBody>
          <a:bodyPr/>
          <a:lstStyle/>
          <a:p>
            <a:fld id="{B9AB0E64-36E7-4680-9A24-3A475C87261F}" type="slidenum">
              <a:rPr lang="en-US" smtClean="0"/>
              <a:t>‹#›</a:t>
            </a:fld>
            <a:endParaRPr lang="en-US"/>
          </a:p>
        </p:txBody>
      </p:sp>
    </p:spTree>
    <p:extLst>
      <p:ext uri="{BB962C8B-B14F-4D97-AF65-F5344CB8AC3E}">
        <p14:creationId xmlns:p14="http://schemas.microsoft.com/office/powerpoint/2010/main" val="2275344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87B84-6C45-F63B-ADEE-1412DC5ECB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F85E3A-6250-6912-89DF-2931B1BF7BD1}"/>
              </a:ext>
            </a:extLst>
          </p:cNvPr>
          <p:cNvSpPr>
            <a:spLocks noGrp="1"/>
          </p:cNvSpPr>
          <p:nvPr>
            <p:ph type="dt" sz="half" idx="10"/>
          </p:nvPr>
        </p:nvSpPr>
        <p:spPr/>
        <p:txBody>
          <a:bodyPr/>
          <a:lstStyle/>
          <a:p>
            <a:fld id="{BDD2BDC9-BFF1-4C01-B746-85A2BCC29F4B}" type="datetimeFigureOut">
              <a:rPr lang="en-US" smtClean="0"/>
              <a:t>6/21/2023</a:t>
            </a:fld>
            <a:endParaRPr lang="en-US"/>
          </a:p>
        </p:txBody>
      </p:sp>
      <p:sp>
        <p:nvSpPr>
          <p:cNvPr id="4" name="Footer Placeholder 3">
            <a:extLst>
              <a:ext uri="{FF2B5EF4-FFF2-40B4-BE49-F238E27FC236}">
                <a16:creationId xmlns:a16="http://schemas.microsoft.com/office/drawing/2014/main" id="{679501FD-91A1-24EB-B64F-274B90193C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1A7191-96C5-6B06-F77D-4B6270CA32FE}"/>
              </a:ext>
            </a:extLst>
          </p:cNvPr>
          <p:cNvSpPr>
            <a:spLocks noGrp="1"/>
          </p:cNvSpPr>
          <p:nvPr>
            <p:ph type="sldNum" sz="quarter" idx="12"/>
          </p:nvPr>
        </p:nvSpPr>
        <p:spPr/>
        <p:txBody>
          <a:bodyPr/>
          <a:lstStyle/>
          <a:p>
            <a:fld id="{B9AB0E64-36E7-4680-9A24-3A475C87261F}" type="slidenum">
              <a:rPr lang="en-US" smtClean="0"/>
              <a:t>‹#›</a:t>
            </a:fld>
            <a:endParaRPr lang="en-US"/>
          </a:p>
        </p:txBody>
      </p:sp>
    </p:spTree>
    <p:extLst>
      <p:ext uri="{BB962C8B-B14F-4D97-AF65-F5344CB8AC3E}">
        <p14:creationId xmlns:p14="http://schemas.microsoft.com/office/powerpoint/2010/main" val="426474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DF586B-35C2-B356-D2E3-B4E3D1F1E0F8}"/>
              </a:ext>
            </a:extLst>
          </p:cNvPr>
          <p:cNvSpPr>
            <a:spLocks noGrp="1"/>
          </p:cNvSpPr>
          <p:nvPr>
            <p:ph type="dt" sz="half" idx="10"/>
          </p:nvPr>
        </p:nvSpPr>
        <p:spPr/>
        <p:txBody>
          <a:bodyPr/>
          <a:lstStyle/>
          <a:p>
            <a:fld id="{BDD2BDC9-BFF1-4C01-B746-85A2BCC29F4B}" type="datetimeFigureOut">
              <a:rPr lang="en-US" smtClean="0"/>
              <a:t>6/21/2023</a:t>
            </a:fld>
            <a:endParaRPr lang="en-US"/>
          </a:p>
        </p:txBody>
      </p:sp>
      <p:sp>
        <p:nvSpPr>
          <p:cNvPr id="3" name="Footer Placeholder 2">
            <a:extLst>
              <a:ext uri="{FF2B5EF4-FFF2-40B4-BE49-F238E27FC236}">
                <a16:creationId xmlns:a16="http://schemas.microsoft.com/office/drawing/2014/main" id="{4C878C6C-B6CA-A369-FDF6-00D235CDDF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9F918F-E90A-982B-C358-0169C19A6699}"/>
              </a:ext>
            </a:extLst>
          </p:cNvPr>
          <p:cNvSpPr>
            <a:spLocks noGrp="1"/>
          </p:cNvSpPr>
          <p:nvPr>
            <p:ph type="sldNum" sz="quarter" idx="12"/>
          </p:nvPr>
        </p:nvSpPr>
        <p:spPr/>
        <p:txBody>
          <a:bodyPr/>
          <a:lstStyle/>
          <a:p>
            <a:fld id="{B9AB0E64-36E7-4680-9A24-3A475C87261F}" type="slidenum">
              <a:rPr lang="en-US" smtClean="0"/>
              <a:t>‹#›</a:t>
            </a:fld>
            <a:endParaRPr lang="en-US"/>
          </a:p>
        </p:txBody>
      </p:sp>
    </p:spTree>
    <p:extLst>
      <p:ext uri="{BB962C8B-B14F-4D97-AF65-F5344CB8AC3E}">
        <p14:creationId xmlns:p14="http://schemas.microsoft.com/office/powerpoint/2010/main" val="1079727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7D40A-C616-3265-E001-07BFF9A925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224511-D5C0-467C-43D1-3966A11FDF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02AA85-8509-4748-6D41-372BF9570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CFF5E4-09C8-0623-5CC4-5664A245DF33}"/>
              </a:ext>
            </a:extLst>
          </p:cNvPr>
          <p:cNvSpPr>
            <a:spLocks noGrp="1"/>
          </p:cNvSpPr>
          <p:nvPr>
            <p:ph type="dt" sz="half" idx="10"/>
          </p:nvPr>
        </p:nvSpPr>
        <p:spPr/>
        <p:txBody>
          <a:bodyPr/>
          <a:lstStyle/>
          <a:p>
            <a:fld id="{BDD2BDC9-BFF1-4C01-B746-85A2BCC29F4B}" type="datetimeFigureOut">
              <a:rPr lang="en-US" smtClean="0"/>
              <a:t>6/21/2023</a:t>
            </a:fld>
            <a:endParaRPr lang="en-US"/>
          </a:p>
        </p:txBody>
      </p:sp>
      <p:sp>
        <p:nvSpPr>
          <p:cNvPr id="6" name="Footer Placeholder 5">
            <a:extLst>
              <a:ext uri="{FF2B5EF4-FFF2-40B4-BE49-F238E27FC236}">
                <a16:creationId xmlns:a16="http://schemas.microsoft.com/office/drawing/2014/main" id="{E350B2AA-507B-339B-7DBC-5C48E81DD8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5A8E23-FA05-D022-4A0A-61A986BB2A41}"/>
              </a:ext>
            </a:extLst>
          </p:cNvPr>
          <p:cNvSpPr>
            <a:spLocks noGrp="1"/>
          </p:cNvSpPr>
          <p:nvPr>
            <p:ph type="sldNum" sz="quarter" idx="12"/>
          </p:nvPr>
        </p:nvSpPr>
        <p:spPr/>
        <p:txBody>
          <a:bodyPr/>
          <a:lstStyle/>
          <a:p>
            <a:fld id="{B9AB0E64-36E7-4680-9A24-3A475C87261F}" type="slidenum">
              <a:rPr lang="en-US" smtClean="0"/>
              <a:t>‹#›</a:t>
            </a:fld>
            <a:endParaRPr lang="en-US"/>
          </a:p>
        </p:txBody>
      </p:sp>
    </p:spTree>
    <p:extLst>
      <p:ext uri="{BB962C8B-B14F-4D97-AF65-F5344CB8AC3E}">
        <p14:creationId xmlns:p14="http://schemas.microsoft.com/office/powerpoint/2010/main" val="1374230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C4A7D-07B5-F66F-AD42-AE232B74A5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036E92-86B9-9C28-D0EC-4D5C12A87B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F48D66-18C3-E4A0-31C5-4FB468057A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901E02-01AC-F1CA-FBF1-4C0274A845C7}"/>
              </a:ext>
            </a:extLst>
          </p:cNvPr>
          <p:cNvSpPr>
            <a:spLocks noGrp="1"/>
          </p:cNvSpPr>
          <p:nvPr>
            <p:ph type="dt" sz="half" idx="10"/>
          </p:nvPr>
        </p:nvSpPr>
        <p:spPr/>
        <p:txBody>
          <a:bodyPr/>
          <a:lstStyle/>
          <a:p>
            <a:fld id="{BDD2BDC9-BFF1-4C01-B746-85A2BCC29F4B}" type="datetimeFigureOut">
              <a:rPr lang="en-US" smtClean="0"/>
              <a:t>6/21/2023</a:t>
            </a:fld>
            <a:endParaRPr lang="en-US"/>
          </a:p>
        </p:txBody>
      </p:sp>
      <p:sp>
        <p:nvSpPr>
          <p:cNvPr id="6" name="Footer Placeholder 5">
            <a:extLst>
              <a:ext uri="{FF2B5EF4-FFF2-40B4-BE49-F238E27FC236}">
                <a16:creationId xmlns:a16="http://schemas.microsoft.com/office/drawing/2014/main" id="{A9F180D9-0DD8-4E62-B213-91744249F4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89D19A-5A2F-F7A2-EBB7-BACCEAAC6130}"/>
              </a:ext>
            </a:extLst>
          </p:cNvPr>
          <p:cNvSpPr>
            <a:spLocks noGrp="1"/>
          </p:cNvSpPr>
          <p:nvPr>
            <p:ph type="sldNum" sz="quarter" idx="12"/>
          </p:nvPr>
        </p:nvSpPr>
        <p:spPr/>
        <p:txBody>
          <a:bodyPr/>
          <a:lstStyle/>
          <a:p>
            <a:fld id="{B9AB0E64-36E7-4680-9A24-3A475C87261F}" type="slidenum">
              <a:rPr lang="en-US" smtClean="0"/>
              <a:t>‹#›</a:t>
            </a:fld>
            <a:endParaRPr lang="en-US"/>
          </a:p>
        </p:txBody>
      </p:sp>
    </p:spTree>
    <p:extLst>
      <p:ext uri="{BB962C8B-B14F-4D97-AF65-F5344CB8AC3E}">
        <p14:creationId xmlns:p14="http://schemas.microsoft.com/office/powerpoint/2010/main" val="136688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64815B-AAE9-FE3D-9A6E-0DB177C4BA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0CF36E-1BC5-8AB7-19C4-F1A9F7B9E0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81A46A-CD3C-7F5A-DD93-5124596D88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D2BDC9-BFF1-4C01-B746-85A2BCC29F4B}" type="datetimeFigureOut">
              <a:rPr lang="en-US" smtClean="0"/>
              <a:t>6/21/2023</a:t>
            </a:fld>
            <a:endParaRPr lang="en-US"/>
          </a:p>
        </p:txBody>
      </p:sp>
      <p:sp>
        <p:nvSpPr>
          <p:cNvPr id="5" name="Footer Placeholder 4">
            <a:extLst>
              <a:ext uri="{FF2B5EF4-FFF2-40B4-BE49-F238E27FC236}">
                <a16:creationId xmlns:a16="http://schemas.microsoft.com/office/drawing/2014/main" id="{1D5A06B2-D3A1-8634-64DB-BB93E9615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4BBAA5-BD7F-278B-FC90-41E6B12D43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AB0E64-36E7-4680-9A24-3A475C87261F}" type="slidenum">
              <a:rPr lang="en-US" smtClean="0"/>
              <a:t>‹#›</a:t>
            </a:fld>
            <a:endParaRPr lang="en-US"/>
          </a:p>
        </p:txBody>
      </p:sp>
    </p:spTree>
    <p:extLst>
      <p:ext uri="{BB962C8B-B14F-4D97-AF65-F5344CB8AC3E}">
        <p14:creationId xmlns:p14="http://schemas.microsoft.com/office/powerpoint/2010/main" val="3100643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7172587" y="1828800"/>
            <a:ext cx="4778840" cy="4252940"/>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041199" y="2032837"/>
            <a:ext cx="6725318" cy="2702237"/>
          </a:xfrm>
          <a:prstGeom prst="rect">
            <a:avLst/>
          </a:prstGeom>
        </p:spPr>
        <p:txBody>
          <a:bodyPr spcFirstLastPara="1" vert="horz" wrap="square" lIns="0" tIns="0" rIns="0" bIns="0" rtlCol="0" anchor="ctr" anchorCtr="0">
            <a:noAutofit/>
          </a:bodyPr>
          <a:lstStyle/>
          <a:p>
            <a:pPr algn="ctr"/>
            <a:r>
              <a:rPr lang="en-US" sz="8000" b="1" dirty="0">
                <a:latin typeface="Times New Roman" panose="02020603050405020304" pitchFamily="18" charset="0"/>
                <a:cs typeface="Times New Roman" panose="02020603050405020304" pitchFamily="18" charset="0"/>
              </a:rPr>
              <a:t>HASHTABLE</a:t>
            </a:r>
            <a:endParaRPr sz="8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1E918EB-1CC0-3344-2FD2-9FF9AFCA2A0F}"/>
              </a:ext>
            </a:extLst>
          </p:cNvPr>
          <p:cNvPicPr>
            <a:picLocks noChangeAspect="1"/>
          </p:cNvPicPr>
          <p:nvPr/>
        </p:nvPicPr>
        <p:blipFill>
          <a:blip r:embed="rId2"/>
          <a:stretch>
            <a:fillRect/>
          </a:stretch>
        </p:blipFill>
        <p:spPr>
          <a:xfrm>
            <a:off x="8772950" y="2866071"/>
            <a:ext cx="1943371" cy="1609950"/>
          </a:xfrm>
          <a:prstGeom prst="rect">
            <a:avLst/>
          </a:prstGeom>
        </p:spPr>
      </p:pic>
      <p:pic>
        <p:nvPicPr>
          <p:cNvPr id="16" name="Picture 15">
            <a:extLst>
              <a:ext uri="{FF2B5EF4-FFF2-40B4-BE49-F238E27FC236}">
                <a16:creationId xmlns:a16="http://schemas.microsoft.com/office/drawing/2014/main" id="{1D74A22A-1600-3AB0-9F3A-9CC5637B1D86}"/>
              </a:ext>
            </a:extLst>
          </p:cNvPr>
          <p:cNvPicPr>
            <a:picLocks noChangeAspect="1"/>
          </p:cNvPicPr>
          <p:nvPr/>
        </p:nvPicPr>
        <p:blipFill>
          <a:blip r:embed="rId3"/>
          <a:stretch>
            <a:fillRect/>
          </a:stretch>
        </p:blipFill>
        <p:spPr>
          <a:xfrm>
            <a:off x="854798" y="1484754"/>
            <a:ext cx="7039957" cy="4372585"/>
          </a:xfrm>
          <a:prstGeom prst="rect">
            <a:avLst/>
          </a:prstGeom>
        </p:spPr>
      </p:pic>
    </p:spTree>
    <p:extLst>
      <p:ext uri="{BB962C8B-B14F-4D97-AF65-F5344CB8AC3E}">
        <p14:creationId xmlns:p14="http://schemas.microsoft.com/office/powerpoint/2010/main" val="3148272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F299B-27DE-F9F1-6EB4-88C3A5481250}"/>
              </a:ext>
            </a:extLst>
          </p:cNvPr>
          <p:cNvSpPr>
            <a:spLocks noGrp="1"/>
          </p:cNvSpPr>
          <p:nvPr>
            <p:ph type="title"/>
          </p:nvPr>
        </p:nvSpPr>
        <p:spPr>
          <a:xfrm>
            <a:off x="788893" y="329570"/>
            <a:ext cx="8059272" cy="725498"/>
          </a:xfrm>
        </p:spPr>
        <p:txBody>
          <a:bodyPr/>
          <a:lstStyle/>
          <a:p>
            <a:r>
              <a:rPr lang="en-US" dirty="0"/>
              <a:t>Removing an Element</a:t>
            </a:r>
          </a:p>
        </p:txBody>
      </p:sp>
      <p:sp>
        <p:nvSpPr>
          <p:cNvPr id="3" name="Text Placeholder 2">
            <a:extLst>
              <a:ext uri="{FF2B5EF4-FFF2-40B4-BE49-F238E27FC236}">
                <a16:creationId xmlns:a16="http://schemas.microsoft.com/office/drawing/2014/main" id="{7944E5EE-A277-18BA-1EEC-421C910C35AD}"/>
              </a:ext>
            </a:extLst>
          </p:cNvPr>
          <p:cNvSpPr>
            <a:spLocks noGrp="1"/>
          </p:cNvSpPr>
          <p:nvPr>
            <p:ph type="body" idx="1"/>
          </p:nvPr>
        </p:nvSpPr>
        <p:spPr>
          <a:xfrm>
            <a:off x="609599" y="932329"/>
            <a:ext cx="11205883" cy="5620228"/>
          </a:xfrm>
        </p:spPr>
        <p:txBody>
          <a:bodyPr/>
          <a:lstStyle/>
          <a:p>
            <a:r>
              <a:rPr lang="en-US" sz="2400" dirty="0"/>
              <a:t>Remove(object key): This method is used to remove the element with the specified key from the Hashtable. Here, the parameter key specifies the element to remove. It throws the </a:t>
            </a:r>
            <a:r>
              <a:rPr lang="en-US" sz="2400" dirty="0" err="1"/>
              <a:t>KeyNotfoundException</a:t>
            </a:r>
            <a:r>
              <a:rPr lang="en-US" sz="2400" dirty="0"/>
              <a:t> if the specified key is not found in the Hashtable, so check for an existing key using the ContainsKey() method before removing it.</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Clear(): This method is used to remove all elements from the Hashtable</a:t>
            </a:r>
          </a:p>
        </p:txBody>
      </p:sp>
      <p:pic>
        <p:nvPicPr>
          <p:cNvPr id="5" name="Picture 4">
            <a:extLst>
              <a:ext uri="{FF2B5EF4-FFF2-40B4-BE49-F238E27FC236}">
                <a16:creationId xmlns:a16="http://schemas.microsoft.com/office/drawing/2014/main" id="{43C1C562-F726-52F8-1611-A9CEE3AF3391}"/>
              </a:ext>
            </a:extLst>
          </p:cNvPr>
          <p:cNvPicPr>
            <a:picLocks noChangeAspect="1"/>
          </p:cNvPicPr>
          <p:nvPr/>
        </p:nvPicPr>
        <p:blipFill rotWithShape="1">
          <a:blip r:embed="rId2"/>
          <a:srcRect t="9736" b="11278"/>
          <a:stretch/>
        </p:blipFill>
        <p:spPr>
          <a:xfrm>
            <a:off x="1235353" y="2447365"/>
            <a:ext cx="5382376" cy="2294966"/>
          </a:xfrm>
          <a:prstGeom prst="rect">
            <a:avLst/>
          </a:prstGeom>
        </p:spPr>
      </p:pic>
      <p:pic>
        <p:nvPicPr>
          <p:cNvPr id="7" name="Picture 6">
            <a:extLst>
              <a:ext uri="{FF2B5EF4-FFF2-40B4-BE49-F238E27FC236}">
                <a16:creationId xmlns:a16="http://schemas.microsoft.com/office/drawing/2014/main" id="{6C3448F4-C3E6-F035-DAB8-18769B150EDD}"/>
              </a:ext>
            </a:extLst>
          </p:cNvPr>
          <p:cNvPicPr>
            <a:picLocks noChangeAspect="1"/>
          </p:cNvPicPr>
          <p:nvPr/>
        </p:nvPicPr>
        <p:blipFill>
          <a:blip r:embed="rId3"/>
          <a:stretch>
            <a:fillRect/>
          </a:stretch>
        </p:blipFill>
        <p:spPr>
          <a:xfrm>
            <a:off x="7010812" y="2875547"/>
            <a:ext cx="2114845" cy="866896"/>
          </a:xfrm>
          <a:prstGeom prst="rect">
            <a:avLst/>
          </a:prstGeom>
        </p:spPr>
      </p:pic>
      <p:pic>
        <p:nvPicPr>
          <p:cNvPr id="9" name="Picture 8">
            <a:extLst>
              <a:ext uri="{FF2B5EF4-FFF2-40B4-BE49-F238E27FC236}">
                <a16:creationId xmlns:a16="http://schemas.microsoft.com/office/drawing/2014/main" id="{91F8B9B9-4C56-5540-3462-4D1E06E22133}"/>
              </a:ext>
            </a:extLst>
          </p:cNvPr>
          <p:cNvPicPr>
            <a:picLocks noChangeAspect="1"/>
          </p:cNvPicPr>
          <p:nvPr/>
        </p:nvPicPr>
        <p:blipFill>
          <a:blip r:embed="rId4"/>
          <a:stretch>
            <a:fillRect/>
          </a:stretch>
        </p:blipFill>
        <p:spPr>
          <a:xfrm>
            <a:off x="1235353" y="5394702"/>
            <a:ext cx="3972479" cy="1286054"/>
          </a:xfrm>
          <a:prstGeom prst="rect">
            <a:avLst/>
          </a:prstGeom>
        </p:spPr>
      </p:pic>
      <p:pic>
        <p:nvPicPr>
          <p:cNvPr id="11" name="Picture 10">
            <a:extLst>
              <a:ext uri="{FF2B5EF4-FFF2-40B4-BE49-F238E27FC236}">
                <a16:creationId xmlns:a16="http://schemas.microsoft.com/office/drawing/2014/main" id="{D41DE6D7-C670-ACF0-A1F1-564C96204885}"/>
              </a:ext>
            </a:extLst>
          </p:cNvPr>
          <p:cNvPicPr>
            <a:picLocks noChangeAspect="1"/>
          </p:cNvPicPr>
          <p:nvPr/>
        </p:nvPicPr>
        <p:blipFill>
          <a:blip r:embed="rId5"/>
          <a:stretch>
            <a:fillRect/>
          </a:stretch>
        </p:blipFill>
        <p:spPr>
          <a:xfrm>
            <a:off x="5725945" y="5925671"/>
            <a:ext cx="3734321" cy="352474"/>
          </a:xfrm>
          <a:prstGeom prst="rect">
            <a:avLst/>
          </a:prstGeom>
        </p:spPr>
      </p:pic>
    </p:spTree>
    <p:extLst>
      <p:ext uri="{BB962C8B-B14F-4D97-AF65-F5344CB8AC3E}">
        <p14:creationId xmlns:p14="http://schemas.microsoft.com/office/powerpoint/2010/main" val="1693644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7C3B-7F06-D01B-3CB3-4107C75DECD2}"/>
              </a:ext>
            </a:extLst>
          </p:cNvPr>
          <p:cNvSpPr>
            <a:spLocks noGrp="1"/>
          </p:cNvSpPr>
          <p:nvPr>
            <p:ph type="title"/>
          </p:nvPr>
        </p:nvSpPr>
        <p:spPr>
          <a:xfrm>
            <a:off x="609600" y="268940"/>
            <a:ext cx="11214846" cy="996009"/>
          </a:xfrm>
        </p:spPr>
        <p:txBody>
          <a:bodyPr/>
          <a:lstStyle/>
          <a:p>
            <a:r>
              <a:rPr lang="en-US" sz="3600" b="1" dirty="0"/>
              <a:t>How to Assign Values to a Hashtable with Indexer in C#?</a:t>
            </a:r>
            <a:br>
              <a:rPr lang="en-US" dirty="0"/>
            </a:br>
            <a:endParaRPr lang="en-US" dirty="0"/>
          </a:p>
        </p:txBody>
      </p:sp>
      <p:sp>
        <p:nvSpPr>
          <p:cNvPr id="3" name="Text Placeholder 2">
            <a:extLst>
              <a:ext uri="{FF2B5EF4-FFF2-40B4-BE49-F238E27FC236}">
                <a16:creationId xmlns:a16="http://schemas.microsoft.com/office/drawing/2014/main" id="{61F3C16B-901A-4995-CA80-FBE83AD562D1}"/>
              </a:ext>
            </a:extLst>
          </p:cNvPr>
          <p:cNvSpPr>
            <a:spLocks noGrp="1"/>
          </p:cNvSpPr>
          <p:nvPr>
            <p:ph type="body" idx="1"/>
          </p:nvPr>
        </p:nvSpPr>
        <p:spPr>
          <a:xfrm>
            <a:off x="609599" y="1371599"/>
            <a:ext cx="11214847" cy="5316071"/>
          </a:xfrm>
        </p:spPr>
        <p:txBody>
          <a:bodyPr/>
          <a:lstStyle/>
          <a:p>
            <a:r>
              <a:rPr lang="en-US" dirty="0"/>
              <a:t>In order to add value to a Hashtable with an indexer, we need to use square brackets after the Hashtable name. This is because a Hashtable works with key/value pairs, we must have to specify both key and value while adding the elements. The key is specified between square brackets. The syntax is given below.</a:t>
            </a:r>
          </a:p>
          <a:p>
            <a:endParaRPr lang="en-US" dirty="0"/>
          </a:p>
          <a:p>
            <a:endParaRPr lang="en-US" dirty="0"/>
          </a:p>
        </p:txBody>
      </p:sp>
      <p:pic>
        <p:nvPicPr>
          <p:cNvPr id="9" name="Picture 8">
            <a:extLst>
              <a:ext uri="{FF2B5EF4-FFF2-40B4-BE49-F238E27FC236}">
                <a16:creationId xmlns:a16="http://schemas.microsoft.com/office/drawing/2014/main" id="{130915FF-D148-13C9-4606-26E539D3BB19}"/>
              </a:ext>
            </a:extLst>
          </p:cNvPr>
          <p:cNvPicPr>
            <a:picLocks noChangeAspect="1"/>
          </p:cNvPicPr>
          <p:nvPr/>
        </p:nvPicPr>
        <p:blipFill rotWithShape="1">
          <a:blip r:embed="rId2"/>
          <a:srcRect l="1439"/>
          <a:stretch/>
        </p:blipFill>
        <p:spPr>
          <a:xfrm>
            <a:off x="1228165" y="3888610"/>
            <a:ext cx="6764837" cy="1839837"/>
          </a:xfrm>
          <a:prstGeom prst="rect">
            <a:avLst/>
          </a:prstGeom>
        </p:spPr>
      </p:pic>
      <p:pic>
        <p:nvPicPr>
          <p:cNvPr id="11" name="Picture 10">
            <a:extLst>
              <a:ext uri="{FF2B5EF4-FFF2-40B4-BE49-F238E27FC236}">
                <a16:creationId xmlns:a16="http://schemas.microsoft.com/office/drawing/2014/main" id="{081745E5-E928-B570-CB40-7F004FCEB8CF}"/>
              </a:ext>
            </a:extLst>
          </p:cNvPr>
          <p:cNvPicPr>
            <a:picLocks noChangeAspect="1"/>
          </p:cNvPicPr>
          <p:nvPr/>
        </p:nvPicPr>
        <p:blipFill>
          <a:blip r:embed="rId3"/>
          <a:stretch>
            <a:fillRect/>
          </a:stretch>
        </p:blipFill>
        <p:spPr>
          <a:xfrm>
            <a:off x="8177867" y="4406110"/>
            <a:ext cx="2667372" cy="609685"/>
          </a:xfrm>
          <a:prstGeom prst="rect">
            <a:avLst/>
          </a:prstGeom>
        </p:spPr>
      </p:pic>
    </p:spTree>
    <p:extLst>
      <p:ext uri="{BB962C8B-B14F-4D97-AF65-F5344CB8AC3E}">
        <p14:creationId xmlns:p14="http://schemas.microsoft.com/office/powerpoint/2010/main" val="1655465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3B3B-2A0F-5FEE-B905-48B7A4F8D7B1}"/>
              </a:ext>
            </a:extLst>
          </p:cNvPr>
          <p:cNvSpPr>
            <a:spLocks noGrp="1"/>
          </p:cNvSpPr>
          <p:nvPr>
            <p:ph type="title"/>
          </p:nvPr>
        </p:nvSpPr>
        <p:spPr>
          <a:xfrm>
            <a:off x="609599" y="368196"/>
            <a:ext cx="7422776" cy="788251"/>
          </a:xfrm>
        </p:spPr>
        <p:txBody>
          <a:bodyPr/>
          <a:lstStyle/>
          <a:p>
            <a:r>
              <a:rPr lang="en-US" b="1" dirty="0"/>
              <a:t>Updating a HashTable</a:t>
            </a:r>
          </a:p>
        </p:txBody>
      </p:sp>
      <p:sp>
        <p:nvSpPr>
          <p:cNvPr id="3" name="Text Placeholder 2">
            <a:extLst>
              <a:ext uri="{FF2B5EF4-FFF2-40B4-BE49-F238E27FC236}">
                <a16:creationId xmlns:a16="http://schemas.microsoft.com/office/drawing/2014/main" id="{87ABF447-0295-5DE5-3E8B-A2D8716C8DB2}"/>
              </a:ext>
            </a:extLst>
          </p:cNvPr>
          <p:cNvSpPr>
            <a:spLocks noGrp="1"/>
          </p:cNvSpPr>
          <p:nvPr>
            <p:ph type="body" idx="1"/>
          </p:nvPr>
        </p:nvSpPr>
        <p:spPr>
          <a:xfrm>
            <a:off x="609599" y="1380565"/>
            <a:ext cx="11035553" cy="4801635"/>
          </a:xfrm>
        </p:spPr>
        <p:txBody>
          <a:bodyPr/>
          <a:lstStyle/>
          <a:p>
            <a:pPr marL="152396" indent="0" algn="just" fontAlgn="base">
              <a:buNone/>
            </a:pPr>
            <a:r>
              <a:rPr lang="en-US" sz="2000" b="0" i="0" dirty="0">
                <a:solidFill>
                  <a:srgbClr val="000000"/>
                </a:solidFill>
                <a:effectLst/>
                <a:latin typeface="arial" panose="020B0604020202020204" pitchFamily="34" charset="0"/>
              </a:rPr>
              <a:t>We already discussed that we can retrieve the value from the Hashtable by using the key in the indexer. But the point that you need to remember is, that the Hashtable in C# is a non-generic collection class, so it is our responsibility to type-cast values to the appropriate type while retrieving it.</a:t>
            </a:r>
            <a:endParaRPr lang="en-US" sz="2000" b="0" i="0" dirty="0">
              <a:solidFill>
                <a:srgbClr val="212529"/>
              </a:solidFill>
              <a:effectLst/>
              <a:latin typeface="-apple-system"/>
            </a:endParaRPr>
          </a:p>
          <a:p>
            <a:endParaRPr lang="en-US" dirty="0"/>
          </a:p>
        </p:txBody>
      </p:sp>
      <p:pic>
        <p:nvPicPr>
          <p:cNvPr id="9" name="Picture 8">
            <a:extLst>
              <a:ext uri="{FF2B5EF4-FFF2-40B4-BE49-F238E27FC236}">
                <a16:creationId xmlns:a16="http://schemas.microsoft.com/office/drawing/2014/main" id="{BA97C373-6165-CA84-3886-4166BE747F70}"/>
              </a:ext>
            </a:extLst>
          </p:cNvPr>
          <p:cNvPicPr>
            <a:picLocks noChangeAspect="1"/>
          </p:cNvPicPr>
          <p:nvPr/>
        </p:nvPicPr>
        <p:blipFill>
          <a:blip r:embed="rId2"/>
          <a:stretch>
            <a:fillRect/>
          </a:stretch>
        </p:blipFill>
        <p:spPr>
          <a:xfrm>
            <a:off x="6635710" y="3660533"/>
            <a:ext cx="1914792" cy="504895"/>
          </a:xfrm>
          <a:prstGeom prst="rect">
            <a:avLst/>
          </a:prstGeom>
        </p:spPr>
      </p:pic>
      <p:pic>
        <p:nvPicPr>
          <p:cNvPr id="11" name="Picture 10">
            <a:extLst>
              <a:ext uri="{FF2B5EF4-FFF2-40B4-BE49-F238E27FC236}">
                <a16:creationId xmlns:a16="http://schemas.microsoft.com/office/drawing/2014/main" id="{CEE776DD-3A70-D6ED-CD75-40EA27F713AA}"/>
              </a:ext>
            </a:extLst>
          </p:cNvPr>
          <p:cNvPicPr>
            <a:picLocks noChangeAspect="1"/>
          </p:cNvPicPr>
          <p:nvPr/>
        </p:nvPicPr>
        <p:blipFill>
          <a:blip r:embed="rId3"/>
          <a:stretch>
            <a:fillRect/>
          </a:stretch>
        </p:blipFill>
        <p:spPr>
          <a:xfrm>
            <a:off x="1031269" y="3003216"/>
            <a:ext cx="5249008" cy="2324424"/>
          </a:xfrm>
          <a:prstGeom prst="rect">
            <a:avLst/>
          </a:prstGeom>
        </p:spPr>
      </p:pic>
    </p:spTree>
    <p:extLst>
      <p:ext uri="{BB962C8B-B14F-4D97-AF65-F5344CB8AC3E}">
        <p14:creationId xmlns:p14="http://schemas.microsoft.com/office/powerpoint/2010/main" val="3141417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1626-5FC6-3279-65F2-C00C3D3E0397}"/>
              </a:ext>
            </a:extLst>
          </p:cNvPr>
          <p:cNvSpPr>
            <a:spLocks noGrp="1"/>
          </p:cNvSpPr>
          <p:nvPr>
            <p:ph type="title"/>
          </p:nvPr>
        </p:nvSpPr>
        <p:spPr/>
        <p:txBody>
          <a:bodyPr/>
          <a:lstStyle/>
          <a:p>
            <a:r>
              <a:rPr lang="en-US" dirty="0"/>
              <a:t>Clone a  HashTable</a:t>
            </a:r>
          </a:p>
        </p:txBody>
      </p:sp>
      <p:sp>
        <p:nvSpPr>
          <p:cNvPr id="3" name="Text Placeholder 2">
            <a:extLst>
              <a:ext uri="{FF2B5EF4-FFF2-40B4-BE49-F238E27FC236}">
                <a16:creationId xmlns:a16="http://schemas.microsoft.com/office/drawing/2014/main" id="{F630493E-748F-F389-DE15-F83D3776CC6E}"/>
              </a:ext>
            </a:extLst>
          </p:cNvPr>
          <p:cNvSpPr>
            <a:spLocks noGrp="1"/>
          </p:cNvSpPr>
          <p:nvPr>
            <p:ph type="body" idx="1"/>
          </p:nvPr>
        </p:nvSpPr>
        <p:spPr>
          <a:xfrm>
            <a:off x="609599" y="1550894"/>
            <a:ext cx="11143129" cy="4631306"/>
          </a:xfrm>
        </p:spPr>
        <p:txBody>
          <a:bodyPr/>
          <a:lstStyle/>
          <a:p>
            <a:r>
              <a:rPr lang="en-US" dirty="0"/>
              <a:t>Clone(): This method is used to create and return a shallow copy of a Hashtable object.</a:t>
            </a:r>
          </a:p>
        </p:txBody>
      </p:sp>
      <p:pic>
        <p:nvPicPr>
          <p:cNvPr id="7" name="Picture 6">
            <a:extLst>
              <a:ext uri="{FF2B5EF4-FFF2-40B4-BE49-F238E27FC236}">
                <a16:creationId xmlns:a16="http://schemas.microsoft.com/office/drawing/2014/main" id="{39011280-00BB-60AD-7BED-0378CAEA91FB}"/>
              </a:ext>
            </a:extLst>
          </p:cNvPr>
          <p:cNvPicPr>
            <a:picLocks noChangeAspect="1"/>
          </p:cNvPicPr>
          <p:nvPr/>
        </p:nvPicPr>
        <p:blipFill>
          <a:blip r:embed="rId2"/>
          <a:stretch>
            <a:fillRect/>
          </a:stretch>
        </p:blipFill>
        <p:spPr>
          <a:xfrm>
            <a:off x="1301681" y="3273527"/>
            <a:ext cx="6325483" cy="1886213"/>
          </a:xfrm>
          <a:prstGeom prst="rect">
            <a:avLst/>
          </a:prstGeom>
        </p:spPr>
      </p:pic>
      <p:pic>
        <p:nvPicPr>
          <p:cNvPr id="9" name="Picture 8">
            <a:extLst>
              <a:ext uri="{FF2B5EF4-FFF2-40B4-BE49-F238E27FC236}">
                <a16:creationId xmlns:a16="http://schemas.microsoft.com/office/drawing/2014/main" id="{F4A7EF9A-E926-DBA8-7357-FA98EC4F8469}"/>
              </a:ext>
            </a:extLst>
          </p:cNvPr>
          <p:cNvPicPr>
            <a:picLocks noChangeAspect="1"/>
          </p:cNvPicPr>
          <p:nvPr/>
        </p:nvPicPr>
        <p:blipFill>
          <a:blip r:embed="rId3"/>
          <a:stretch>
            <a:fillRect/>
          </a:stretch>
        </p:blipFill>
        <p:spPr>
          <a:xfrm>
            <a:off x="7936964" y="3689496"/>
            <a:ext cx="2324424" cy="590632"/>
          </a:xfrm>
          <a:prstGeom prst="rect">
            <a:avLst/>
          </a:prstGeom>
        </p:spPr>
      </p:pic>
    </p:spTree>
    <p:extLst>
      <p:ext uri="{BB962C8B-B14F-4D97-AF65-F5344CB8AC3E}">
        <p14:creationId xmlns:p14="http://schemas.microsoft.com/office/powerpoint/2010/main" val="3236413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71C8E-3856-0F97-1A0D-CC4DA10B2B2F}"/>
              </a:ext>
            </a:extLst>
          </p:cNvPr>
          <p:cNvSpPr>
            <a:spLocks noGrp="1"/>
          </p:cNvSpPr>
          <p:nvPr>
            <p:ph type="title"/>
          </p:nvPr>
        </p:nvSpPr>
        <p:spPr>
          <a:xfrm>
            <a:off x="681317" y="394446"/>
            <a:ext cx="10524565" cy="681319"/>
          </a:xfrm>
        </p:spPr>
        <p:txBody>
          <a:bodyPr/>
          <a:lstStyle/>
          <a:p>
            <a:r>
              <a:rPr lang="en-US" b="1" dirty="0"/>
              <a:t>How to Copy a Hashtable to an Existing Array</a:t>
            </a:r>
          </a:p>
        </p:txBody>
      </p:sp>
      <p:sp>
        <p:nvSpPr>
          <p:cNvPr id="3" name="Text Placeholder 2">
            <a:extLst>
              <a:ext uri="{FF2B5EF4-FFF2-40B4-BE49-F238E27FC236}">
                <a16:creationId xmlns:a16="http://schemas.microsoft.com/office/drawing/2014/main" id="{7C6DF66E-70C2-8CA4-400A-8B56835C2C45}"/>
              </a:ext>
            </a:extLst>
          </p:cNvPr>
          <p:cNvSpPr>
            <a:spLocks noGrp="1"/>
          </p:cNvSpPr>
          <p:nvPr>
            <p:ph type="body" idx="1"/>
          </p:nvPr>
        </p:nvSpPr>
        <p:spPr>
          <a:xfrm>
            <a:off x="609600" y="1174376"/>
            <a:ext cx="11098306" cy="5513295"/>
          </a:xfrm>
        </p:spPr>
        <p:txBody>
          <a:bodyPr/>
          <a:lstStyle/>
          <a:p>
            <a:pPr marL="152396" indent="0">
              <a:buNone/>
            </a:pPr>
            <a:r>
              <a:rPr lang="en-US" sz="2000" b="1" dirty="0" err="1"/>
              <a:t>CopyTo</a:t>
            </a:r>
            <a:r>
              <a:rPr lang="en-US" sz="2000" b="1" dirty="0"/>
              <a:t>(Array </a:t>
            </a:r>
            <a:r>
              <a:rPr lang="en-US" sz="2000" b="1" dirty="0" err="1"/>
              <a:t>array</a:t>
            </a:r>
            <a:r>
              <a:rPr lang="en-US" sz="2000" b="1" dirty="0"/>
              <a:t>, int </a:t>
            </a:r>
            <a:r>
              <a:rPr lang="en-US" sz="2000" b="1" dirty="0" err="1"/>
              <a:t>arrayIndex</a:t>
            </a:r>
            <a:r>
              <a:rPr lang="en-US" sz="2000" b="1" dirty="0"/>
              <a:t>): </a:t>
            </a:r>
            <a:r>
              <a:rPr lang="en-US" sz="2000" dirty="0"/>
              <a:t>The </a:t>
            </a:r>
            <a:r>
              <a:rPr lang="en-US" sz="2000" dirty="0" err="1"/>
              <a:t>CopyTo</a:t>
            </a:r>
            <a:r>
              <a:rPr lang="en-US" sz="2000" dirty="0"/>
              <a:t> method of the Non-Generic Hashtable Collection Class is used to copy hashtable elements to a one-dimensional Array object, starting at the specified index in the array. Here, the parameter array specifies the one-dimensional Array object that is the destination of the </a:t>
            </a:r>
            <a:r>
              <a:rPr lang="en-US" sz="2000" dirty="0" err="1"/>
              <a:t>DictionaryEntry</a:t>
            </a:r>
            <a:r>
              <a:rPr lang="en-US" sz="2000" dirty="0"/>
              <a:t> objects copied from the hashtable. The Array must have zero-based indexing. The </a:t>
            </a:r>
            <a:r>
              <a:rPr lang="en-US" sz="2000" dirty="0" err="1"/>
              <a:t>arrayIndex</a:t>
            </a:r>
            <a:r>
              <a:rPr lang="en-US" sz="2000" dirty="0"/>
              <a:t> parameter specifies the zero-based index in the array at which copying begins. If the parameter array is null, then it will throw </a:t>
            </a:r>
            <a:r>
              <a:rPr lang="en-US" sz="2000" dirty="0" err="1"/>
              <a:t>ArgumentNullException</a:t>
            </a:r>
            <a:r>
              <a:rPr lang="en-US" sz="2000" dirty="0"/>
              <a:t>. If the parameter </a:t>
            </a:r>
            <a:r>
              <a:rPr lang="en-US" sz="2000" dirty="0" err="1"/>
              <a:t>arrayIndex</a:t>
            </a:r>
            <a:r>
              <a:rPr lang="en-US" sz="2000" dirty="0"/>
              <a:t> is less than zero, then it will throw </a:t>
            </a:r>
            <a:r>
              <a:rPr lang="en-US" sz="2000" dirty="0" err="1"/>
              <a:t>ArgumentOutOfRangeException</a:t>
            </a:r>
            <a:r>
              <a:rPr lang="en-US" sz="2000" dirty="0"/>
              <a:t>.</a:t>
            </a:r>
          </a:p>
          <a:p>
            <a:r>
              <a:rPr lang="en-US" sz="2000" dirty="0"/>
              <a:t>To copy only the keys in the Hashtable, use </a:t>
            </a:r>
            <a:r>
              <a:rPr lang="en-US" sz="2000" dirty="0" err="1"/>
              <a:t>Hashtable.Keys.CopyTo</a:t>
            </a:r>
            <a:r>
              <a:rPr lang="en-US" sz="2000" dirty="0"/>
              <a:t>.</a:t>
            </a:r>
          </a:p>
          <a:p>
            <a:r>
              <a:rPr lang="en-US" sz="2000" dirty="0"/>
              <a:t>To copy only the values in the Hashtable, use </a:t>
            </a:r>
            <a:r>
              <a:rPr lang="en-US" sz="2000" dirty="0" err="1"/>
              <a:t>Hashtable.Values.CopyTo</a:t>
            </a:r>
            <a:r>
              <a:rPr lang="en-US" sz="2000" dirty="0"/>
              <a:t>.</a:t>
            </a:r>
          </a:p>
        </p:txBody>
      </p:sp>
      <p:pic>
        <p:nvPicPr>
          <p:cNvPr id="5" name="Picture 4">
            <a:extLst>
              <a:ext uri="{FF2B5EF4-FFF2-40B4-BE49-F238E27FC236}">
                <a16:creationId xmlns:a16="http://schemas.microsoft.com/office/drawing/2014/main" id="{90CECF36-AC9D-E6E2-D7DB-3DDF6E211094}"/>
              </a:ext>
            </a:extLst>
          </p:cNvPr>
          <p:cNvPicPr>
            <a:picLocks noChangeAspect="1"/>
          </p:cNvPicPr>
          <p:nvPr/>
        </p:nvPicPr>
        <p:blipFill>
          <a:blip r:embed="rId2"/>
          <a:stretch>
            <a:fillRect/>
          </a:stretch>
        </p:blipFill>
        <p:spPr>
          <a:xfrm>
            <a:off x="683867" y="4227091"/>
            <a:ext cx="6992326" cy="2353003"/>
          </a:xfrm>
          <a:prstGeom prst="rect">
            <a:avLst/>
          </a:prstGeom>
        </p:spPr>
      </p:pic>
      <p:pic>
        <p:nvPicPr>
          <p:cNvPr id="7" name="Picture 6">
            <a:extLst>
              <a:ext uri="{FF2B5EF4-FFF2-40B4-BE49-F238E27FC236}">
                <a16:creationId xmlns:a16="http://schemas.microsoft.com/office/drawing/2014/main" id="{CE3506AF-9870-0904-5767-0DED3D58F032}"/>
              </a:ext>
            </a:extLst>
          </p:cNvPr>
          <p:cNvPicPr>
            <a:picLocks noChangeAspect="1"/>
          </p:cNvPicPr>
          <p:nvPr/>
        </p:nvPicPr>
        <p:blipFill>
          <a:blip r:embed="rId3"/>
          <a:stretch>
            <a:fillRect/>
          </a:stretch>
        </p:blipFill>
        <p:spPr>
          <a:xfrm>
            <a:off x="7911172" y="4961921"/>
            <a:ext cx="2591162" cy="609685"/>
          </a:xfrm>
          <a:prstGeom prst="rect">
            <a:avLst/>
          </a:prstGeom>
        </p:spPr>
      </p:pic>
    </p:spTree>
    <p:extLst>
      <p:ext uri="{BB962C8B-B14F-4D97-AF65-F5344CB8AC3E}">
        <p14:creationId xmlns:p14="http://schemas.microsoft.com/office/powerpoint/2010/main" val="2380987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DBBA1-19A7-8E31-1123-722CD4C0D845}"/>
              </a:ext>
            </a:extLst>
          </p:cNvPr>
          <p:cNvSpPr>
            <a:spLocks noGrp="1"/>
          </p:cNvSpPr>
          <p:nvPr>
            <p:ph type="title"/>
          </p:nvPr>
        </p:nvSpPr>
        <p:spPr>
          <a:xfrm>
            <a:off x="609600" y="269585"/>
            <a:ext cx="9063318" cy="662744"/>
          </a:xfrm>
        </p:spPr>
        <p:txBody>
          <a:bodyPr/>
          <a:lstStyle/>
          <a:p>
            <a:r>
              <a:rPr lang="en-US" dirty="0"/>
              <a:t>HashTable Properties</a:t>
            </a:r>
          </a:p>
        </p:txBody>
      </p:sp>
      <p:sp>
        <p:nvSpPr>
          <p:cNvPr id="3" name="Text Placeholder 2">
            <a:extLst>
              <a:ext uri="{FF2B5EF4-FFF2-40B4-BE49-F238E27FC236}">
                <a16:creationId xmlns:a16="http://schemas.microsoft.com/office/drawing/2014/main" id="{746C0BF3-39C4-A9DF-0F97-0DDC68592DAC}"/>
              </a:ext>
            </a:extLst>
          </p:cNvPr>
          <p:cNvSpPr>
            <a:spLocks noGrp="1"/>
          </p:cNvSpPr>
          <p:nvPr>
            <p:ph type="body" idx="1"/>
          </p:nvPr>
        </p:nvSpPr>
        <p:spPr>
          <a:xfrm>
            <a:off x="609599" y="995081"/>
            <a:ext cx="11286566" cy="5593333"/>
          </a:xfrm>
        </p:spPr>
        <p:txBody>
          <a:bodyPr/>
          <a:lstStyle/>
          <a:p>
            <a:pPr marL="152396" indent="0">
              <a:buNone/>
            </a:pPr>
            <a:r>
              <a:rPr lang="en-US" sz="1600" b="1" dirty="0" err="1"/>
              <a:t>IsFixedSize</a:t>
            </a:r>
            <a:r>
              <a:rPr lang="en-US" sz="1600" b="1" dirty="0"/>
              <a:t>: </a:t>
            </a:r>
            <a:r>
              <a:rPr lang="en-US" sz="1600" dirty="0"/>
              <a:t>Gets a value indicating whether the </a:t>
            </a:r>
            <a:r>
              <a:rPr lang="en-US" sz="1600" dirty="0" err="1"/>
              <a:t>System.Collections.Hashtable</a:t>
            </a:r>
            <a:r>
              <a:rPr lang="en-US" sz="1600" dirty="0"/>
              <a:t> has a fixed size. It returns true if the Hashtable object has a fixed size; otherwise, false. The default is false.</a:t>
            </a:r>
          </a:p>
          <a:p>
            <a:pPr marL="152396" indent="0">
              <a:buNone/>
            </a:pPr>
            <a:r>
              <a:rPr lang="en-US" sz="1600" b="1" dirty="0"/>
              <a:t>Keys: </a:t>
            </a:r>
            <a:r>
              <a:rPr lang="en-US" sz="1600" dirty="0"/>
              <a:t>Gets a </a:t>
            </a:r>
            <a:r>
              <a:rPr lang="en-US" sz="1600" dirty="0" err="1"/>
              <a:t>System.Collections.ICollection</a:t>
            </a:r>
            <a:r>
              <a:rPr lang="en-US" sz="1600" dirty="0"/>
              <a:t> containing the keys in the Hashtable. It returns a </a:t>
            </a:r>
            <a:r>
              <a:rPr lang="en-US" sz="1600" dirty="0" err="1"/>
              <a:t>System.Collections.ICollection</a:t>
            </a:r>
            <a:r>
              <a:rPr lang="en-US" sz="1600" dirty="0"/>
              <a:t> containing the keys in the Hashtable.</a:t>
            </a:r>
          </a:p>
          <a:p>
            <a:pPr marL="152396" indent="0">
              <a:buNone/>
            </a:pPr>
            <a:r>
              <a:rPr lang="en-US" sz="1600" b="1" dirty="0" err="1"/>
              <a:t>IsSynchronized</a:t>
            </a:r>
            <a:r>
              <a:rPr lang="en-US" sz="1600" b="1" dirty="0"/>
              <a:t>: </a:t>
            </a:r>
            <a:r>
              <a:rPr lang="en-US" sz="1600" dirty="0"/>
              <a:t>Gets a value indicating whether access to the Hashtable is synchronized (thread-safe). It returns true if access to the Hashtable is synchronized (thread-safe); otherwise, false. The default is false.</a:t>
            </a:r>
          </a:p>
          <a:p>
            <a:pPr marL="152396" indent="0">
              <a:buNone/>
            </a:pPr>
            <a:r>
              <a:rPr lang="en-US" sz="1600" b="1" dirty="0" err="1"/>
              <a:t>IsReadOnly</a:t>
            </a:r>
            <a:r>
              <a:rPr lang="en-US" sz="1600" b="1" dirty="0"/>
              <a:t>: </a:t>
            </a:r>
            <a:r>
              <a:rPr lang="en-US" sz="1600" dirty="0"/>
              <a:t>Gets a value indicating whether the Hashtable is read-only. It returns true if the Hashtable object is read-only; otherwise, false. The default is false.</a:t>
            </a:r>
          </a:p>
          <a:p>
            <a:pPr marL="152396" indent="0">
              <a:buNone/>
            </a:pPr>
            <a:r>
              <a:rPr lang="en-US" sz="1600" b="1" dirty="0"/>
              <a:t>Count: </a:t>
            </a:r>
            <a:r>
              <a:rPr lang="en-US" sz="1600" dirty="0"/>
              <a:t>Gets the number of key/value pairs contained in the Hashtable. It returns the number of key/value pairs contained in the </a:t>
            </a:r>
            <a:r>
              <a:rPr lang="en-US" sz="1600" dirty="0" err="1"/>
              <a:t>System.Collections.Hashtable</a:t>
            </a:r>
            <a:r>
              <a:rPr lang="en-US" sz="1600" dirty="0"/>
              <a:t>.</a:t>
            </a:r>
          </a:p>
          <a:p>
            <a:pPr marL="152396" indent="0">
              <a:buNone/>
            </a:pPr>
            <a:r>
              <a:rPr lang="en-US" sz="1600" b="1" dirty="0"/>
              <a:t>Values: </a:t>
            </a:r>
            <a:r>
              <a:rPr lang="en-US" sz="1600" dirty="0"/>
              <a:t>Gets a </a:t>
            </a:r>
            <a:r>
              <a:rPr lang="en-US" sz="1600" dirty="0" err="1"/>
              <a:t>System.Collections.ICollection</a:t>
            </a:r>
            <a:r>
              <a:rPr lang="en-US" sz="1600" dirty="0"/>
              <a:t> containing the values in the Hashtable. It returns a </a:t>
            </a:r>
            <a:r>
              <a:rPr lang="en-US" sz="1600" dirty="0" err="1"/>
              <a:t>System.Collections.ICollection</a:t>
            </a:r>
            <a:r>
              <a:rPr lang="en-US" sz="1600" dirty="0"/>
              <a:t> containing the values in the Hashtable.</a:t>
            </a:r>
          </a:p>
          <a:p>
            <a:pPr marL="152396" indent="0">
              <a:buNone/>
            </a:pPr>
            <a:r>
              <a:rPr lang="en-US" sz="1600" b="1" dirty="0" err="1"/>
              <a:t>SyncRoot</a:t>
            </a:r>
            <a:r>
              <a:rPr lang="en-US" sz="1600" b="1" dirty="0"/>
              <a:t>: </a:t>
            </a:r>
            <a:r>
              <a:rPr lang="en-US" sz="1600" dirty="0"/>
              <a:t>Gets an object that can be used to synchronize access to the Hashtable. It returns an object that can be used to synchronize access to the Hashtable.</a:t>
            </a:r>
          </a:p>
          <a:p>
            <a:pPr marL="152396" indent="0">
              <a:buNone/>
            </a:pPr>
            <a:r>
              <a:rPr lang="en-US" sz="1600" b="1" dirty="0"/>
              <a:t>comparer: </a:t>
            </a:r>
            <a:r>
              <a:rPr lang="en-US" sz="1600" dirty="0"/>
              <a:t>Gets or sets the </a:t>
            </a:r>
            <a:r>
              <a:rPr lang="en-US" sz="1600" dirty="0" err="1"/>
              <a:t>System.Collections.IComparer</a:t>
            </a:r>
            <a:r>
              <a:rPr lang="en-US" sz="1600" dirty="0"/>
              <a:t> to use for the Hashtable. It returns the </a:t>
            </a:r>
            <a:r>
              <a:rPr lang="en-US" sz="1600" dirty="0" err="1"/>
              <a:t>System.Collections.IComparer</a:t>
            </a:r>
            <a:r>
              <a:rPr lang="en-US" sz="1600" dirty="0"/>
              <a:t> to use for the Hashtable.</a:t>
            </a:r>
          </a:p>
          <a:p>
            <a:pPr marL="152396" indent="0">
              <a:buNone/>
            </a:pPr>
            <a:r>
              <a:rPr lang="en-US" sz="1600" b="1" dirty="0"/>
              <a:t>hcp: </a:t>
            </a:r>
            <a:r>
              <a:rPr lang="en-US" sz="1600" dirty="0"/>
              <a:t>Gets or sets the object that can dispense hash codes. It returns the object that can dispense hash codes.</a:t>
            </a:r>
          </a:p>
          <a:p>
            <a:pPr marL="152396" indent="0">
              <a:buNone/>
            </a:pPr>
            <a:r>
              <a:rPr lang="en-US" sz="1600" b="1" dirty="0" err="1"/>
              <a:t>EqualityComparer</a:t>
            </a:r>
            <a:r>
              <a:rPr lang="en-US" sz="1600" b="1" dirty="0"/>
              <a:t>: </a:t>
            </a:r>
            <a:r>
              <a:rPr lang="en-US" sz="1600" dirty="0"/>
              <a:t>Gets the </a:t>
            </a:r>
            <a:r>
              <a:rPr lang="en-US" sz="1600" dirty="0" err="1"/>
              <a:t>System.Collections.IEqualityComparer</a:t>
            </a:r>
            <a:r>
              <a:rPr lang="en-US" sz="1600" dirty="0"/>
              <a:t> to use for the Hashtable. It returns the </a:t>
            </a:r>
            <a:r>
              <a:rPr lang="en-US" sz="1600" dirty="0" err="1"/>
              <a:t>System.Collections.IEqualityComparer</a:t>
            </a:r>
            <a:r>
              <a:rPr lang="en-US" sz="1600" dirty="0"/>
              <a:t> to use for the Hashtable</a:t>
            </a:r>
            <a:r>
              <a:rPr lang="en-US" sz="2400" dirty="0"/>
              <a:t>.</a:t>
            </a:r>
          </a:p>
        </p:txBody>
      </p:sp>
    </p:spTree>
    <p:extLst>
      <p:ext uri="{BB962C8B-B14F-4D97-AF65-F5344CB8AC3E}">
        <p14:creationId xmlns:p14="http://schemas.microsoft.com/office/powerpoint/2010/main" val="250604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A2E32-94D2-2500-F130-B961E77A7DBA}"/>
              </a:ext>
            </a:extLst>
          </p:cNvPr>
          <p:cNvSpPr>
            <a:spLocks noGrp="1"/>
          </p:cNvSpPr>
          <p:nvPr>
            <p:ph type="title"/>
          </p:nvPr>
        </p:nvSpPr>
        <p:spPr>
          <a:xfrm>
            <a:off x="806824" y="322016"/>
            <a:ext cx="7799294" cy="707568"/>
          </a:xfrm>
        </p:spPr>
        <p:txBody>
          <a:bodyPr/>
          <a:lstStyle/>
          <a:p>
            <a:r>
              <a:rPr lang="en-US" b="1" dirty="0"/>
              <a:t>How did we get Here?</a:t>
            </a:r>
          </a:p>
        </p:txBody>
      </p:sp>
      <p:sp>
        <p:nvSpPr>
          <p:cNvPr id="3" name="Text Placeholder 2">
            <a:extLst>
              <a:ext uri="{FF2B5EF4-FFF2-40B4-BE49-F238E27FC236}">
                <a16:creationId xmlns:a16="http://schemas.microsoft.com/office/drawing/2014/main" id="{EB5865EA-7E2B-78AE-B8A9-0735BC68E4AA}"/>
              </a:ext>
            </a:extLst>
          </p:cNvPr>
          <p:cNvSpPr>
            <a:spLocks noGrp="1"/>
          </p:cNvSpPr>
          <p:nvPr>
            <p:ph type="body" idx="1"/>
          </p:nvPr>
        </p:nvSpPr>
        <p:spPr>
          <a:xfrm>
            <a:off x="609599" y="1183341"/>
            <a:ext cx="11286565" cy="4998859"/>
          </a:xfrm>
        </p:spPr>
        <p:txBody>
          <a:bodyPr/>
          <a:lstStyle/>
          <a:p>
            <a:pPr marL="152396" indent="0">
              <a:buNone/>
            </a:pPr>
            <a:r>
              <a:rPr lang="en-US" sz="2400" dirty="0"/>
              <a:t>In Arrays and ArrayList we can access elements based on index but if dealing with many elements it difficult to remember the index of each and every element , so it is easier to access elements using a key instead of an index. This is where we need Hash Table.</a:t>
            </a:r>
          </a:p>
          <a:p>
            <a:pPr marL="152396" indent="0">
              <a:buNone/>
            </a:pPr>
            <a:endParaRPr lang="en-US" sz="2400" dirty="0"/>
          </a:p>
          <a:p>
            <a:pPr marL="152396" indent="0">
              <a:buNone/>
            </a:pPr>
            <a:r>
              <a:rPr lang="en-US" sz="2400" dirty="0"/>
              <a:t>The Hashtable in C# is a Non-Generic Collection that stores the element in the form of “Key-Value Pairs”. The data in the Hashtable are organized based on the hash code of the key. The key in the HashTable is defined by us and more importantly, that key can be of any data type. Once we created the Hashtable collection, then we can access the elements by using the keys.</a:t>
            </a:r>
          </a:p>
          <a:p>
            <a:pPr marL="152396" indent="0">
              <a:buNone/>
            </a:pPr>
            <a:r>
              <a:rPr lang="en-US" sz="2400" b="0" i="0" dirty="0">
                <a:solidFill>
                  <a:srgbClr val="000000"/>
                </a:solidFill>
                <a:effectLst/>
                <a:latin typeface="arial" panose="020B0604020202020204" pitchFamily="34" charset="0"/>
              </a:rPr>
              <a:t>The Hashtable computes a hash code for each key. Then it uses that hash code to look up the elements very quickly which increases the performance of the application.</a:t>
            </a:r>
            <a:endParaRPr lang="en-US" sz="2400" dirty="0"/>
          </a:p>
        </p:txBody>
      </p:sp>
    </p:spTree>
    <p:extLst>
      <p:ext uri="{BB962C8B-B14F-4D97-AF65-F5344CB8AC3E}">
        <p14:creationId xmlns:p14="http://schemas.microsoft.com/office/powerpoint/2010/main" val="1545609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969F8-4265-9813-B93F-7371A77562D1}"/>
              </a:ext>
            </a:extLst>
          </p:cNvPr>
          <p:cNvSpPr>
            <a:spLocks noGrp="1"/>
          </p:cNvSpPr>
          <p:nvPr>
            <p:ph type="title"/>
          </p:nvPr>
        </p:nvSpPr>
        <p:spPr>
          <a:xfrm>
            <a:off x="770965" y="412377"/>
            <a:ext cx="10416988" cy="1030941"/>
          </a:xfrm>
        </p:spPr>
        <p:txBody>
          <a:bodyPr/>
          <a:lstStyle/>
          <a:p>
            <a:r>
              <a:rPr lang="en-US" b="1" dirty="0"/>
              <a:t>Characteristics of a HashTable </a:t>
            </a:r>
          </a:p>
        </p:txBody>
      </p:sp>
      <p:sp>
        <p:nvSpPr>
          <p:cNvPr id="3" name="Text Placeholder 2">
            <a:extLst>
              <a:ext uri="{FF2B5EF4-FFF2-40B4-BE49-F238E27FC236}">
                <a16:creationId xmlns:a16="http://schemas.microsoft.com/office/drawing/2014/main" id="{AB8A7069-0676-AE1E-8983-5758ACD72E6F}"/>
              </a:ext>
            </a:extLst>
          </p:cNvPr>
          <p:cNvSpPr>
            <a:spLocks noGrp="1"/>
          </p:cNvSpPr>
          <p:nvPr>
            <p:ph type="body" idx="1"/>
          </p:nvPr>
        </p:nvSpPr>
        <p:spPr>
          <a:xfrm>
            <a:off x="770965" y="1264024"/>
            <a:ext cx="11062448" cy="5342964"/>
          </a:xfrm>
        </p:spPr>
        <p:txBody>
          <a:bodyPr/>
          <a:lstStyle/>
          <a:p>
            <a:r>
              <a:rPr lang="en-US" dirty="0"/>
              <a:t>The Hashtable Collection Class in C# stores the elements in the form of key-value pairs.</a:t>
            </a:r>
          </a:p>
          <a:p>
            <a:r>
              <a:rPr lang="en-US" dirty="0"/>
              <a:t>Hashtable Class belongs to </a:t>
            </a:r>
            <a:r>
              <a:rPr lang="en-US" dirty="0" err="1"/>
              <a:t>System.Collection</a:t>
            </a:r>
            <a:r>
              <a:rPr lang="en-US" dirty="0"/>
              <a:t> namespace i.e. it is a Non-Generic Collection class.</a:t>
            </a:r>
          </a:p>
          <a:p>
            <a:r>
              <a:rPr lang="en-US" dirty="0"/>
              <a:t>It implements the </a:t>
            </a:r>
            <a:r>
              <a:rPr lang="en-US" dirty="0" err="1"/>
              <a:t>IDictionary</a:t>
            </a:r>
            <a:r>
              <a:rPr lang="en-US" dirty="0"/>
              <a:t> interface.</a:t>
            </a:r>
          </a:p>
          <a:p>
            <a:r>
              <a:rPr lang="en-US" dirty="0"/>
              <a:t>The Keys can be of any data type but they must be unique and not null.</a:t>
            </a:r>
          </a:p>
          <a:p>
            <a:r>
              <a:rPr lang="en-US" dirty="0"/>
              <a:t>The Hashtable accepts both null and duplicate values.</a:t>
            </a:r>
          </a:p>
          <a:p>
            <a:r>
              <a:rPr lang="en-US" dirty="0"/>
              <a:t>We can access the values by using the associated key.</a:t>
            </a:r>
          </a:p>
          <a:p>
            <a:r>
              <a:rPr lang="en-US" dirty="0"/>
              <a:t>The capacity of a Hashtable is the number of elements that a Hashtable can hold.</a:t>
            </a:r>
          </a:p>
          <a:p>
            <a:r>
              <a:rPr lang="en-US" dirty="0"/>
              <a:t>A hashtable is a non-generic collection, so we can store elements of the same type as well as of different types.</a:t>
            </a:r>
          </a:p>
        </p:txBody>
      </p:sp>
    </p:spTree>
    <p:extLst>
      <p:ext uri="{BB962C8B-B14F-4D97-AF65-F5344CB8AC3E}">
        <p14:creationId xmlns:p14="http://schemas.microsoft.com/office/powerpoint/2010/main" val="2455754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91E44-5BBE-432A-3DAC-DA66E0DF30B9}"/>
              </a:ext>
            </a:extLst>
          </p:cNvPr>
          <p:cNvSpPr>
            <a:spLocks noGrp="1"/>
          </p:cNvSpPr>
          <p:nvPr>
            <p:ph type="title"/>
          </p:nvPr>
        </p:nvSpPr>
        <p:spPr>
          <a:xfrm>
            <a:off x="510989" y="81326"/>
            <a:ext cx="7521200" cy="594474"/>
          </a:xfrm>
        </p:spPr>
        <p:txBody>
          <a:bodyPr/>
          <a:lstStyle/>
          <a:p>
            <a:r>
              <a:rPr lang="en-US" dirty="0"/>
              <a:t>How A Hashtable works</a:t>
            </a:r>
          </a:p>
        </p:txBody>
      </p:sp>
      <p:sp>
        <p:nvSpPr>
          <p:cNvPr id="3" name="Text Placeholder 2">
            <a:extLst>
              <a:ext uri="{FF2B5EF4-FFF2-40B4-BE49-F238E27FC236}">
                <a16:creationId xmlns:a16="http://schemas.microsoft.com/office/drawing/2014/main" id="{14229908-89EF-1B2B-D8AF-FBF825D24536}"/>
              </a:ext>
            </a:extLst>
          </p:cNvPr>
          <p:cNvSpPr>
            <a:spLocks noGrp="1"/>
          </p:cNvSpPr>
          <p:nvPr>
            <p:ph type="body" idx="1"/>
          </p:nvPr>
        </p:nvSpPr>
        <p:spPr>
          <a:xfrm>
            <a:off x="609599" y="932329"/>
            <a:ext cx="11259672" cy="5549153"/>
          </a:xfrm>
        </p:spPr>
        <p:txBody>
          <a:bodyPr/>
          <a:lstStyle/>
          <a:p>
            <a:r>
              <a:rPr lang="en-US" sz="2000" dirty="0"/>
              <a:t>When we add elements to a hashtable like string, int, or complex types, then it converts the key data which can be a string, integer, numeric, or anything in the world into simple hash integer values so that lookup can be easy. Once the conversion is done, then the data will be added to the hashtable collection. For a better understanding, please have a look at the below image. The performance of the hashtable is less as compared to the ArrayList because of this key conversion (converting the key to an integer </a:t>
            </a:r>
            <a:r>
              <a:rPr lang="en-US" sz="2000" dirty="0" err="1"/>
              <a:t>hashcode</a:t>
            </a:r>
            <a:r>
              <a:rPr lang="en-US" sz="2000" dirty="0"/>
              <a:t>).</a:t>
            </a:r>
          </a:p>
        </p:txBody>
      </p:sp>
      <p:pic>
        <p:nvPicPr>
          <p:cNvPr id="5" name="Picture 4">
            <a:extLst>
              <a:ext uri="{FF2B5EF4-FFF2-40B4-BE49-F238E27FC236}">
                <a16:creationId xmlns:a16="http://schemas.microsoft.com/office/drawing/2014/main" id="{F33AA805-407C-FEA4-4E1B-D6D482B3C8DC}"/>
              </a:ext>
            </a:extLst>
          </p:cNvPr>
          <p:cNvPicPr>
            <a:picLocks noChangeAspect="1"/>
          </p:cNvPicPr>
          <p:nvPr/>
        </p:nvPicPr>
        <p:blipFill>
          <a:blip r:embed="rId2"/>
          <a:stretch>
            <a:fillRect/>
          </a:stretch>
        </p:blipFill>
        <p:spPr>
          <a:xfrm>
            <a:off x="3329986" y="2779059"/>
            <a:ext cx="6552397" cy="3487270"/>
          </a:xfrm>
          <a:prstGeom prst="rect">
            <a:avLst/>
          </a:prstGeom>
        </p:spPr>
      </p:pic>
    </p:spTree>
    <p:extLst>
      <p:ext uri="{BB962C8B-B14F-4D97-AF65-F5344CB8AC3E}">
        <p14:creationId xmlns:p14="http://schemas.microsoft.com/office/powerpoint/2010/main" val="3245393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3E9C4-F52B-D7E6-8B87-77AC8E5FA56A}"/>
              </a:ext>
            </a:extLst>
          </p:cNvPr>
          <p:cNvSpPr>
            <a:spLocks noGrp="1"/>
          </p:cNvSpPr>
          <p:nvPr>
            <p:ph type="title"/>
          </p:nvPr>
        </p:nvSpPr>
        <p:spPr>
          <a:xfrm>
            <a:off x="887505" y="918168"/>
            <a:ext cx="11582401" cy="698604"/>
          </a:xfrm>
        </p:spPr>
        <p:txBody>
          <a:bodyPr/>
          <a:lstStyle/>
          <a:p>
            <a:r>
              <a:rPr lang="en-US" sz="4000" b="1" dirty="0"/>
              <a:t>Differences between ArrayList and Hashtable in C#:</a:t>
            </a:r>
            <a:br>
              <a:rPr lang="en-US" dirty="0"/>
            </a:br>
            <a:endParaRPr lang="en-US" dirty="0"/>
          </a:p>
        </p:txBody>
      </p:sp>
      <p:sp>
        <p:nvSpPr>
          <p:cNvPr id="3" name="Text Placeholder 2">
            <a:extLst>
              <a:ext uri="{FF2B5EF4-FFF2-40B4-BE49-F238E27FC236}">
                <a16:creationId xmlns:a16="http://schemas.microsoft.com/office/drawing/2014/main" id="{19172106-562E-A4D9-9371-D01ABE5D4FA4}"/>
              </a:ext>
            </a:extLst>
          </p:cNvPr>
          <p:cNvSpPr>
            <a:spLocks noGrp="1"/>
          </p:cNvSpPr>
          <p:nvPr>
            <p:ph type="body" idx="1"/>
          </p:nvPr>
        </p:nvSpPr>
        <p:spPr>
          <a:xfrm>
            <a:off x="457199" y="1748118"/>
            <a:ext cx="11313459" cy="4434082"/>
          </a:xfrm>
        </p:spPr>
        <p:txBody>
          <a:bodyPr/>
          <a:lstStyle/>
          <a:p>
            <a:endParaRPr lang="en-US" dirty="0"/>
          </a:p>
          <a:p>
            <a:r>
              <a:rPr lang="en-US" b="1" dirty="0"/>
              <a:t>Lookup: </a:t>
            </a:r>
            <a:r>
              <a:rPr lang="en-US" dirty="0"/>
              <a:t>ArrayList can be only looked up via the index number which is generated internally. Hashtable can be looked up by a custom-defined key.</a:t>
            </a:r>
          </a:p>
          <a:p>
            <a:r>
              <a:rPr lang="en-US" b="1" dirty="0"/>
              <a:t>Performance: </a:t>
            </a:r>
            <a:r>
              <a:rPr lang="en-US" dirty="0"/>
              <a:t>ArrayList is faster than hashtable because of extra tasks performed in hashtables i.e. hashing.</a:t>
            </a:r>
          </a:p>
          <a:p>
            <a:r>
              <a:rPr lang="en-US" b="1" dirty="0"/>
              <a:t>Scenario: </a:t>
            </a:r>
            <a:r>
              <a:rPr lang="en-US" dirty="0"/>
              <a:t>If you want a key lookup use hashtable. If you just want to add and browser through a collection then use ArrayList.</a:t>
            </a:r>
          </a:p>
        </p:txBody>
      </p:sp>
    </p:spTree>
    <p:extLst>
      <p:ext uri="{BB962C8B-B14F-4D97-AF65-F5344CB8AC3E}">
        <p14:creationId xmlns:p14="http://schemas.microsoft.com/office/powerpoint/2010/main" val="1752692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CC427-CF12-B4C7-65F6-9A0370A998E7}"/>
              </a:ext>
            </a:extLst>
          </p:cNvPr>
          <p:cNvSpPr>
            <a:spLocks noGrp="1"/>
          </p:cNvSpPr>
          <p:nvPr>
            <p:ph type="title"/>
          </p:nvPr>
        </p:nvSpPr>
        <p:spPr>
          <a:xfrm>
            <a:off x="681317" y="340659"/>
            <a:ext cx="11053483" cy="708211"/>
          </a:xfrm>
        </p:spPr>
        <p:txBody>
          <a:bodyPr/>
          <a:lstStyle/>
          <a:p>
            <a:r>
              <a:rPr lang="en-US" dirty="0"/>
              <a:t>How to Create a Hashtable</a:t>
            </a:r>
          </a:p>
        </p:txBody>
      </p:sp>
      <p:sp>
        <p:nvSpPr>
          <p:cNvPr id="3" name="Text Placeholder 2">
            <a:extLst>
              <a:ext uri="{FF2B5EF4-FFF2-40B4-BE49-F238E27FC236}">
                <a16:creationId xmlns:a16="http://schemas.microsoft.com/office/drawing/2014/main" id="{CAEC865A-01AC-AE58-25B3-35F2BF40EDD6}"/>
              </a:ext>
            </a:extLst>
          </p:cNvPr>
          <p:cNvSpPr>
            <a:spLocks noGrp="1"/>
          </p:cNvSpPr>
          <p:nvPr>
            <p:ph type="body" idx="1"/>
          </p:nvPr>
        </p:nvSpPr>
        <p:spPr>
          <a:xfrm>
            <a:off x="546847" y="1048870"/>
            <a:ext cx="11367247" cy="5091953"/>
          </a:xfrm>
        </p:spPr>
        <p:txBody>
          <a:bodyPr/>
          <a:lstStyle/>
          <a:p>
            <a:r>
              <a:rPr lang="en-US" dirty="0"/>
              <a:t>In C# creating a hashtable  we can use 16 different types of constructor</a:t>
            </a:r>
          </a:p>
          <a:p>
            <a:endParaRPr lang="en-US" dirty="0"/>
          </a:p>
          <a:p>
            <a:endParaRPr lang="en-US" dirty="0"/>
          </a:p>
          <a:p>
            <a:endParaRPr lang="en-US" dirty="0"/>
          </a:p>
          <a:p>
            <a:endParaRPr lang="en-US" dirty="0"/>
          </a:p>
          <a:p>
            <a:endParaRPr lang="en-US" dirty="0"/>
          </a:p>
          <a:p>
            <a:endParaRPr lang="en-US" dirty="0"/>
          </a:p>
          <a:p>
            <a:endParaRPr lang="en-US" dirty="0"/>
          </a:p>
          <a:p>
            <a:r>
              <a:rPr lang="en-US" dirty="0"/>
              <a:t>To create a hashtable create an instance of the hashtable class using one of the above constructors. </a:t>
            </a:r>
          </a:p>
        </p:txBody>
      </p:sp>
      <p:pic>
        <p:nvPicPr>
          <p:cNvPr id="9" name="Picture 8">
            <a:extLst>
              <a:ext uri="{FF2B5EF4-FFF2-40B4-BE49-F238E27FC236}">
                <a16:creationId xmlns:a16="http://schemas.microsoft.com/office/drawing/2014/main" id="{9958D9F3-DCC9-EA7F-069D-43EB6E48E676}"/>
              </a:ext>
            </a:extLst>
          </p:cNvPr>
          <p:cNvPicPr>
            <a:picLocks noChangeAspect="1"/>
          </p:cNvPicPr>
          <p:nvPr/>
        </p:nvPicPr>
        <p:blipFill rotWithShape="1">
          <a:blip r:embed="rId2"/>
          <a:srcRect t="1899" b="3397"/>
          <a:stretch/>
        </p:blipFill>
        <p:spPr>
          <a:xfrm>
            <a:off x="967365" y="2106707"/>
            <a:ext cx="7783011" cy="2832846"/>
          </a:xfrm>
          <a:prstGeom prst="rect">
            <a:avLst/>
          </a:prstGeom>
        </p:spPr>
      </p:pic>
      <p:pic>
        <p:nvPicPr>
          <p:cNvPr id="11" name="Picture 10">
            <a:extLst>
              <a:ext uri="{FF2B5EF4-FFF2-40B4-BE49-F238E27FC236}">
                <a16:creationId xmlns:a16="http://schemas.microsoft.com/office/drawing/2014/main" id="{C8B58778-E9D3-43AC-3D05-3E5C3A353F38}"/>
              </a:ext>
            </a:extLst>
          </p:cNvPr>
          <p:cNvPicPr>
            <a:picLocks noChangeAspect="1"/>
          </p:cNvPicPr>
          <p:nvPr/>
        </p:nvPicPr>
        <p:blipFill>
          <a:blip r:embed="rId3"/>
          <a:stretch>
            <a:fillRect/>
          </a:stretch>
        </p:blipFill>
        <p:spPr>
          <a:xfrm>
            <a:off x="5238773" y="5400079"/>
            <a:ext cx="3686689" cy="495369"/>
          </a:xfrm>
          <a:prstGeom prst="rect">
            <a:avLst/>
          </a:prstGeom>
        </p:spPr>
      </p:pic>
    </p:spTree>
    <p:extLst>
      <p:ext uri="{BB962C8B-B14F-4D97-AF65-F5344CB8AC3E}">
        <p14:creationId xmlns:p14="http://schemas.microsoft.com/office/powerpoint/2010/main" val="2579540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9775-0658-F124-0D44-2735809216FC}"/>
              </a:ext>
            </a:extLst>
          </p:cNvPr>
          <p:cNvSpPr>
            <a:spLocks noGrp="1"/>
          </p:cNvSpPr>
          <p:nvPr>
            <p:ph type="title"/>
          </p:nvPr>
        </p:nvSpPr>
        <p:spPr>
          <a:xfrm>
            <a:off x="690282" y="170973"/>
            <a:ext cx="10381130" cy="608956"/>
          </a:xfrm>
        </p:spPr>
        <p:txBody>
          <a:bodyPr/>
          <a:lstStyle/>
          <a:p>
            <a:r>
              <a:rPr lang="en-US" dirty="0"/>
              <a:t>Adding Elements into the HashTable</a:t>
            </a:r>
          </a:p>
        </p:txBody>
      </p:sp>
      <p:sp>
        <p:nvSpPr>
          <p:cNvPr id="3" name="Text Placeholder 2">
            <a:extLst>
              <a:ext uri="{FF2B5EF4-FFF2-40B4-BE49-F238E27FC236}">
                <a16:creationId xmlns:a16="http://schemas.microsoft.com/office/drawing/2014/main" id="{66D05F8D-D104-E2E8-C2CF-F9DF4350F309}"/>
              </a:ext>
            </a:extLst>
          </p:cNvPr>
          <p:cNvSpPr>
            <a:spLocks noGrp="1"/>
          </p:cNvSpPr>
          <p:nvPr>
            <p:ph type="body" idx="1"/>
          </p:nvPr>
        </p:nvSpPr>
        <p:spPr>
          <a:xfrm>
            <a:off x="609599" y="1048871"/>
            <a:ext cx="11008659" cy="5133329"/>
          </a:xfrm>
        </p:spPr>
        <p:txBody>
          <a:bodyPr/>
          <a:lstStyle/>
          <a:p>
            <a:r>
              <a:rPr lang="en-US" dirty="0"/>
              <a:t>Add(object key, object? value): The Add(object key, object? value) method is used to add an element with the specified key and value into the Hashtable. Here, the parameter key specifies the key of the element to add and the parameter value specifies the value of the element to add. The value can be null.</a:t>
            </a:r>
          </a:p>
        </p:txBody>
      </p:sp>
      <p:pic>
        <p:nvPicPr>
          <p:cNvPr id="5" name="Picture 4">
            <a:extLst>
              <a:ext uri="{FF2B5EF4-FFF2-40B4-BE49-F238E27FC236}">
                <a16:creationId xmlns:a16="http://schemas.microsoft.com/office/drawing/2014/main" id="{F72E9DD4-ADD6-B2C8-219F-10D91113D59B}"/>
              </a:ext>
            </a:extLst>
          </p:cNvPr>
          <p:cNvPicPr>
            <a:picLocks noChangeAspect="1"/>
          </p:cNvPicPr>
          <p:nvPr/>
        </p:nvPicPr>
        <p:blipFill>
          <a:blip r:embed="rId2"/>
          <a:stretch>
            <a:fillRect/>
          </a:stretch>
        </p:blipFill>
        <p:spPr>
          <a:xfrm>
            <a:off x="2047294" y="3288785"/>
            <a:ext cx="4296375" cy="2019582"/>
          </a:xfrm>
          <a:prstGeom prst="rect">
            <a:avLst/>
          </a:prstGeom>
        </p:spPr>
      </p:pic>
    </p:spTree>
    <p:extLst>
      <p:ext uri="{BB962C8B-B14F-4D97-AF65-F5344CB8AC3E}">
        <p14:creationId xmlns:p14="http://schemas.microsoft.com/office/powerpoint/2010/main" val="3023152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2925-1488-A950-9B8F-B5CAAF2E4D31}"/>
              </a:ext>
            </a:extLst>
          </p:cNvPr>
          <p:cNvSpPr>
            <a:spLocks noGrp="1"/>
          </p:cNvSpPr>
          <p:nvPr>
            <p:ph type="title"/>
          </p:nvPr>
        </p:nvSpPr>
        <p:spPr>
          <a:xfrm>
            <a:off x="681317" y="153043"/>
            <a:ext cx="9825317" cy="689639"/>
          </a:xfrm>
        </p:spPr>
        <p:txBody>
          <a:bodyPr/>
          <a:lstStyle/>
          <a:p>
            <a:r>
              <a:rPr lang="en-US" dirty="0"/>
              <a:t>Accessing a Hash Table</a:t>
            </a:r>
          </a:p>
        </p:txBody>
      </p:sp>
      <p:sp>
        <p:nvSpPr>
          <p:cNvPr id="3" name="Text Placeholder 2">
            <a:extLst>
              <a:ext uri="{FF2B5EF4-FFF2-40B4-BE49-F238E27FC236}">
                <a16:creationId xmlns:a16="http://schemas.microsoft.com/office/drawing/2014/main" id="{1EABD195-DF91-1852-C031-F6C7B8E03022}"/>
              </a:ext>
            </a:extLst>
          </p:cNvPr>
          <p:cNvSpPr>
            <a:spLocks noGrp="1"/>
          </p:cNvSpPr>
          <p:nvPr>
            <p:ph type="body" idx="1"/>
          </p:nvPr>
        </p:nvSpPr>
        <p:spPr>
          <a:xfrm>
            <a:off x="564777" y="627529"/>
            <a:ext cx="11510682" cy="5979459"/>
          </a:xfrm>
        </p:spPr>
        <p:txBody>
          <a:bodyPr/>
          <a:lstStyle/>
          <a:p>
            <a:r>
              <a:rPr lang="en-US" dirty="0"/>
              <a:t>Using Keys to access Hashtable </a:t>
            </a:r>
          </a:p>
          <a:p>
            <a:endParaRPr lang="en-US" dirty="0"/>
          </a:p>
          <a:p>
            <a:endParaRPr lang="en-US" dirty="0"/>
          </a:p>
          <a:p>
            <a:endParaRPr lang="en-US" dirty="0"/>
          </a:p>
          <a:p>
            <a:endParaRPr lang="en-US" dirty="0"/>
          </a:p>
          <a:p>
            <a:endParaRPr lang="en-US" dirty="0"/>
          </a:p>
          <a:p>
            <a:r>
              <a:rPr lang="en-US" dirty="0"/>
              <a:t>Using a Foreach loop</a:t>
            </a:r>
          </a:p>
        </p:txBody>
      </p:sp>
      <p:pic>
        <p:nvPicPr>
          <p:cNvPr id="5" name="Picture 4">
            <a:extLst>
              <a:ext uri="{FF2B5EF4-FFF2-40B4-BE49-F238E27FC236}">
                <a16:creationId xmlns:a16="http://schemas.microsoft.com/office/drawing/2014/main" id="{372DF19E-B185-C323-D0F7-F0BB7F2C739F}"/>
              </a:ext>
            </a:extLst>
          </p:cNvPr>
          <p:cNvPicPr>
            <a:picLocks noChangeAspect="1"/>
          </p:cNvPicPr>
          <p:nvPr/>
        </p:nvPicPr>
        <p:blipFill>
          <a:blip r:embed="rId2"/>
          <a:stretch>
            <a:fillRect/>
          </a:stretch>
        </p:blipFill>
        <p:spPr>
          <a:xfrm>
            <a:off x="1205439" y="1228418"/>
            <a:ext cx="4706007" cy="2200582"/>
          </a:xfrm>
          <a:prstGeom prst="rect">
            <a:avLst/>
          </a:prstGeom>
        </p:spPr>
      </p:pic>
      <p:pic>
        <p:nvPicPr>
          <p:cNvPr id="7" name="Picture 6">
            <a:extLst>
              <a:ext uri="{FF2B5EF4-FFF2-40B4-BE49-F238E27FC236}">
                <a16:creationId xmlns:a16="http://schemas.microsoft.com/office/drawing/2014/main" id="{1AC0B033-2D1E-4562-0126-1C0BD577222A}"/>
              </a:ext>
            </a:extLst>
          </p:cNvPr>
          <p:cNvPicPr>
            <a:picLocks noChangeAspect="1"/>
          </p:cNvPicPr>
          <p:nvPr/>
        </p:nvPicPr>
        <p:blipFill>
          <a:blip r:embed="rId3"/>
          <a:stretch>
            <a:fillRect/>
          </a:stretch>
        </p:blipFill>
        <p:spPr>
          <a:xfrm>
            <a:off x="6826451" y="2071498"/>
            <a:ext cx="2210108" cy="514422"/>
          </a:xfrm>
          <a:prstGeom prst="rect">
            <a:avLst/>
          </a:prstGeom>
        </p:spPr>
      </p:pic>
      <p:pic>
        <p:nvPicPr>
          <p:cNvPr id="9" name="Picture 8">
            <a:extLst>
              <a:ext uri="{FF2B5EF4-FFF2-40B4-BE49-F238E27FC236}">
                <a16:creationId xmlns:a16="http://schemas.microsoft.com/office/drawing/2014/main" id="{4F7B0D71-39C9-1573-3DAF-31648D51838D}"/>
              </a:ext>
            </a:extLst>
          </p:cNvPr>
          <p:cNvPicPr>
            <a:picLocks noChangeAspect="1"/>
          </p:cNvPicPr>
          <p:nvPr/>
        </p:nvPicPr>
        <p:blipFill>
          <a:blip r:embed="rId4"/>
          <a:stretch>
            <a:fillRect/>
          </a:stretch>
        </p:blipFill>
        <p:spPr>
          <a:xfrm>
            <a:off x="1205439" y="4109900"/>
            <a:ext cx="4863525" cy="2595057"/>
          </a:xfrm>
          <a:prstGeom prst="rect">
            <a:avLst/>
          </a:prstGeom>
        </p:spPr>
      </p:pic>
      <p:pic>
        <p:nvPicPr>
          <p:cNvPr id="11" name="Picture 10">
            <a:extLst>
              <a:ext uri="{FF2B5EF4-FFF2-40B4-BE49-F238E27FC236}">
                <a16:creationId xmlns:a16="http://schemas.microsoft.com/office/drawing/2014/main" id="{CAA34E21-A532-4BB3-8559-D248D6B7D1F6}"/>
              </a:ext>
            </a:extLst>
          </p:cNvPr>
          <p:cNvPicPr>
            <a:picLocks noChangeAspect="1"/>
          </p:cNvPicPr>
          <p:nvPr/>
        </p:nvPicPr>
        <p:blipFill>
          <a:blip r:embed="rId5"/>
          <a:stretch>
            <a:fillRect/>
          </a:stretch>
        </p:blipFill>
        <p:spPr>
          <a:xfrm>
            <a:off x="6826451" y="4883480"/>
            <a:ext cx="3124636" cy="1047896"/>
          </a:xfrm>
          <a:prstGeom prst="rect">
            <a:avLst/>
          </a:prstGeom>
        </p:spPr>
      </p:pic>
    </p:spTree>
    <p:extLst>
      <p:ext uri="{BB962C8B-B14F-4D97-AF65-F5344CB8AC3E}">
        <p14:creationId xmlns:p14="http://schemas.microsoft.com/office/powerpoint/2010/main" val="1616993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3237B-3C97-93C3-7D59-4BE082EB06D5}"/>
              </a:ext>
            </a:extLst>
          </p:cNvPr>
          <p:cNvSpPr>
            <a:spLocks noGrp="1"/>
          </p:cNvSpPr>
          <p:nvPr>
            <p:ph type="title"/>
          </p:nvPr>
        </p:nvSpPr>
        <p:spPr>
          <a:xfrm>
            <a:off x="596153" y="108219"/>
            <a:ext cx="10999694" cy="788251"/>
          </a:xfrm>
        </p:spPr>
        <p:txBody>
          <a:bodyPr/>
          <a:lstStyle/>
          <a:p>
            <a:r>
              <a:rPr lang="en-US" sz="3600" b="1" dirty="0"/>
              <a:t>Check on availability of a Key-Value Pair in HashTables</a:t>
            </a:r>
          </a:p>
        </p:txBody>
      </p:sp>
      <p:sp>
        <p:nvSpPr>
          <p:cNvPr id="3" name="Text Placeholder 2">
            <a:extLst>
              <a:ext uri="{FF2B5EF4-FFF2-40B4-BE49-F238E27FC236}">
                <a16:creationId xmlns:a16="http://schemas.microsoft.com/office/drawing/2014/main" id="{A3483C46-9A53-5AEF-5B4D-488B64FFE05B}"/>
              </a:ext>
            </a:extLst>
          </p:cNvPr>
          <p:cNvSpPr>
            <a:spLocks noGrp="1"/>
          </p:cNvSpPr>
          <p:nvPr>
            <p:ph type="body" idx="1"/>
          </p:nvPr>
        </p:nvSpPr>
        <p:spPr>
          <a:xfrm>
            <a:off x="461683" y="1147483"/>
            <a:ext cx="11407589" cy="5074024"/>
          </a:xfrm>
        </p:spPr>
        <p:txBody>
          <a:bodyPr/>
          <a:lstStyle/>
          <a:p>
            <a:r>
              <a:rPr lang="en-US" sz="2400" b="1" dirty="0"/>
              <a:t>Contains(object key):</a:t>
            </a:r>
            <a:r>
              <a:rPr lang="en-US" sz="2400" dirty="0"/>
              <a:t> The Contains(object key) method of the Hashtable is used to check whether the Hashtable contains a specific key. The parameter key to locating in the Hashtable object. It returns true if the Hashtable contains an element with the specified key; otherwise, false. If the key is null, then it will throw System.ArgumentNullException.</a:t>
            </a:r>
            <a:endParaRPr lang="en-US" sz="2400" b="1" dirty="0"/>
          </a:p>
          <a:p>
            <a:r>
              <a:rPr lang="en-US" sz="2400" b="1" dirty="0"/>
              <a:t>ContainsKey(object key): </a:t>
            </a:r>
            <a:r>
              <a:rPr lang="en-US" sz="2400" dirty="0"/>
              <a:t>The ContainsKey(object key) method of the Hashtable is used to check if a given key is present in the Hashtable or not. The parameter key to locating in the Hashtable object. If the given key is present in the collection then it will return true else it will return false. If the key is null, then it will throw System.ArgumentNullException.</a:t>
            </a:r>
          </a:p>
          <a:p>
            <a:r>
              <a:rPr lang="en-US" sz="2400" b="1" dirty="0"/>
              <a:t>ContainsValue(object value): </a:t>
            </a:r>
            <a:r>
              <a:rPr lang="en-US" sz="2400" dirty="0"/>
              <a:t>The ContainsValue(object value) Method of the Hashtable class is used to check if a value is present in the Hashtable or not. The parameter value to locate in the hashtable object. If the given value is present in the collection then it will return true else it will return false.</a:t>
            </a:r>
          </a:p>
        </p:txBody>
      </p:sp>
    </p:spTree>
    <p:extLst>
      <p:ext uri="{BB962C8B-B14F-4D97-AF65-F5344CB8AC3E}">
        <p14:creationId xmlns:p14="http://schemas.microsoft.com/office/powerpoint/2010/main" val="1801910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1525</Words>
  <Application>Microsoft Office PowerPoint</Application>
  <PresentationFormat>Widescreen</PresentationFormat>
  <Paragraphs>76</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-apple-system</vt:lpstr>
      <vt:lpstr>Arial</vt:lpstr>
      <vt:lpstr>Arial</vt:lpstr>
      <vt:lpstr>Calibri</vt:lpstr>
      <vt:lpstr>Calibri Light</vt:lpstr>
      <vt:lpstr>Times New Roman</vt:lpstr>
      <vt:lpstr>Office Theme</vt:lpstr>
      <vt:lpstr>HASHTABLE</vt:lpstr>
      <vt:lpstr>How did we get Here?</vt:lpstr>
      <vt:lpstr>Characteristics of a HashTable </vt:lpstr>
      <vt:lpstr>How A Hashtable works</vt:lpstr>
      <vt:lpstr>Differences between ArrayList and Hashtable in C#: </vt:lpstr>
      <vt:lpstr>How to Create a Hashtable</vt:lpstr>
      <vt:lpstr>Adding Elements into the HashTable</vt:lpstr>
      <vt:lpstr>Accessing a Hash Table</vt:lpstr>
      <vt:lpstr>Check on availability of a Key-Value Pair in HashTables</vt:lpstr>
      <vt:lpstr>PowerPoint Presentation</vt:lpstr>
      <vt:lpstr>Removing an Element</vt:lpstr>
      <vt:lpstr>How to Assign Values to a Hashtable with Indexer in C#? </vt:lpstr>
      <vt:lpstr>Updating a HashTable</vt:lpstr>
      <vt:lpstr>Clone a  HashTable</vt:lpstr>
      <vt:lpstr>How to Copy a Hashtable to an Existing Array</vt:lpstr>
      <vt:lpstr>HashTable Properties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HASHTABLE</dc:title>
  <dc:creator>Jonathan Ndambuki</dc:creator>
  <cp:lastModifiedBy>Jonathan Ndambuki</cp:lastModifiedBy>
  <cp:revision>4</cp:revision>
  <dcterms:created xsi:type="dcterms:W3CDTF">2023-06-19T13:37:53Z</dcterms:created>
  <dcterms:modified xsi:type="dcterms:W3CDTF">2023-06-21T14:34:37Z</dcterms:modified>
</cp:coreProperties>
</file>