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52" r:id="rId3"/>
    <p:sldId id="353" r:id="rId4"/>
    <p:sldId id="354" r:id="rId5"/>
    <p:sldId id="355" r:id="rId6"/>
    <p:sldId id="356" r:id="rId7"/>
    <p:sldId id="357" r:id="rId8"/>
    <p:sldId id="358" r:id="rId9"/>
    <p:sldId id="359" r:id="rId10"/>
    <p:sldId id="360" r:id="rId11"/>
    <p:sldId id="3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02FE6-D85F-4A61-9192-4D5D75D73D16}"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053B7-BD25-49BB-85AC-AC3A5A4E9214}" type="slidenum">
              <a:rPr lang="en-US" smtClean="0"/>
              <a:t>‹#›</a:t>
            </a:fld>
            <a:endParaRPr lang="en-US"/>
          </a:p>
        </p:txBody>
      </p:sp>
    </p:spTree>
    <p:extLst>
      <p:ext uri="{BB962C8B-B14F-4D97-AF65-F5344CB8AC3E}">
        <p14:creationId xmlns:p14="http://schemas.microsoft.com/office/powerpoint/2010/main" val="3610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B286-3B44-5692-8ABC-14342F5FD8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EC175B-E9E5-F057-80D7-A9B0C924CC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7EC62E-F472-60D3-F3C8-F2C4E7F9FE66}"/>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5" name="Footer Placeholder 4">
            <a:extLst>
              <a:ext uri="{FF2B5EF4-FFF2-40B4-BE49-F238E27FC236}">
                <a16:creationId xmlns:a16="http://schemas.microsoft.com/office/drawing/2014/main" id="{B62B0D18-0575-3380-707F-38734217C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894ED-B8F3-5B90-F6A0-FAB518BCA63D}"/>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89743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DE97-1CCD-4719-9D38-1995C1FE93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A3945-5D46-DB07-A4DF-6841C0B9D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E076C-C58B-922D-DF84-6397866991C4}"/>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5" name="Footer Placeholder 4">
            <a:extLst>
              <a:ext uri="{FF2B5EF4-FFF2-40B4-BE49-F238E27FC236}">
                <a16:creationId xmlns:a16="http://schemas.microsoft.com/office/drawing/2014/main" id="{039E042E-6EEC-154E-249C-CFB67AB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55EE3-60E0-7E39-80D9-84F39898C241}"/>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41066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CE0E8-CCDC-C6BB-29FA-2316A81216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FC019-6FA8-A9E2-48B1-6CC70C6D6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6DAAE-458D-35FB-C34C-2C3EBEE3E731}"/>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5" name="Footer Placeholder 4">
            <a:extLst>
              <a:ext uri="{FF2B5EF4-FFF2-40B4-BE49-F238E27FC236}">
                <a16:creationId xmlns:a16="http://schemas.microsoft.com/office/drawing/2014/main" id="{92A1D3B3-2CB8-D725-CE66-52DF78B37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FE2C-80B6-6E18-3CED-F85267AF1386}"/>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396081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48491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7248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E8C-FFED-D021-8B9A-667F13500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01039-C2AB-EE36-E031-941DCBB756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9C2E7-C650-EC0C-A8B2-5F023921021A}"/>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5" name="Footer Placeholder 4">
            <a:extLst>
              <a:ext uri="{FF2B5EF4-FFF2-40B4-BE49-F238E27FC236}">
                <a16:creationId xmlns:a16="http://schemas.microsoft.com/office/drawing/2014/main" id="{8096D4C9-43EE-375E-37C1-113F87227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54B4F-2621-43BC-8EFC-CB77E7B3847C}"/>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375791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CDF4-576E-7DA7-9BE3-08A2A9D60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5D515-33A8-4793-5975-6DF33E458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4B0F26-BEAF-DDE1-3C28-987D2848F876}"/>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5" name="Footer Placeholder 4">
            <a:extLst>
              <a:ext uri="{FF2B5EF4-FFF2-40B4-BE49-F238E27FC236}">
                <a16:creationId xmlns:a16="http://schemas.microsoft.com/office/drawing/2014/main" id="{BC45D8D4-C1E3-20B3-51D8-68ECD904C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01B8C-8B2E-D59F-18E6-1D89B66C36B1}"/>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37831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D8FF-6F98-CFD8-CD0B-422E2C473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EB24A-6904-EFD5-8173-569FFB366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6A99A4-9B6A-9DB1-F591-05F41C927F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458600-1F3E-44C2-FEC4-ADFFB7514A58}"/>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6" name="Footer Placeholder 5">
            <a:extLst>
              <a:ext uri="{FF2B5EF4-FFF2-40B4-BE49-F238E27FC236}">
                <a16:creationId xmlns:a16="http://schemas.microsoft.com/office/drawing/2014/main" id="{855738DD-7073-CAA7-D2A6-CAED97BB2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ACD7B-D490-177C-3F9B-B663F80A6518}"/>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265410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5AB6-8985-58D1-ACDE-754291CEC2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63CDC0-F97B-6171-AFAF-54B3499CB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5F0FBC-0287-BE80-84A0-189AB510F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95412A-70AB-968C-0422-8A0311050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B74B8-781C-0645-2BE9-D9677BBB0D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A7F74-A349-FD7B-5A1D-13BB6B0AE15B}"/>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8" name="Footer Placeholder 7">
            <a:extLst>
              <a:ext uri="{FF2B5EF4-FFF2-40B4-BE49-F238E27FC236}">
                <a16:creationId xmlns:a16="http://schemas.microsoft.com/office/drawing/2014/main" id="{EC884DEF-49BD-AEFB-F685-FEEADFB416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B4E258-A71C-CE3D-C318-A2050A609D57}"/>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239539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543F-8B17-BF63-E044-914B3100AC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D781D-4CD2-6190-40D6-93EE6F0FEA80}"/>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4" name="Footer Placeholder 3">
            <a:extLst>
              <a:ext uri="{FF2B5EF4-FFF2-40B4-BE49-F238E27FC236}">
                <a16:creationId xmlns:a16="http://schemas.microsoft.com/office/drawing/2014/main" id="{C1D58AB0-9A6F-A5DD-2C43-A86D95A9F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F437BB-7D64-3A08-D886-4F8F5C19825A}"/>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387669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32AD3-EE8E-55FD-5EB7-CC37F84E109D}"/>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3" name="Footer Placeholder 2">
            <a:extLst>
              <a:ext uri="{FF2B5EF4-FFF2-40B4-BE49-F238E27FC236}">
                <a16:creationId xmlns:a16="http://schemas.microsoft.com/office/drawing/2014/main" id="{C5A6B8F9-8A74-F34E-5AC7-6550B1870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D5A0D-83BE-92E6-34B0-87BD637EC7AF}"/>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225611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F3A0-4B3B-9193-4499-ED8EAF8C9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DE4480-0C31-EEB4-57C6-7ED6F998A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80926A-9BED-1E31-D938-521387B74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2CAFC-9CB0-644D-4DEF-5C6DB8CE2342}"/>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6" name="Footer Placeholder 5">
            <a:extLst>
              <a:ext uri="{FF2B5EF4-FFF2-40B4-BE49-F238E27FC236}">
                <a16:creationId xmlns:a16="http://schemas.microsoft.com/office/drawing/2014/main" id="{A823B4F5-4746-858B-3394-867DFE41D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C90CE-C243-315F-6333-3C3EEBB1A136}"/>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410984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E220-AA57-4509-AFFF-8E7E45B73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5AB8F-20DE-6AA9-E6F0-CC3DC60D1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704FB-EE75-21D9-45DC-74BA81954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D04C0-9D6F-49D8-A46A-1BBF7B81704D}"/>
              </a:ext>
            </a:extLst>
          </p:cNvPr>
          <p:cNvSpPr>
            <a:spLocks noGrp="1"/>
          </p:cNvSpPr>
          <p:nvPr>
            <p:ph type="dt" sz="half" idx="10"/>
          </p:nvPr>
        </p:nvSpPr>
        <p:spPr/>
        <p:txBody>
          <a:bodyPr/>
          <a:lstStyle/>
          <a:p>
            <a:fld id="{E5C1F8C1-0F5E-45AA-8FCC-CEBB49926533}" type="datetimeFigureOut">
              <a:rPr lang="en-US" smtClean="0"/>
              <a:t>6/22/2023</a:t>
            </a:fld>
            <a:endParaRPr lang="en-US"/>
          </a:p>
        </p:txBody>
      </p:sp>
      <p:sp>
        <p:nvSpPr>
          <p:cNvPr id="6" name="Footer Placeholder 5">
            <a:extLst>
              <a:ext uri="{FF2B5EF4-FFF2-40B4-BE49-F238E27FC236}">
                <a16:creationId xmlns:a16="http://schemas.microsoft.com/office/drawing/2014/main" id="{BAE26560-BFB2-EA22-E399-1377F95A2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91ACD-9384-7ABC-B7EA-4D05837FBDC9}"/>
              </a:ext>
            </a:extLst>
          </p:cNvPr>
          <p:cNvSpPr>
            <a:spLocks noGrp="1"/>
          </p:cNvSpPr>
          <p:nvPr>
            <p:ph type="sldNum" sz="quarter" idx="12"/>
          </p:nvPr>
        </p:nvSpPr>
        <p:spPr/>
        <p:txBody>
          <a:bodyPr/>
          <a:lstStyle/>
          <a:p>
            <a:fld id="{B7C7FC3A-B767-4783-9CAB-9775CD6329BF}" type="slidenum">
              <a:rPr lang="en-US" smtClean="0"/>
              <a:t>‹#›</a:t>
            </a:fld>
            <a:endParaRPr lang="en-US"/>
          </a:p>
        </p:txBody>
      </p:sp>
    </p:spTree>
    <p:extLst>
      <p:ext uri="{BB962C8B-B14F-4D97-AF65-F5344CB8AC3E}">
        <p14:creationId xmlns:p14="http://schemas.microsoft.com/office/powerpoint/2010/main" val="355210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B5803-75B3-F7D5-368E-CF74E5FB5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E0C800-8C98-FF13-CD24-DED3D6CF0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29F18-41AD-12BC-A473-C6BC24934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1F8C1-0F5E-45AA-8FCC-CEBB49926533}" type="datetimeFigureOut">
              <a:rPr lang="en-US" smtClean="0"/>
              <a:t>6/22/2023</a:t>
            </a:fld>
            <a:endParaRPr lang="en-US"/>
          </a:p>
        </p:txBody>
      </p:sp>
      <p:sp>
        <p:nvSpPr>
          <p:cNvPr id="5" name="Footer Placeholder 4">
            <a:extLst>
              <a:ext uri="{FF2B5EF4-FFF2-40B4-BE49-F238E27FC236}">
                <a16:creationId xmlns:a16="http://schemas.microsoft.com/office/drawing/2014/main" id="{D8B58BE3-7346-B42F-70AF-A19A35F187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37797F-666C-50CE-4CC4-2D2946ED8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7FC3A-B767-4783-9CAB-9775CD6329BF}" type="slidenum">
              <a:rPr lang="en-US" smtClean="0"/>
              <a:t>‹#›</a:t>
            </a:fld>
            <a:endParaRPr lang="en-US"/>
          </a:p>
        </p:txBody>
      </p:sp>
    </p:spTree>
    <p:extLst>
      <p:ext uri="{BB962C8B-B14F-4D97-AF65-F5344CB8AC3E}">
        <p14:creationId xmlns:p14="http://schemas.microsoft.com/office/powerpoint/2010/main" val="105364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STACK</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2AFF-0BE6-53F6-872D-23F71A283E63}"/>
              </a:ext>
            </a:extLst>
          </p:cNvPr>
          <p:cNvSpPr>
            <a:spLocks noGrp="1"/>
          </p:cNvSpPr>
          <p:nvPr>
            <p:ph type="title"/>
          </p:nvPr>
        </p:nvSpPr>
        <p:spPr>
          <a:xfrm>
            <a:off x="502023" y="296479"/>
            <a:ext cx="10883153" cy="797215"/>
          </a:xfrm>
        </p:spPr>
        <p:txBody>
          <a:bodyPr/>
          <a:lstStyle/>
          <a:p>
            <a:r>
              <a:rPr lang="en-US" sz="3600" b="1" dirty="0"/>
              <a:t>Properties of Non-Generic Stack Collection Class in C#</a:t>
            </a:r>
            <a:br>
              <a:rPr lang="en-US" dirty="0"/>
            </a:br>
            <a:endParaRPr lang="en-US" dirty="0"/>
          </a:p>
        </p:txBody>
      </p:sp>
      <p:sp>
        <p:nvSpPr>
          <p:cNvPr id="3" name="Text Placeholder 2">
            <a:extLst>
              <a:ext uri="{FF2B5EF4-FFF2-40B4-BE49-F238E27FC236}">
                <a16:creationId xmlns:a16="http://schemas.microsoft.com/office/drawing/2014/main" id="{B5DBB72D-51FD-DA37-5673-06FB4051B82D}"/>
              </a:ext>
            </a:extLst>
          </p:cNvPr>
          <p:cNvSpPr>
            <a:spLocks noGrp="1"/>
          </p:cNvSpPr>
          <p:nvPr>
            <p:ph type="body" idx="1"/>
          </p:nvPr>
        </p:nvSpPr>
        <p:spPr>
          <a:xfrm>
            <a:off x="609599" y="1344706"/>
            <a:ext cx="11196919" cy="4837494"/>
          </a:xfrm>
        </p:spPr>
        <p:txBody>
          <a:bodyPr/>
          <a:lstStyle/>
          <a:p>
            <a:pPr marL="152396" indent="0">
              <a:buNone/>
            </a:pPr>
            <a:r>
              <a:rPr lang="en-US" b="1" dirty="0"/>
              <a:t>Count: </a:t>
            </a:r>
            <a:r>
              <a:rPr lang="en-US" dirty="0"/>
              <a:t>It returns the number of elements contained in the Stack.</a:t>
            </a:r>
          </a:p>
          <a:p>
            <a:pPr marL="152396" indent="0">
              <a:buNone/>
            </a:pPr>
            <a:r>
              <a:rPr lang="en-US" b="1" dirty="0" err="1"/>
              <a:t>IsSynchronized</a:t>
            </a:r>
            <a:r>
              <a:rPr lang="en-US" b="1" dirty="0"/>
              <a:t>: </a:t>
            </a:r>
            <a:r>
              <a:rPr lang="en-US" dirty="0"/>
              <a:t>Gets a value indicating whether access to the Stack is synchronized (thread-safe). It returns true if access to the Stack is synchronized (thread-safe); otherwise, false. The default is false.</a:t>
            </a:r>
          </a:p>
          <a:p>
            <a:pPr marL="152396" indent="0">
              <a:buNone/>
            </a:pPr>
            <a:r>
              <a:rPr lang="en-US" b="1" dirty="0" err="1"/>
              <a:t>SyncRoot</a:t>
            </a:r>
            <a:r>
              <a:rPr lang="en-US" b="1" dirty="0"/>
              <a:t>: </a:t>
            </a:r>
            <a:r>
              <a:rPr lang="en-US" dirty="0"/>
              <a:t>Gets an object that can be used to synchronize access to the Stack. It returns an object that can be used to synchronize access to the Stack.</a:t>
            </a:r>
          </a:p>
        </p:txBody>
      </p:sp>
    </p:spTree>
    <p:extLst>
      <p:ext uri="{BB962C8B-B14F-4D97-AF65-F5344CB8AC3E}">
        <p14:creationId xmlns:p14="http://schemas.microsoft.com/office/powerpoint/2010/main" val="330391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5AFE-CE01-3E35-FF19-25CCD9DCFF31}"/>
              </a:ext>
            </a:extLst>
          </p:cNvPr>
          <p:cNvSpPr>
            <a:spLocks noGrp="1"/>
          </p:cNvSpPr>
          <p:nvPr>
            <p:ph type="title"/>
          </p:nvPr>
        </p:nvSpPr>
        <p:spPr>
          <a:xfrm>
            <a:off x="609600" y="72361"/>
            <a:ext cx="8050306" cy="671709"/>
          </a:xfrm>
        </p:spPr>
        <p:txBody>
          <a:bodyPr/>
          <a:lstStyle/>
          <a:p>
            <a:r>
              <a:rPr lang="en-US" dirty="0"/>
              <a:t>Summary</a:t>
            </a:r>
            <a:br>
              <a:rPr lang="en-US" dirty="0"/>
            </a:br>
            <a:endParaRPr lang="en-US" dirty="0"/>
          </a:p>
        </p:txBody>
      </p:sp>
      <p:sp>
        <p:nvSpPr>
          <p:cNvPr id="3" name="Text Placeholder 2">
            <a:extLst>
              <a:ext uri="{FF2B5EF4-FFF2-40B4-BE49-F238E27FC236}">
                <a16:creationId xmlns:a16="http://schemas.microsoft.com/office/drawing/2014/main" id="{092254DD-C38B-2697-0E86-E7E8F6E5CB7A}"/>
              </a:ext>
            </a:extLst>
          </p:cNvPr>
          <p:cNvSpPr>
            <a:spLocks noGrp="1"/>
          </p:cNvSpPr>
          <p:nvPr>
            <p:ph type="body" idx="1"/>
          </p:nvPr>
        </p:nvSpPr>
        <p:spPr>
          <a:xfrm>
            <a:off x="609600" y="744070"/>
            <a:ext cx="11232776" cy="5438130"/>
          </a:xfrm>
        </p:spPr>
        <p:txBody>
          <a:bodyPr/>
          <a:lstStyle/>
          <a:p>
            <a:pPr marL="152396" indent="0">
              <a:buNone/>
            </a:pPr>
            <a:r>
              <a:rPr lang="en-US" dirty="0"/>
              <a:t>The following are important points that you need to remember while working with Stack in C#.</a:t>
            </a:r>
          </a:p>
          <a:p>
            <a:endParaRPr lang="en-US" dirty="0"/>
          </a:p>
          <a:p>
            <a:pPr marL="152396" indent="0">
              <a:buNone/>
            </a:pPr>
            <a:r>
              <a:rPr lang="en-US" dirty="0"/>
              <a:t>In C#, stacks are used to store a collection of objects in a LIFO (Last in, First out) style, i.e., the element which added last will come out first.</a:t>
            </a:r>
          </a:p>
          <a:p>
            <a:pPr marL="152396" indent="0">
              <a:buNone/>
            </a:pPr>
            <a:r>
              <a:rPr lang="en-US" dirty="0"/>
              <a:t>By using the Push() method, we can add elements to a stack.</a:t>
            </a:r>
          </a:p>
          <a:p>
            <a:pPr marL="152396" indent="0">
              <a:buNone/>
            </a:pPr>
            <a:r>
              <a:rPr lang="en-US" dirty="0"/>
              <a:t>The Pop() method will remove and return the topmost element from the stack.</a:t>
            </a:r>
          </a:p>
          <a:p>
            <a:pPr marL="152396" indent="0">
              <a:buNone/>
            </a:pPr>
            <a:r>
              <a:rPr lang="en-US" dirty="0"/>
              <a:t>The Peek() method will return the last (top-most) inserted element of the stack, and it won’t delete the element from the stack.</a:t>
            </a:r>
          </a:p>
        </p:txBody>
      </p:sp>
    </p:spTree>
    <p:extLst>
      <p:ext uri="{BB962C8B-B14F-4D97-AF65-F5344CB8AC3E}">
        <p14:creationId xmlns:p14="http://schemas.microsoft.com/office/powerpoint/2010/main" val="128195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What is a stack </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183341"/>
            <a:ext cx="11286565" cy="5674659"/>
          </a:xfrm>
        </p:spPr>
        <p:txBody>
          <a:bodyPr/>
          <a:lstStyle/>
          <a:p>
            <a:pPr marL="152396" indent="0">
              <a:buNone/>
            </a:pPr>
            <a:r>
              <a:rPr lang="en-US" sz="2400" dirty="0"/>
              <a:t>The Stack in C# is a Non-Generic collection class that works in the LIFO (Last in First out) principle. So, we need to use the Stack Collection Class in C#, when we want Last-In-First-Out access to the items of a collection. That means the item which is added last to the collection will be the first item to be removed from the collection. </a:t>
            </a:r>
          </a:p>
          <a:p>
            <a:pPr marL="152396" indent="0">
              <a:buNone/>
            </a:pPr>
            <a:r>
              <a:rPr lang="en-US" sz="2400" dirty="0"/>
              <a:t>In order to understand stack collection, first, we need to understand the LIFO Principle as Stack works on the LIFO Principle. Let us try to understand the LIFO principle with an example. Imagine we have a stack of books where each book is added on top of the other. The last book which is added to the stack will be the first one to be removed from the stack. It is not possible to remove a book from the middle of the stack. For a better understanding, please have a look at the following image.</a:t>
            </a:r>
          </a:p>
          <a:p>
            <a:pPr marL="152396" indent="0">
              <a:buNone/>
            </a:pPr>
            <a:r>
              <a:rPr lang="en-US" sz="2400" dirty="0"/>
              <a:t>Stack is Defined as both generic and non-generic types</a:t>
            </a:r>
          </a:p>
          <a:p>
            <a:pPr marL="152396" indent="0">
              <a:buNone/>
            </a:pPr>
            <a:r>
              <a:rPr lang="en-US" sz="2400" dirty="0"/>
              <a:t> of collection. The Generic Stack is defined in </a:t>
            </a:r>
          </a:p>
          <a:p>
            <a:pPr marL="152396" indent="0">
              <a:buNone/>
            </a:pPr>
            <a:r>
              <a:rPr lang="en-US" sz="2400" dirty="0" err="1"/>
              <a:t>System.Collections.Generic</a:t>
            </a:r>
            <a:r>
              <a:rPr lang="en-US" sz="2400" dirty="0"/>
              <a:t> namespace whereas</a:t>
            </a:r>
          </a:p>
          <a:p>
            <a:pPr marL="152396" indent="0">
              <a:buNone/>
            </a:pPr>
            <a:r>
              <a:rPr lang="en-US" sz="2400" dirty="0"/>
              <a:t> Non-Generic Stack is defined under</a:t>
            </a:r>
          </a:p>
          <a:p>
            <a:pPr marL="152396" indent="0">
              <a:buNone/>
            </a:pPr>
            <a:r>
              <a:rPr lang="en-US" sz="2400" dirty="0"/>
              <a:t> </a:t>
            </a:r>
            <a:r>
              <a:rPr lang="en-US" sz="2400" dirty="0" err="1"/>
              <a:t>System.Collections</a:t>
            </a:r>
            <a:r>
              <a:rPr lang="en-US" sz="2400" dirty="0"/>
              <a:t> namespace.</a:t>
            </a:r>
          </a:p>
        </p:txBody>
      </p:sp>
      <p:pic>
        <p:nvPicPr>
          <p:cNvPr id="5" name="Picture 4">
            <a:extLst>
              <a:ext uri="{FF2B5EF4-FFF2-40B4-BE49-F238E27FC236}">
                <a16:creationId xmlns:a16="http://schemas.microsoft.com/office/drawing/2014/main" id="{6E66FDE6-80CE-EBC8-3D0C-42EDFA5FD548}"/>
              </a:ext>
            </a:extLst>
          </p:cNvPr>
          <p:cNvPicPr>
            <a:picLocks noChangeAspect="1"/>
          </p:cNvPicPr>
          <p:nvPr/>
        </p:nvPicPr>
        <p:blipFill>
          <a:blip r:embed="rId2"/>
          <a:stretch>
            <a:fillRect/>
          </a:stretch>
        </p:blipFill>
        <p:spPr>
          <a:xfrm>
            <a:off x="8068550" y="4303343"/>
            <a:ext cx="2717952" cy="2286429"/>
          </a:xfrm>
          <a:prstGeom prst="rect">
            <a:avLst/>
          </a:prstGeom>
        </p:spPr>
      </p:pic>
    </p:spTree>
    <p:extLst>
      <p:ext uri="{BB962C8B-B14F-4D97-AF65-F5344CB8AC3E}">
        <p14:creationId xmlns:p14="http://schemas.microsoft.com/office/powerpoint/2010/main" val="15456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1C87-9E73-C6DF-5B21-44C175FA5D26}"/>
              </a:ext>
            </a:extLst>
          </p:cNvPr>
          <p:cNvSpPr>
            <a:spLocks noGrp="1"/>
          </p:cNvSpPr>
          <p:nvPr>
            <p:ph type="title"/>
          </p:nvPr>
        </p:nvSpPr>
        <p:spPr>
          <a:xfrm>
            <a:off x="609600" y="807467"/>
            <a:ext cx="7817224" cy="761357"/>
          </a:xfrm>
        </p:spPr>
        <p:txBody>
          <a:bodyPr/>
          <a:lstStyle/>
          <a:p>
            <a:r>
              <a:rPr lang="en-US" dirty="0"/>
              <a:t>How to create a Stack.</a:t>
            </a:r>
          </a:p>
        </p:txBody>
      </p:sp>
      <p:sp>
        <p:nvSpPr>
          <p:cNvPr id="3" name="Text Placeholder 2">
            <a:extLst>
              <a:ext uri="{FF2B5EF4-FFF2-40B4-BE49-F238E27FC236}">
                <a16:creationId xmlns:a16="http://schemas.microsoft.com/office/drawing/2014/main" id="{E546BBE9-1620-9987-8FAD-0FD2F0F6DAF4}"/>
              </a:ext>
            </a:extLst>
          </p:cNvPr>
          <p:cNvSpPr>
            <a:spLocks noGrp="1"/>
          </p:cNvSpPr>
          <p:nvPr>
            <p:ph type="body" idx="1"/>
          </p:nvPr>
        </p:nvSpPr>
        <p:spPr>
          <a:xfrm>
            <a:off x="609599" y="1452282"/>
            <a:ext cx="11152095" cy="5181600"/>
          </a:xfrm>
        </p:spPr>
        <p:txBody>
          <a:bodyPr/>
          <a:lstStyle/>
          <a:p>
            <a:r>
              <a:rPr lang="en-US" dirty="0"/>
              <a:t>Stack(): It is used to initialize a new instance of the Stack class that is empty and has the default initial capacity.</a:t>
            </a:r>
          </a:p>
        </p:txBody>
      </p:sp>
      <p:pic>
        <p:nvPicPr>
          <p:cNvPr id="5" name="Picture 4">
            <a:extLst>
              <a:ext uri="{FF2B5EF4-FFF2-40B4-BE49-F238E27FC236}">
                <a16:creationId xmlns:a16="http://schemas.microsoft.com/office/drawing/2014/main" id="{FD16A266-442E-9708-CA4B-D512EE1964DA}"/>
              </a:ext>
            </a:extLst>
          </p:cNvPr>
          <p:cNvPicPr>
            <a:picLocks noChangeAspect="1"/>
          </p:cNvPicPr>
          <p:nvPr/>
        </p:nvPicPr>
        <p:blipFill>
          <a:blip r:embed="rId2"/>
          <a:stretch>
            <a:fillRect/>
          </a:stretch>
        </p:blipFill>
        <p:spPr>
          <a:xfrm>
            <a:off x="1269300" y="2957880"/>
            <a:ext cx="4686954" cy="2753109"/>
          </a:xfrm>
          <a:prstGeom prst="rect">
            <a:avLst/>
          </a:prstGeom>
        </p:spPr>
      </p:pic>
    </p:spTree>
    <p:extLst>
      <p:ext uri="{BB962C8B-B14F-4D97-AF65-F5344CB8AC3E}">
        <p14:creationId xmlns:p14="http://schemas.microsoft.com/office/powerpoint/2010/main" val="209724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0736-8833-CD6D-2D85-26093023323B}"/>
              </a:ext>
            </a:extLst>
          </p:cNvPr>
          <p:cNvSpPr>
            <a:spLocks noGrp="1"/>
          </p:cNvSpPr>
          <p:nvPr>
            <p:ph type="title"/>
          </p:nvPr>
        </p:nvSpPr>
        <p:spPr>
          <a:xfrm>
            <a:off x="534195" y="224117"/>
            <a:ext cx="10829365" cy="608767"/>
          </a:xfrm>
        </p:spPr>
        <p:txBody>
          <a:bodyPr/>
          <a:lstStyle/>
          <a:p>
            <a:r>
              <a:rPr lang="en-US" sz="4000" b="1" dirty="0"/>
              <a:t>How to Add Elements into a Stack Collection</a:t>
            </a:r>
            <a:br>
              <a:rPr lang="en-US" dirty="0"/>
            </a:br>
            <a:endParaRPr lang="en-US" dirty="0"/>
          </a:p>
        </p:txBody>
      </p:sp>
      <p:sp>
        <p:nvSpPr>
          <p:cNvPr id="3" name="Text Placeholder 2">
            <a:extLst>
              <a:ext uri="{FF2B5EF4-FFF2-40B4-BE49-F238E27FC236}">
                <a16:creationId xmlns:a16="http://schemas.microsoft.com/office/drawing/2014/main" id="{F893C936-C059-0588-FC2C-C105AE680D06}"/>
              </a:ext>
            </a:extLst>
          </p:cNvPr>
          <p:cNvSpPr>
            <a:spLocks noGrp="1"/>
          </p:cNvSpPr>
          <p:nvPr>
            <p:ph type="body" idx="1"/>
          </p:nvPr>
        </p:nvSpPr>
        <p:spPr>
          <a:xfrm>
            <a:off x="403412" y="1066801"/>
            <a:ext cx="11421035" cy="5567082"/>
          </a:xfrm>
        </p:spPr>
        <p:txBody>
          <a:bodyPr/>
          <a:lstStyle/>
          <a:p>
            <a:r>
              <a:rPr lang="en-US" dirty="0"/>
              <a:t>If you want to add elements to a stack, then you need to use the Push() method of the Stack </a:t>
            </a:r>
            <a:r>
              <a:rPr lang="en-US" dirty="0" err="1"/>
              <a:t>class.Push</a:t>
            </a:r>
            <a:r>
              <a:rPr lang="en-US" dirty="0"/>
              <a:t>(object obj): The push() method is used to insert an object on top of the Stack. Here, the parameter obj specifies the Object to push onto the Stack. The value can be null.</a:t>
            </a:r>
          </a:p>
        </p:txBody>
      </p:sp>
      <p:pic>
        <p:nvPicPr>
          <p:cNvPr id="4" name="Picture 3">
            <a:extLst>
              <a:ext uri="{FF2B5EF4-FFF2-40B4-BE49-F238E27FC236}">
                <a16:creationId xmlns:a16="http://schemas.microsoft.com/office/drawing/2014/main" id="{6515252A-4DD9-12CD-9AAB-67D05149CDAA}"/>
              </a:ext>
            </a:extLst>
          </p:cNvPr>
          <p:cNvPicPr>
            <a:picLocks noChangeAspect="1"/>
          </p:cNvPicPr>
          <p:nvPr/>
        </p:nvPicPr>
        <p:blipFill>
          <a:blip r:embed="rId2"/>
          <a:stretch>
            <a:fillRect/>
          </a:stretch>
        </p:blipFill>
        <p:spPr>
          <a:xfrm>
            <a:off x="910712" y="3175825"/>
            <a:ext cx="4686954" cy="2753109"/>
          </a:xfrm>
          <a:prstGeom prst="rect">
            <a:avLst/>
          </a:prstGeom>
        </p:spPr>
      </p:pic>
      <p:pic>
        <p:nvPicPr>
          <p:cNvPr id="5" name="Picture 4">
            <a:extLst>
              <a:ext uri="{FF2B5EF4-FFF2-40B4-BE49-F238E27FC236}">
                <a16:creationId xmlns:a16="http://schemas.microsoft.com/office/drawing/2014/main" id="{7161C107-88FC-DB94-168D-670C587477C7}"/>
              </a:ext>
            </a:extLst>
          </p:cNvPr>
          <p:cNvPicPr>
            <a:picLocks noChangeAspect="1"/>
          </p:cNvPicPr>
          <p:nvPr/>
        </p:nvPicPr>
        <p:blipFill>
          <a:blip r:embed="rId3"/>
          <a:stretch>
            <a:fillRect/>
          </a:stretch>
        </p:blipFill>
        <p:spPr>
          <a:xfrm>
            <a:off x="6096000" y="3880773"/>
            <a:ext cx="2353003" cy="1343212"/>
          </a:xfrm>
          <a:prstGeom prst="rect">
            <a:avLst/>
          </a:prstGeom>
        </p:spPr>
      </p:pic>
    </p:spTree>
    <p:extLst>
      <p:ext uri="{BB962C8B-B14F-4D97-AF65-F5344CB8AC3E}">
        <p14:creationId xmlns:p14="http://schemas.microsoft.com/office/powerpoint/2010/main" val="43283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3B0C-A04D-ECB4-8292-0D43FC93D9F4}"/>
              </a:ext>
            </a:extLst>
          </p:cNvPr>
          <p:cNvSpPr>
            <a:spLocks noGrp="1"/>
          </p:cNvSpPr>
          <p:nvPr>
            <p:ph type="title"/>
          </p:nvPr>
        </p:nvSpPr>
        <p:spPr>
          <a:xfrm>
            <a:off x="609601" y="529560"/>
            <a:ext cx="11340352" cy="743428"/>
          </a:xfrm>
        </p:spPr>
        <p:txBody>
          <a:bodyPr/>
          <a:lstStyle/>
          <a:p>
            <a:r>
              <a:rPr lang="en-US" sz="3600" b="1" dirty="0"/>
              <a:t>How to Remove Elements from a Non-Generic Stack Collection</a:t>
            </a:r>
          </a:p>
        </p:txBody>
      </p:sp>
      <p:sp>
        <p:nvSpPr>
          <p:cNvPr id="3" name="Text Placeholder 2">
            <a:extLst>
              <a:ext uri="{FF2B5EF4-FFF2-40B4-BE49-F238E27FC236}">
                <a16:creationId xmlns:a16="http://schemas.microsoft.com/office/drawing/2014/main" id="{7C4B1F0A-9836-E212-B334-AADE1AFD31C0}"/>
              </a:ext>
            </a:extLst>
          </p:cNvPr>
          <p:cNvSpPr>
            <a:spLocks noGrp="1"/>
          </p:cNvSpPr>
          <p:nvPr>
            <p:ph type="body" idx="1"/>
          </p:nvPr>
        </p:nvSpPr>
        <p:spPr>
          <a:xfrm>
            <a:off x="412377" y="1488141"/>
            <a:ext cx="11340352" cy="5074023"/>
          </a:xfrm>
        </p:spPr>
        <p:txBody>
          <a:bodyPr/>
          <a:lstStyle/>
          <a:p>
            <a:pPr marL="152396" indent="0">
              <a:buNone/>
            </a:pPr>
            <a:r>
              <a:rPr lang="en-US" dirty="0"/>
              <a:t>In Stack, you are allowed to remove elements from the top of the stack. The Stack class in C# provides two different methods to remove elements. They are as follows:</a:t>
            </a:r>
          </a:p>
          <a:p>
            <a:pPr marL="152396" indent="0">
              <a:buNone/>
            </a:pPr>
            <a:r>
              <a:rPr lang="en-US" b="1" dirty="0"/>
              <a:t>Pop()</a:t>
            </a:r>
            <a:r>
              <a:rPr lang="en-US" dirty="0"/>
              <a:t>: This method is used to remove and return the object at the top of the Stack. It returns the Object (element) removed from the top of the Stack.</a:t>
            </a:r>
          </a:p>
          <a:p>
            <a:pPr marL="152396" indent="0">
              <a:buNone/>
            </a:pPr>
            <a:r>
              <a:rPr lang="en-US" b="1" dirty="0"/>
              <a:t>Clear()</a:t>
            </a:r>
            <a:r>
              <a:rPr lang="en-US" dirty="0"/>
              <a:t>: This method is used to remove all objects from the Stack.</a:t>
            </a:r>
          </a:p>
        </p:txBody>
      </p:sp>
      <p:pic>
        <p:nvPicPr>
          <p:cNvPr id="5" name="Picture 4">
            <a:extLst>
              <a:ext uri="{FF2B5EF4-FFF2-40B4-BE49-F238E27FC236}">
                <a16:creationId xmlns:a16="http://schemas.microsoft.com/office/drawing/2014/main" id="{4CD84CF9-5D2A-75E3-FDB5-8B05AC00ADCE}"/>
              </a:ext>
            </a:extLst>
          </p:cNvPr>
          <p:cNvPicPr>
            <a:picLocks noChangeAspect="1"/>
          </p:cNvPicPr>
          <p:nvPr/>
        </p:nvPicPr>
        <p:blipFill>
          <a:blip r:embed="rId2"/>
          <a:stretch>
            <a:fillRect/>
          </a:stretch>
        </p:blipFill>
        <p:spPr>
          <a:xfrm>
            <a:off x="529260" y="4136472"/>
            <a:ext cx="6848694" cy="2660841"/>
          </a:xfrm>
          <a:prstGeom prst="rect">
            <a:avLst/>
          </a:prstGeom>
        </p:spPr>
      </p:pic>
      <p:pic>
        <p:nvPicPr>
          <p:cNvPr id="7" name="Picture 6">
            <a:extLst>
              <a:ext uri="{FF2B5EF4-FFF2-40B4-BE49-F238E27FC236}">
                <a16:creationId xmlns:a16="http://schemas.microsoft.com/office/drawing/2014/main" id="{332644D7-FA5E-95B7-AA87-2D65277DDA8D}"/>
              </a:ext>
            </a:extLst>
          </p:cNvPr>
          <p:cNvPicPr>
            <a:picLocks noChangeAspect="1"/>
          </p:cNvPicPr>
          <p:nvPr/>
        </p:nvPicPr>
        <p:blipFill>
          <a:blip r:embed="rId3"/>
          <a:stretch>
            <a:fillRect/>
          </a:stretch>
        </p:blipFill>
        <p:spPr>
          <a:xfrm>
            <a:off x="7404848" y="4703016"/>
            <a:ext cx="4629796" cy="1333686"/>
          </a:xfrm>
          <a:prstGeom prst="rect">
            <a:avLst/>
          </a:prstGeom>
        </p:spPr>
      </p:pic>
    </p:spTree>
    <p:extLst>
      <p:ext uri="{BB962C8B-B14F-4D97-AF65-F5344CB8AC3E}">
        <p14:creationId xmlns:p14="http://schemas.microsoft.com/office/powerpoint/2010/main" val="367005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1250-A4B5-8916-C053-3D86D665C0AB}"/>
              </a:ext>
            </a:extLst>
          </p:cNvPr>
          <p:cNvSpPr>
            <a:spLocks noGrp="1"/>
          </p:cNvSpPr>
          <p:nvPr>
            <p:ph type="title"/>
          </p:nvPr>
        </p:nvSpPr>
        <p:spPr>
          <a:xfrm>
            <a:off x="609600" y="153043"/>
            <a:ext cx="10300447" cy="797216"/>
          </a:xfrm>
        </p:spPr>
        <p:txBody>
          <a:bodyPr/>
          <a:lstStyle/>
          <a:p>
            <a:r>
              <a:rPr lang="en-US" b="1" dirty="0"/>
              <a:t>How to get the topmost Element of a Stack</a:t>
            </a:r>
          </a:p>
        </p:txBody>
      </p:sp>
      <p:sp>
        <p:nvSpPr>
          <p:cNvPr id="3" name="Text Placeholder 2">
            <a:extLst>
              <a:ext uri="{FF2B5EF4-FFF2-40B4-BE49-F238E27FC236}">
                <a16:creationId xmlns:a16="http://schemas.microsoft.com/office/drawing/2014/main" id="{D3D74D68-08EF-A20F-27F8-3DFB5EBC6864}"/>
              </a:ext>
            </a:extLst>
          </p:cNvPr>
          <p:cNvSpPr>
            <a:spLocks noGrp="1"/>
          </p:cNvSpPr>
          <p:nvPr>
            <p:ph type="body" idx="1"/>
          </p:nvPr>
        </p:nvSpPr>
        <p:spPr>
          <a:xfrm>
            <a:off x="609599" y="950259"/>
            <a:ext cx="11062447" cy="5836023"/>
          </a:xfrm>
        </p:spPr>
        <p:txBody>
          <a:bodyPr/>
          <a:lstStyle/>
          <a:p>
            <a:r>
              <a:rPr lang="en-US" sz="2400" b="1" dirty="0"/>
              <a:t>Pop(): </a:t>
            </a:r>
            <a:r>
              <a:rPr lang="en-US" sz="2400" dirty="0"/>
              <a:t>This method is used to remove and return the object at the top of the Stack. It returns the Object (element) removed from the top of the Stack. If there is no object (or element) present in the stack and if you are trying to remove an item or object from the stack using the pop() method then it will throw an exception i.e. </a:t>
            </a:r>
            <a:r>
              <a:rPr lang="en-US" sz="2400" dirty="0" err="1"/>
              <a:t>System.InvalidOperationException</a:t>
            </a:r>
            <a:endParaRPr lang="en-US" sz="2400" dirty="0"/>
          </a:p>
          <a:p>
            <a:r>
              <a:rPr lang="en-US" sz="2400" b="1" dirty="0"/>
              <a:t>Peek(): </a:t>
            </a:r>
            <a:r>
              <a:rPr lang="en-US" sz="2400" dirty="0"/>
              <a:t>The peek() method is used to return the object from the top of the Stack without removing it. If there is no object (or element) present in the stack and if you are trying to return an item (object) from the stack using the peek() method then it will throw an exception i.e. </a:t>
            </a:r>
            <a:r>
              <a:rPr lang="en-US" sz="2400" dirty="0" err="1"/>
              <a:t>System.InvalidOperationException</a:t>
            </a:r>
            <a:endParaRPr lang="en-US" sz="2400" dirty="0"/>
          </a:p>
        </p:txBody>
      </p:sp>
      <p:pic>
        <p:nvPicPr>
          <p:cNvPr id="5" name="Picture 4">
            <a:extLst>
              <a:ext uri="{FF2B5EF4-FFF2-40B4-BE49-F238E27FC236}">
                <a16:creationId xmlns:a16="http://schemas.microsoft.com/office/drawing/2014/main" id="{05BC4696-6E44-6074-7235-C45982DC2094}"/>
              </a:ext>
            </a:extLst>
          </p:cNvPr>
          <p:cNvPicPr>
            <a:picLocks noChangeAspect="1"/>
          </p:cNvPicPr>
          <p:nvPr/>
        </p:nvPicPr>
        <p:blipFill>
          <a:blip r:embed="rId2"/>
          <a:stretch>
            <a:fillRect/>
          </a:stretch>
        </p:blipFill>
        <p:spPr>
          <a:xfrm>
            <a:off x="1280633" y="4189444"/>
            <a:ext cx="6357296" cy="2444438"/>
          </a:xfrm>
          <a:prstGeom prst="rect">
            <a:avLst/>
          </a:prstGeom>
        </p:spPr>
      </p:pic>
      <p:pic>
        <p:nvPicPr>
          <p:cNvPr id="7" name="Picture 6">
            <a:extLst>
              <a:ext uri="{FF2B5EF4-FFF2-40B4-BE49-F238E27FC236}">
                <a16:creationId xmlns:a16="http://schemas.microsoft.com/office/drawing/2014/main" id="{A5CAA8E8-14A2-792F-A297-803580F50ECB}"/>
              </a:ext>
            </a:extLst>
          </p:cNvPr>
          <p:cNvPicPr>
            <a:picLocks noChangeAspect="1"/>
          </p:cNvPicPr>
          <p:nvPr/>
        </p:nvPicPr>
        <p:blipFill rotWithShape="1">
          <a:blip r:embed="rId3"/>
          <a:srcRect r="12452"/>
          <a:stretch/>
        </p:blipFill>
        <p:spPr>
          <a:xfrm>
            <a:off x="7726633" y="5068611"/>
            <a:ext cx="4339861" cy="686104"/>
          </a:xfrm>
          <a:prstGeom prst="rect">
            <a:avLst/>
          </a:prstGeom>
        </p:spPr>
      </p:pic>
    </p:spTree>
    <p:extLst>
      <p:ext uri="{BB962C8B-B14F-4D97-AF65-F5344CB8AC3E}">
        <p14:creationId xmlns:p14="http://schemas.microsoft.com/office/powerpoint/2010/main" val="245874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FF8-4868-D71D-5E04-9F6CF5E6DE81}"/>
              </a:ext>
            </a:extLst>
          </p:cNvPr>
          <p:cNvSpPr>
            <a:spLocks noGrp="1"/>
          </p:cNvSpPr>
          <p:nvPr>
            <p:ph type="title"/>
          </p:nvPr>
        </p:nvSpPr>
        <p:spPr>
          <a:xfrm>
            <a:off x="744069" y="162009"/>
            <a:ext cx="7960659" cy="653779"/>
          </a:xfrm>
        </p:spPr>
        <p:txBody>
          <a:bodyPr/>
          <a:lstStyle/>
          <a:p>
            <a:r>
              <a:rPr lang="en-US" dirty="0"/>
              <a:t>Check if an Element Exist</a:t>
            </a:r>
          </a:p>
        </p:txBody>
      </p:sp>
      <p:sp>
        <p:nvSpPr>
          <p:cNvPr id="3" name="Text Placeholder 2">
            <a:extLst>
              <a:ext uri="{FF2B5EF4-FFF2-40B4-BE49-F238E27FC236}">
                <a16:creationId xmlns:a16="http://schemas.microsoft.com/office/drawing/2014/main" id="{E176494F-1AE7-D3E8-78E6-03DF4DFF2332}"/>
              </a:ext>
            </a:extLst>
          </p:cNvPr>
          <p:cNvSpPr>
            <a:spLocks noGrp="1"/>
          </p:cNvSpPr>
          <p:nvPr>
            <p:ph type="body" idx="1"/>
          </p:nvPr>
        </p:nvSpPr>
        <p:spPr>
          <a:xfrm>
            <a:off x="448235" y="914400"/>
            <a:ext cx="11421036" cy="5656728"/>
          </a:xfrm>
        </p:spPr>
        <p:txBody>
          <a:bodyPr/>
          <a:lstStyle/>
          <a:p>
            <a:pPr marL="152396" indent="0">
              <a:buNone/>
            </a:pPr>
            <a:r>
              <a:rPr lang="en-US" b="1" dirty="0"/>
              <a:t>Contains(object obj): </a:t>
            </a:r>
            <a:r>
              <a:rPr lang="en-US" dirty="0"/>
              <a:t>This method is used to determine whether an element is in the Stack. Here, the parameter obj specifies the object or element to locate in the Stack. The value can be null. It returns true if obj is found in the Stack; otherwise, false.</a:t>
            </a:r>
          </a:p>
        </p:txBody>
      </p:sp>
      <p:pic>
        <p:nvPicPr>
          <p:cNvPr id="5" name="Picture 4">
            <a:extLst>
              <a:ext uri="{FF2B5EF4-FFF2-40B4-BE49-F238E27FC236}">
                <a16:creationId xmlns:a16="http://schemas.microsoft.com/office/drawing/2014/main" id="{1E25E7AC-0712-A361-7E2E-35FEA5ED027F}"/>
              </a:ext>
            </a:extLst>
          </p:cNvPr>
          <p:cNvPicPr>
            <a:picLocks noChangeAspect="1"/>
          </p:cNvPicPr>
          <p:nvPr/>
        </p:nvPicPr>
        <p:blipFill>
          <a:blip r:embed="rId2"/>
          <a:stretch>
            <a:fillRect/>
          </a:stretch>
        </p:blipFill>
        <p:spPr>
          <a:xfrm>
            <a:off x="875186" y="3312518"/>
            <a:ext cx="3915321" cy="1952898"/>
          </a:xfrm>
          <a:prstGeom prst="rect">
            <a:avLst/>
          </a:prstGeom>
        </p:spPr>
      </p:pic>
      <p:pic>
        <p:nvPicPr>
          <p:cNvPr id="7" name="Picture 6">
            <a:extLst>
              <a:ext uri="{FF2B5EF4-FFF2-40B4-BE49-F238E27FC236}">
                <a16:creationId xmlns:a16="http://schemas.microsoft.com/office/drawing/2014/main" id="{89FC7706-68B3-1B4C-F49C-5563D35BB310}"/>
              </a:ext>
            </a:extLst>
          </p:cNvPr>
          <p:cNvPicPr>
            <a:picLocks noChangeAspect="1"/>
          </p:cNvPicPr>
          <p:nvPr/>
        </p:nvPicPr>
        <p:blipFill>
          <a:blip r:embed="rId3"/>
          <a:stretch>
            <a:fillRect/>
          </a:stretch>
        </p:blipFill>
        <p:spPr>
          <a:xfrm>
            <a:off x="5401118" y="3941256"/>
            <a:ext cx="1676634" cy="695422"/>
          </a:xfrm>
          <a:prstGeom prst="rect">
            <a:avLst/>
          </a:prstGeom>
        </p:spPr>
      </p:pic>
    </p:spTree>
    <p:extLst>
      <p:ext uri="{BB962C8B-B14F-4D97-AF65-F5344CB8AC3E}">
        <p14:creationId xmlns:p14="http://schemas.microsoft.com/office/powerpoint/2010/main" val="319537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F1AE-97E3-81BD-5C32-37644DAF8873}"/>
              </a:ext>
            </a:extLst>
          </p:cNvPr>
          <p:cNvSpPr>
            <a:spLocks noGrp="1"/>
          </p:cNvSpPr>
          <p:nvPr>
            <p:ph type="title"/>
          </p:nvPr>
        </p:nvSpPr>
        <p:spPr>
          <a:xfrm>
            <a:off x="744070" y="340659"/>
            <a:ext cx="7584142" cy="663388"/>
          </a:xfrm>
        </p:spPr>
        <p:txBody>
          <a:bodyPr/>
          <a:lstStyle/>
          <a:p>
            <a:r>
              <a:rPr lang="en-US" b="1" dirty="0"/>
              <a:t>Clone</a:t>
            </a:r>
          </a:p>
        </p:txBody>
      </p:sp>
      <p:sp>
        <p:nvSpPr>
          <p:cNvPr id="3" name="Text Placeholder 2">
            <a:extLst>
              <a:ext uri="{FF2B5EF4-FFF2-40B4-BE49-F238E27FC236}">
                <a16:creationId xmlns:a16="http://schemas.microsoft.com/office/drawing/2014/main" id="{3A4CAF40-8CC1-7157-FED8-702A525E86A5}"/>
              </a:ext>
            </a:extLst>
          </p:cNvPr>
          <p:cNvSpPr>
            <a:spLocks noGrp="1"/>
          </p:cNvSpPr>
          <p:nvPr>
            <p:ph type="body" idx="1"/>
          </p:nvPr>
        </p:nvSpPr>
        <p:spPr>
          <a:xfrm>
            <a:off x="609600" y="914400"/>
            <a:ext cx="11098306" cy="5692588"/>
          </a:xfrm>
        </p:spPr>
        <p:txBody>
          <a:bodyPr/>
          <a:lstStyle/>
          <a:p>
            <a:pPr marL="152396" indent="0">
              <a:buNone/>
            </a:pPr>
            <a:endParaRPr lang="en-US" dirty="0"/>
          </a:p>
          <a:p>
            <a:pPr marL="152396" indent="0">
              <a:buNone/>
            </a:pPr>
            <a:r>
              <a:rPr lang="en-US" dirty="0"/>
              <a:t>Clone(): This method is used to create and return a shallow copy of a stack object.</a:t>
            </a:r>
          </a:p>
        </p:txBody>
      </p:sp>
      <p:pic>
        <p:nvPicPr>
          <p:cNvPr id="5" name="Picture 4">
            <a:extLst>
              <a:ext uri="{FF2B5EF4-FFF2-40B4-BE49-F238E27FC236}">
                <a16:creationId xmlns:a16="http://schemas.microsoft.com/office/drawing/2014/main" id="{A05CA394-FE5F-C6D9-2AA8-859B05723706}"/>
              </a:ext>
            </a:extLst>
          </p:cNvPr>
          <p:cNvPicPr>
            <a:picLocks noChangeAspect="1"/>
          </p:cNvPicPr>
          <p:nvPr/>
        </p:nvPicPr>
        <p:blipFill>
          <a:blip r:embed="rId2"/>
          <a:stretch>
            <a:fillRect/>
          </a:stretch>
        </p:blipFill>
        <p:spPr>
          <a:xfrm>
            <a:off x="1019929" y="2829339"/>
            <a:ext cx="5239481" cy="2095792"/>
          </a:xfrm>
          <a:prstGeom prst="rect">
            <a:avLst/>
          </a:prstGeom>
        </p:spPr>
      </p:pic>
      <p:pic>
        <p:nvPicPr>
          <p:cNvPr id="7" name="Picture 6">
            <a:extLst>
              <a:ext uri="{FF2B5EF4-FFF2-40B4-BE49-F238E27FC236}">
                <a16:creationId xmlns:a16="http://schemas.microsoft.com/office/drawing/2014/main" id="{A28F418E-7076-15F8-1A74-703B690F5832}"/>
              </a:ext>
            </a:extLst>
          </p:cNvPr>
          <p:cNvPicPr>
            <a:picLocks noChangeAspect="1"/>
          </p:cNvPicPr>
          <p:nvPr/>
        </p:nvPicPr>
        <p:blipFill rotWithShape="1">
          <a:blip r:embed="rId3"/>
          <a:srcRect r="52696"/>
          <a:stretch/>
        </p:blipFill>
        <p:spPr>
          <a:xfrm>
            <a:off x="6597767" y="3162760"/>
            <a:ext cx="1730445" cy="1428949"/>
          </a:xfrm>
          <a:prstGeom prst="rect">
            <a:avLst/>
          </a:prstGeom>
        </p:spPr>
      </p:pic>
    </p:spTree>
    <p:extLst>
      <p:ext uri="{BB962C8B-B14F-4D97-AF65-F5344CB8AC3E}">
        <p14:creationId xmlns:p14="http://schemas.microsoft.com/office/powerpoint/2010/main" val="277729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ED13-D1B9-8FC8-664C-C97B63B983FF}"/>
              </a:ext>
            </a:extLst>
          </p:cNvPr>
          <p:cNvSpPr>
            <a:spLocks noGrp="1"/>
          </p:cNvSpPr>
          <p:nvPr>
            <p:ph type="title"/>
          </p:nvPr>
        </p:nvSpPr>
        <p:spPr>
          <a:xfrm>
            <a:off x="636494" y="153043"/>
            <a:ext cx="7853082" cy="680675"/>
          </a:xfrm>
        </p:spPr>
        <p:txBody>
          <a:bodyPr/>
          <a:lstStyle/>
          <a:p>
            <a:r>
              <a:rPr lang="en-US" dirty="0" err="1"/>
              <a:t>CopyTo</a:t>
            </a:r>
            <a:endParaRPr lang="en-US" dirty="0"/>
          </a:p>
        </p:txBody>
      </p:sp>
      <p:sp>
        <p:nvSpPr>
          <p:cNvPr id="3" name="Text Placeholder 2">
            <a:extLst>
              <a:ext uri="{FF2B5EF4-FFF2-40B4-BE49-F238E27FC236}">
                <a16:creationId xmlns:a16="http://schemas.microsoft.com/office/drawing/2014/main" id="{4F8A8118-CFF2-98C7-B31B-F3E0671D1027}"/>
              </a:ext>
            </a:extLst>
          </p:cNvPr>
          <p:cNvSpPr>
            <a:spLocks noGrp="1"/>
          </p:cNvSpPr>
          <p:nvPr>
            <p:ph type="body" idx="1"/>
          </p:nvPr>
        </p:nvSpPr>
        <p:spPr>
          <a:xfrm>
            <a:off x="385482" y="1425387"/>
            <a:ext cx="11421036" cy="4993341"/>
          </a:xfrm>
        </p:spPr>
        <p:txBody>
          <a:bodyPr/>
          <a:lstStyle/>
          <a:p>
            <a:pPr marL="152396" indent="0">
              <a:buNone/>
            </a:pPr>
            <a:r>
              <a:rPr lang="en-US" sz="2400" b="1" dirty="0" err="1"/>
              <a:t>CopyTo</a:t>
            </a:r>
            <a:r>
              <a:rPr lang="en-US" sz="2400" b="1" dirty="0"/>
              <a:t>(Array </a:t>
            </a:r>
            <a:r>
              <a:rPr lang="en-US" sz="2400" b="1" dirty="0" err="1"/>
              <a:t>array</a:t>
            </a:r>
            <a:r>
              <a:rPr lang="en-US" sz="2400" b="1" dirty="0"/>
              <a:t>, int index): </a:t>
            </a:r>
            <a:r>
              <a:rPr lang="en-US" sz="2400" dirty="0"/>
              <a:t>This method is used to copy the Stack elements to an existing one-dimensional Array, starting at the specified array index. Here, the parameter array specifies the one-dimensional array that is the destination of the elements copied from the stack. The Array must have zero-based indexing. The index parameter specifies the zero-based index in the array at which copying begins. If the parameter array is null, then it will throw </a:t>
            </a:r>
            <a:r>
              <a:rPr lang="en-US" sz="2400" dirty="0" err="1"/>
              <a:t>ArgumentNullException</a:t>
            </a:r>
            <a:r>
              <a:rPr lang="en-US" sz="2400" dirty="0"/>
              <a:t>. If the parameter index is less than zero, then it will throw </a:t>
            </a:r>
            <a:r>
              <a:rPr lang="en-US" sz="2400" dirty="0" err="1"/>
              <a:t>ArgumentOutOfRangeException</a:t>
            </a:r>
            <a:endParaRPr lang="en-US" sz="2400" dirty="0"/>
          </a:p>
        </p:txBody>
      </p:sp>
      <p:pic>
        <p:nvPicPr>
          <p:cNvPr id="5" name="Picture 4">
            <a:extLst>
              <a:ext uri="{FF2B5EF4-FFF2-40B4-BE49-F238E27FC236}">
                <a16:creationId xmlns:a16="http://schemas.microsoft.com/office/drawing/2014/main" id="{60B62904-D4CD-F125-F264-D458AE9EE6DE}"/>
              </a:ext>
            </a:extLst>
          </p:cNvPr>
          <p:cNvPicPr>
            <a:picLocks noChangeAspect="1"/>
          </p:cNvPicPr>
          <p:nvPr/>
        </p:nvPicPr>
        <p:blipFill>
          <a:blip r:embed="rId2"/>
          <a:stretch>
            <a:fillRect/>
          </a:stretch>
        </p:blipFill>
        <p:spPr>
          <a:xfrm>
            <a:off x="990043" y="4181949"/>
            <a:ext cx="3972479" cy="2343477"/>
          </a:xfrm>
          <a:prstGeom prst="rect">
            <a:avLst/>
          </a:prstGeom>
        </p:spPr>
      </p:pic>
      <p:pic>
        <p:nvPicPr>
          <p:cNvPr id="7" name="Picture 6">
            <a:extLst>
              <a:ext uri="{FF2B5EF4-FFF2-40B4-BE49-F238E27FC236}">
                <a16:creationId xmlns:a16="http://schemas.microsoft.com/office/drawing/2014/main" id="{E2844A6B-8931-0B4F-633D-0D04453B6B53}"/>
              </a:ext>
            </a:extLst>
          </p:cNvPr>
          <p:cNvPicPr>
            <a:picLocks noChangeAspect="1"/>
          </p:cNvPicPr>
          <p:nvPr/>
        </p:nvPicPr>
        <p:blipFill>
          <a:blip r:embed="rId3"/>
          <a:stretch>
            <a:fillRect/>
          </a:stretch>
        </p:blipFill>
        <p:spPr>
          <a:xfrm>
            <a:off x="5567083" y="4744002"/>
            <a:ext cx="1819529" cy="1219370"/>
          </a:xfrm>
          <a:prstGeom prst="rect">
            <a:avLst/>
          </a:prstGeom>
        </p:spPr>
      </p:pic>
    </p:spTree>
    <p:extLst>
      <p:ext uri="{BB962C8B-B14F-4D97-AF65-F5344CB8AC3E}">
        <p14:creationId xmlns:p14="http://schemas.microsoft.com/office/powerpoint/2010/main" val="257870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957</Words>
  <Application>Microsoft Office PowerPoint</Application>
  <PresentationFormat>Widescreen</PresentationFormat>
  <Paragraphs>38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STACK</vt:lpstr>
      <vt:lpstr>What is a stack </vt:lpstr>
      <vt:lpstr>How to create a Stack.</vt:lpstr>
      <vt:lpstr>How to Add Elements into a Stack Collection </vt:lpstr>
      <vt:lpstr>How to Remove Elements from a Non-Generic Stack Collection</vt:lpstr>
      <vt:lpstr>How to get the topmost Element of a Stack</vt:lpstr>
      <vt:lpstr>Check if an Element Exist</vt:lpstr>
      <vt:lpstr>Clone</vt:lpstr>
      <vt:lpstr>CopyTo</vt:lpstr>
      <vt:lpstr>Properties of Non-Generic Stack Collection Class in C#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Jonathan Ndambuki</dc:creator>
  <cp:lastModifiedBy>Jonathan Ndambuki</cp:lastModifiedBy>
  <cp:revision>4</cp:revision>
  <dcterms:created xsi:type="dcterms:W3CDTF">2023-06-22T00:29:18Z</dcterms:created>
  <dcterms:modified xsi:type="dcterms:W3CDTF">2023-06-22T01:36:51Z</dcterms:modified>
</cp:coreProperties>
</file>