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7"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9" r:id="rId18"/>
    <p:sldId id="358" r:id="rId19"/>
    <p:sldId id="360" r:id="rId20"/>
    <p:sldId id="363" r:id="rId21"/>
    <p:sldId id="361" r:id="rId22"/>
    <p:sldId id="364" r:id="rId23"/>
    <p:sldId id="362" r:id="rId24"/>
    <p:sldId id="365" r:id="rId25"/>
    <p:sldId id="366" r:id="rId26"/>
    <p:sldId id="367" r:id="rId27"/>
    <p:sldId id="369" r:id="rId28"/>
    <p:sldId id="3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50496-0CCC-467E-9EB1-1CCD26380797}" type="datetimeFigureOut">
              <a:rPr lang="en-US" smtClean="0"/>
              <a:t>6/24/2023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798D5-B49C-4064-B113-5E09E01E7A08}" type="slidenum">
              <a:rPr lang="en-US" smtClean="0"/>
              <a:t>‹#›</a:t>
            </a:fld>
            <a:endParaRPr lang="en-US"/>
          </a:p>
        </p:txBody>
      </p:sp>
    </p:spTree>
    <p:extLst>
      <p:ext uri="{BB962C8B-B14F-4D97-AF65-F5344CB8AC3E}">
        <p14:creationId xmlns:p14="http://schemas.microsoft.com/office/powerpoint/2010/main" val="3381389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5577-8F4C-10FA-2235-DAEACAC95C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262C74-C1B2-02B7-4A11-7407BDB661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77C133-BBEA-8A09-78B6-522DDD9ACBA4}"/>
              </a:ext>
            </a:extLst>
          </p:cNvPr>
          <p:cNvSpPr>
            <a:spLocks noGrp="1"/>
          </p:cNvSpPr>
          <p:nvPr>
            <p:ph type="dt" sz="half" idx="10"/>
          </p:nvPr>
        </p:nvSpPr>
        <p:spPr/>
        <p:txBody>
          <a:bodyPr/>
          <a:lstStyle/>
          <a:p>
            <a:fld id="{66B236ED-FA09-40DB-93D3-443AEB2E8BE7}" type="datetimeFigureOut">
              <a:rPr lang="en-US" smtClean="0"/>
              <a:t>6/24/2023</a:t>
            </a:fld>
            <a:endParaRPr lang="en-US"/>
          </a:p>
        </p:txBody>
      </p:sp>
      <p:sp>
        <p:nvSpPr>
          <p:cNvPr id="5" name="Footer Placeholder 4">
            <a:extLst>
              <a:ext uri="{FF2B5EF4-FFF2-40B4-BE49-F238E27FC236}">
                <a16:creationId xmlns:a16="http://schemas.microsoft.com/office/drawing/2014/main" id="{991356B8-20B0-67F9-A109-6EEF26DF6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91107-5FFD-4C62-33CB-B8336F207A22}"/>
              </a:ext>
            </a:extLst>
          </p:cNvPr>
          <p:cNvSpPr>
            <a:spLocks noGrp="1"/>
          </p:cNvSpPr>
          <p:nvPr>
            <p:ph type="sldNum" sz="quarter" idx="12"/>
          </p:nvPr>
        </p:nvSpPr>
        <p:spPr/>
        <p:txBody>
          <a:bodyPr/>
          <a:lstStyle/>
          <a:p>
            <a:fld id="{F5CB0A60-FC6C-47BA-AD0E-A0D407EBE4A6}" type="slidenum">
              <a:rPr lang="en-US" smtClean="0"/>
              <a:t>‹#›</a:t>
            </a:fld>
            <a:endParaRPr lang="en-US"/>
          </a:p>
        </p:txBody>
      </p:sp>
    </p:spTree>
    <p:extLst>
      <p:ext uri="{BB962C8B-B14F-4D97-AF65-F5344CB8AC3E}">
        <p14:creationId xmlns:p14="http://schemas.microsoft.com/office/powerpoint/2010/main" val="300950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D61C-9F4F-427E-6FE4-A4FE02C477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F74773-B7EC-62C4-22FF-CE55F0867F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1A8AF-04FA-CEA9-64C7-010917FA402B}"/>
              </a:ext>
            </a:extLst>
          </p:cNvPr>
          <p:cNvSpPr>
            <a:spLocks noGrp="1"/>
          </p:cNvSpPr>
          <p:nvPr>
            <p:ph type="dt" sz="half" idx="10"/>
          </p:nvPr>
        </p:nvSpPr>
        <p:spPr/>
        <p:txBody>
          <a:bodyPr/>
          <a:lstStyle/>
          <a:p>
            <a:fld id="{66B236ED-FA09-40DB-93D3-443AEB2E8BE7}" type="datetimeFigureOut">
              <a:rPr lang="en-US" smtClean="0"/>
              <a:t>6/24/2023</a:t>
            </a:fld>
            <a:endParaRPr lang="en-US"/>
          </a:p>
        </p:txBody>
      </p:sp>
      <p:sp>
        <p:nvSpPr>
          <p:cNvPr id="5" name="Footer Placeholder 4">
            <a:extLst>
              <a:ext uri="{FF2B5EF4-FFF2-40B4-BE49-F238E27FC236}">
                <a16:creationId xmlns:a16="http://schemas.microsoft.com/office/drawing/2014/main" id="{E60B5DD4-BC3E-95C4-903C-F863BFB23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218D5-B6E7-2950-51AC-61F0E068C6B8}"/>
              </a:ext>
            </a:extLst>
          </p:cNvPr>
          <p:cNvSpPr>
            <a:spLocks noGrp="1"/>
          </p:cNvSpPr>
          <p:nvPr>
            <p:ph type="sldNum" sz="quarter" idx="12"/>
          </p:nvPr>
        </p:nvSpPr>
        <p:spPr/>
        <p:txBody>
          <a:bodyPr/>
          <a:lstStyle/>
          <a:p>
            <a:fld id="{F5CB0A60-FC6C-47BA-AD0E-A0D407EBE4A6}" type="slidenum">
              <a:rPr lang="en-US" smtClean="0"/>
              <a:t>‹#›</a:t>
            </a:fld>
            <a:endParaRPr lang="en-US"/>
          </a:p>
        </p:txBody>
      </p:sp>
    </p:spTree>
    <p:extLst>
      <p:ext uri="{BB962C8B-B14F-4D97-AF65-F5344CB8AC3E}">
        <p14:creationId xmlns:p14="http://schemas.microsoft.com/office/powerpoint/2010/main" val="253422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13827-D9A4-D6FA-4371-1FB1CBF0E3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8356E2-779B-3B65-6CF3-0D78B28348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20B1B-AA71-F1B2-0354-FF79CD7E6E75}"/>
              </a:ext>
            </a:extLst>
          </p:cNvPr>
          <p:cNvSpPr>
            <a:spLocks noGrp="1"/>
          </p:cNvSpPr>
          <p:nvPr>
            <p:ph type="dt" sz="half" idx="10"/>
          </p:nvPr>
        </p:nvSpPr>
        <p:spPr/>
        <p:txBody>
          <a:bodyPr/>
          <a:lstStyle/>
          <a:p>
            <a:fld id="{66B236ED-FA09-40DB-93D3-443AEB2E8BE7}" type="datetimeFigureOut">
              <a:rPr lang="en-US" smtClean="0"/>
              <a:t>6/24/2023</a:t>
            </a:fld>
            <a:endParaRPr lang="en-US"/>
          </a:p>
        </p:txBody>
      </p:sp>
      <p:sp>
        <p:nvSpPr>
          <p:cNvPr id="5" name="Footer Placeholder 4">
            <a:extLst>
              <a:ext uri="{FF2B5EF4-FFF2-40B4-BE49-F238E27FC236}">
                <a16:creationId xmlns:a16="http://schemas.microsoft.com/office/drawing/2014/main" id="{2FD8E73F-6160-D954-F4DD-81EAC3F4C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F1DAB-C165-2296-A33D-5D2752CE1C60}"/>
              </a:ext>
            </a:extLst>
          </p:cNvPr>
          <p:cNvSpPr>
            <a:spLocks noGrp="1"/>
          </p:cNvSpPr>
          <p:nvPr>
            <p:ph type="sldNum" sz="quarter" idx="12"/>
          </p:nvPr>
        </p:nvSpPr>
        <p:spPr/>
        <p:txBody>
          <a:bodyPr/>
          <a:lstStyle/>
          <a:p>
            <a:fld id="{F5CB0A60-FC6C-47BA-AD0E-A0D407EBE4A6}" type="slidenum">
              <a:rPr lang="en-US" smtClean="0"/>
              <a:t>‹#›</a:t>
            </a:fld>
            <a:endParaRPr lang="en-US"/>
          </a:p>
        </p:txBody>
      </p:sp>
    </p:spTree>
    <p:extLst>
      <p:ext uri="{BB962C8B-B14F-4D97-AF65-F5344CB8AC3E}">
        <p14:creationId xmlns:p14="http://schemas.microsoft.com/office/powerpoint/2010/main" val="3343956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34124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7454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7737-3D6E-ADDE-711E-3AE9EB4FDA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9064D2-6F75-E462-7244-CCD0811DC9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74FA9-F57A-E912-1A88-5A938445FC01}"/>
              </a:ext>
            </a:extLst>
          </p:cNvPr>
          <p:cNvSpPr>
            <a:spLocks noGrp="1"/>
          </p:cNvSpPr>
          <p:nvPr>
            <p:ph type="dt" sz="half" idx="10"/>
          </p:nvPr>
        </p:nvSpPr>
        <p:spPr/>
        <p:txBody>
          <a:bodyPr/>
          <a:lstStyle/>
          <a:p>
            <a:fld id="{66B236ED-FA09-40DB-93D3-443AEB2E8BE7}" type="datetimeFigureOut">
              <a:rPr lang="en-US" smtClean="0"/>
              <a:t>6/24/2023</a:t>
            </a:fld>
            <a:endParaRPr lang="en-US"/>
          </a:p>
        </p:txBody>
      </p:sp>
      <p:sp>
        <p:nvSpPr>
          <p:cNvPr id="5" name="Footer Placeholder 4">
            <a:extLst>
              <a:ext uri="{FF2B5EF4-FFF2-40B4-BE49-F238E27FC236}">
                <a16:creationId xmlns:a16="http://schemas.microsoft.com/office/drawing/2014/main" id="{3F5C6550-B62B-3B0C-F5E0-06E279943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0D580-F4B6-46A6-6B86-DC116FB738F5}"/>
              </a:ext>
            </a:extLst>
          </p:cNvPr>
          <p:cNvSpPr>
            <a:spLocks noGrp="1"/>
          </p:cNvSpPr>
          <p:nvPr>
            <p:ph type="sldNum" sz="quarter" idx="12"/>
          </p:nvPr>
        </p:nvSpPr>
        <p:spPr/>
        <p:txBody>
          <a:bodyPr/>
          <a:lstStyle/>
          <a:p>
            <a:fld id="{F5CB0A60-FC6C-47BA-AD0E-A0D407EBE4A6}" type="slidenum">
              <a:rPr lang="en-US" smtClean="0"/>
              <a:t>‹#›</a:t>
            </a:fld>
            <a:endParaRPr lang="en-US"/>
          </a:p>
        </p:txBody>
      </p:sp>
    </p:spTree>
    <p:extLst>
      <p:ext uri="{BB962C8B-B14F-4D97-AF65-F5344CB8AC3E}">
        <p14:creationId xmlns:p14="http://schemas.microsoft.com/office/powerpoint/2010/main" val="313525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8894-4F16-A937-A1FF-715E4FFB6C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B9B03D-B23C-620B-B418-25D9CDE744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B41B3A-B115-9AF6-E7AB-EAB7C3186263}"/>
              </a:ext>
            </a:extLst>
          </p:cNvPr>
          <p:cNvSpPr>
            <a:spLocks noGrp="1"/>
          </p:cNvSpPr>
          <p:nvPr>
            <p:ph type="dt" sz="half" idx="10"/>
          </p:nvPr>
        </p:nvSpPr>
        <p:spPr/>
        <p:txBody>
          <a:bodyPr/>
          <a:lstStyle/>
          <a:p>
            <a:fld id="{66B236ED-FA09-40DB-93D3-443AEB2E8BE7}" type="datetimeFigureOut">
              <a:rPr lang="en-US" smtClean="0"/>
              <a:t>6/24/2023</a:t>
            </a:fld>
            <a:endParaRPr lang="en-US"/>
          </a:p>
        </p:txBody>
      </p:sp>
      <p:sp>
        <p:nvSpPr>
          <p:cNvPr id="5" name="Footer Placeholder 4">
            <a:extLst>
              <a:ext uri="{FF2B5EF4-FFF2-40B4-BE49-F238E27FC236}">
                <a16:creationId xmlns:a16="http://schemas.microsoft.com/office/drawing/2014/main" id="{D0447446-F013-2837-81D4-32D0B38E5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B4231-332D-A959-EE7A-043549958B33}"/>
              </a:ext>
            </a:extLst>
          </p:cNvPr>
          <p:cNvSpPr>
            <a:spLocks noGrp="1"/>
          </p:cNvSpPr>
          <p:nvPr>
            <p:ph type="sldNum" sz="quarter" idx="12"/>
          </p:nvPr>
        </p:nvSpPr>
        <p:spPr/>
        <p:txBody>
          <a:bodyPr/>
          <a:lstStyle/>
          <a:p>
            <a:fld id="{F5CB0A60-FC6C-47BA-AD0E-A0D407EBE4A6}" type="slidenum">
              <a:rPr lang="en-US" smtClean="0"/>
              <a:t>‹#›</a:t>
            </a:fld>
            <a:endParaRPr lang="en-US"/>
          </a:p>
        </p:txBody>
      </p:sp>
    </p:spTree>
    <p:extLst>
      <p:ext uri="{BB962C8B-B14F-4D97-AF65-F5344CB8AC3E}">
        <p14:creationId xmlns:p14="http://schemas.microsoft.com/office/powerpoint/2010/main" val="3421631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AB6C4-57A5-DEA6-8D3D-53DCD34CF6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48D9B7-E343-4BCE-F47E-8A6DF7995C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A8D5E-C536-A6EA-B2ED-F424FD9F6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2FADBC-CF79-9581-15CE-185A7C0E53CC}"/>
              </a:ext>
            </a:extLst>
          </p:cNvPr>
          <p:cNvSpPr>
            <a:spLocks noGrp="1"/>
          </p:cNvSpPr>
          <p:nvPr>
            <p:ph type="dt" sz="half" idx="10"/>
          </p:nvPr>
        </p:nvSpPr>
        <p:spPr/>
        <p:txBody>
          <a:bodyPr/>
          <a:lstStyle/>
          <a:p>
            <a:fld id="{66B236ED-FA09-40DB-93D3-443AEB2E8BE7}" type="datetimeFigureOut">
              <a:rPr lang="en-US" smtClean="0"/>
              <a:t>6/24/2023</a:t>
            </a:fld>
            <a:endParaRPr lang="en-US"/>
          </a:p>
        </p:txBody>
      </p:sp>
      <p:sp>
        <p:nvSpPr>
          <p:cNvPr id="6" name="Footer Placeholder 5">
            <a:extLst>
              <a:ext uri="{FF2B5EF4-FFF2-40B4-BE49-F238E27FC236}">
                <a16:creationId xmlns:a16="http://schemas.microsoft.com/office/drawing/2014/main" id="{3EA7C825-88BA-DD49-967A-D42216F76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29F37B-FA96-DA00-441C-95A16AB10802}"/>
              </a:ext>
            </a:extLst>
          </p:cNvPr>
          <p:cNvSpPr>
            <a:spLocks noGrp="1"/>
          </p:cNvSpPr>
          <p:nvPr>
            <p:ph type="sldNum" sz="quarter" idx="12"/>
          </p:nvPr>
        </p:nvSpPr>
        <p:spPr/>
        <p:txBody>
          <a:bodyPr/>
          <a:lstStyle/>
          <a:p>
            <a:fld id="{F5CB0A60-FC6C-47BA-AD0E-A0D407EBE4A6}" type="slidenum">
              <a:rPr lang="en-US" smtClean="0"/>
              <a:t>‹#›</a:t>
            </a:fld>
            <a:endParaRPr lang="en-US"/>
          </a:p>
        </p:txBody>
      </p:sp>
    </p:spTree>
    <p:extLst>
      <p:ext uri="{BB962C8B-B14F-4D97-AF65-F5344CB8AC3E}">
        <p14:creationId xmlns:p14="http://schemas.microsoft.com/office/powerpoint/2010/main" val="198723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F228-372B-A594-5B7C-1FFD14E076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21E225-BCE3-240F-41D2-FFA484318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F812E9-F8FE-1617-D492-9DF4A204F5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19A1F1-4F0B-48D8-1AC1-CF937050CA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674B2D-FDB7-C4CD-1B40-C76D722FC8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9D6A87-63B4-82DD-C527-8B53C0D3C20F}"/>
              </a:ext>
            </a:extLst>
          </p:cNvPr>
          <p:cNvSpPr>
            <a:spLocks noGrp="1"/>
          </p:cNvSpPr>
          <p:nvPr>
            <p:ph type="dt" sz="half" idx="10"/>
          </p:nvPr>
        </p:nvSpPr>
        <p:spPr/>
        <p:txBody>
          <a:bodyPr/>
          <a:lstStyle/>
          <a:p>
            <a:fld id="{66B236ED-FA09-40DB-93D3-443AEB2E8BE7}" type="datetimeFigureOut">
              <a:rPr lang="en-US" smtClean="0"/>
              <a:t>6/24/2023</a:t>
            </a:fld>
            <a:endParaRPr lang="en-US"/>
          </a:p>
        </p:txBody>
      </p:sp>
      <p:sp>
        <p:nvSpPr>
          <p:cNvPr id="8" name="Footer Placeholder 7">
            <a:extLst>
              <a:ext uri="{FF2B5EF4-FFF2-40B4-BE49-F238E27FC236}">
                <a16:creationId xmlns:a16="http://schemas.microsoft.com/office/drawing/2014/main" id="{2BFDF595-19B1-D808-386E-93C3183B45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FDE054-AB87-7C44-EDED-41A0552B7DBE}"/>
              </a:ext>
            </a:extLst>
          </p:cNvPr>
          <p:cNvSpPr>
            <a:spLocks noGrp="1"/>
          </p:cNvSpPr>
          <p:nvPr>
            <p:ph type="sldNum" sz="quarter" idx="12"/>
          </p:nvPr>
        </p:nvSpPr>
        <p:spPr/>
        <p:txBody>
          <a:bodyPr/>
          <a:lstStyle/>
          <a:p>
            <a:fld id="{F5CB0A60-FC6C-47BA-AD0E-A0D407EBE4A6}" type="slidenum">
              <a:rPr lang="en-US" smtClean="0"/>
              <a:t>‹#›</a:t>
            </a:fld>
            <a:endParaRPr lang="en-US"/>
          </a:p>
        </p:txBody>
      </p:sp>
    </p:spTree>
    <p:extLst>
      <p:ext uri="{BB962C8B-B14F-4D97-AF65-F5344CB8AC3E}">
        <p14:creationId xmlns:p14="http://schemas.microsoft.com/office/powerpoint/2010/main" val="135629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8503-AFEB-4BE6-080A-B6AF225668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080888-BF61-AE50-A4CB-6AEBB832EEE9}"/>
              </a:ext>
            </a:extLst>
          </p:cNvPr>
          <p:cNvSpPr>
            <a:spLocks noGrp="1"/>
          </p:cNvSpPr>
          <p:nvPr>
            <p:ph type="dt" sz="half" idx="10"/>
          </p:nvPr>
        </p:nvSpPr>
        <p:spPr/>
        <p:txBody>
          <a:bodyPr/>
          <a:lstStyle/>
          <a:p>
            <a:fld id="{66B236ED-FA09-40DB-93D3-443AEB2E8BE7}" type="datetimeFigureOut">
              <a:rPr lang="en-US" smtClean="0"/>
              <a:t>6/24/2023</a:t>
            </a:fld>
            <a:endParaRPr lang="en-US"/>
          </a:p>
        </p:txBody>
      </p:sp>
      <p:sp>
        <p:nvSpPr>
          <p:cNvPr id="4" name="Footer Placeholder 3">
            <a:extLst>
              <a:ext uri="{FF2B5EF4-FFF2-40B4-BE49-F238E27FC236}">
                <a16:creationId xmlns:a16="http://schemas.microsoft.com/office/drawing/2014/main" id="{DDE42966-0079-D521-2E4C-91AE44A2C6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AB143A-9232-03BD-55CF-0BE0D60101B8}"/>
              </a:ext>
            </a:extLst>
          </p:cNvPr>
          <p:cNvSpPr>
            <a:spLocks noGrp="1"/>
          </p:cNvSpPr>
          <p:nvPr>
            <p:ph type="sldNum" sz="quarter" idx="12"/>
          </p:nvPr>
        </p:nvSpPr>
        <p:spPr/>
        <p:txBody>
          <a:bodyPr/>
          <a:lstStyle/>
          <a:p>
            <a:fld id="{F5CB0A60-FC6C-47BA-AD0E-A0D407EBE4A6}" type="slidenum">
              <a:rPr lang="en-US" smtClean="0"/>
              <a:t>‹#›</a:t>
            </a:fld>
            <a:endParaRPr lang="en-US"/>
          </a:p>
        </p:txBody>
      </p:sp>
    </p:spTree>
    <p:extLst>
      <p:ext uri="{BB962C8B-B14F-4D97-AF65-F5344CB8AC3E}">
        <p14:creationId xmlns:p14="http://schemas.microsoft.com/office/powerpoint/2010/main" val="50123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BD18A-E838-36B3-9D79-8C242A15F49E}"/>
              </a:ext>
            </a:extLst>
          </p:cNvPr>
          <p:cNvSpPr>
            <a:spLocks noGrp="1"/>
          </p:cNvSpPr>
          <p:nvPr>
            <p:ph type="dt" sz="half" idx="10"/>
          </p:nvPr>
        </p:nvSpPr>
        <p:spPr/>
        <p:txBody>
          <a:bodyPr/>
          <a:lstStyle/>
          <a:p>
            <a:fld id="{66B236ED-FA09-40DB-93D3-443AEB2E8BE7}" type="datetimeFigureOut">
              <a:rPr lang="en-US" smtClean="0"/>
              <a:t>6/24/2023</a:t>
            </a:fld>
            <a:endParaRPr lang="en-US"/>
          </a:p>
        </p:txBody>
      </p:sp>
      <p:sp>
        <p:nvSpPr>
          <p:cNvPr id="3" name="Footer Placeholder 2">
            <a:extLst>
              <a:ext uri="{FF2B5EF4-FFF2-40B4-BE49-F238E27FC236}">
                <a16:creationId xmlns:a16="http://schemas.microsoft.com/office/drawing/2014/main" id="{EE8DE13B-136E-E77F-77F5-BF4C582FA2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5476CD-1C6F-A34F-DD1C-8B35B20D5D9F}"/>
              </a:ext>
            </a:extLst>
          </p:cNvPr>
          <p:cNvSpPr>
            <a:spLocks noGrp="1"/>
          </p:cNvSpPr>
          <p:nvPr>
            <p:ph type="sldNum" sz="quarter" idx="12"/>
          </p:nvPr>
        </p:nvSpPr>
        <p:spPr/>
        <p:txBody>
          <a:bodyPr/>
          <a:lstStyle/>
          <a:p>
            <a:fld id="{F5CB0A60-FC6C-47BA-AD0E-A0D407EBE4A6}" type="slidenum">
              <a:rPr lang="en-US" smtClean="0"/>
              <a:t>‹#›</a:t>
            </a:fld>
            <a:endParaRPr lang="en-US"/>
          </a:p>
        </p:txBody>
      </p:sp>
    </p:spTree>
    <p:extLst>
      <p:ext uri="{BB962C8B-B14F-4D97-AF65-F5344CB8AC3E}">
        <p14:creationId xmlns:p14="http://schemas.microsoft.com/office/powerpoint/2010/main" val="79319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CE79-50DB-809E-C2BD-F78F02442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E247E2-F275-D68A-3854-D8FF2F14BE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F7F973-2E39-1743-0EC3-798FA9815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7A513-7891-7A83-FFF1-4E59F4C5525F}"/>
              </a:ext>
            </a:extLst>
          </p:cNvPr>
          <p:cNvSpPr>
            <a:spLocks noGrp="1"/>
          </p:cNvSpPr>
          <p:nvPr>
            <p:ph type="dt" sz="half" idx="10"/>
          </p:nvPr>
        </p:nvSpPr>
        <p:spPr/>
        <p:txBody>
          <a:bodyPr/>
          <a:lstStyle/>
          <a:p>
            <a:fld id="{66B236ED-FA09-40DB-93D3-443AEB2E8BE7}" type="datetimeFigureOut">
              <a:rPr lang="en-US" smtClean="0"/>
              <a:t>6/24/2023</a:t>
            </a:fld>
            <a:endParaRPr lang="en-US"/>
          </a:p>
        </p:txBody>
      </p:sp>
      <p:sp>
        <p:nvSpPr>
          <p:cNvPr id="6" name="Footer Placeholder 5">
            <a:extLst>
              <a:ext uri="{FF2B5EF4-FFF2-40B4-BE49-F238E27FC236}">
                <a16:creationId xmlns:a16="http://schemas.microsoft.com/office/drawing/2014/main" id="{DB369276-64E6-1B64-F5C6-C16143D5C7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C27BE-D360-0F12-A5A4-01E0FD2158C1}"/>
              </a:ext>
            </a:extLst>
          </p:cNvPr>
          <p:cNvSpPr>
            <a:spLocks noGrp="1"/>
          </p:cNvSpPr>
          <p:nvPr>
            <p:ph type="sldNum" sz="quarter" idx="12"/>
          </p:nvPr>
        </p:nvSpPr>
        <p:spPr/>
        <p:txBody>
          <a:bodyPr/>
          <a:lstStyle/>
          <a:p>
            <a:fld id="{F5CB0A60-FC6C-47BA-AD0E-A0D407EBE4A6}" type="slidenum">
              <a:rPr lang="en-US" smtClean="0"/>
              <a:t>‹#›</a:t>
            </a:fld>
            <a:endParaRPr lang="en-US"/>
          </a:p>
        </p:txBody>
      </p:sp>
    </p:spTree>
    <p:extLst>
      <p:ext uri="{BB962C8B-B14F-4D97-AF65-F5344CB8AC3E}">
        <p14:creationId xmlns:p14="http://schemas.microsoft.com/office/powerpoint/2010/main" val="154970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6478-2EBA-2E3E-EDBA-0DA2F5C17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6BE346-AC6D-BD41-6CCC-20C942BC65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8AF3A2-9475-218B-4A91-0AB627D3B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44F0D2-06E0-4CF6-BC71-DB737442608F}"/>
              </a:ext>
            </a:extLst>
          </p:cNvPr>
          <p:cNvSpPr>
            <a:spLocks noGrp="1"/>
          </p:cNvSpPr>
          <p:nvPr>
            <p:ph type="dt" sz="half" idx="10"/>
          </p:nvPr>
        </p:nvSpPr>
        <p:spPr/>
        <p:txBody>
          <a:bodyPr/>
          <a:lstStyle/>
          <a:p>
            <a:fld id="{66B236ED-FA09-40DB-93D3-443AEB2E8BE7}" type="datetimeFigureOut">
              <a:rPr lang="en-US" smtClean="0"/>
              <a:t>6/24/2023</a:t>
            </a:fld>
            <a:endParaRPr lang="en-US"/>
          </a:p>
        </p:txBody>
      </p:sp>
      <p:sp>
        <p:nvSpPr>
          <p:cNvPr id="6" name="Footer Placeholder 5">
            <a:extLst>
              <a:ext uri="{FF2B5EF4-FFF2-40B4-BE49-F238E27FC236}">
                <a16:creationId xmlns:a16="http://schemas.microsoft.com/office/drawing/2014/main" id="{DEDBCEE8-478C-03C1-A7CC-5239C2032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B293BA-5E4A-68B9-9CE2-96C76932C6A5}"/>
              </a:ext>
            </a:extLst>
          </p:cNvPr>
          <p:cNvSpPr>
            <a:spLocks noGrp="1"/>
          </p:cNvSpPr>
          <p:nvPr>
            <p:ph type="sldNum" sz="quarter" idx="12"/>
          </p:nvPr>
        </p:nvSpPr>
        <p:spPr/>
        <p:txBody>
          <a:bodyPr/>
          <a:lstStyle/>
          <a:p>
            <a:fld id="{F5CB0A60-FC6C-47BA-AD0E-A0D407EBE4A6}" type="slidenum">
              <a:rPr lang="en-US" smtClean="0"/>
              <a:t>‹#›</a:t>
            </a:fld>
            <a:endParaRPr lang="en-US"/>
          </a:p>
        </p:txBody>
      </p:sp>
    </p:spTree>
    <p:extLst>
      <p:ext uri="{BB962C8B-B14F-4D97-AF65-F5344CB8AC3E}">
        <p14:creationId xmlns:p14="http://schemas.microsoft.com/office/powerpoint/2010/main" val="767250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E664CC-F854-8D0F-E04A-7075DD0A0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B54E66-3B00-2F6B-B3F4-8B014AE445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64215D-E476-5001-8C49-79CBF401B5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236ED-FA09-40DB-93D3-443AEB2E8BE7}" type="datetimeFigureOut">
              <a:rPr lang="en-US" smtClean="0"/>
              <a:t>6/24/2023</a:t>
            </a:fld>
            <a:endParaRPr lang="en-US"/>
          </a:p>
        </p:txBody>
      </p:sp>
      <p:sp>
        <p:nvSpPr>
          <p:cNvPr id="5" name="Footer Placeholder 4">
            <a:extLst>
              <a:ext uri="{FF2B5EF4-FFF2-40B4-BE49-F238E27FC236}">
                <a16:creationId xmlns:a16="http://schemas.microsoft.com/office/drawing/2014/main" id="{BFE7C4A1-1829-906A-D1FD-C186C3B02A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C8BDDF-C603-C2C7-AC7B-79BD3E752B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CB0A60-FC6C-47BA-AD0E-A0D407EBE4A6}" type="slidenum">
              <a:rPr lang="en-US" smtClean="0"/>
              <a:t>‹#›</a:t>
            </a:fld>
            <a:endParaRPr lang="en-US"/>
          </a:p>
        </p:txBody>
      </p:sp>
    </p:spTree>
    <p:extLst>
      <p:ext uri="{BB962C8B-B14F-4D97-AF65-F5344CB8AC3E}">
        <p14:creationId xmlns:p14="http://schemas.microsoft.com/office/powerpoint/2010/main" val="2576427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515765" y="1425313"/>
            <a:ext cx="7071174" cy="4002968"/>
          </a:xfrm>
          <a:prstGeom prst="rect">
            <a:avLst/>
          </a:prstGeom>
        </p:spPr>
        <p:txBody>
          <a:bodyPr spcFirstLastPara="1" vert="horz" wrap="square" lIns="0" tIns="0" rIns="0" bIns="0" rtlCol="0" anchor="ctr" anchorCtr="0">
            <a:noAutofit/>
          </a:bodyPr>
          <a:lstStyle/>
          <a:p>
            <a:pPr algn="ctr"/>
            <a:r>
              <a:rPr lang="en-US" sz="8800" b="1" dirty="0">
                <a:latin typeface="Times New Roman" panose="02020603050405020304" pitchFamily="18" charset="0"/>
                <a:cs typeface="Times New Roman" panose="02020603050405020304" pitchFamily="18" charset="0"/>
              </a:rPr>
              <a:t>GENERICS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E8F95C-70BE-744A-68F3-98F839FFD773}"/>
              </a:ext>
            </a:extLst>
          </p:cNvPr>
          <p:cNvPicPr>
            <a:picLocks noChangeAspect="1"/>
          </p:cNvPicPr>
          <p:nvPr/>
        </p:nvPicPr>
        <p:blipFill>
          <a:blip r:embed="rId2"/>
          <a:stretch>
            <a:fillRect/>
          </a:stretch>
        </p:blipFill>
        <p:spPr>
          <a:xfrm>
            <a:off x="1883656" y="232916"/>
            <a:ext cx="8783276" cy="6392167"/>
          </a:xfrm>
          <a:prstGeom prst="rect">
            <a:avLst/>
          </a:prstGeom>
        </p:spPr>
      </p:pic>
    </p:spTree>
    <p:extLst>
      <p:ext uri="{BB962C8B-B14F-4D97-AF65-F5344CB8AC3E}">
        <p14:creationId xmlns:p14="http://schemas.microsoft.com/office/powerpoint/2010/main" val="241330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0DA8-E96A-EAEB-291B-6D7BB9A370F9}"/>
              </a:ext>
            </a:extLst>
          </p:cNvPr>
          <p:cNvSpPr>
            <a:spLocks noGrp="1"/>
          </p:cNvSpPr>
          <p:nvPr>
            <p:ph type="title"/>
          </p:nvPr>
        </p:nvSpPr>
        <p:spPr>
          <a:xfrm>
            <a:off x="681316" y="174420"/>
            <a:ext cx="7888941" cy="501380"/>
          </a:xfrm>
        </p:spPr>
        <p:txBody>
          <a:bodyPr/>
          <a:lstStyle/>
          <a:p>
            <a:r>
              <a:rPr lang="en-US" dirty="0"/>
              <a:t>Generic Constraints</a:t>
            </a:r>
          </a:p>
        </p:txBody>
      </p:sp>
      <p:sp>
        <p:nvSpPr>
          <p:cNvPr id="3" name="Text Placeholder 2">
            <a:extLst>
              <a:ext uri="{FF2B5EF4-FFF2-40B4-BE49-F238E27FC236}">
                <a16:creationId xmlns:a16="http://schemas.microsoft.com/office/drawing/2014/main" id="{E50218A8-DA12-2DC2-22DD-E8B7E6CF0968}"/>
              </a:ext>
            </a:extLst>
          </p:cNvPr>
          <p:cNvSpPr>
            <a:spLocks noGrp="1"/>
          </p:cNvSpPr>
          <p:nvPr>
            <p:ph type="body" idx="1"/>
          </p:nvPr>
        </p:nvSpPr>
        <p:spPr>
          <a:xfrm>
            <a:off x="609599" y="896471"/>
            <a:ext cx="11268635" cy="5701553"/>
          </a:xfrm>
        </p:spPr>
        <p:txBody>
          <a:bodyPr/>
          <a:lstStyle/>
          <a:p>
            <a:pPr marL="152396" indent="0">
              <a:buNone/>
            </a:pPr>
            <a:r>
              <a:rPr lang="en-US" dirty="0"/>
              <a:t>Constraints in C# are nothing but validations that we can put on the generic type parameter. That means constraints are used to restrict the types that can be substituted for type parameters. It will give you a compile-time error if you try to substitute a generic type using a type that is not allowed by the specified constraints. It is also possible to specify one or more constraints on the generic type using the where clause after the generic type name.</a:t>
            </a:r>
          </a:p>
          <a:p>
            <a:pPr marL="152396" indent="0">
              <a:buNone/>
            </a:pPr>
            <a:r>
              <a:rPr lang="en-US" dirty="0"/>
              <a:t> If we try to instantiate a generic class with the placeholder type, that is not allowed by a constraint, then the compiler will throw a compile-time error. For example, if we specify the generic type to accept on class type, then later if we try to send int, bool, or any value type, then we will get a compile-time error</a:t>
            </a:r>
          </a:p>
          <a:p>
            <a:pPr marL="152396" indent="0">
              <a:buNone/>
            </a:pPr>
            <a:r>
              <a:rPr lang="fr-FR" b="1" dirty="0" err="1">
                <a:solidFill>
                  <a:schemeClr val="accent1"/>
                </a:solidFill>
              </a:rPr>
              <a:t>Syntax</a:t>
            </a:r>
            <a:r>
              <a:rPr lang="fr-FR" b="1" dirty="0">
                <a:solidFill>
                  <a:schemeClr val="accent1"/>
                </a:solidFill>
              </a:rPr>
              <a:t>: </a:t>
            </a:r>
            <a:r>
              <a:rPr lang="fr-FR" b="1" dirty="0" err="1">
                <a:solidFill>
                  <a:schemeClr val="accent1"/>
                </a:solidFill>
              </a:rPr>
              <a:t>GenericTypeName</a:t>
            </a:r>
            <a:r>
              <a:rPr lang="fr-FR" b="1" dirty="0">
                <a:solidFill>
                  <a:schemeClr val="accent1"/>
                </a:solidFill>
              </a:rPr>
              <a:t>&lt;T&gt; </a:t>
            </a:r>
            <a:r>
              <a:rPr lang="fr-FR" b="1" dirty="0" err="1">
                <a:solidFill>
                  <a:schemeClr val="accent1"/>
                </a:solidFill>
              </a:rPr>
              <a:t>where</a:t>
            </a:r>
            <a:r>
              <a:rPr lang="fr-FR" b="1" dirty="0">
                <a:solidFill>
                  <a:schemeClr val="accent1"/>
                </a:solidFill>
              </a:rPr>
              <a:t> T : contraint1, constraint2</a:t>
            </a:r>
            <a:endParaRPr lang="en-US" b="1" dirty="0">
              <a:solidFill>
                <a:schemeClr val="accent1"/>
              </a:solidFill>
            </a:endParaRPr>
          </a:p>
        </p:txBody>
      </p:sp>
    </p:spTree>
    <p:extLst>
      <p:ext uri="{BB962C8B-B14F-4D97-AF65-F5344CB8AC3E}">
        <p14:creationId xmlns:p14="http://schemas.microsoft.com/office/powerpoint/2010/main" val="933987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40D0-CA21-83EC-8BB5-DBADDEE7E973}"/>
              </a:ext>
            </a:extLst>
          </p:cNvPr>
          <p:cNvSpPr>
            <a:spLocks noGrp="1"/>
          </p:cNvSpPr>
          <p:nvPr>
            <p:ph type="title"/>
          </p:nvPr>
        </p:nvSpPr>
        <p:spPr>
          <a:xfrm>
            <a:off x="726141" y="322730"/>
            <a:ext cx="7951693" cy="689639"/>
          </a:xfrm>
        </p:spPr>
        <p:txBody>
          <a:bodyPr/>
          <a:lstStyle/>
          <a:p>
            <a:r>
              <a:rPr lang="en-US" b="1" dirty="0"/>
              <a:t>Types of Generic Constraints</a:t>
            </a:r>
          </a:p>
        </p:txBody>
      </p:sp>
      <p:sp>
        <p:nvSpPr>
          <p:cNvPr id="3" name="Text Placeholder 2">
            <a:extLst>
              <a:ext uri="{FF2B5EF4-FFF2-40B4-BE49-F238E27FC236}">
                <a16:creationId xmlns:a16="http://schemas.microsoft.com/office/drawing/2014/main" id="{B54A8550-E85E-F153-E2B3-7CEC70F67D09}"/>
              </a:ext>
            </a:extLst>
          </p:cNvPr>
          <p:cNvSpPr>
            <a:spLocks noGrp="1"/>
          </p:cNvSpPr>
          <p:nvPr>
            <p:ph type="body" idx="1"/>
          </p:nvPr>
        </p:nvSpPr>
        <p:spPr>
          <a:xfrm>
            <a:off x="609600" y="1201271"/>
            <a:ext cx="11125200" cy="5333999"/>
          </a:xfrm>
        </p:spPr>
        <p:txBody>
          <a:bodyPr/>
          <a:lstStyle/>
          <a:p>
            <a:r>
              <a:rPr lang="en-US" sz="2400" b="1" dirty="0"/>
              <a:t>where T: struct </a:t>
            </a:r>
            <a:r>
              <a:rPr lang="en-US" sz="2400" dirty="0"/>
              <a:t>=&gt; The type argument must be non-nullable value types such as primitive data types int, double, char, bool, float, etc. The struct constraint can’t be combined with the unmanaged constraint.</a:t>
            </a:r>
          </a:p>
          <a:p>
            <a:r>
              <a:rPr lang="en-US" sz="2400" b="1" dirty="0"/>
              <a:t>where T: class </a:t>
            </a:r>
            <a:r>
              <a:rPr lang="en-US" sz="2400" dirty="0"/>
              <a:t>=&gt; The type argument must be a reference type. This constraint can be applied to any class (non-nullable), interface, delegate, or array type in C#.</a:t>
            </a:r>
          </a:p>
          <a:p>
            <a:r>
              <a:rPr lang="en-US" sz="2400" b="1" dirty="0"/>
              <a:t>where T: new() </a:t>
            </a:r>
            <a:r>
              <a:rPr lang="en-US" sz="2400" dirty="0"/>
              <a:t>=&gt; The type argument must be a reference type that has a public </a:t>
            </a:r>
            <a:r>
              <a:rPr lang="en-US" sz="2400" dirty="0" err="1"/>
              <a:t>parameterless</a:t>
            </a:r>
            <a:r>
              <a:rPr lang="en-US" sz="2400" dirty="0"/>
              <a:t> (default) constructor.</a:t>
            </a:r>
          </a:p>
          <a:p>
            <a:r>
              <a:rPr lang="en-US" sz="2400" b="1" dirty="0"/>
              <a:t>where T: &lt;base class name&gt; </a:t>
            </a:r>
            <a:r>
              <a:rPr lang="en-US" sz="2400" dirty="0"/>
              <a:t>=&gt; The type of argument must be or derive from the specified base class.</a:t>
            </a:r>
          </a:p>
          <a:p>
            <a:r>
              <a:rPr lang="en-US" sz="2400" b="1" dirty="0"/>
              <a:t>where T: &lt;interface name&gt;</a:t>
            </a:r>
            <a:r>
              <a:rPr lang="en-US" sz="2400" dirty="0"/>
              <a:t> =&gt; The type argument must be or implement the specified interface. Also, multiple interface constraints can be specified.</a:t>
            </a:r>
          </a:p>
          <a:p>
            <a:r>
              <a:rPr lang="en-US" sz="2400" b="1" dirty="0"/>
              <a:t>where T: U =&gt; </a:t>
            </a:r>
            <a:r>
              <a:rPr lang="en-US" sz="2400" dirty="0"/>
              <a:t>The type argument supplied for must be or derive from the argument supplied for U. In a nullable context, if U is a non-nullable reference type, T must be a non-nullable reference type. If U is a nullable reference type, T may be either nullable or non-nullable.</a:t>
            </a:r>
            <a:endParaRPr lang="en-US" dirty="0"/>
          </a:p>
        </p:txBody>
      </p:sp>
    </p:spTree>
    <p:extLst>
      <p:ext uri="{BB962C8B-B14F-4D97-AF65-F5344CB8AC3E}">
        <p14:creationId xmlns:p14="http://schemas.microsoft.com/office/powerpoint/2010/main" val="3035455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FE09-971B-6287-FD7C-49632A45F846}"/>
              </a:ext>
            </a:extLst>
          </p:cNvPr>
          <p:cNvSpPr>
            <a:spLocks noGrp="1"/>
          </p:cNvSpPr>
          <p:nvPr>
            <p:ph type="title"/>
          </p:nvPr>
        </p:nvSpPr>
        <p:spPr>
          <a:xfrm>
            <a:off x="842682" y="260620"/>
            <a:ext cx="7951694" cy="621368"/>
          </a:xfrm>
        </p:spPr>
        <p:txBody>
          <a:bodyPr/>
          <a:lstStyle/>
          <a:p>
            <a:r>
              <a:rPr lang="en-US" dirty="0"/>
              <a:t>where T: class Generic Constraint </a:t>
            </a:r>
          </a:p>
        </p:txBody>
      </p:sp>
      <p:sp>
        <p:nvSpPr>
          <p:cNvPr id="3" name="Text Placeholder 2">
            <a:extLst>
              <a:ext uri="{FF2B5EF4-FFF2-40B4-BE49-F238E27FC236}">
                <a16:creationId xmlns:a16="http://schemas.microsoft.com/office/drawing/2014/main" id="{67727CDC-1FB5-5C45-7C28-4E4DFC578571}"/>
              </a:ext>
            </a:extLst>
          </p:cNvPr>
          <p:cNvSpPr>
            <a:spLocks noGrp="1"/>
          </p:cNvSpPr>
          <p:nvPr>
            <p:ph type="body" idx="1"/>
          </p:nvPr>
        </p:nvSpPr>
        <p:spPr>
          <a:xfrm>
            <a:off x="528919" y="770965"/>
            <a:ext cx="11322422" cy="5411235"/>
          </a:xfrm>
        </p:spPr>
        <p:txBody>
          <a:bodyPr/>
          <a:lstStyle/>
          <a:p>
            <a:pPr marL="152396" indent="0">
              <a:buNone/>
            </a:pPr>
            <a:r>
              <a:rPr lang="en-US" dirty="0"/>
              <a:t>That means, now the </a:t>
            </a:r>
            <a:r>
              <a:rPr lang="en-US" dirty="0" err="1"/>
              <a:t>GenericClass</a:t>
            </a:r>
            <a:r>
              <a:rPr lang="en-US" dirty="0"/>
              <a:t> will only accept reference-type arguments. Let’s create an instance of the Generic class by passing reference-type arguments as follows. In C#, the string is a reference type.</a:t>
            </a:r>
          </a:p>
          <a:p>
            <a:pPr marL="152396" indent="0">
              <a:buNone/>
            </a:pPr>
            <a:r>
              <a:rPr lang="en-US" dirty="0" err="1">
                <a:solidFill>
                  <a:schemeClr val="accent1"/>
                </a:solidFill>
              </a:rPr>
              <a:t>GenericClass</a:t>
            </a:r>
            <a:r>
              <a:rPr lang="en-US" dirty="0">
                <a:solidFill>
                  <a:schemeClr val="accent1"/>
                </a:solidFill>
              </a:rPr>
              <a:t>&lt;string&gt; </a:t>
            </a:r>
            <a:r>
              <a:rPr lang="en-US" dirty="0" err="1">
                <a:solidFill>
                  <a:schemeClr val="accent1"/>
                </a:solidFill>
              </a:rPr>
              <a:t>stringClass</a:t>
            </a:r>
            <a:r>
              <a:rPr lang="en-US" dirty="0">
                <a:solidFill>
                  <a:schemeClr val="accent1"/>
                </a:solidFill>
              </a:rPr>
              <a:t> = new </a:t>
            </a:r>
            <a:r>
              <a:rPr lang="en-US" dirty="0" err="1">
                <a:solidFill>
                  <a:schemeClr val="accent1"/>
                </a:solidFill>
              </a:rPr>
              <a:t>GenericClass</a:t>
            </a:r>
            <a:r>
              <a:rPr lang="en-US" dirty="0">
                <a:solidFill>
                  <a:schemeClr val="accent1"/>
                </a:solidFill>
              </a:rPr>
              <a:t>&lt;string&gt;();</a:t>
            </a:r>
          </a:p>
          <a:p>
            <a:pPr marL="152396" indent="0">
              <a:buNone/>
            </a:pPr>
            <a:r>
              <a:rPr lang="en-US" dirty="0"/>
              <a:t>The following statement will give you a compile-time error as int is a value type, not a reference type.</a:t>
            </a:r>
          </a:p>
          <a:p>
            <a:pPr marL="152396" indent="0">
              <a:buNone/>
            </a:pPr>
            <a:r>
              <a:rPr lang="en-US" dirty="0" err="1">
                <a:solidFill>
                  <a:srgbClr val="FF0000"/>
                </a:solidFill>
              </a:rPr>
              <a:t>GenericClass</a:t>
            </a:r>
            <a:r>
              <a:rPr lang="en-US" dirty="0">
                <a:solidFill>
                  <a:srgbClr val="FF0000"/>
                </a:solidFill>
              </a:rPr>
              <a:t>&lt;int&gt; </a:t>
            </a:r>
            <a:r>
              <a:rPr lang="en-US" dirty="0" err="1">
                <a:solidFill>
                  <a:srgbClr val="FF0000"/>
                </a:solidFill>
              </a:rPr>
              <a:t>intClass</a:t>
            </a:r>
            <a:r>
              <a:rPr lang="en-US" dirty="0">
                <a:solidFill>
                  <a:srgbClr val="FF0000"/>
                </a:solidFill>
              </a:rPr>
              <a:t> = new </a:t>
            </a:r>
            <a:r>
              <a:rPr lang="en-US" dirty="0" err="1">
                <a:solidFill>
                  <a:srgbClr val="FF0000"/>
                </a:solidFill>
              </a:rPr>
              <a:t>GenericClass</a:t>
            </a:r>
            <a:r>
              <a:rPr lang="en-US" dirty="0">
                <a:solidFill>
                  <a:srgbClr val="FF0000"/>
                </a:solidFill>
              </a:rPr>
              <a:t>&lt;int&gt;();</a:t>
            </a:r>
          </a:p>
        </p:txBody>
      </p:sp>
    </p:spTree>
    <p:extLst>
      <p:ext uri="{BB962C8B-B14F-4D97-AF65-F5344CB8AC3E}">
        <p14:creationId xmlns:p14="http://schemas.microsoft.com/office/powerpoint/2010/main" val="34393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DD07C1-C235-1C2F-1142-E279CC0F8E12}"/>
              </a:ext>
            </a:extLst>
          </p:cNvPr>
          <p:cNvPicPr>
            <a:picLocks noChangeAspect="1"/>
          </p:cNvPicPr>
          <p:nvPr/>
        </p:nvPicPr>
        <p:blipFill>
          <a:blip r:embed="rId2"/>
          <a:stretch>
            <a:fillRect/>
          </a:stretch>
        </p:blipFill>
        <p:spPr>
          <a:xfrm>
            <a:off x="972979" y="673748"/>
            <a:ext cx="10050049" cy="5510504"/>
          </a:xfrm>
          <a:prstGeom prst="rect">
            <a:avLst/>
          </a:prstGeom>
        </p:spPr>
      </p:pic>
    </p:spTree>
    <p:extLst>
      <p:ext uri="{BB962C8B-B14F-4D97-AF65-F5344CB8AC3E}">
        <p14:creationId xmlns:p14="http://schemas.microsoft.com/office/powerpoint/2010/main" val="1984177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6AC5-5CCF-DA35-2F44-0F6DD68DF84F}"/>
              </a:ext>
            </a:extLst>
          </p:cNvPr>
          <p:cNvSpPr>
            <a:spLocks noGrp="1"/>
          </p:cNvSpPr>
          <p:nvPr>
            <p:ph type="title"/>
          </p:nvPr>
        </p:nvSpPr>
        <p:spPr>
          <a:xfrm>
            <a:off x="753035" y="90291"/>
            <a:ext cx="9520518" cy="698604"/>
          </a:xfrm>
        </p:spPr>
        <p:txBody>
          <a:bodyPr/>
          <a:lstStyle/>
          <a:p>
            <a:r>
              <a:rPr lang="en-US" dirty="0"/>
              <a:t>where T: struct Generic Constraint</a:t>
            </a:r>
            <a:br>
              <a:rPr lang="en-US" dirty="0"/>
            </a:br>
            <a:endParaRPr lang="en-US" dirty="0"/>
          </a:p>
        </p:txBody>
      </p:sp>
      <p:sp>
        <p:nvSpPr>
          <p:cNvPr id="3" name="Text Placeholder 2">
            <a:extLst>
              <a:ext uri="{FF2B5EF4-FFF2-40B4-BE49-F238E27FC236}">
                <a16:creationId xmlns:a16="http://schemas.microsoft.com/office/drawing/2014/main" id="{3E851D97-81A9-F4B3-DCB8-BCBB8C8F750A}"/>
              </a:ext>
            </a:extLst>
          </p:cNvPr>
          <p:cNvSpPr>
            <a:spLocks noGrp="1"/>
          </p:cNvSpPr>
          <p:nvPr>
            <p:ph type="body" idx="1"/>
          </p:nvPr>
        </p:nvSpPr>
        <p:spPr>
          <a:xfrm>
            <a:off x="385481" y="726141"/>
            <a:ext cx="11465859" cy="5880847"/>
          </a:xfrm>
        </p:spPr>
        <p:txBody>
          <a:bodyPr/>
          <a:lstStyle/>
          <a:p>
            <a:pPr marL="152396" indent="0">
              <a:buNone/>
            </a:pPr>
            <a:r>
              <a:rPr lang="en-US" dirty="0"/>
              <a:t>If you want the type argument to accept only the value type then you need to use where T: struct constraints in C#. In this case, the type argument must be non-nullable value types such as int, double, char, bool, float, etc. The struct constraint can’t be combined with the unmanaged constraint. Let us see an example to understand where T: struct constraint. </a:t>
            </a:r>
          </a:p>
          <a:p>
            <a:pPr marL="152396" indent="0">
              <a:buNone/>
            </a:pPr>
            <a:r>
              <a:rPr lang="en-US" dirty="0"/>
              <a:t>That means, now the </a:t>
            </a:r>
            <a:r>
              <a:rPr lang="en-US" dirty="0" err="1"/>
              <a:t>GenericClass</a:t>
            </a:r>
            <a:r>
              <a:rPr lang="en-US" dirty="0"/>
              <a:t> will only accept value-type arguments. Let us create an instance of </a:t>
            </a:r>
            <a:r>
              <a:rPr lang="en-US" dirty="0" err="1"/>
              <a:t>GenericClass</a:t>
            </a:r>
            <a:r>
              <a:rPr lang="en-US" dirty="0"/>
              <a:t> by passing value-type arguments as follows.</a:t>
            </a:r>
          </a:p>
          <a:p>
            <a:pPr marL="152396" indent="0">
              <a:buNone/>
            </a:pPr>
            <a:r>
              <a:rPr lang="en-US" b="1" dirty="0" err="1">
                <a:solidFill>
                  <a:schemeClr val="accent1"/>
                </a:solidFill>
              </a:rPr>
              <a:t>GenericClass</a:t>
            </a:r>
            <a:r>
              <a:rPr lang="en-US" b="1" dirty="0">
                <a:solidFill>
                  <a:schemeClr val="accent1"/>
                </a:solidFill>
              </a:rPr>
              <a:t>&lt;int&gt; </a:t>
            </a:r>
            <a:r>
              <a:rPr lang="en-US" b="1" dirty="0" err="1">
                <a:solidFill>
                  <a:schemeClr val="accent1"/>
                </a:solidFill>
              </a:rPr>
              <a:t>intClass</a:t>
            </a:r>
            <a:r>
              <a:rPr lang="en-US" b="1" dirty="0">
                <a:solidFill>
                  <a:schemeClr val="accent1"/>
                </a:solidFill>
              </a:rPr>
              <a:t> = new </a:t>
            </a:r>
            <a:r>
              <a:rPr lang="en-US" b="1" dirty="0" err="1">
                <a:solidFill>
                  <a:schemeClr val="accent1"/>
                </a:solidFill>
              </a:rPr>
              <a:t>GenericClass</a:t>
            </a:r>
            <a:r>
              <a:rPr lang="en-US" b="1" dirty="0">
                <a:solidFill>
                  <a:schemeClr val="accent1"/>
                </a:solidFill>
              </a:rPr>
              <a:t>&lt;int&gt;();</a:t>
            </a:r>
            <a:endParaRPr lang="en-US" dirty="0"/>
          </a:p>
          <a:p>
            <a:pPr marL="152396" indent="0">
              <a:buNone/>
            </a:pPr>
            <a:r>
              <a:rPr lang="en-US" dirty="0"/>
              <a:t>The following statement will give you a compile-time error as the string is a reference type, not a value type.</a:t>
            </a:r>
            <a:r>
              <a:rPr lang="en-US" dirty="0">
                <a:solidFill>
                  <a:srgbClr val="FF0000"/>
                </a:solidFill>
              </a:rPr>
              <a:t> </a:t>
            </a:r>
          </a:p>
          <a:p>
            <a:pPr marL="152396" indent="0">
              <a:buNone/>
            </a:pPr>
            <a:r>
              <a:rPr lang="en-US" dirty="0" err="1">
                <a:solidFill>
                  <a:srgbClr val="FF0000"/>
                </a:solidFill>
              </a:rPr>
              <a:t>GenericClass</a:t>
            </a:r>
            <a:r>
              <a:rPr lang="en-US" dirty="0">
                <a:solidFill>
                  <a:srgbClr val="FF0000"/>
                </a:solidFill>
              </a:rPr>
              <a:t>&lt;string&gt; </a:t>
            </a:r>
            <a:r>
              <a:rPr lang="en-US" dirty="0" err="1">
                <a:solidFill>
                  <a:srgbClr val="FF0000"/>
                </a:solidFill>
              </a:rPr>
              <a:t>stringClass</a:t>
            </a:r>
            <a:r>
              <a:rPr lang="en-US" dirty="0">
                <a:solidFill>
                  <a:srgbClr val="FF0000"/>
                </a:solidFill>
              </a:rPr>
              <a:t> = new </a:t>
            </a:r>
            <a:r>
              <a:rPr lang="en-US" dirty="0" err="1">
                <a:solidFill>
                  <a:srgbClr val="FF0000"/>
                </a:solidFill>
              </a:rPr>
              <a:t>GenericClass</a:t>
            </a:r>
            <a:r>
              <a:rPr lang="en-US" dirty="0">
                <a:solidFill>
                  <a:srgbClr val="FF0000"/>
                </a:solidFill>
              </a:rPr>
              <a:t>&lt;string&gt;();</a:t>
            </a:r>
          </a:p>
          <a:p>
            <a:pPr marL="152396" indent="0">
              <a:buNone/>
            </a:pPr>
            <a:endParaRPr lang="en-US" dirty="0"/>
          </a:p>
        </p:txBody>
      </p:sp>
    </p:spTree>
    <p:extLst>
      <p:ext uri="{BB962C8B-B14F-4D97-AF65-F5344CB8AC3E}">
        <p14:creationId xmlns:p14="http://schemas.microsoft.com/office/powerpoint/2010/main" val="3142472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DBBB48-C402-2C87-8972-C77082E5E6D4}"/>
              </a:ext>
            </a:extLst>
          </p:cNvPr>
          <p:cNvPicPr>
            <a:picLocks noChangeAspect="1"/>
          </p:cNvPicPr>
          <p:nvPr/>
        </p:nvPicPr>
        <p:blipFill>
          <a:blip r:embed="rId2"/>
          <a:stretch>
            <a:fillRect/>
          </a:stretch>
        </p:blipFill>
        <p:spPr>
          <a:xfrm>
            <a:off x="803527" y="767028"/>
            <a:ext cx="10451742" cy="5323943"/>
          </a:xfrm>
          <a:prstGeom prst="rect">
            <a:avLst/>
          </a:prstGeom>
        </p:spPr>
      </p:pic>
    </p:spTree>
    <p:extLst>
      <p:ext uri="{BB962C8B-B14F-4D97-AF65-F5344CB8AC3E}">
        <p14:creationId xmlns:p14="http://schemas.microsoft.com/office/powerpoint/2010/main" val="783274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125F-B653-5946-259A-A7013BE5C5AF}"/>
              </a:ext>
            </a:extLst>
          </p:cNvPr>
          <p:cNvSpPr>
            <a:spLocks noGrp="1"/>
          </p:cNvSpPr>
          <p:nvPr>
            <p:ph type="title"/>
          </p:nvPr>
        </p:nvSpPr>
        <p:spPr>
          <a:xfrm>
            <a:off x="672353" y="54432"/>
            <a:ext cx="10165976" cy="707568"/>
          </a:xfrm>
        </p:spPr>
        <p:txBody>
          <a:bodyPr/>
          <a:lstStyle/>
          <a:p>
            <a:r>
              <a:rPr lang="en-US" sz="4400" dirty="0"/>
              <a:t>where T: BaseClass Generic Constraint</a:t>
            </a:r>
            <a:br>
              <a:rPr lang="en-US" sz="4400" dirty="0"/>
            </a:br>
            <a:endParaRPr lang="en-US" dirty="0"/>
          </a:p>
        </p:txBody>
      </p:sp>
      <p:sp>
        <p:nvSpPr>
          <p:cNvPr id="3" name="Text Placeholder 2">
            <a:extLst>
              <a:ext uri="{FF2B5EF4-FFF2-40B4-BE49-F238E27FC236}">
                <a16:creationId xmlns:a16="http://schemas.microsoft.com/office/drawing/2014/main" id="{051D1FCB-D2A5-9B42-4D22-D93040D515E3}"/>
              </a:ext>
            </a:extLst>
          </p:cNvPr>
          <p:cNvSpPr>
            <a:spLocks noGrp="1"/>
          </p:cNvSpPr>
          <p:nvPr>
            <p:ph type="body" idx="1"/>
          </p:nvPr>
        </p:nvSpPr>
        <p:spPr>
          <a:xfrm>
            <a:off x="573741" y="762001"/>
            <a:ext cx="11268635" cy="5880846"/>
          </a:xfrm>
        </p:spPr>
        <p:txBody>
          <a:bodyPr/>
          <a:lstStyle/>
          <a:p>
            <a:pPr marL="152396" indent="0">
              <a:buNone/>
            </a:pPr>
            <a:r>
              <a:rPr lang="en-US" sz="2400" dirty="0"/>
              <a:t>Here, the type of argument must be derived from the specified base class. That means in the &lt;base class&gt; constraint, we can only specify types that are inherited from &lt;base class&gt;. The following example shows the base class constraint that restricts the type argument to be a derived class of the specified class. For a better understanding, please have a look at the below example.</a:t>
            </a:r>
          </a:p>
          <a:p>
            <a:pPr marL="152396" indent="0">
              <a:buNone/>
            </a:pPr>
            <a:r>
              <a:rPr lang="en-US" sz="2400" dirty="0"/>
              <a:t>Employee is the derived class of the </a:t>
            </a:r>
            <a:r>
              <a:rPr lang="en-US" sz="2400" dirty="0" err="1"/>
              <a:t>BaseEmployee</a:t>
            </a:r>
            <a:r>
              <a:rPr lang="en-US" sz="2400" dirty="0"/>
              <a:t> class. On the other hand, Customer is not derived from the </a:t>
            </a:r>
            <a:r>
              <a:rPr lang="en-US" sz="2400" dirty="0" err="1"/>
              <a:t>BaseEmployee</a:t>
            </a:r>
            <a:r>
              <a:rPr lang="en-US" sz="2400" dirty="0"/>
              <a:t> class. Now, Let’s create an instance of </a:t>
            </a:r>
            <a:r>
              <a:rPr lang="en-US" sz="2400" dirty="0" err="1"/>
              <a:t>GenericClass</a:t>
            </a:r>
            <a:r>
              <a:rPr lang="en-US" sz="2400" dirty="0"/>
              <a:t> bypassing Employee type arguments as follows. It works fine because Employee is derived from the </a:t>
            </a:r>
            <a:r>
              <a:rPr lang="en-US" sz="2400" dirty="0" err="1"/>
              <a:t>BaseEmployee</a:t>
            </a:r>
            <a:r>
              <a:rPr lang="en-US" sz="2400" dirty="0"/>
              <a:t> class.</a:t>
            </a:r>
          </a:p>
          <a:p>
            <a:pPr marL="152396" indent="0">
              <a:buNone/>
            </a:pPr>
            <a:r>
              <a:rPr lang="en-US" sz="2400" b="1" dirty="0" err="1">
                <a:solidFill>
                  <a:srgbClr val="00B0F0"/>
                </a:solidFill>
              </a:rPr>
              <a:t>GenericClass</a:t>
            </a:r>
            <a:r>
              <a:rPr lang="en-US" sz="2400" b="1" dirty="0">
                <a:solidFill>
                  <a:srgbClr val="00B0F0"/>
                </a:solidFill>
              </a:rPr>
              <a:t>&lt;Employee&gt; employee = new </a:t>
            </a:r>
            <a:r>
              <a:rPr lang="en-US" sz="2400" b="1" dirty="0" err="1">
                <a:solidFill>
                  <a:srgbClr val="00B0F0"/>
                </a:solidFill>
              </a:rPr>
              <a:t>GenericClass</a:t>
            </a:r>
            <a:r>
              <a:rPr lang="en-US" sz="2400" b="1" dirty="0">
                <a:solidFill>
                  <a:srgbClr val="00B0F0"/>
                </a:solidFill>
              </a:rPr>
              <a:t>&lt;Employee&gt;();</a:t>
            </a:r>
          </a:p>
          <a:p>
            <a:pPr marL="152396" indent="0">
              <a:buNone/>
            </a:pPr>
            <a:r>
              <a:rPr lang="en-US" sz="2400" dirty="0"/>
              <a:t>The following statement will give you a compile-time error as the Customer class is not derived from the </a:t>
            </a:r>
            <a:r>
              <a:rPr lang="en-US" sz="2400" dirty="0" err="1"/>
              <a:t>BaseEmployee</a:t>
            </a:r>
            <a:r>
              <a:rPr lang="en-US" sz="2400" dirty="0"/>
              <a:t> type.</a:t>
            </a:r>
          </a:p>
          <a:p>
            <a:pPr marL="152396" indent="0">
              <a:buNone/>
            </a:pPr>
            <a:r>
              <a:rPr lang="en-US" sz="2400" dirty="0" err="1">
                <a:solidFill>
                  <a:srgbClr val="FF0000"/>
                </a:solidFill>
              </a:rPr>
              <a:t>GenericClass</a:t>
            </a:r>
            <a:r>
              <a:rPr lang="en-US" sz="2400" dirty="0">
                <a:solidFill>
                  <a:srgbClr val="FF0000"/>
                </a:solidFill>
              </a:rPr>
              <a:t>&lt;Customer&gt; customer = new </a:t>
            </a:r>
            <a:r>
              <a:rPr lang="en-US" sz="2400" dirty="0" err="1">
                <a:solidFill>
                  <a:srgbClr val="FF0000"/>
                </a:solidFill>
              </a:rPr>
              <a:t>GenericClass</a:t>
            </a:r>
            <a:r>
              <a:rPr lang="en-US" sz="2400" dirty="0">
                <a:solidFill>
                  <a:srgbClr val="FF0000"/>
                </a:solidFill>
              </a:rPr>
              <a:t>&lt;Customer&gt;();</a:t>
            </a:r>
          </a:p>
          <a:p>
            <a:pPr marL="152396" indent="0">
              <a:buNone/>
            </a:pPr>
            <a:r>
              <a:rPr lang="en-US" sz="2400" dirty="0"/>
              <a:t>Example to understand where T: BaseClass Constraint in C</a:t>
            </a:r>
          </a:p>
        </p:txBody>
      </p:sp>
    </p:spTree>
    <p:extLst>
      <p:ext uri="{BB962C8B-B14F-4D97-AF65-F5344CB8AC3E}">
        <p14:creationId xmlns:p14="http://schemas.microsoft.com/office/powerpoint/2010/main" val="1314273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64BFAC2-38BC-8337-0147-33826F47F972}"/>
              </a:ext>
            </a:extLst>
          </p:cNvPr>
          <p:cNvPicPr>
            <a:picLocks noChangeAspect="1"/>
          </p:cNvPicPr>
          <p:nvPr/>
        </p:nvPicPr>
        <p:blipFill>
          <a:blip r:embed="rId2"/>
          <a:stretch>
            <a:fillRect/>
          </a:stretch>
        </p:blipFill>
        <p:spPr>
          <a:xfrm>
            <a:off x="813131" y="371027"/>
            <a:ext cx="10733410" cy="6420746"/>
          </a:xfrm>
          <a:prstGeom prst="rect">
            <a:avLst/>
          </a:prstGeom>
        </p:spPr>
      </p:pic>
    </p:spTree>
    <p:extLst>
      <p:ext uri="{BB962C8B-B14F-4D97-AF65-F5344CB8AC3E}">
        <p14:creationId xmlns:p14="http://schemas.microsoft.com/office/powerpoint/2010/main" val="585447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85C0-0564-DCAA-3AE8-18ECEA12F976}"/>
              </a:ext>
            </a:extLst>
          </p:cNvPr>
          <p:cNvSpPr>
            <a:spLocks noGrp="1"/>
          </p:cNvSpPr>
          <p:nvPr>
            <p:ph type="title"/>
          </p:nvPr>
        </p:nvSpPr>
        <p:spPr>
          <a:xfrm>
            <a:off x="699247" y="179937"/>
            <a:ext cx="10614212" cy="770322"/>
          </a:xfrm>
        </p:spPr>
        <p:txBody>
          <a:bodyPr/>
          <a:lstStyle/>
          <a:p>
            <a:r>
              <a:rPr lang="en-US" b="1" dirty="0"/>
              <a:t>where T: new() Generic Constraint</a:t>
            </a:r>
          </a:p>
        </p:txBody>
      </p:sp>
      <p:sp>
        <p:nvSpPr>
          <p:cNvPr id="3" name="Text Placeholder 2">
            <a:extLst>
              <a:ext uri="{FF2B5EF4-FFF2-40B4-BE49-F238E27FC236}">
                <a16:creationId xmlns:a16="http://schemas.microsoft.com/office/drawing/2014/main" id="{98F280FB-5F4C-B49D-19DF-669EFCC52AE1}"/>
              </a:ext>
            </a:extLst>
          </p:cNvPr>
          <p:cNvSpPr>
            <a:spLocks noGrp="1"/>
          </p:cNvSpPr>
          <p:nvPr>
            <p:ph type="body" idx="1"/>
          </p:nvPr>
        </p:nvSpPr>
        <p:spPr>
          <a:xfrm>
            <a:off x="251012" y="851647"/>
            <a:ext cx="11134164" cy="5826416"/>
          </a:xfrm>
        </p:spPr>
        <p:txBody>
          <a:bodyPr/>
          <a:lstStyle/>
          <a:p>
            <a:pPr marL="152396" indent="0">
              <a:buNone/>
            </a:pPr>
            <a:r>
              <a:rPr lang="en-US" sz="2400" dirty="0"/>
              <a:t>Here, the type argument must be a reference type that has a public </a:t>
            </a:r>
            <a:r>
              <a:rPr lang="en-US" sz="2400" dirty="0" err="1"/>
              <a:t>parameterless</a:t>
            </a:r>
            <a:r>
              <a:rPr lang="en-US" sz="2400" dirty="0"/>
              <a:t> (default) constructor. That means with the help of the new() constraint, we can only specify types which has a </a:t>
            </a:r>
            <a:r>
              <a:rPr lang="en-US" sz="2400" dirty="0" err="1"/>
              <a:t>parameterless</a:t>
            </a:r>
            <a:r>
              <a:rPr lang="en-US" sz="2400" dirty="0"/>
              <a:t> constructor. For a better understanding, please have a look at the below example.</a:t>
            </a:r>
          </a:p>
          <a:p>
            <a:pPr marL="152396" indent="0">
              <a:buNone/>
            </a:pPr>
            <a:r>
              <a:rPr lang="en-US" sz="2400" dirty="0"/>
              <a:t>As you can see in the below code, we have not defined any constructor explicitly in the Employee class, so the compiler will provide a parameter-less default constructor. On the other hand, in the Customer class, we have defined one parameterized constructor explicitly. Now, Let us create an instance of </a:t>
            </a:r>
            <a:r>
              <a:rPr lang="en-US" sz="2400" dirty="0" err="1"/>
              <a:t>GenericClass</a:t>
            </a:r>
            <a:r>
              <a:rPr lang="en-US" sz="2400" dirty="0"/>
              <a:t> bypassing Employee type arguments as follows.</a:t>
            </a:r>
          </a:p>
          <a:p>
            <a:pPr marL="152396" indent="0">
              <a:buNone/>
            </a:pPr>
            <a:r>
              <a:rPr lang="en-US" sz="2400" b="1" dirty="0" err="1">
                <a:solidFill>
                  <a:srgbClr val="00B0F0"/>
                </a:solidFill>
              </a:rPr>
              <a:t>GenericClass</a:t>
            </a:r>
            <a:r>
              <a:rPr lang="en-US" sz="2400" b="1" dirty="0">
                <a:solidFill>
                  <a:srgbClr val="00B0F0"/>
                </a:solidFill>
              </a:rPr>
              <a:t>&lt;Employee&gt; employee = new </a:t>
            </a:r>
            <a:r>
              <a:rPr lang="en-US" sz="2400" b="1" dirty="0" err="1">
                <a:solidFill>
                  <a:srgbClr val="00B0F0"/>
                </a:solidFill>
              </a:rPr>
              <a:t>GenericClass</a:t>
            </a:r>
            <a:r>
              <a:rPr lang="en-US" sz="2400" b="1" dirty="0">
                <a:solidFill>
                  <a:srgbClr val="00B0F0"/>
                </a:solidFill>
              </a:rPr>
              <a:t>&lt;Employee&gt;();</a:t>
            </a:r>
          </a:p>
          <a:p>
            <a:pPr marL="152396" indent="0">
              <a:buNone/>
            </a:pPr>
            <a:r>
              <a:rPr lang="en-US" sz="2400" dirty="0"/>
              <a:t>The following statement will give you a compile-time error as the Customer class has a Parameterized constructor or you can say the Customer class does not have a default </a:t>
            </a:r>
            <a:r>
              <a:rPr lang="en-US" sz="2400" dirty="0" err="1"/>
              <a:t>parameterless</a:t>
            </a:r>
            <a:r>
              <a:rPr lang="en-US" sz="2400" dirty="0"/>
              <a:t> constructor.</a:t>
            </a:r>
          </a:p>
          <a:p>
            <a:pPr marL="152396" indent="0">
              <a:buNone/>
            </a:pPr>
            <a:r>
              <a:rPr lang="en-US" sz="2400" b="1" dirty="0" err="1">
                <a:solidFill>
                  <a:srgbClr val="FF0000"/>
                </a:solidFill>
              </a:rPr>
              <a:t>GenericClass</a:t>
            </a:r>
            <a:r>
              <a:rPr lang="en-US" sz="2400" b="1" dirty="0">
                <a:solidFill>
                  <a:srgbClr val="FF0000"/>
                </a:solidFill>
              </a:rPr>
              <a:t>&lt;Customer&gt; customer = new </a:t>
            </a:r>
            <a:r>
              <a:rPr lang="en-US" sz="2400" b="1" dirty="0" err="1">
                <a:solidFill>
                  <a:srgbClr val="FF0000"/>
                </a:solidFill>
              </a:rPr>
              <a:t>GenericClass</a:t>
            </a:r>
            <a:r>
              <a:rPr lang="en-US" sz="2400" b="1" dirty="0">
                <a:solidFill>
                  <a:srgbClr val="FF0000"/>
                </a:solidFill>
              </a:rPr>
              <a:t>&lt;Customer&gt;();.</a:t>
            </a:r>
          </a:p>
          <a:p>
            <a:pPr marL="152396" indent="0">
              <a:buNone/>
            </a:pPr>
            <a:endParaRPr lang="en-US" dirty="0"/>
          </a:p>
        </p:txBody>
      </p:sp>
    </p:spTree>
    <p:extLst>
      <p:ext uri="{BB962C8B-B14F-4D97-AF65-F5344CB8AC3E}">
        <p14:creationId xmlns:p14="http://schemas.microsoft.com/office/powerpoint/2010/main" val="360539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9DDE-5D70-502E-C21B-D8F2A7BBEFEA}"/>
              </a:ext>
            </a:extLst>
          </p:cNvPr>
          <p:cNvSpPr>
            <a:spLocks noGrp="1"/>
          </p:cNvSpPr>
          <p:nvPr>
            <p:ph type="title"/>
          </p:nvPr>
        </p:nvSpPr>
        <p:spPr>
          <a:xfrm>
            <a:off x="571500" y="0"/>
            <a:ext cx="10291233" cy="767200"/>
          </a:xfrm>
        </p:spPr>
        <p:txBody>
          <a:bodyPr/>
          <a:lstStyle/>
          <a:p>
            <a:r>
              <a:rPr lang="en-US" b="1" dirty="0">
                <a:latin typeface="Times New Roman" panose="02020603050405020304" pitchFamily="18" charset="0"/>
                <a:cs typeface="Times New Roman" panose="02020603050405020304" pitchFamily="18" charset="0"/>
              </a:rPr>
              <a:t>Why Generics</a:t>
            </a:r>
          </a:p>
        </p:txBody>
      </p:sp>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474133" y="663388"/>
            <a:ext cx="11457891" cy="5961530"/>
          </a:xfrm>
        </p:spPr>
        <p:txBody>
          <a:bodyPr/>
          <a:lstStyle/>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endParaRPr lang="en-US" dirty="0"/>
          </a:p>
          <a:p>
            <a:pPr marL="152396" indent="0">
              <a:buNone/>
            </a:pPr>
            <a:r>
              <a:rPr lang="en-US" dirty="0"/>
              <a:t>Let’s look at the above code it checks if two integers are equal or not . What will happen if I pass two strings and not integers?</a:t>
            </a:r>
          </a:p>
          <a:p>
            <a:pPr marL="152396" indent="0">
              <a:buNone/>
            </a:pPr>
            <a:endParaRPr lang="en-US" dirty="0"/>
          </a:p>
          <a:p>
            <a:pPr marL="152396" indent="0">
              <a:buNone/>
            </a:pPr>
            <a:r>
              <a:rPr lang="en-US" dirty="0"/>
              <a:t>Looks like we have a Problem .</a:t>
            </a:r>
          </a:p>
        </p:txBody>
      </p:sp>
      <p:pic>
        <p:nvPicPr>
          <p:cNvPr id="5" name="Picture 4">
            <a:extLst>
              <a:ext uri="{FF2B5EF4-FFF2-40B4-BE49-F238E27FC236}">
                <a16:creationId xmlns:a16="http://schemas.microsoft.com/office/drawing/2014/main" id="{62AE57F0-4FEE-AEB3-1EC1-05D707EF5E84}"/>
              </a:ext>
            </a:extLst>
          </p:cNvPr>
          <p:cNvPicPr>
            <a:picLocks noChangeAspect="1"/>
          </p:cNvPicPr>
          <p:nvPr/>
        </p:nvPicPr>
        <p:blipFill>
          <a:blip r:embed="rId2"/>
          <a:stretch>
            <a:fillRect/>
          </a:stretch>
        </p:blipFill>
        <p:spPr>
          <a:xfrm>
            <a:off x="571500" y="977153"/>
            <a:ext cx="5425889" cy="3407139"/>
          </a:xfrm>
          <a:prstGeom prst="rect">
            <a:avLst/>
          </a:prstGeom>
        </p:spPr>
      </p:pic>
      <p:pic>
        <p:nvPicPr>
          <p:cNvPr id="7" name="Picture 6">
            <a:extLst>
              <a:ext uri="{FF2B5EF4-FFF2-40B4-BE49-F238E27FC236}">
                <a16:creationId xmlns:a16="http://schemas.microsoft.com/office/drawing/2014/main" id="{64F63387-1BB4-B194-337A-25E4D6B759B8}"/>
              </a:ext>
            </a:extLst>
          </p:cNvPr>
          <p:cNvPicPr>
            <a:picLocks noChangeAspect="1"/>
          </p:cNvPicPr>
          <p:nvPr/>
        </p:nvPicPr>
        <p:blipFill rotWithShape="1">
          <a:blip r:embed="rId3"/>
          <a:srcRect b="17063"/>
          <a:stretch/>
        </p:blipFill>
        <p:spPr>
          <a:xfrm>
            <a:off x="2011493" y="5545211"/>
            <a:ext cx="5935461" cy="335636"/>
          </a:xfrm>
          <a:prstGeom prst="rect">
            <a:avLst/>
          </a:prstGeom>
        </p:spPr>
      </p:pic>
      <p:pic>
        <p:nvPicPr>
          <p:cNvPr id="9" name="Picture 8">
            <a:extLst>
              <a:ext uri="{FF2B5EF4-FFF2-40B4-BE49-F238E27FC236}">
                <a16:creationId xmlns:a16="http://schemas.microsoft.com/office/drawing/2014/main" id="{04F7BAEE-D32C-2877-E1AC-9A1B7FD253C7}"/>
              </a:ext>
            </a:extLst>
          </p:cNvPr>
          <p:cNvPicPr>
            <a:picLocks noChangeAspect="1"/>
          </p:cNvPicPr>
          <p:nvPr/>
        </p:nvPicPr>
        <p:blipFill rotWithShape="1">
          <a:blip r:embed="rId4"/>
          <a:srcRect l="2948"/>
          <a:stretch/>
        </p:blipFill>
        <p:spPr>
          <a:xfrm>
            <a:off x="6339793" y="2380642"/>
            <a:ext cx="2718182" cy="600159"/>
          </a:xfrm>
          <a:prstGeom prst="rect">
            <a:avLst/>
          </a:prstGeom>
        </p:spPr>
      </p:pic>
    </p:spTree>
    <p:extLst>
      <p:ext uri="{BB962C8B-B14F-4D97-AF65-F5344CB8AC3E}">
        <p14:creationId xmlns:p14="http://schemas.microsoft.com/office/powerpoint/2010/main" val="2072967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6EA6A7-561A-2F2D-8EDF-69646D9EABF8}"/>
              </a:ext>
            </a:extLst>
          </p:cNvPr>
          <p:cNvPicPr>
            <a:picLocks noChangeAspect="1"/>
          </p:cNvPicPr>
          <p:nvPr/>
        </p:nvPicPr>
        <p:blipFill>
          <a:blip r:embed="rId2"/>
          <a:stretch>
            <a:fillRect/>
          </a:stretch>
        </p:blipFill>
        <p:spPr>
          <a:xfrm>
            <a:off x="1492159" y="117477"/>
            <a:ext cx="7759417" cy="4847035"/>
          </a:xfrm>
          <a:prstGeom prst="rect">
            <a:avLst/>
          </a:prstGeom>
        </p:spPr>
      </p:pic>
      <p:pic>
        <p:nvPicPr>
          <p:cNvPr id="7" name="Picture 6">
            <a:extLst>
              <a:ext uri="{FF2B5EF4-FFF2-40B4-BE49-F238E27FC236}">
                <a16:creationId xmlns:a16="http://schemas.microsoft.com/office/drawing/2014/main" id="{680661AF-C57B-F478-C357-99E5E6DC5BBF}"/>
              </a:ext>
            </a:extLst>
          </p:cNvPr>
          <p:cNvPicPr>
            <a:picLocks noChangeAspect="1"/>
          </p:cNvPicPr>
          <p:nvPr/>
        </p:nvPicPr>
        <p:blipFill>
          <a:blip r:embed="rId3"/>
          <a:stretch>
            <a:fillRect/>
          </a:stretch>
        </p:blipFill>
        <p:spPr>
          <a:xfrm>
            <a:off x="1492159" y="4964512"/>
            <a:ext cx="7747074" cy="1669370"/>
          </a:xfrm>
          <a:prstGeom prst="rect">
            <a:avLst/>
          </a:prstGeom>
        </p:spPr>
      </p:pic>
    </p:spTree>
    <p:extLst>
      <p:ext uri="{BB962C8B-B14F-4D97-AF65-F5344CB8AC3E}">
        <p14:creationId xmlns:p14="http://schemas.microsoft.com/office/powerpoint/2010/main" val="2193532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54B8-EFA6-F713-A384-333689C21086}"/>
              </a:ext>
            </a:extLst>
          </p:cNvPr>
          <p:cNvSpPr>
            <a:spLocks noGrp="1"/>
          </p:cNvSpPr>
          <p:nvPr>
            <p:ph type="title"/>
          </p:nvPr>
        </p:nvSpPr>
        <p:spPr>
          <a:xfrm>
            <a:off x="663389" y="126149"/>
            <a:ext cx="10443882" cy="815145"/>
          </a:xfrm>
        </p:spPr>
        <p:txBody>
          <a:bodyPr/>
          <a:lstStyle/>
          <a:p>
            <a:r>
              <a:rPr lang="en-US" sz="4400" b="1" dirty="0"/>
              <a:t>where T: Interface Generic Constraint</a:t>
            </a:r>
            <a:br>
              <a:rPr lang="en-US" sz="4400" dirty="0"/>
            </a:br>
            <a:endParaRPr lang="en-US" dirty="0"/>
          </a:p>
        </p:txBody>
      </p:sp>
      <p:sp>
        <p:nvSpPr>
          <p:cNvPr id="3" name="Text Placeholder 2">
            <a:extLst>
              <a:ext uri="{FF2B5EF4-FFF2-40B4-BE49-F238E27FC236}">
                <a16:creationId xmlns:a16="http://schemas.microsoft.com/office/drawing/2014/main" id="{C3261317-E123-C96B-F299-7BC1F329C8CC}"/>
              </a:ext>
            </a:extLst>
          </p:cNvPr>
          <p:cNvSpPr>
            <a:spLocks noGrp="1"/>
          </p:cNvSpPr>
          <p:nvPr>
            <p:ph type="body" idx="1"/>
          </p:nvPr>
        </p:nvSpPr>
        <p:spPr>
          <a:xfrm>
            <a:off x="430307" y="1084729"/>
            <a:ext cx="11430000" cy="5558118"/>
          </a:xfrm>
        </p:spPr>
        <p:txBody>
          <a:bodyPr/>
          <a:lstStyle/>
          <a:p>
            <a:pPr marL="152396" indent="0">
              <a:buNone/>
            </a:pPr>
            <a:r>
              <a:rPr lang="en-US" sz="2400" dirty="0"/>
              <a:t>Here, the type argument must be or implement the specified interface. Also, multiple interface constraints can be specified. That means in the &lt;interface&gt; constraint, we can only specify types that implement the &lt;interface&gt;. For a better understanding, please have a look at the below example.</a:t>
            </a:r>
          </a:p>
          <a:p>
            <a:pPr marL="152396" indent="0">
              <a:buNone/>
            </a:pPr>
            <a:r>
              <a:rPr lang="en-US" sz="2400" dirty="0"/>
              <a:t>As you can see in the below code, the Employee class is implemented </a:t>
            </a:r>
            <a:r>
              <a:rPr lang="en-US" sz="2400" dirty="0" err="1"/>
              <a:t>IEmployee</a:t>
            </a:r>
            <a:r>
              <a:rPr lang="en-US" sz="2400" dirty="0"/>
              <a:t> interface. On the other hand, the Customer is not implementing the </a:t>
            </a:r>
            <a:r>
              <a:rPr lang="en-US" sz="2400" dirty="0" err="1"/>
              <a:t>IEmployee</a:t>
            </a:r>
            <a:r>
              <a:rPr lang="en-US" sz="2400" dirty="0"/>
              <a:t> interface. Now, let us create an instance of </a:t>
            </a:r>
            <a:r>
              <a:rPr lang="en-US" sz="2400" dirty="0" err="1"/>
              <a:t>GenericClass</a:t>
            </a:r>
            <a:r>
              <a:rPr lang="en-US" sz="2400" dirty="0"/>
              <a:t> bypassing Employee type arguments as follows. It works fine because the Employee class implements the </a:t>
            </a:r>
            <a:r>
              <a:rPr lang="en-US" sz="2400" dirty="0" err="1"/>
              <a:t>IEmployee</a:t>
            </a:r>
            <a:r>
              <a:rPr lang="en-US" sz="2400" dirty="0"/>
              <a:t> interface.</a:t>
            </a:r>
          </a:p>
          <a:p>
            <a:pPr marL="152396" indent="0">
              <a:buNone/>
            </a:pPr>
            <a:r>
              <a:rPr lang="en-US" sz="2400" b="1" dirty="0" err="1">
                <a:solidFill>
                  <a:srgbClr val="00B0F0"/>
                </a:solidFill>
              </a:rPr>
              <a:t>GenericClass</a:t>
            </a:r>
            <a:r>
              <a:rPr lang="en-US" sz="2400" b="1" dirty="0">
                <a:solidFill>
                  <a:srgbClr val="00B0F0"/>
                </a:solidFill>
              </a:rPr>
              <a:t>&lt;Employee&gt; employee = new </a:t>
            </a:r>
            <a:r>
              <a:rPr lang="en-US" sz="2400" b="1" dirty="0" err="1">
                <a:solidFill>
                  <a:srgbClr val="00B0F0"/>
                </a:solidFill>
              </a:rPr>
              <a:t>GenericClass</a:t>
            </a:r>
            <a:r>
              <a:rPr lang="en-US" sz="2400" b="1" dirty="0">
                <a:solidFill>
                  <a:srgbClr val="00B0F0"/>
                </a:solidFill>
              </a:rPr>
              <a:t>&lt;Employee&gt;();</a:t>
            </a:r>
          </a:p>
          <a:p>
            <a:pPr marL="152396" indent="0">
              <a:buNone/>
            </a:pPr>
            <a:endParaRPr lang="en-US" sz="2400" dirty="0"/>
          </a:p>
          <a:p>
            <a:pPr marL="152396" indent="0">
              <a:buNone/>
            </a:pPr>
            <a:r>
              <a:rPr lang="en-US" sz="2400" dirty="0"/>
              <a:t>The following statement will give you a compile-time error as the Customer class does not implement the </a:t>
            </a:r>
            <a:r>
              <a:rPr lang="en-US" sz="2400" dirty="0" err="1"/>
              <a:t>IEmployee</a:t>
            </a:r>
            <a:r>
              <a:rPr lang="en-US" sz="2400" dirty="0"/>
              <a:t> interface.</a:t>
            </a:r>
          </a:p>
          <a:p>
            <a:pPr marL="152396" indent="0">
              <a:buNone/>
            </a:pPr>
            <a:r>
              <a:rPr lang="en-US" sz="2400" dirty="0" err="1">
                <a:solidFill>
                  <a:srgbClr val="FF0000"/>
                </a:solidFill>
              </a:rPr>
              <a:t>GenericClass</a:t>
            </a:r>
            <a:r>
              <a:rPr lang="en-US" sz="2400" dirty="0">
                <a:solidFill>
                  <a:srgbClr val="FF0000"/>
                </a:solidFill>
              </a:rPr>
              <a:t>&lt;Customer&gt; customer = new </a:t>
            </a:r>
            <a:r>
              <a:rPr lang="en-US" sz="2400" dirty="0" err="1">
                <a:solidFill>
                  <a:srgbClr val="FF0000"/>
                </a:solidFill>
              </a:rPr>
              <a:t>GenericClass</a:t>
            </a:r>
            <a:r>
              <a:rPr lang="en-US" sz="2400" dirty="0">
                <a:solidFill>
                  <a:srgbClr val="FF0000"/>
                </a:solidFill>
              </a:rPr>
              <a:t>&lt;Customer&gt;();</a:t>
            </a:r>
          </a:p>
        </p:txBody>
      </p:sp>
    </p:spTree>
    <p:extLst>
      <p:ext uri="{BB962C8B-B14F-4D97-AF65-F5344CB8AC3E}">
        <p14:creationId xmlns:p14="http://schemas.microsoft.com/office/powerpoint/2010/main" val="1693651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9555345-43F5-D515-8ACF-716CA3029366}"/>
              </a:ext>
            </a:extLst>
          </p:cNvPr>
          <p:cNvPicPr>
            <a:picLocks noChangeAspect="1"/>
          </p:cNvPicPr>
          <p:nvPr/>
        </p:nvPicPr>
        <p:blipFill>
          <a:blip r:embed="rId2"/>
          <a:stretch>
            <a:fillRect/>
          </a:stretch>
        </p:blipFill>
        <p:spPr>
          <a:xfrm>
            <a:off x="1423648" y="255026"/>
            <a:ext cx="8878539" cy="6706536"/>
          </a:xfrm>
          <a:prstGeom prst="rect">
            <a:avLst/>
          </a:prstGeom>
        </p:spPr>
      </p:pic>
    </p:spTree>
    <p:extLst>
      <p:ext uri="{BB962C8B-B14F-4D97-AF65-F5344CB8AC3E}">
        <p14:creationId xmlns:p14="http://schemas.microsoft.com/office/powerpoint/2010/main" val="1997453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BD2AB-D54F-B56C-F438-51D6C8AC104D}"/>
              </a:ext>
            </a:extLst>
          </p:cNvPr>
          <p:cNvSpPr>
            <a:spLocks noGrp="1"/>
          </p:cNvSpPr>
          <p:nvPr>
            <p:ph type="title"/>
          </p:nvPr>
        </p:nvSpPr>
        <p:spPr>
          <a:xfrm>
            <a:off x="744071" y="259976"/>
            <a:ext cx="7503269" cy="699248"/>
          </a:xfrm>
        </p:spPr>
        <p:txBody>
          <a:bodyPr/>
          <a:lstStyle/>
          <a:p>
            <a:r>
              <a:rPr lang="en-US" sz="4400" dirty="0"/>
              <a:t>where T: U Generic Constraint</a:t>
            </a:r>
            <a:endParaRPr lang="en-US" dirty="0"/>
          </a:p>
        </p:txBody>
      </p:sp>
      <p:sp>
        <p:nvSpPr>
          <p:cNvPr id="3" name="Text Placeholder 2">
            <a:extLst>
              <a:ext uri="{FF2B5EF4-FFF2-40B4-BE49-F238E27FC236}">
                <a16:creationId xmlns:a16="http://schemas.microsoft.com/office/drawing/2014/main" id="{2B6FE9B5-7F6B-7904-6A5B-A1121C5E0922}"/>
              </a:ext>
            </a:extLst>
          </p:cNvPr>
          <p:cNvSpPr>
            <a:spLocks noGrp="1"/>
          </p:cNvSpPr>
          <p:nvPr>
            <p:ph type="body" idx="1"/>
          </p:nvPr>
        </p:nvSpPr>
        <p:spPr>
          <a:xfrm>
            <a:off x="493059" y="1228165"/>
            <a:ext cx="11447929" cy="5369859"/>
          </a:xfrm>
        </p:spPr>
        <p:txBody>
          <a:bodyPr/>
          <a:lstStyle/>
          <a:p>
            <a:pPr marL="152396" indent="0">
              <a:buNone/>
            </a:pPr>
            <a:r>
              <a:rPr lang="en-US" sz="2000" dirty="0"/>
              <a:t>Here, the type argument supplied must be or derive from the argument supplied for U. In a nullable context, if U is a non-nullable reference type, T must be a non-nullable reference type. If U is a nullable reference type, T may be either nullable or non-nullable. So, in this constraint, there are two Type Arguments i.e. T and U. U can be an interface, abstract class, or simple class. </a:t>
            </a:r>
            <a:r>
              <a:rPr lang="en-US" sz="2000" b="1" dirty="0"/>
              <a:t>T must inherit or implements the U class</a:t>
            </a:r>
            <a:r>
              <a:rPr lang="en-US" sz="2000" dirty="0"/>
              <a:t>. For a better understanding, please have a look at the below code.</a:t>
            </a:r>
          </a:p>
          <a:p>
            <a:pPr marL="152396" indent="0">
              <a:buNone/>
            </a:pPr>
            <a:r>
              <a:rPr lang="en-US" sz="2000" dirty="0"/>
              <a:t>As you can see in the below code, the Employee class implements the </a:t>
            </a:r>
            <a:r>
              <a:rPr lang="en-US" sz="2000" dirty="0" err="1"/>
              <a:t>IEmployee</a:t>
            </a:r>
            <a:r>
              <a:rPr lang="en-US" sz="2000" dirty="0"/>
              <a:t> interface. On the other hand, the Customer class is not implementing the </a:t>
            </a:r>
            <a:r>
              <a:rPr lang="en-US" sz="2000" dirty="0" err="1"/>
              <a:t>IEmployee</a:t>
            </a:r>
            <a:r>
              <a:rPr lang="en-US" sz="2000" dirty="0"/>
              <a:t> interface. Now, Let’s create an instance of </a:t>
            </a:r>
            <a:r>
              <a:rPr lang="en-US" sz="2000" dirty="0" err="1"/>
              <a:t>Genericclass</a:t>
            </a:r>
            <a:r>
              <a:rPr lang="en-US" sz="2000" dirty="0"/>
              <a:t> bypassing Employee and </a:t>
            </a:r>
            <a:r>
              <a:rPr lang="en-US" sz="2000" dirty="0" err="1"/>
              <a:t>IEmployee</a:t>
            </a:r>
            <a:r>
              <a:rPr lang="en-US" sz="2000" dirty="0"/>
              <a:t> as type arguments for T and U as follows. It works fine because the Employee class implements the </a:t>
            </a:r>
            <a:r>
              <a:rPr lang="en-US" sz="2000" dirty="0" err="1"/>
              <a:t>IEmployee</a:t>
            </a:r>
            <a:r>
              <a:rPr lang="en-US" sz="2000" dirty="0"/>
              <a:t> interface.</a:t>
            </a:r>
          </a:p>
          <a:p>
            <a:pPr marL="152396" indent="0">
              <a:buNone/>
            </a:pPr>
            <a:r>
              <a:rPr lang="en-US" sz="2000" b="1" dirty="0" err="1">
                <a:solidFill>
                  <a:srgbClr val="00B0F0"/>
                </a:solidFill>
              </a:rPr>
              <a:t>GenericClass</a:t>
            </a:r>
            <a:r>
              <a:rPr lang="en-US" sz="2000" b="1" dirty="0">
                <a:solidFill>
                  <a:srgbClr val="00B0F0"/>
                </a:solidFill>
              </a:rPr>
              <a:t>&lt;Employee, </a:t>
            </a:r>
            <a:r>
              <a:rPr lang="en-US" sz="2000" b="1" dirty="0" err="1">
                <a:solidFill>
                  <a:srgbClr val="00B0F0"/>
                </a:solidFill>
              </a:rPr>
              <a:t>IEmployee</a:t>
            </a:r>
            <a:r>
              <a:rPr lang="en-US" sz="2000" b="1" dirty="0">
                <a:solidFill>
                  <a:srgbClr val="00B0F0"/>
                </a:solidFill>
              </a:rPr>
              <a:t>&gt; </a:t>
            </a:r>
            <a:r>
              <a:rPr lang="en-US" sz="2000" b="1" dirty="0" err="1">
                <a:solidFill>
                  <a:srgbClr val="00B0F0"/>
                </a:solidFill>
              </a:rPr>
              <a:t>employeeGenericClass</a:t>
            </a:r>
            <a:r>
              <a:rPr lang="en-US" sz="2000" b="1" dirty="0">
                <a:solidFill>
                  <a:srgbClr val="00B0F0"/>
                </a:solidFill>
              </a:rPr>
              <a:t> = new </a:t>
            </a:r>
            <a:r>
              <a:rPr lang="en-US" sz="2000" b="1" dirty="0" err="1">
                <a:solidFill>
                  <a:srgbClr val="00B0F0"/>
                </a:solidFill>
              </a:rPr>
              <a:t>GenericClass</a:t>
            </a:r>
            <a:r>
              <a:rPr lang="en-US" sz="2000" b="1" dirty="0">
                <a:solidFill>
                  <a:srgbClr val="00B0F0"/>
                </a:solidFill>
              </a:rPr>
              <a:t>&lt;Employee, </a:t>
            </a:r>
            <a:r>
              <a:rPr lang="en-US" sz="2000" b="1" dirty="0" err="1">
                <a:solidFill>
                  <a:srgbClr val="00B0F0"/>
                </a:solidFill>
              </a:rPr>
              <a:t>IEmployee</a:t>
            </a:r>
            <a:r>
              <a:rPr lang="en-US" sz="2000" b="1" dirty="0">
                <a:solidFill>
                  <a:srgbClr val="00B0F0"/>
                </a:solidFill>
              </a:rPr>
              <a:t>&gt;();</a:t>
            </a:r>
          </a:p>
          <a:p>
            <a:pPr marL="152396" indent="0">
              <a:buNone/>
            </a:pPr>
            <a:endParaRPr lang="en-US" sz="2000" dirty="0"/>
          </a:p>
          <a:p>
            <a:pPr marL="152396" indent="0">
              <a:buNone/>
            </a:pPr>
            <a:r>
              <a:rPr lang="en-US" sz="2000" dirty="0"/>
              <a:t>The following statement will give you a compile-time error as the Customer class does not implement the </a:t>
            </a:r>
            <a:r>
              <a:rPr lang="en-US" sz="2000" dirty="0" err="1"/>
              <a:t>IEmployee</a:t>
            </a:r>
            <a:r>
              <a:rPr lang="en-US" sz="2000" dirty="0"/>
              <a:t> interface i.e. T does not implement U.</a:t>
            </a:r>
          </a:p>
          <a:p>
            <a:pPr marL="152396" indent="0">
              <a:buNone/>
            </a:pPr>
            <a:r>
              <a:rPr lang="en-US" sz="2000" b="1" dirty="0" err="1">
                <a:solidFill>
                  <a:srgbClr val="FF0000"/>
                </a:solidFill>
              </a:rPr>
              <a:t>GenericClass</a:t>
            </a:r>
            <a:r>
              <a:rPr lang="en-US" sz="2000" b="1" dirty="0">
                <a:solidFill>
                  <a:srgbClr val="FF0000"/>
                </a:solidFill>
              </a:rPr>
              <a:t>&lt;Customer, </a:t>
            </a:r>
            <a:r>
              <a:rPr lang="en-US" sz="2000" b="1" dirty="0" err="1">
                <a:solidFill>
                  <a:srgbClr val="FF0000"/>
                </a:solidFill>
              </a:rPr>
              <a:t>IEmployee</a:t>
            </a:r>
            <a:r>
              <a:rPr lang="en-US" sz="2000" b="1" dirty="0">
                <a:solidFill>
                  <a:srgbClr val="FF0000"/>
                </a:solidFill>
              </a:rPr>
              <a:t>&gt; </a:t>
            </a:r>
            <a:r>
              <a:rPr lang="en-US" sz="2000" b="1" dirty="0" err="1">
                <a:solidFill>
                  <a:srgbClr val="FF0000"/>
                </a:solidFill>
              </a:rPr>
              <a:t>customerGenericClass</a:t>
            </a:r>
            <a:r>
              <a:rPr lang="en-US" sz="2000" b="1" dirty="0">
                <a:solidFill>
                  <a:srgbClr val="FF0000"/>
                </a:solidFill>
              </a:rPr>
              <a:t> = new </a:t>
            </a:r>
            <a:r>
              <a:rPr lang="en-US" sz="2000" b="1" dirty="0" err="1">
                <a:solidFill>
                  <a:srgbClr val="FF0000"/>
                </a:solidFill>
              </a:rPr>
              <a:t>GenericClass</a:t>
            </a:r>
            <a:r>
              <a:rPr lang="en-US" sz="2000" b="1" dirty="0">
                <a:solidFill>
                  <a:srgbClr val="FF0000"/>
                </a:solidFill>
              </a:rPr>
              <a:t>&lt;Customer, </a:t>
            </a:r>
            <a:r>
              <a:rPr lang="en-US" sz="2000" b="1" dirty="0" err="1">
                <a:solidFill>
                  <a:srgbClr val="FF0000"/>
                </a:solidFill>
              </a:rPr>
              <a:t>IEmployee</a:t>
            </a:r>
            <a:r>
              <a:rPr lang="en-US" sz="2000" b="1" dirty="0">
                <a:solidFill>
                  <a:srgbClr val="FF0000"/>
                </a:solidFill>
              </a:rPr>
              <a:t>&gt;();</a:t>
            </a:r>
          </a:p>
        </p:txBody>
      </p:sp>
    </p:spTree>
    <p:extLst>
      <p:ext uri="{BB962C8B-B14F-4D97-AF65-F5344CB8AC3E}">
        <p14:creationId xmlns:p14="http://schemas.microsoft.com/office/powerpoint/2010/main" val="4168819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4C16B9-A24A-5E07-35F7-19A78E1FBEBE}"/>
              </a:ext>
            </a:extLst>
          </p:cNvPr>
          <p:cNvPicPr>
            <a:picLocks noChangeAspect="1"/>
          </p:cNvPicPr>
          <p:nvPr/>
        </p:nvPicPr>
        <p:blipFill>
          <a:blip r:embed="rId2"/>
          <a:stretch>
            <a:fillRect/>
          </a:stretch>
        </p:blipFill>
        <p:spPr>
          <a:xfrm>
            <a:off x="1008940" y="242443"/>
            <a:ext cx="10174120" cy="6373114"/>
          </a:xfrm>
          <a:prstGeom prst="rect">
            <a:avLst/>
          </a:prstGeom>
        </p:spPr>
      </p:pic>
    </p:spTree>
    <p:extLst>
      <p:ext uri="{BB962C8B-B14F-4D97-AF65-F5344CB8AC3E}">
        <p14:creationId xmlns:p14="http://schemas.microsoft.com/office/powerpoint/2010/main" val="2006601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39A9D0-7DFC-780A-BE6B-4B858709CEA1}"/>
              </a:ext>
            </a:extLst>
          </p:cNvPr>
          <p:cNvPicPr>
            <a:picLocks noChangeAspect="1"/>
          </p:cNvPicPr>
          <p:nvPr/>
        </p:nvPicPr>
        <p:blipFill>
          <a:blip r:embed="rId2"/>
          <a:stretch>
            <a:fillRect/>
          </a:stretch>
        </p:blipFill>
        <p:spPr>
          <a:xfrm>
            <a:off x="1189940" y="180521"/>
            <a:ext cx="9812119" cy="6496957"/>
          </a:xfrm>
          <a:prstGeom prst="rect">
            <a:avLst/>
          </a:prstGeom>
        </p:spPr>
      </p:pic>
    </p:spTree>
    <p:extLst>
      <p:ext uri="{BB962C8B-B14F-4D97-AF65-F5344CB8AC3E}">
        <p14:creationId xmlns:p14="http://schemas.microsoft.com/office/powerpoint/2010/main" val="156925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59E5-03FA-54C1-EDD3-8A2D3048D342}"/>
              </a:ext>
            </a:extLst>
          </p:cNvPr>
          <p:cNvSpPr>
            <a:spLocks noGrp="1"/>
          </p:cNvSpPr>
          <p:nvPr>
            <p:ph type="title"/>
          </p:nvPr>
        </p:nvSpPr>
        <p:spPr>
          <a:xfrm>
            <a:off x="726140" y="339945"/>
            <a:ext cx="9099178" cy="888220"/>
          </a:xfrm>
        </p:spPr>
        <p:txBody>
          <a:bodyPr/>
          <a:lstStyle/>
          <a:p>
            <a:r>
              <a:rPr lang="en-US" sz="6000" b="1" dirty="0">
                <a:latin typeface="Times New Roman" panose="02020603050405020304" pitchFamily="18" charset="0"/>
                <a:cs typeface="Times New Roman" panose="02020603050405020304" pitchFamily="18" charset="0"/>
              </a:rPr>
              <a:t>The Problem </a:t>
            </a:r>
          </a:p>
        </p:txBody>
      </p:sp>
      <p:sp>
        <p:nvSpPr>
          <p:cNvPr id="3" name="Text Placeholder 2">
            <a:extLst>
              <a:ext uri="{FF2B5EF4-FFF2-40B4-BE49-F238E27FC236}">
                <a16:creationId xmlns:a16="http://schemas.microsoft.com/office/drawing/2014/main" id="{F96448D7-D63B-412E-5855-6B2D9A171F9F}"/>
              </a:ext>
            </a:extLst>
          </p:cNvPr>
          <p:cNvSpPr>
            <a:spLocks noGrp="1"/>
          </p:cNvSpPr>
          <p:nvPr>
            <p:ph type="body" idx="1"/>
          </p:nvPr>
        </p:nvSpPr>
        <p:spPr>
          <a:xfrm>
            <a:off x="519953" y="1317811"/>
            <a:ext cx="11385176" cy="5200243"/>
          </a:xfrm>
        </p:spPr>
        <p:txBody>
          <a:bodyPr/>
          <a:lstStyle/>
          <a:p>
            <a:pPr marL="152396" indent="0">
              <a:buNone/>
            </a:pPr>
            <a:r>
              <a:rPr lang="en-US" dirty="0"/>
              <a:t>The Problem is the function at the moment is not dynamic , ( cannot take different datatypes) . Do we have a solution?</a:t>
            </a:r>
          </a:p>
          <a:p>
            <a:pPr marL="152396" indent="0">
              <a:buNone/>
            </a:pPr>
            <a:r>
              <a:rPr lang="en-US" dirty="0"/>
              <a:t>Yes</a:t>
            </a:r>
          </a:p>
          <a:p>
            <a:pPr marL="666746" indent="-514350">
              <a:buAutoNum type="arabicPeriod"/>
            </a:pPr>
            <a:r>
              <a:rPr lang="en-US" dirty="0"/>
              <a:t>Use Object datatypes</a:t>
            </a:r>
          </a:p>
          <a:p>
            <a:pPr marL="666746" indent="-514350">
              <a:buAutoNum type="arabicPeriod"/>
            </a:pPr>
            <a:r>
              <a:rPr lang="en-US" dirty="0"/>
              <a:t>Use Method Overloading</a:t>
            </a:r>
          </a:p>
          <a:p>
            <a:pPr marL="666746" indent="-514350">
              <a:buAutoNum type="arabicPeriod"/>
            </a:pPr>
            <a:r>
              <a:rPr lang="en-US" dirty="0"/>
              <a:t>Generics</a:t>
            </a:r>
          </a:p>
          <a:p>
            <a:pPr marL="152396" indent="0">
              <a:buNone/>
            </a:pPr>
            <a:endParaRPr lang="en-US" dirty="0"/>
          </a:p>
          <a:p>
            <a:pPr marL="152396" indent="0">
              <a:buNone/>
            </a:pPr>
            <a:r>
              <a:rPr lang="en-US" dirty="0"/>
              <a:t>Let look at all.</a:t>
            </a:r>
          </a:p>
        </p:txBody>
      </p:sp>
    </p:spTree>
    <p:extLst>
      <p:ext uri="{BB962C8B-B14F-4D97-AF65-F5344CB8AC3E}">
        <p14:creationId xmlns:p14="http://schemas.microsoft.com/office/powerpoint/2010/main" val="412085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58FCE-023D-220C-8B70-35E28DAE9042}"/>
              </a:ext>
            </a:extLst>
          </p:cNvPr>
          <p:cNvSpPr>
            <a:spLocks noGrp="1"/>
          </p:cNvSpPr>
          <p:nvPr>
            <p:ph type="title"/>
          </p:nvPr>
        </p:nvSpPr>
        <p:spPr>
          <a:xfrm>
            <a:off x="788894" y="126149"/>
            <a:ext cx="7844118" cy="549651"/>
          </a:xfrm>
        </p:spPr>
        <p:txBody>
          <a:bodyPr/>
          <a:lstStyle/>
          <a:p>
            <a:r>
              <a:rPr lang="en-US" dirty="0"/>
              <a:t>Object Datatype</a:t>
            </a:r>
          </a:p>
        </p:txBody>
      </p:sp>
      <p:sp>
        <p:nvSpPr>
          <p:cNvPr id="3" name="Text Placeholder 2">
            <a:extLst>
              <a:ext uri="{FF2B5EF4-FFF2-40B4-BE49-F238E27FC236}">
                <a16:creationId xmlns:a16="http://schemas.microsoft.com/office/drawing/2014/main" id="{4D202120-976F-74FE-A31E-05D9BAB58728}"/>
              </a:ext>
            </a:extLst>
          </p:cNvPr>
          <p:cNvSpPr>
            <a:spLocks noGrp="1"/>
          </p:cNvSpPr>
          <p:nvPr>
            <p:ph type="body" idx="1"/>
          </p:nvPr>
        </p:nvSpPr>
        <p:spPr>
          <a:xfrm>
            <a:off x="546847" y="968188"/>
            <a:ext cx="11322423" cy="5629836"/>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problem was solved but we have a new one objects are type unsafe</a:t>
            </a:r>
          </a:p>
        </p:txBody>
      </p:sp>
      <p:pic>
        <p:nvPicPr>
          <p:cNvPr id="5" name="Picture 4">
            <a:extLst>
              <a:ext uri="{FF2B5EF4-FFF2-40B4-BE49-F238E27FC236}">
                <a16:creationId xmlns:a16="http://schemas.microsoft.com/office/drawing/2014/main" id="{773A1264-CAFA-E75E-53FD-8D741CEFA46D}"/>
              </a:ext>
            </a:extLst>
          </p:cNvPr>
          <p:cNvPicPr>
            <a:picLocks noChangeAspect="1"/>
          </p:cNvPicPr>
          <p:nvPr/>
        </p:nvPicPr>
        <p:blipFill>
          <a:blip r:embed="rId2"/>
          <a:stretch>
            <a:fillRect/>
          </a:stretch>
        </p:blipFill>
        <p:spPr>
          <a:xfrm>
            <a:off x="788894" y="968188"/>
            <a:ext cx="6506483" cy="4486901"/>
          </a:xfrm>
          <a:prstGeom prst="rect">
            <a:avLst/>
          </a:prstGeom>
        </p:spPr>
      </p:pic>
    </p:spTree>
    <p:extLst>
      <p:ext uri="{BB962C8B-B14F-4D97-AF65-F5344CB8AC3E}">
        <p14:creationId xmlns:p14="http://schemas.microsoft.com/office/powerpoint/2010/main" val="181440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8BB4-873F-C8CE-D57E-AD3DE7641ABE}"/>
              </a:ext>
            </a:extLst>
          </p:cNvPr>
          <p:cNvSpPr>
            <a:spLocks noGrp="1"/>
          </p:cNvSpPr>
          <p:nvPr>
            <p:ph type="title"/>
          </p:nvPr>
        </p:nvSpPr>
        <p:spPr>
          <a:xfrm>
            <a:off x="609600" y="36502"/>
            <a:ext cx="7386918" cy="639298"/>
          </a:xfrm>
        </p:spPr>
        <p:txBody>
          <a:bodyPr/>
          <a:lstStyle/>
          <a:p>
            <a:r>
              <a:rPr lang="en-US" b="1" dirty="0"/>
              <a:t>Method Overloading</a:t>
            </a:r>
          </a:p>
        </p:txBody>
      </p:sp>
      <p:pic>
        <p:nvPicPr>
          <p:cNvPr id="5" name="Picture 4">
            <a:extLst>
              <a:ext uri="{FF2B5EF4-FFF2-40B4-BE49-F238E27FC236}">
                <a16:creationId xmlns:a16="http://schemas.microsoft.com/office/drawing/2014/main" id="{A7F354CF-CFA2-FB25-7AC1-C8DD4EDD922C}"/>
              </a:ext>
            </a:extLst>
          </p:cNvPr>
          <p:cNvPicPr>
            <a:picLocks noChangeAspect="1"/>
          </p:cNvPicPr>
          <p:nvPr/>
        </p:nvPicPr>
        <p:blipFill>
          <a:blip r:embed="rId2"/>
          <a:stretch>
            <a:fillRect/>
          </a:stretch>
        </p:blipFill>
        <p:spPr>
          <a:xfrm>
            <a:off x="609600" y="1043353"/>
            <a:ext cx="6499412" cy="5471765"/>
          </a:xfrm>
          <a:prstGeom prst="rect">
            <a:avLst/>
          </a:prstGeom>
        </p:spPr>
      </p:pic>
    </p:spTree>
    <p:extLst>
      <p:ext uri="{BB962C8B-B14F-4D97-AF65-F5344CB8AC3E}">
        <p14:creationId xmlns:p14="http://schemas.microsoft.com/office/powerpoint/2010/main" val="49695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CF76-F853-9F84-25E7-691D0BAF5599}"/>
              </a:ext>
            </a:extLst>
          </p:cNvPr>
          <p:cNvSpPr>
            <a:spLocks noGrp="1"/>
          </p:cNvSpPr>
          <p:nvPr>
            <p:ph type="title"/>
          </p:nvPr>
        </p:nvSpPr>
        <p:spPr>
          <a:xfrm>
            <a:off x="824565" y="389251"/>
            <a:ext cx="7306235" cy="573098"/>
          </a:xfrm>
        </p:spPr>
        <p:txBody>
          <a:bodyPr/>
          <a:lstStyle/>
          <a:p>
            <a:r>
              <a:rPr lang="en-US" dirty="0"/>
              <a:t>Is Method Overloading Okey ?</a:t>
            </a:r>
          </a:p>
        </p:txBody>
      </p:sp>
      <p:sp>
        <p:nvSpPr>
          <p:cNvPr id="3" name="Text Placeholder 2">
            <a:extLst>
              <a:ext uri="{FF2B5EF4-FFF2-40B4-BE49-F238E27FC236}">
                <a16:creationId xmlns:a16="http://schemas.microsoft.com/office/drawing/2014/main" id="{8F8252DA-C9F6-5683-D0BF-B7E57A4DF6B5}"/>
              </a:ext>
            </a:extLst>
          </p:cNvPr>
          <p:cNvSpPr>
            <a:spLocks noGrp="1"/>
          </p:cNvSpPr>
          <p:nvPr>
            <p:ph type="body" idx="1"/>
          </p:nvPr>
        </p:nvSpPr>
        <p:spPr>
          <a:xfrm>
            <a:off x="609600" y="1147482"/>
            <a:ext cx="11214848" cy="5513294"/>
          </a:xfrm>
        </p:spPr>
        <p:txBody>
          <a:bodyPr/>
          <a:lstStyle/>
          <a:p>
            <a:pPr marL="152396" indent="0">
              <a:buNone/>
            </a:pPr>
            <a:r>
              <a:rPr lang="en-US" dirty="0"/>
              <a:t>Yes , its okey but we are writing more code. But how can we solve this?</a:t>
            </a:r>
          </a:p>
          <a:p>
            <a:pPr marL="152396" indent="0">
              <a:buNone/>
            </a:pPr>
            <a:r>
              <a:rPr lang="en-US" dirty="0"/>
              <a:t>The problem is the code is not reusable ,The solutions is</a:t>
            </a:r>
            <a:r>
              <a:rPr lang="en-US" b="1" dirty="0"/>
              <a:t> Generics. T </a:t>
            </a:r>
            <a:r>
              <a:rPr lang="en-US" dirty="0"/>
              <a:t>below is generics.</a:t>
            </a:r>
          </a:p>
          <a:p>
            <a:pPr marL="152396" indent="0">
              <a:buNone/>
            </a:pPr>
            <a:endParaRPr lang="en-US" b="1" dirty="0"/>
          </a:p>
        </p:txBody>
      </p:sp>
      <p:pic>
        <p:nvPicPr>
          <p:cNvPr id="5" name="Picture 4">
            <a:extLst>
              <a:ext uri="{FF2B5EF4-FFF2-40B4-BE49-F238E27FC236}">
                <a16:creationId xmlns:a16="http://schemas.microsoft.com/office/drawing/2014/main" id="{4198A477-670A-1E5E-88B6-92FFD011ACE0}"/>
              </a:ext>
            </a:extLst>
          </p:cNvPr>
          <p:cNvPicPr>
            <a:picLocks noChangeAspect="1"/>
          </p:cNvPicPr>
          <p:nvPr/>
        </p:nvPicPr>
        <p:blipFill>
          <a:blip r:embed="rId2"/>
          <a:stretch>
            <a:fillRect/>
          </a:stretch>
        </p:blipFill>
        <p:spPr>
          <a:xfrm>
            <a:off x="2357529" y="2240836"/>
            <a:ext cx="5500823" cy="4165160"/>
          </a:xfrm>
          <a:prstGeom prst="rect">
            <a:avLst/>
          </a:prstGeom>
        </p:spPr>
      </p:pic>
    </p:spTree>
    <p:extLst>
      <p:ext uri="{BB962C8B-B14F-4D97-AF65-F5344CB8AC3E}">
        <p14:creationId xmlns:p14="http://schemas.microsoft.com/office/powerpoint/2010/main" val="1567601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392E-CCF8-F1F0-837B-74BDA1704099}"/>
              </a:ext>
            </a:extLst>
          </p:cNvPr>
          <p:cNvSpPr>
            <a:spLocks noGrp="1"/>
          </p:cNvSpPr>
          <p:nvPr>
            <p:ph type="title"/>
          </p:nvPr>
        </p:nvSpPr>
        <p:spPr>
          <a:xfrm>
            <a:off x="609600" y="144079"/>
            <a:ext cx="7620000" cy="743427"/>
          </a:xfrm>
        </p:spPr>
        <p:txBody>
          <a:bodyPr/>
          <a:lstStyle/>
          <a:p>
            <a:r>
              <a:rPr lang="en-US" dirty="0"/>
              <a:t>Generics</a:t>
            </a:r>
          </a:p>
        </p:txBody>
      </p:sp>
      <p:sp>
        <p:nvSpPr>
          <p:cNvPr id="3" name="Text Placeholder 2">
            <a:extLst>
              <a:ext uri="{FF2B5EF4-FFF2-40B4-BE49-F238E27FC236}">
                <a16:creationId xmlns:a16="http://schemas.microsoft.com/office/drawing/2014/main" id="{B467413A-74A3-71A2-D429-4E0845EADCAE}"/>
              </a:ext>
            </a:extLst>
          </p:cNvPr>
          <p:cNvSpPr>
            <a:spLocks noGrp="1"/>
          </p:cNvSpPr>
          <p:nvPr>
            <p:ph type="body" idx="1"/>
          </p:nvPr>
        </p:nvSpPr>
        <p:spPr>
          <a:xfrm>
            <a:off x="609600" y="708211"/>
            <a:ext cx="11152094" cy="6005709"/>
          </a:xfrm>
        </p:spPr>
        <p:txBody>
          <a:bodyPr/>
          <a:lstStyle/>
          <a:p>
            <a:pPr marL="152396" indent="0">
              <a:buNone/>
            </a:pPr>
            <a:r>
              <a:rPr lang="en-US" sz="2400" dirty="0"/>
              <a:t>The Generics allow us to define classes and methods which are decoupled from the data type. In other words, we can say that the Generics allow us to create classes using angular brackets specifying the data type of its members. At compilation time, these angular brackets are going to be replaced with some specific data types. In C#, the Generics can be applied to the following:</a:t>
            </a:r>
          </a:p>
          <a:p>
            <a:pPr>
              <a:buFont typeface="Courier New" panose="02070309020205020404" pitchFamily="49" charset="0"/>
              <a:buChar char="o"/>
            </a:pPr>
            <a:r>
              <a:rPr lang="en-US" sz="2400" dirty="0"/>
              <a:t>Interface</a:t>
            </a:r>
          </a:p>
          <a:p>
            <a:pPr>
              <a:buFont typeface="Courier New" panose="02070309020205020404" pitchFamily="49" charset="0"/>
              <a:buChar char="o"/>
            </a:pPr>
            <a:r>
              <a:rPr lang="en-US" sz="2400" dirty="0"/>
              <a:t>Abstract class</a:t>
            </a:r>
          </a:p>
          <a:p>
            <a:pPr>
              <a:buFont typeface="Courier New" panose="02070309020205020404" pitchFamily="49" charset="0"/>
              <a:buChar char="o"/>
            </a:pPr>
            <a:r>
              <a:rPr lang="en-US" sz="2400" dirty="0"/>
              <a:t>Class</a:t>
            </a:r>
          </a:p>
          <a:p>
            <a:pPr>
              <a:buFont typeface="Courier New" panose="02070309020205020404" pitchFamily="49" charset="0"/>
              <a:buChar char="o"/>
            </a:pPr>
            <a:r>
              <a:rPr lang="en-US" sz="2400" dirty="0"/>
              <a:t>Method</a:t>
            </a:r>
          </a:p>
          <a:p>
            <a:pPr>
              <a:buFont typeface="Courier New" panose="02070309020205020404" pitchFamily="49" charset="0"/>
              <a:buChar char="o"/>
            </a:pPr>
            <a:r>
              <a:rPr lang="en-US" sz="2400" dirty="0"/>
              <a:t>Static method</a:t>
            </a:r>
          </a:p>
          <a:p>
            <a:pPr>
              <a:buFont typeface="Courier New" panose="02070309020205020404" pitchFamily="49" charset="0"/>
              <a:buChar char="o"/>
            </a:pPr>
            <a:r>
              <a:rPr lang="en-US" sz="2400" dirty="0"/>
              <a:t>Property</a:t>
            </a:r>
          </a:p>
          <a:p>
            <a:pPr>
              <a:buFont typeface="Courier New" panose="02070309020205020404" pitchFamily="49" charset="0"/>
              <a:buChar char="o"/>
            </a:pPr>
            <a:r>
              <a:rPr lang="en-US" sz="2400" dirty="0"/>
              <a:t>Event</a:t>
            </a:r>
          </a:p>
          <a:p>
            <a:pPr>
              <a:buFont typeface="Courier New" panose="02070309020205020404" pitchFamily="49" charset="0"/>
              <a:buChar char="o"/>
            </a:pPr>
            <a:r>
              <a:rPr lang="en-US" sz="2400" dirty="0"/>
              <a:t>Delegates</a:t>
            </a:r>
          </a:p>
        </p:txBody>
      </p:sp>
    </p:spTree>
    <p:extLst>
      <p:ext uri="{BB962C8B-B14F-4D97-AF65-F5344CB8AC3E}">
        <p14:creationId xmlns:p14="http://schemas.microsoft.com/office/powerpoint/2010/main" val="236771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57D5-A276-9A1B-FA04-4F4695E2B2FF}"/>
              </a:ext>
            </a:extLst>
          </p:cNvPr>
          <p:cNvSpPr>
            <a:spLocks noGrp="1"/>
          </p:cNvSpPr>
          <p:nvPr>
            <p:ph type="title"/>
          </p:nvPr>
        </p:nvSpPr>
        <p:spPr>
          <a:xfrm>
            <a:off x="905435" y="126150"/>
            <a:ext cx="7503459" cy="698603"/>
          </a:xfrm>
        </p:spPr>
        <p:txBody>
          <a:bodyPr/>
          <a:lstStyle/>
          <a:p>
            <a:r>
              <a:rPr lang="en-US" b="1" dirty="0"/>
              <a:t>Advantages of Generics</a:t>
            </a:r>
          </a:p>
        </p:txBody>
      </p:sp>
      <p:sp>
        <p:nvSpPr>
          <p:cNvPr id="3" name="Text Placeholder 2">
            <a:extLst>
              <a:ext uri="{FF2B5EF4-FFF2-40B4-BE49-F238E27FC236}">
                <a16:creationId xmlns:a16="http://schemas.microsoft.com/office/drawing/2014/main" id="{61A2BBB7-43C4-08B9-13B7-9134FF5F2B2F}"/>
              </a:ext>
            </a:extLst>
          </p:cNvPr>
          <p:cNvSpPr>
            <a:spLocks noGrp="1"/>
          </p:cNvSpPr>
          <p:nvPr>
            <p:ph type="body" idx="1"/>
          </p:nvPr>
        </p:nvSpPr>
        <p:spPr>
          <a:xfrm>
            <a:off x="394447" y="663389"/>
            <a:ext cx="11429999" cy="5518812"/>
          </a:xfrm>
        </p:spPr>
        <p:txBody>
          <a:bodyPr/>
          <a:lstStyle/>
          <a:p>
            <a:r>
              <a:rPr lang="en-US" b="1" dirty="0"/>
              <a:t>It Increases the Reusability of the Code</a:t>
            </a:r>
            <a:r>
              <a:rPr lang="en-US" dirty="0"/>
              <a:t>: For example, you can create a generic method to add two numbers. This method can be used to add two integers as well as two float numbers without any modification to the code.</a:t>
            </a:r>
          </a:p>
          <a:p>
            <a:r>
              <a:rPr lang="en-US" b="1" dirty="0"/>
              <a:t>Generics are Type-Safe</a:t>
            </a:r>
            <a:r>
              <a:rPr lang="en-US" dirty="0"/>
              <a:t>: Generics are type safety, especially in the case of collections. When using generics, we need to define the type of objects to be passed to a collection. This helps the compiler to ensure that only those object types that are defined in the definition can be passed to the collection. We will get the compile-time error if we try to use a different type of data rather than the one, we specified in the definition.</a:t>
            </a:r>
          </a:p>
          <a:p>
            <a:r>
              <a:rPr lang="en-US" b="1" dirty="0"/>
              <a:t>Generic Provides Better Performance</a:t>
            </a:r>
            <a:r>
              <a:rPr lang="en-US" dirty="0"/>
              <a:t>: It gives better performance compared to non-Generics because they reduce the need for boxing, unboxing, and typecasting of variables or objects.</a:t>
            </a:r>
          </a:p>
        </p:txBody>
      </p:sp>
    </p:spTree>
    <p:extLst>
      <p:ext uri="{BB962C8B-B14F-4D97-AF65-F5344CB8AC3E}">
        <p14:creationId xmlns:p14="http://schemas.microsoft.com/office/powerpoint/2010/main" val="3175367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FEA80C-2876-62A2-D72A-01A8FD0AB1D5}"/>
              </a:ext>
            </a:extLst>
          </p:cNvPr>
          <p:cNvPicPr>
            <a:picLocks noChangeAspect="1"/>
          </p:cNvPicPr>
          <p:nvPr/>
        </p:nvPicPr>
        <p:blipFill>
          <a:blip r:embed="rId2"/>
          <a:stretch>
            <a:fillRect/>
          </a:stretch>
        </p:blipFill>
        <p:spPr>
          <a:xfrm>
            <a:off x="1278257" y="733420"/>
            <a:ext cx="9497319" cy="5803346"/>
          </a:xfrm>
          <a:prstGeom prst="rect">
            <a:avLst/>
          </a:prstGeom>
        </p:spPr>
      </p:pic>
    </p:spTree>
    <p:extLst>
      <p:ext uri="{BB962C8B-B14F-4D97-AF65-F5344CB8AC3E}">
        <p14:creationId xmlns:p14="http://schemas.microsoft.com/office/powerpoint/2010/main" val="594206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7" ma:contentTypeDescription="Create a new document." ma:contentTypeScope="" ma:versionID="99b97478d634bcb6731d6423c0aa6266">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45e044a657221f1d5675606702a2248"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Props1.xml><?xml version="1.0" encoding="utf-8"?>
<ds:datastoreItem xmlns:ds="http://schemas.openxmlformats.org/officeDocument/2006/customXml" ds:itemID="{75CA59A4-E3CD-45B7-92AA-D5B1561DE563}">
  <ds:schemaRefs>
    <ds:schemaRef ds:uri="http://schemas.microsoft.com/sharepoint/v3/contenttype/forms"/>
  </ds:schemaRefs>
</ds:datastoreItem>
</file>

<file path=customXml/itemProps2.xml><?xml version="1.0" encoding="utf-8"?>
<ds:datastoreItem xmlns:ds="http://schemas.openxmlformats.org/officeDocument/2006/customXml" ds:itemID="{B7B91896-FDB7-420A-AC6A-5C27BF5099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0EA1AA-1E8C-4705-A1BF-ACAB287A0409}">
  <ds:schemaRefs>
    <ds:schemaRef ds:uri="http://purl.org/dc/dcmitype/"/>
    <ds:schemaRef ds:uri="cb70dd5e-aeba-4303-895e-0ae485ba4d8f"/>
    <ds:schemaRef ds:uri="b2463319-f063-494d-be28-0864aafcbfaf"/>
    <ds:schemaRef ds:uri="http://schemas.openxmlformats.org/package/2006/metadata/core-properties"/>
    <ds:schemaRef ds:uri="http://schemas.microsoft.com/office/2006/documentManagement/types"/>
    <ds:schemaRef ds:uri="http://purl.org/dc/terms/"/>
    <ds:schemaRef ds:uri="http://www.w3.org/XML/1998/namespace"/>
    <ds:schemaRef ds:uri="http://schemas.microsoft.com/office/2006/metadata/properties"/>
    <ds:schemaRef ds:uri="http://purl.org/dc/elements/1.1/"/>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380</TotalTime>
  <Words>1776</Words>
  <Application>Microsoft Office PowerPoint</Application>
  <PresentationFormat>Widescreen</PresentationFormat>
  <Paragraphs>99</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Times New Roman</vt:lpstr>
      <vt:lpstr>Office Theme</vt:lpstr>
      <vt:lpstr>GENERICS</vt:lpstr>
      <vt:lpstr>Why Generics</vt:lpstr>
      <vt:lpstr>The Problem </vt:lpstr>
      <vt:lpstr>Object Datatype</vt:lpstr>
      <vt:lpstr>Method Overloading</vt:lpstr>
      <vt:lpstr>Is Method Overloading Okey ?</vt:lpstr>
      <vt:lpstr>Generics</vt:lpstr>
      <vt:lpstr>Advantages of Generics</vt:lpstr>
      <vt:lpstr>PowerPoint Presentation</vt:lpstr>
      <vt:lpstr>PowerPoint Presentation</vt:lpstr>
      <vt:lpstr>Generic Constraints</vt:lpstr>
      <vt:lpstr>Types of Generic Constraints</vt:lpstr>
      <vt:lpstr>where T: class Generic Constraint </vt:lpstr>
      <vt:lpstr>PowerPoint Presentation</vt:lpstr>
      <vt:lpstr>where T: struct Generic Constraint </vt:lpstr>
      <vt:lpstr>PowerPoint Presentation</vt:lpstr>
      <vt:lpstr>where T: BaseClass Generic Constraint </vt:lpstr>
      <vt:lpstr>PowerPoint Presentation</vt:lpstr>
      <vt:lpstr>where T: new() Generic Constraint</vt:lpstr>
      <vt:lpstr>PowerPoint Presentation</vt:lpstr>
      <vt:lpstr>where T: Interface Generic Constraint </vt:lpstr>
      <vt:lpstr>PowerPoint Presentation</vt:lpstr>
      <vt:lpstr>where T: U Generic Constraint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GENERICS</dc:title>
  <dc:creator>Jonathan Ndambuki</dc:creator>
  <cp:lastModifiedBy>Jonathan Ndambuki</cp:lastModifiedBy>
  <cp:revision>2</cp:revision>
  <dcterms:created xsi:type="dcterms:W3CDTF">2023-06-23T11:11:34Z</dcterms:created>
  <dcterms:modified xsi:type="dcterms:W3CDTF">2023-06-24T12:50:35Z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