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46" r:id="rId3"/>
    <p:sldId id="347" r:id="rId4"/>
    <p:sldId id="348" r:id="rId5"/>
    <p:sldId id="349" r:id="rId6"/>
    <p:sldId id="350" r:id="rId7"/>
    <p:sldId id="351" r:id="rId8"/>
    <p:sldId id="352" r:id="rId9"/>
    <p:sldId id="353" r:id="rId10"/>
    <p:sldId id="355" r:id="rId11"/>
    <p:sldId id="354" r:id="rId12"/>
    <p:sldId id="361" r:id="rId13"/>
    <p:sldId id="356" r:id="rId14"/>
    <p:sldId id="359" r:id="rId15"/>
    <p:sldId id="360" r:id="rId16"/>
    <p:sldId id="357" r:id="rId17"/>
    <p:sldId id="3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21" d="100"/>
          <a:sy n="21" d="100"/>
        </p:scale>
        <p:origin x="34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843C5-8587-4871-8B78-5AF402621963}"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DF3EE-2750-4F46-B089-04DCE922EFFF}" type="slidenum">
              <a:rPr lang="en-US" smtClean="0"/>
              <a:t>‹#›</a:t>
            </a:fld>
            <a:endParaRPr lang="en-US"/>
          </a:p>
        </p:txBody>
      </p:sp>
    </p:spTree>
    <p:extLst>
      <p:ext uri="{BB962C8B-B14F-4D97-AF65-F5344CB8AC3E}">
        <p14:creationId xmlns:p14="http://schemas.microsoft.com/office/powerpoint/2010/main" val="332994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3D56-84F0-7AB3-CF45-735598F7B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AE106-1469-50D2-B521-FF58450F7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CE19E-FE2F-5B8E-3D25-FD48679C351E}"/>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5" name="Footer Placeholder 4">
            <a:extLst>
              <a:ext uri="{FF2B5EF4-FFF2-40B4-BE49-F238E27FC236}">
                <a16:creationId xmlns:a16="http://schemas.microsoft.com/office/drawing/2014/main" id="{CBD372A1-458D-25AF-9ACA-E03B3C037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2FC4A-C9FC-BC7A-8DCA-0682F11983AB}"/>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32725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293-9DA3-6DE7-90B7-31381281F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6A48B-324D-EF24-75CA-67EC15098B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06B67-B8A4-C0B1-92EA-B5F745752764}"/>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5" name="Footer Placeholder 4">
            <a:extLst>
              <a:ext uri="{FF2B5EF4-FFF2-40B4-BE49-F238E27FC236}">
                <a16:creationId xmlns:a16="http://schemas.microsoft.com/office/drawing/2014/main" id="{2BD1A007-E732-1E24-5291-5841F0F1B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09B6D-EDF3-14E5-8CBA-5CBB39BE9A1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90753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F47AD-964F-B03A-5EE3-2395F00949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40A56-DD58-0750-F62F-66D74E5DD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3C8F6-5DDB-9DE7-25FE-5144EA22F190}"/>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5" name="Footer Placeholder 4">
            <a:extLst>
              <a:ext uri="{FF2B5EF4-FFF2-40B4-BE49-F238E27FC236}">
                <a16:creationId xmlns:a16="http://schemas.microsoft.com/office/drawing/2014/main" id="{09B0B8E4-69C4-7337-B055-9750EABF0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9A364-5426-0F7B-5E61-0CC10DE9D061}"/>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401547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6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28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A892-C6D3-D140-36E5-08CBDDCCB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CD23C-7D32-633D-2D4C-716B53387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ECF66-AE7A-CBB2-283B-24898977105B}"/>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5" name="Footer Placeholder 4">
            <a:extLst>
              <a:ext uri="{FF2B5EF4-FFF2-40B4-BE49-F238E27FC236}">
                <a16:creationId xmlns:a16="http://schemas.microsoft.com/office/drawing/2014/main" id="{92D1F47F-F6D6-9EA6-9A40-62F321EF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41277-34F0-DFD7-E957-D5A99B223D29}"/>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405067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7475-39B3-F20A-CEF1-0E78E54D1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9E364-C90D-D480-DCCF-A09A53C72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17473-BBED-917E-7434-F629CA136822}"/>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5" name="Footer Placeholder 4">
            <a:extLst>
              <a:ext uri="{FF2B5EF4-FFF2-40B4-BE49-F238E27FC236}">
                <a16:creationId xmlns:a16="http://schemas.microsoft.com/office/drawing/2014/main" id="{78A354AF-1590-BF99-C315-3CBCCE03E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9698A-0B10-0394-928B-806B496A736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3373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73B9-5A6D-D56F-F867-A7C1B386D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F56D9-2DD1-F4F2-396E-BDBECCB58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E47B0-2022-D613-C88C-725637F00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16271-C303-59E3-32BF-2A4FCAA369B4}"/>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6" name="Footer Placeholder 5">
            <a:extLst>
              <a:ext uri="{FF2B5EF4-FFF2-40B4-BE49-F238E27FC236}">
                <a16:creationId xmlns:a16="http://schemas.microsoft.com/office/drawing/2014/main" id="{7B2F18E4-B8D8-5DB4-82AA-DAD1465C0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ACC1F-E103-BE6E-3A9D-6897019381B7}"/>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88987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18AD-8C92-61C0-12CB-17E083FE9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A8F94C-4BCD-B2E3-2C9F-0D3ADA588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03884-A8CF-A5E9-D3ED-473F5DEE8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B86993-C708-F955-8F42-24EA158D0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0DDAC4-D0C3-90DD-0EA1-48E40C327C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BDC2F0-3D85-9E99-F883-FE06511D1D85}"/>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8" name="Footer Placeholder 7">
            <a:extLst>
              <a:ext uri="{FF2B5EF4-FFF2-40B4-BE49-F238E27FC236}">
                <a16:creationId xmlns:a16="http://schemas.microsoft.com/office/drawing/2014/main" id="{6651CFCA-4F11-9234-7517-365C4B0C6E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4715B-33CB-986C-BA3C-58231CFCED32}"/>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8939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2B88-8F21-FC37-3D1F-70D185491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56349-B0D7-9C62-B64B-5EC70EEABF7F}"/>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4" name="Footer Placeholder 3">
            <a:extLst>
              <a:ext uri="{FF2B5EF4-FFF2-40B4-BE49-F238E27FC236}">
                <a16:creationId xmlns:a16="http://schemas.microsoft.com/office/drawing/2014/main" id="{B93BD40C-77DD-1B99-7F48-31E268779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BC3C5-36F6-7314-38CD-F7C360363913}"/>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20571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8309F-A34A-3546-D899-BEDF88EEC3F9}"/>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3" name="Footer Placeholder 2">
            <a:extLst>
              <a:ext uri="{FF2B5EF4-FFF2-40B4-BE49-F238E27FC236}">
                <a16:creationId xmlns:a16="http://schemas.microsoft.com/office/drawing/2014/main" id="{97E3D255-8523-3098-7892-97A1D1301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D4E705-7A7D-F7FC-684C-FCEE03C4C71B}"/>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32521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55E4-1ACB-1616-93AB-7141FEFB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1921E1-D429-BE34-1704-CD5C1C7AC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B6F1BD-5E1F-26E9-976D-283B0F3A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7B295-0B25-B0B7-5608-B3B070A2D2E4}"/>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6" name="Footer Placeholder 5">
            <a:extLst>
              <a:ext uri="{FF2B5EF4-FFF2-40B4-BE49-F238E27FC236}">
                <a16:creationId xmlns:a16="http://schemas.microsoft.com/office/drawing/2014/main" id="{40CFBFD9-D71D-63BB-5799-4BF7F56A9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F3673-67DF-F812-8835-BDB473CC520D}"/>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159644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7683-31D7-860B-DF4B-35D51B711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5BE9E-B8AD-2367-E595-1F4C7D727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A3D0F-3F02-47D3-020E-452A17D48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A3A5D-950A-C5FA-9957-73DA03C56942}"/>
              </a:ext>
            </a:extLst>
          </p:cNvPr>
          <p:cNvSpPr>
            <a:spLocks noGrp="1"/>
          </p:cNvSpPr>
          <p:nvPr>
            <p:ph type="dt" sz="half" idx="10"/>
          </p:nvPr>
        </p:nvSpPr>
        <p:spPr/>
        <p:txBody>
          <a:bodyPr/>
          <a:lstStyle/>
          <a:p>
            <a:fld id="{17A960D0-5308-472D-A4A2-B6A682C21718}" type="datetimeFigureOut">
              <a:rPr lang="en-US" smtClean="0"/>
              <a:t>8/15/2023</a:t>
            </a:fld>
            <a:endParaRPr lang="en-US"/>
          </a:p>
        </p:txBody>
      </p:sp>
      <p:sp>
        <p:nvSpPr>
          <p:cNvPr id="6" name="Footer Placeholder 5">
            <a:extLst>
              <a:ext uri="{FF2B5EF4-FFF2-40B4-BE49-F238E27FC236}">
                <a16:creationId xmlns:a16="http://schemas.microsoft.com/office/drawing/2014/main" id="{8FD139F7-6DCF-8D85-79F1-68735A58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569AB-8BE1-1C15-9A3F-7144141B3826}"/>
              </a:ext>
            </a:extLst>
          </p:cNvPr>
          <p:cNvSpPr>
            <a:spLocks noGrp="1"/>
          </p:cNvSpPr>
          <p:nvPr>
            <p:ph type="sldNum" sz="quarter" idx="12"/>
          </p:nvPr>
        </p:nvSpPr>
        <p:spPr/>
        <p:txBody>
          <a:bodyPr/>
          <a:lstStyle/>
          <a:p>
            <a:fld id="{3B13A067-247A-43D2-94A7-D3923A39DD34}" type="slidenum">
              <a:rPr lang="en-US" smtClean="0"/>
              <a:t>‹#›</a:t>
            </a:fld>
            <a:endParaRPr lang="en-US"/>
          </a:p>
        </p:txBody>
      </p:sp>
    </p:spTree>
    <p:extLst>
      <p:ext uri="{BB962C8B-B14F-4D97-AF65-F5344CB8AC3E}">
        <p14:creationId xmlns:p14="http://schemas.microsoft.com/office/powerpoint/2010/main" val="149256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6234E-6499-EF3A-F070-37CAD5FEE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BBAA5C-479F-0FE9-1424-338F57B4C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FA8F2-4ADE-75C3-FA67-62D9BFBC8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960D0-5308-472D-A4A2-B6A682C21718}" type="datetimeFigureOut">
              <a:rPr lang="en-US" smtClean="0"/>
              <a:t>8/15/2023</a:t>
            </a:fld>
            <a:endParaRPr lang="en-US"/>
          </a:p>
        </p:txBody>
      </p:sp>
      <p:sp>
        <p:nvSpPr>
          <p:cNvPr id="5" name="Footer Placeholder 4">
            <a:extLst>
              <a:ext uri="{FF2B5EF4-FFF2-40B4-BE49-F238E27FC236}">
                <a16:creationId xmlns:a16="http://schemas.microsoft.com/office/drawing/2014/main" id="{C6A02975-13E8-2A0E-72D2-A2E3081CF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065F2-0440-11E7-CD4B-FB8B24817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3A067-247A-43D2-94A7-D3923A39DD34}" type="slidenum">
              <a:rPr lang="en-US" smtClean="0"/>
              <a:t>‹#›</a:t>
            </a:fld>
            <a:endParaRPr lang="en-US"/>
          </a:p>
        </p:txBody>
      </p:sp>
    </p:spTree>
    <p:extLst>
      <p:ext uri="{BB962C8B-B14F-4D97-AF65-F5344CB8AC3E}">
        <p14:creationId xmlns:p14="http://schemas.microsoft.com/office/powerpoint/2010/main" val="88406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23011" y="1486365"/>
            <a:ext cx="7071174" cy="4002968"/>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OOP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6EC7-9F9E-23ED-1015-C6BB874E017F}"/>
              </a:ext>
            </a:extLst>
          </p:cNvPr>
          <p:cNvSpPr>
            <a:spLocks noGrp="1"/>
          </p:cNvSpPr>
          <p:nvPr>
            <p:ph type="title"/>
          </p:nvPr>
        </p:nvSpPr>
        <p:spPr/>
        <p:txBody>
          <a:bodyPr/>
          <a:lstStyle/>
          <a:p>
            <a:r>
              <a:rPr lang="en-US" dirty="0"/>
              <a:t>Class Members </a:t>
            </a:r>
          </a:p>
        </p:txBody>
      </p:sp>
      <p:sp>
        <p:nvSpPr>
          <p:cNvPr id="3" name="Text Placeholder 2">
            <a:extLst>
              <a:ext uri="{FF2B5EF4-FFF2-40B4-BE49-F238E27FC236}">
                <a16:creationId xmlns:a16="http://schemas.microsoft.com/office/drawing/2014/main" id="{15297790-A892-7C59-4691-24C5AC0FB38F}"/>
              </a:ext>
            </a:extLst>
          </p:cNvPr>
          <p:cNvSpPr>
            <a:spLocks noGrp="1"/>
          </p:cNvSpPr>
          <p:nvPr>
            <p:ph type="body" idx="1"/>
          </p:nvPr>
        </p:nvSpPr>
        <p:spPr>
          <a:xfrm>
            <a:off x="609599" y="1640541"/>
            <a:ext cx="11268635" cy="4541659"/>
          </a:xfrm>
        </p:spPr>
        <p:txBody>
          <a:bodyPr/>
          <a:lstStyle/>
          <a:p>
            <a:r>
              <a:rPr lang="en-US" dirty="0"/>
              <a:t>In classes there are two types of members:</a:t>
            </a:r>
          </a:p>
          <a:p>
            <a:r>
              <a:rPr lang="en-US" dirty="0"/>
              <a:t>Instance members – these are field or method that are accessible from the object</a:t>
            </a:r>
          </a:p>
          <a:p>
            <a:r>
              <a:rPr lang="en-US" dirty="0"/>
              <a:t>Static members – these are fields </a:t>
            </a:r>
            <a:r>
              <a:rPr lang="en-US" dirty="0" err="1"/>
              <a:t>oor</a:t>
            </a:r>
            <a:r>
              <a:rPr lang="en-US" dirty="0"/>
              <a:t> methods that are accessible from the class.</a:t>
            </a:r>
          </a:p>
          <a:p>
            <a:endParaRPr lang="en-US" dirty="0"/>
          </a:p>
        </p:txBody>
      </p:sp>
    </p:spTree>
    <p:extLst>
      <p:ext uri="{BB962C8B-B14F-4D97-AF65-F5344CB8AC3E}">
        <p14:creationId xmlns:p14="http://schemas.microsoft.com/office/powerpoint/2010/main" val="363827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2A7D-A56D-B471-3220-A8600B0EF964}"/>
              </a:ext>
            </a:extLst>
          </p:cNvPr>
          <p:cNvSpPr>
            <a:spLocks noGrp="1"/>
          </p:cNvSpPr>
          <p:nvPr>
            <p:ph type="title"/>
          </p:nvPr>
        </p:nvSpPr>
        <p:spPr/>
        <p:txBody>
          <a:bodyPr/>
          <a:lstStyle/>
          <a:p>
            <a:r>
              <a:rPr lang="en-US" dirty="0"/>
              <a:t>Object </a:t>
            </a:r>
          </a:p>
        </p:txBody>
      </p:sp>
      <p:sp>
        <p:nvSpPr>
          <p:cNvPr id="3" name="Text Placeholder 2">
            <a:extLst>
              <a:ext uri="{FF2B5EF4-FFF2-40B4-BE49-F238E27FC236}">
                <a16:creationId xmlns:a16="http://schemas.microsoft.com/office/drawing/2014/main" id="{43D2E12B-B683-737F-A289-55518D5788D1}"/>
              </a:ext>
            </a:extLst>
          </p:cNvPr>
          <p:cNvSpPr>
            <a:spLocks noGrp="1"/>
          </p:cNvSpPr>
          <p:nvPr>
            <p:ph type="body" idx="1"/>
          </p:nvPr>
        </p:nvSpPr>
        <p:spPr>
          <a:xfrm>
            <a:off x="609600" y="2438400"/>
            <a:ext cx="10336306" cy="3743800"/>
          </a:xfrm>
        </p:spPr>
        <p:txBody>
          <a:bodyPr/>
          <a:lstStyle/>
          <a:p>
            <a:r>
              <a:rPr lang="en-US" dirty="0"/>
              <a:t>An object is an instance of a class. We can create an object using the new operator</a:t>
            </a:r>
          </a:p>
          <a:p>
            <a:pPr marL="152396" indent="0">
              <a:buNone/>
            </a:pPr>
            <a:r>
              <a:rPr lang="en-US" b="1" dirty="0"/>
              <a:t>Object initializer Syntax </a:t>
            </a:r>
          </a:p>
          <a:p>
            <a:r>
              <a:rPr lang="en-US" dirty="0"/>
              <a:t>This is a syntax that is used to quickly initialize an object </a:t>
            </a:r>
          </a:p>
        </p:txBody>
      </p:sp>
    </p:spTree>
    <p:extLst>
      <p:ext uri="{BB962C8B-B14F-4D97-AF65-F5344CB8AC3E}">
        <p14:creationId xmlns:p14="http://schemas.microsoft.com/office/powerpoint/2010/main" val="338133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AFC6-777A-16EB-0CB2-C62CB25B84B2}"/>
              </a:ext>
            </a:extLst>
          </p:cNvPr>
          <p:cNvSpPr>
            <a:spLocks noGrp="1"/>
          </p:cNvSpPr>
          <p:nvPr>
            <p:ph type="title"/>
          </p:nvPr>
        </p:nvSpPr>
        <p:spPr>
          <a:xfrm>
            <a:off x="728133" y="333334"/>
            <a:ext cx="7975600" cy="750399"/>
          </a:xfrm>
        </p:spPr>
        <p:txBody>
          <a:bodyPr/>
          <a:lstStyle/>
          <a:p>
            <a:r>
              <a:rPr lang="en-US" dirty="0"/>
              <a:t>Field</a:t>
            </a:r>
          </a:p>
        </p:txBody>
      </p:sp>
      <p:sp>
        <p:nvSpPr>
          <p:cNvPr id="3" name="Text Placeholder 2">
            <a:extLst>
              <a:ext uri="{FF2B5EF4-FFF2-40B4-BE49-F238E27FC236}">
                <a16:creationId xmlns:a16="http://schemas.microsoft.com/office/drawing/2014/main" id="{16B99EF7-B4D0-D54A-F2BD-B8DC0856AC38}"/>
              </a:ext>
            </a:extLst>
          </p:cNvPr>
          <p:cNvSpPr>
            <a:spLocks noGrp="1"/>
          </p:cNvSpPr>
          <p:nvPr>
            <p:ph type="body" idx="1"/>
          </p:nvPr>
        </p:nvSpPr>
        <p:spPr>
          <a:xfrm>
            <a:off x="609599" y="973667"/>
            <a:ext cx="10786533" cy="5208533"/>
          </a:xfrm>
        </p:spPr>
        <p:txBody>
          <a:bodyPr/>
          <a:lstStyle/>
          <a:p>
            <a:r>
              <a:rPr lang="en-US" dirty="0"/>
              <a:t>A field can be initialized in two ways: In a constructor, or directly upon declaration. The benefit of initializing a field during declaration is that if your class has one or more constructors, you’ll make sure that the field will always be initialized irrespective of which constructor is going to be called.</a:t>
            </a:r>
          </a:p>
          <a:p>
            <a:r>
              <a:rPr lang="en-US" dirty="0"/>
              <a:t>We use the </a:t>
            </a:r>
            <a:r>
              <a:rPr lang="en-US" b="1" dirty="0"/>
              <a:t>readonly</a:t>
            </a:r>
            <a:r>
              <a:rPr lang="en-US" dirty="0"/>
              <a:t> modifier to improve the robustness of our code. When a field is declared with </a:t>
            </a:r>
            <a:r>
              <a:rPr lang="en-US" b="1" dirty="0"/>
              <a:t>readonly</a:t>
            </a:r>
            <a:r>
              <a:rPr lang="en-US" dirty="0"/>
              <a:t>, it needs to be initialized either during declaration or in a constructor. The value cannot be changed. This prevents you from accidentally overwriting the value of a field, which can result in an unexpected state</a:t>
            </a:r>
          </a:p>
        </p:txBody>
      </p:sp>
    </p:spTree>
    <p:extLst>
      <p:ext uri="{BB962C8B-B14F-4D97-AF65-F5344CB8AC3E}">
        <p14:creationId xmlns:p14="http://schemas.microsoft.com/office/powerpoint/2010/main" val="269174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C489-1692-6EAD-46A8-6DD17142C6D9}"/>
              </a:ext>
            </a:extLst>
          </p:cNvPr>
          <p:cNvSpPr>
            <a:spLocks noGrp="1"/>
          </p:cNvSpPr>
          <p:nvPr>
            <p:ph type="title"/>
          </p:nvPr>
        </p:nvSpPr>
        <p:spPr/>
        <p:txBody>
          <a:bodyPr/>
          <a:lstStyle/>
          <a:p>
            <a:r>
              <a:rPr lang="en-US" dirty="0"/>
              <a:t>Methods Overloading </a:t>
            </a:r>
          </a:p>
        </p:txBody>
      </p:sp>
      <p:sp>
        <p:nvSpPr>
          <p:cNvPr id="3" name="Text Placeholder 2">
            <a:extLst>
              <a:ext uri="{FF2B5EF4-FFF2-40B4-BE49-F238E27FC236}">
                <a16:creationId xmlns:a16="http://schemas.microsoft.com/office/drawing/2014/main" id="{1ACE6ED8-38FD-F0A3-589A-A66BA5297E29}"/>
              </a:ext>
            </a:extLst>
          </p:cNvPr>
          <p:cNvSpPr>
            <a:spLocks noGrp="1"/>
          </p:cNvSpPr>
          <p:nvPr>
            <p:ph type="body" idx="1"/>
          </p:nvPr>
        </p:nvSpPr>
        <p:spPr/>
        <p:txBody>
          <a:bodyPr/>
          <a:lstStyle/>
          <a:p>
            <a:pPr marL="152396" indent="0">
              <a:buNone/>
            </a:pPr>
            <a:r>
              <a:rPr lang="en-US" dirty="0"/>
              <a:t>Method overloading are methods with the same name but different method signatures.</a:t>
            </a:r>
          </a:p>
          <a:p>
            <a:pPr marL="152396" indent="0">
              <a:buNone/>
            </a:pPr>
            <a:r>
              <a:rPr lang="en-US" dirty="0"/>
              <a:t>A method signature is :</a:t>
            </a:r>
          </a:p>
          <a:p>
            <a:pPr>
              <a:buFont typeface="Wingdings" panose="05000000000000000000" pitchFamily="2" charset="2"/>
              <a:buChar char="Ø"/>
            </a:pPr>
            <a:r>
              <a:rPr lang="en-US" dirty="0"/>
              <a:t>The method Name</a:t>
            </a:r>
          </a:p>
          <a:p>
            <a:pPr>
              <a:buFont typeface="Wingdings" panose="05000000000000000000" pitchFamily="2" charset="2"/>
              <a:buChar char="Ø"/>
            </a:pPr>
            <a:r>
              <a:rPr lang="en-US" dirty="0"/>
              <a:t>The number and type of parameters</a:t>
            </a:r>
          </a:p>
        </p:txBody>
      </p:sp>
    </p:spTree>
    <p:extLst>
      <p:ext uri="{BB962C8B-B14F-4D97-AF65-F5344CB8AC3E}">
        <p14:creationId xmlns:p14="http://schemas.microsoft.com/office/powerpoint/2010/main" val="17434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D172-49C3-622D-0FC7-6829B730FBD3}"/>
              </a:ext>
            </a:extLst>
          </p:cNvPr>
          <p:cNvSpPr>
            <a:spLocks noGrp="1"/>
          </p:cNvSpPr>
          <p:nvPr>
            <p:ph type="title"/>
          </p:nvPr>
        </p:nvSpPr>
        <p:spPr/>
        <p:txBody>
          <a:bodyPr/>
          <a:lstStyle/>
          <a:p>
            <a:r>
              <a:rPr lang="en-US" dirty="0"/>
              <a:t>Access Modifiers</a:t>
            </a:r>
          </a:p>
        </p:txBody>
      </p:sp>
      <p:sp>
        <p:nvSpPr>
          <p:cNvPr id="3" name="Text Placeholder 2">
            <a:extLst>
              <a:ext uri="{FF2B5EF4-FFF2-40B4-BE49-F238E27FC236}">
                <a16:creationId xmlns:a16="http://schemas.microsoft.com/office/drawing/2014/main" id="{9AD45CF2-8CEF-2313-1F7F-90D1CD1340A5}"/>
              </a:ext>
            </a:extLst>
          </p:cNvPr>
          <p:cNvSpPr>
            <a:spLocks noGrp="1"/>
          </p:cNvSpPr>
          <p:nvPr>
            <p:ph type="body" idx="1"/>
          </p:nvPr>
        </p:nvSpPr>
        <p:spPr>
          <a:xfrm>
            <a:off x="609600" y="1810871"/>
            <a:ext cx="11250706" cy="4371329"/>
          </a:xfrm>
        </p:spPr>
        <p:txBody>
          <a:bodyPr/>
          <a:lstStyle/>
          <a:p>
            <a:r>
              <a:rPr lang="en-US" dirty="0"/>
              <a:t>Public –Accessible from  everywhere </a:t>
            </a:r>
          </a:p>
          <a:p>
            <a:r>
              <a:rPr lang="en-US" dirty="0"/>
              <a:t>Private –accessible only in the class</a:t>
            </a:r>
          </a:p>
          <a:p>
            <a:r>
              <a:rPr lang="en-US" dirty="0"/>
              <a:t>Protected accessible in the class and derived classes</a:t>
            </a:r>
          </a:p>
          <a:p>
            <a:r>
              <a:rPr lang="en-US" dirty="0"/>
              <a:t>Internal – available only in the assembly</a:t>
            </a:r>
          </a:p>
        </p:txBody>
      </p:sp>
    </p:spTree>
    <p:extLst>
      <p:ext uri="{BB962C8B-B14F-4D97-AF65-F5344CB8AC3E}">
        <p14:creationId xmlns:p14="http://schemas.microsoft.com/office/powerpoint/2010/main" val="181447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5DD5-0895-2C72-FF2A-341B33185DB2}"/>
              </a:ext>
            </a:extLst>
          </p:cNvPr>
          <p:cNvSpPr>
            <a:spLocks noGrp="1"/>
          </p:cNvSpPr>
          <p:nvPr>
            <p:ph type="title"/>
          </p:nvPr>
        </p:nvSpPr>
        <p:spPr/>
        <p:txBody>
          <a:bodyPr/>
          <a:lstStyle/>
          <a:p>
            <a:r>
              <a:rPr lang="en-US" dirty="0"/>
              <a:t>Properties</a:t>
            </a:r>
          </a:p>
        </p:txBody>
      </p:sp>
      <p:sp>
        <p:nvSpPr>
          <p:cNvPr id="3" name="Text Placeholder 2">
            <a:extLst>
              <a:ext uri="{FF2B5EF4-FFF2-40B4-BE49-F238E27FC236}">
                <a16:creationId xmlns:a16="http://schemas.microsoft.com/office/drawing/2014/main" id="{FCD2255B-B507-F6DF-4A9D-EB068E55FB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332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CD1C-21EE-779A-B5CA-50D11E5795B6}"/>
              </a:ext>
            </a:extLst>
          </p:cNvPr>
          <p:cNvSpPr>
            <a:spLocks noGrp="1"/>
          </p:cNvSpPr>
          <p:nvPr>
            <p:ph type="title"/>
          </p:nvPr>
        </p:nvSpPr>
        <p:spPr/>
        <p:txBody>
          <a:bodyPr/>
          <a:lstStyle/>
          <a:p>
            <a:r>
              <a:rPr lang="en-US" dirty="0"/>
              <a:t>Inheritance (is-a)</a:t>
            </a:r>
          </a:p>
        </p:txBody>
      </p:sp>
      <p:sp>
        <p:nvSpPr>
          <p:cNvPr id="3" name="Text Placeholder 2">
            <a:extLst>
              <a:ext uri="{FF2B5EF4-FFF2-40B4-BE49-F238E27FC236}">
                <a16:creationId xmlns:a16="http://schemas.microsoft.com/office/drawing/2014/main" id="{3A6385BD-0929-14A2-0C2F-A29F4533049A}"/>
              </a:ext>
            </a:extLst>
          </p:cNvPr>
          <p:cNvSpPr>
            <a:spLocks noGrp="1"/>
          </p:cNvSpPr>
          <p:nvPr>
            <p:ph type="body" idx="1"/>
          </p:nvPr>
        </p:nvSpPr>
        <p:spPr>
          <a:xfrm>
            <a:off x="609599" y="1658471"/>
            <a:ext cx="11134165" cy="4523729"/>
          </a:xfrm>
        </p:spPr>
        <p:txBody>
          <a:bodyPr/>
          <a:lstStyle/>
          <a:p>
            <a:pPr marL="152396" indent="0">
              <a:buNone/>
            </a:pPr>
            <a:r>
              <a:rPr lang="en-US" dirty="0"/>
              <a:t>Inheritance is a principle in OOP that allows consuming the members defined in one class in another.</a:t>
            </a:r>
          </a:p>
          <a:p>
            <a:pPr marL="152396" indent="0">
              <a:buNone/>
            </a:pPr>
            <a:r>
              <a:rPr lang="en-US" dirty="0"/>
              <a:t>The advantage of inheritance are :</a:t>
            </a:r>
          </a:p>
          <a:p>
            <a:r>
              <a:rPr lang="en-US" dirty="0"/>
              <a:t>Its easy to use </a:t>
            </a:r>
          </a:p>
          <a:p>
            <a:r>
              <a:rPr lang="en-US" dirty="0"/>
              <a:t>It  allows code Reuse</a:t>
            </a:r>
          </a:p>
          <a:p>
            <a:r>
              <a:rPr lang="en-US" dirty="0"/>
              <a:t> </a:t>
            </a:r>
          </a:p>
        </p:txBody>
      </p:sp>
    </p:spTree>
    <p:extLst>
      <p:ext uri="{BB962C8B-B14F-4D97-AF65-F5344CB8AC3E}">
        <p14:creationId xmlns:p14="http://schemas.microsoft.com/office/powerpoint/2010/main" val="363895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A8A3-51B3-4D79-1B3F-9D49D78F9275}"/>
              </a:ext>
            </a:extLst>
          </p:cNvPr>
          <p:cNvSpPr>
            <a:spLocks noGrp="1"/>
          </p:cNvSpPr>
          <p:nvPr>
            <p:ph type="title"/>
          </p:nvPr>
        </p:nvSpPr>
        <p:spPr/>
        <p:txBody>
          <a:bodyPr/>
          <a:lstStyle/>
          <a:p>
            <a:r>
              <a:rPr lang="en-US" dirty="0"/>
              <a:t>Composition (Has-a)</a:t>
            </a:r>
          </a:p>
        </p:txBody>
      </p:sp>
      <p:sp>
        <p:nvSpPr>
          <p:cNvPr id="3" name="Text Placeholder 2">
            <a:extLst>
              <a:ext uri="{FF2B5EF4-FFF2-40B4-BE49-F238E27FC236}">
                <a16:creationId xmlns:a16="http://schemas.microsoft.com/office/drawing/2014/main" id="{E76CB195-15BC-F920-9AD1-7CB0362B0D6A}"/>
              </a:ext>
            </a:extLst>
          </p:cNvPr>
          <p:cNvSpPr>
            <a:spLocks noGrp="1"/>
          </p:cNvSpPr>
          <p:nvPr>
            <p:ph type="body" idx="1"/>
          </p:nvPr>
        </p:nvSpPr>
        <p:spPr>
          <a:xfrm>
            <a:off x="609600" y="1586753"/>
            <a:ext cx="9780494" cy="4595447"/>
          </a:xfrm>
        </p:spPr>
        <p:txBody>
          <a:bodyPr/>
          <a:lstStyle/>
          <a:p>
            <a:pPr marL="152396" indent="0">
              <a:buNone/>
            </a:pPr>
            <a:r>
              <a:rPr lang="en-US" dirty="0"/>
              <a:t>This is a relationship between two classes that help one to contain the other .</a:t>
            </a:r>
          </a:p>
          <a:p>
            <a:pPr marL="152396" indent="0">
              <a:buNone/>
            </a:pPr>
            <a:endParaRPr lang="en-US" dirty="0"/>
          </a:p>
          <a:p>
            <a:pPr marL="152396" indent="0">
              <a:buNone/>
            </a:pPr>
            <a:r>
              <a:rPr lang="en-US" dirty="0"/>
              <a:t>Advantages of composition over inheritance </a:t>
            </a:r>
          </a:p>
          <a:p>
            <a:pPr marL="152396" indent="0">
              <a:buNone/>
            </a:pPr>
            <a:r>
              <a:rPr lang="en-US" dirty="0"/>
              <a:t>Code reusability </a:t>
            </a:r>
          </a:p>
          <a:p>
            <a:pPr marL="152396" indent="0">
              <a:buNone/>
            </a:pPr>
            <a:r>
              <a:rPr lang="en-US" dirty="0"/>
              <a:t>Flexibility</a:t>
            </a:r>
          </a:p>
          <a:p>
            <a:pPr marL="152396" indent="0">
              <a:buNone/>
            </a:pPr>
            <a:r>
              <a:rPr lang="en-US" dirty="0"/>
              <a:t>Loose-coupling</a:t>
            </a:r>
          </a:p>
          <a:p>
            <a:pPr marL="152396" indent="0">
              <a:buNone/>
            </a:pPr>
            <a:endParaRPr lang="en-US" dirty="0"/>
          </a:p>
          <a:p>
            <a:pPr marL="152396" indent="0">
              <a:buNone/>
            </a:pPr>
            <a:endParaRPr lang="en-US" dirty="0"/>
          </a:p>
        </p:txBody>
      </p:sp>
    </p:spTree>
    <p:extLst>
      <p:ext uri="{BB962C8B-B14F-4D97-AF65-F5344CB8AC3E}">
        <p14:creationId xmlns:p14="http://schemas.microsoft.com/office/powerpoint/2010/main" val="195993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Object-oriented Programming</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sz="2000" dirty="0"/>
              <a:t>Object-Oriented Programming is a strategy that provides some principles for developing applications or developing software. It is a methodology. Like OOPs, other methodologies are also existing such as Structured Programming, Procedural Programming, or Modular Programming. But nowadays, one of the well-known and famous styles is Object Orientation i.e. Object-Oriented Programming.</a:t>
            </a:r>
          </a:p>
          <a:p>
            <a:pPr marL="152396" indent="0">
              <a:buNone/>
            </a:pPr>
            <a:r>
              <a:rPr lang="en-US" sz="2000" b="1" dirty="0"/>
              <a:t>Modular programming</a:t>
            </a:r>
          </a:p>
          <a:p>
            <a:pPr marL="152396" indent="0">
              <a:buNone/>
            </a:pPr>
            <a:r>
              <a:rPr lang="en-US" sz="2000" dirty="0"/>
              <a:t>Modular programming is a programming paradigm that focuses on dividing a program into separate modules or independent units of functionality. Each module is responsible for a specific task and can be developed and tested independently. These modules can be organized hierarchically, with higher-level modules using lower-level modules to accomplish more complex tasks. Modules communicate with each other through well-defined interfaces.</a:t>
            </a:r>
          </a:p>
          <a:p>
            <a:pPr marL="152396" indent="0">
              <a:buNone/>
            </a:pPr>
            <a:r>
              <a:rPr lang="en-US" sz="2000" b="1" dirty="0"/>
              <a:t>Object-Oriented Programming (OOP):</a:t>
            </a:r>
          </a:p>
          <a:p>
            <a:pPr marL="152396" indent="0">
              <a:buNone/>
            </a:pPr>
            <a:r>
              <a:rPr lang="en-US" sz="2000" dirty="0"/>
              <a:t>Object-oriented programming is a programming paradigm that focuses on designing software around objects, which are instances of classes. A class is a blueprint that defines the attributes (data) and behaviors (methods) of an object. Objects can interact with each other by invoking methods and accessing each other's data.</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B533-FCE9-1AFE-7BD0-6FB14C626002}"/>
              </a:ext>
            </a:extLst>
          </p:cNvPr>
          <p:cNvSpPr>
            <a:spLocks noGrp="1"/>
          </p:cNvSpPr>
          <p:nvPr>
            <p:ph type="title"/>
          </p:nvPr>
        </p:nvSpPr>
        <p:spPr>
          <a:xfrm>
            <a:off x="537882" y="71719"/>
            <a:ext cx="11430000" cy="604082"/>
          </a:xfrm>
        </p:spPr>
        <p:txBody>
          <a:bodyPr/>
          <a:lstStyle/>
          <a:p>
            <a:r>
              <a:rPr lang="en-US" dirty="0"/>
              <a:t>What are the Problems of Modular Programming?</a:t>
            </a:r>
            <a:br>
              <a:rPr lang="en-US" dirty="0"/>
            </a:br>
            <a:endParaRPr lang="en-US" dirty="0"/>
          </a:p>
        </p:txBody>
      </p:sp>
      <p:sp>
        <p:nvSpPr>
          <p:cNvPr id="3" name="Text Placeholder 2">
            <a:extLst>
              <a:ext uri="{FF2B5EF4-FFF2-40B4-BE49-F238E27FC236}">
                <a16:creationId xmlns:a16="http://schemas.microsoft.com/office/drawing/2014/main" id="{34D7060F-5255-A698-EE7C-9C7700D7466D}"/>
              </a:ext>
            </a:extLst>
          </p:cNvPr>
          <p:cNvSpPr>
            <a:spLocks noGrp="1"/>
          </p:cNvSpPr>
          <p:nvPr>
            <p:ph type="body" idx="1"/>
          </p:nvPr>
        </p:nvSpPr>
        <p:spPr>
          <a:xfrm>
            <a:off x="367553" y="833717"/>
            <a:ext cx="11521900" cy="5952563"/>
          </a:xfrm>
        </p:spPr>
        <p:txBody>
          <a:bodyPr/>
          <a:lstStyle/>
          <a:p>
            <a:pPr marL="152396" indent="0">
              <a:buNone/>
            </a:pPr>
            <a:r>
              <a:rPr lang="en-US" sz="2000" b="1" dirty="0"/>
              <a:t>Reusability:  </a:t>
            </a:r>
            <a:r>
              <a:rPr lang="en-US" sz="2000" dirty="0"/>
              <a:t>In Modular Programming, we need to write the same code or logic at multiple places which increases the code duplication. Later if we want to change the logic, then we need to change it at all places.</a:t>
            </a:r>
          </a:p>
          <a:p>
            <a:pPr marL="152396" indent="0">
              <a:buNone/>
            </a:pPr>
            <a:r>
              <a:rPr lang="en-US" sz="2000" b="1" dirty="0"/>
              <a:t>Extensibility: </a:t>
            </a:r>
            <a:r>
              <a:rPr lang="en-US" sz="2000" dirty="0"/>
              <a:t>It is not possible in modular programming to extend the features of a function. Suppose you have a function and you want to extend it with some additional features then it is not possible. You have to create a completely new function and then change the function as per your requirement.</a:t>
            </a:r>
          </a:p>
          <a:p>
            <a:pPr marL="152396" indent="0">
              <a:buNone/>
            </a:pPr>
            <a:r>
              <a:rPr lang="en-US" sz="2000" b="1" dirty="0"/>
              <a:t>Simplicity:</a:t>
            </a:r>
            <a:r>
              <a:rPr lang="en-US" sz="2000" dirty="0"/>
              <a:t> As extensibility and reusability are not possible in Modular Programming, usually we end up with lots of functions and lots of scattered code.</a:t>
            </a:r>
          </a:p>
          <a:p>
            <a:pPr marL="152396" indent="0">
              <a:buNone/>
            </a:pPr>
            <a:r>
              <a:rPr lang="en-US" sz="2000" b="1" dirty="0"/>
              <a:t>Maintainability:</a:t>
            </a:r>
            <a:r>
              <a:rPr lang="en-US" sz="2000" dirty="0"/>
              <a:t> As we don’t have Reusability, Extensibility, and Simplicity in modular Programming, it is very difficult to manage and maintain the application code.</a:t>
            </a:r>
          </a:p>
        </p:txBody>
      </p:sp>
      <p:pic>
        <p:nvPicPr>
          <p:cNvPr id="7" name="Picture 6">
            <a:extLst>
              <a:ext uri="{FF2B5EF4-FFF2-40B4-BE49-F238E27FC236}">
                <a16:creationId xmlns:a16="http://schemas.microsoft.com/office/drawing/2014/main" id="{96000225-3722-D4C6-7676-F3A88C8EEE80}"/>
              </a:ext>
            </a:extLst>
          </p:cNvPr>
          <p:cNvPicPr>
            <a:picLocks noChangeAspect="1"/>
          </p:cNvPicPr>
          <p:nvPr/>
        </p:nvPicPr>
        <p:blipFill>
          <a:blip r:embed="rId2"/>
          <a:stretch>
            <a:fillRect/>
          </a:stretch>
        </p:blipFill>
        <p:spPr>
          <a:xfrm>
            <a:off x="3756212" y="3917576"/>
            <a:ext cx="5267528" cy="2339789"/>
          </a:xfrm>
          <a:prstGeom prst="rect">
            <a:avLst/>
          </a:prstGeom>
        </p:spPr>
      </p:pic>
    </p:spTree>
    <p:extLst>
      <p:ext uri="{BB962C8B-B14F-4D97-AF65-F5344CB8AC3E}">
        <p14:creationId xmlns:p14="http://schemas.microsoft.com/office/powerpoint/2010/main" val="339030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1AF-9760-F407-7590-E2633AAFE760}"/>
              </a:ext>
            </a:extLst>
          </p:cNvPr>
          <p:cNvSpPr>
            <a:spLocks noGrp="1"/>
          </p:cNvSpPr>
          <p:nvPr>
            <p:ph type="title"/>
          </p:nvPr>
        </p:nvSpPr>
        <p:spPr>
          <a:xfrm>
            <a:off x="403413" y="170329"/>
            <a:ext cx="11376212" cy="708212"/>
          </a:xfrm>
        </p:spPr>
        <p:txBody>
          <a:bodyPr/>
          <a:lstStyle/>
          <a:p>
            <a:r>
              <a:rPr lang="en-US" sz="3600" dirty="0"/>
              <a:t>How we can overcome Modular Programming Problems?</a:t>
            </a:r>
          </a:p>
        </p:txBody>
      </p:sp>
      <p:sp>
        <p:nvSpPr>
          <p:cNvPr id="3" name="Text Placeholder 2">
            <a:extLst>
              <a:ext uri="{FF2B5EF4-FFF2-40B4-BE49-F238E27FC236}">
                <a16:creationId xmlns:a16="http://schemas.microsoft.com/office/drawing/2014/main" id="{03BD2311-4ACA-F216-073B-D6B5E422C9AC}"/>
              </a:ext>
            </a:extLst>
          </p:cNvPr>
          <p:cNvSpPr>
            <a:spLocks noGrp="1"/>
          </p:cNvSpPr>
          <p:nvPr>
            <p:ph type="body" idx="1"/>
          </p:nvPr>
        </p:nvSpPr>
        <p:spPr>
          <a:xfrm>
            <a:off x="313765" y="708211"/>
            <a:ext cx="11707905" cy="6060141"/>
          </a:xfrm>
        </p:spPr>
        <p:txBody>
          <a:bodyPr/>
          <a:lstStyle/>
          <a:p>
            <a:pPr marL="152396" indent="0">
              <a:buNone/>
            </a:pPr>
            <a:r>
              <a:rPr lang="en-US" sz="1600" b="1" dirty="0"/>
              <a:t>Re</a:t>
            </a:r>
            <a:r>
              <a:rPr lang="en-US" sz="1400" b="1" dirty="0"/>
              <a:t>usability:</a:t>
            </a:r>
          </a:p>
          <a:p>
            <a:pPr marL="152396" indent="0">
              <a:buNone/>
            </a:pPr>
            <a:r>
              <a:rPr lang="en-US" sz="1400" dirty="0"/>
              <a:t>To address reusability, object-oriented programming provides something called Classes and Objects. So, rather than copy-pasting the same code again and again in different places what you can do here is, create a class and make an instance of the class which is called an object, and reuses them whenever you want.</a:t>
            </a:r>
          </a:p>
          <a:p>
            <a:pPr marL="152396" indent="0">
              <a:buNone/>
            </a:pPr>
            <a:r>
              <a:rPr lang="en-US" sz="1400" b="1" dirty="0"/>
              <a:t>Extensibility:</a:t>
            </a:r>
          </a:p>
          <a:p>
            <a:pPr marL="152396" indent="0">
              <a:buNone/>
            </a:pPr>
            <a:r>
              <a:rPr lang="en-US" sz="1400" dirty="0"/>
              <a:t>Suppose you have a function and you want to extend it with some new features that were not possible with functional programming. You have to create a completely new function and then change the whole function whatever you want. In OOPs, this problem is addressed by using some concepts called Inheritance, Aggregation, and Composition. In our upcoming article, we will discuss all these concepts in detail.</a:t>
            </a:r>
          </a:p>
          <a:p>
            <a:pPr marL="152396" indent="0">
              <a:buNone/>
            </a:pPr>
            <a:r>
              <a:rPr lang="en-US" sz="1400" b="1" dirty="0"/>
              <a:t>Simplicity:</a:t>
            </a:r>
          </a:p>
          <a:p>
            <a:pPr marL="152396" indent="0">
              <a:buNone/>
            </a:pPr>
            <a:r>
              <a:rPr lang="en-US" sz="1400" dirty="0"/>
              <a:t>Because we don’t have extensibility and reusability in modular programming, we end up with lots of functions and lots of scattered code and from anywhere we can access the functions, security is less. In OOPs, this problem is addressed by using some concepts called Abstraction, Encapsulation, and Polymorphism.</a:t>
            </a:r>
          </a:p>
          <a:p>
            <a:pPr marL="152396" indent="0">
              <a:buNone/>
            </a:pPr>
            <a:r>
              <a:rPr lang="en-US" sz="1400" b="1" dirty="0"/>
              <a:t>Maintainability:</a:t>
            </a:r>
          </a:p>
          <a:p>
            <a:pPr marL="152396" indent="0">
              <a:buNone/>
            </a:pPr>
            <a:r>
              <a:rPr lang="en-US" sz="1400" dirty="0"/>
              <a:t>As OOPs address Reusability, Extensibility, and Simplicity, we have good maintainable code and clean code which increases the maintainability of the application</a:t>
            </a:r>
            <a:r>
              <a:rPr lang="en-US" sz="1600" dirty="0"/>
              <a:t>.</a:t>
            </a:r>
          </a:p>
          <a:p>
            <a:endParaRPr lang="en-US" dirty="0"/>
          </a:p>
        </p:txBody>
      </p:sp>
      <p:pic>
        <p:nvPicPr>
          <p:cNvPr id="7" name="Picture 6">
            <a:extLst>
              <a:ext uri="{FF2B5EF4-FFF2-40B4-BE49-F238E27FC236}">
                <a16:creationId xmlns:a16="http://schemas.microsoft.com/office/drawing/2014/main" id="{1081AA8E-DF3A-0D5D-F71D-A78E829EEEA2}"/>
              </a:ext>
            </a:extLst>
          </p:cNvPr>
          <p:cNvPicPr>
            <a:picLocks noChangeAspect="1"/>
          </p:cNvPicPr>
          <p:nvPr/>
        </p:nvPicPr>
        <p:blipFill rotWithShape="1">
          <a:blip r:embed="rId2"/>
          <a:srcRect t="4644"/>
          <a:stretch/>
        </p:blipFill>
        <p:spPr>
          <a:xfrm>
            <a:off x="4225365" y="4236075"/>
            <a:ext cx="5015909" cy="2451596"/>
          </a:xfrm>
          <a:prstGeom prst="rect">
            <a:avLst/>
          </a:prstGeom>
        </p:spPr>
      </p:pic>
    </p:spTree>
    <p:extLst>
      <p:ext uri="{BB962C8B-B14F-4D97-AF65-F5344CB8AC3E}">
        <p14:creationId xmlns:p14="http://schemas.microsoft.com/office/powerpoint/2010/main" val="201838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BFED-6FE5-CEA8-BBA7-380EE330E4F0}"/>
              </a:ext>
            </a:extLst>
          </p:cNvPr>
          <p:cNvSpPr>
            <a:spLocks noGrp="1"/>
          </p:cNvSpPr>
          <p:nvPr>
            <p:ph type="title"/>
          </p:nvPr>
        </p:nvSpPr>
        <p:spPr>
          <a:xfrm>
            <a:off x="564777" y="125506"/>
            <a:ext cx="11259671" cy="743427"/>
          </a:xfrm>
        </p:spPr>
        <p:txBody>
          <a:bodyPr/>
          <a:lstStyle/>
          <a:p>
            <a:r>
              <a:rPr lang="en-US" sz="4000" b="1" dirty="0"/>
              <a:t>What are the OOPs Principles or OOPs Concepts in C#?</a:t>
            </a:r>
            <a:br>
              <a:rPr lang="en-US" dirty="0"/>
            </a:br>
            <a:endParaRPr lang="en-US" dirty="0"/>
          </a:p>
        </p:txBody>
      </p:sp>
      <p:sp>
        <p:nvSpPr>
          <p:cNvPr id="3" name="Text Placeholder 2">
            <a:extLst>
              <a:ext uri="{FF2B5EF4-FFF2-40B4-BE49-F238E27FC236}">
                <a16:creationId xmlns:a16="http://schemas.microsoft.com/office/drawing/2014/main" id="{B2FDC4D8-51F5-4FF0-D533-72388B04201F}"/>
              </a:ext>
            </a:extLst>
          </p:cNvPr>
          <p:cNvSpPr>
            <a:spLocks noGrp="1"/>
          </p:cNvSpPr>
          <p:nvPr>
            <p:ph type="body" idx="1"/>
          </p:nvPr>
        </p:nvSpPr>
        <p:spPr>
          <a:xfrm>
            <a:off x="188259" y="1102659"/>
            <a:ext cx="11815483" cy="5629835"/>
          </a:xfrm>
        </p:spPr>
        <p:txBody>
          <a:bodyPr/>
          <a:lstStyle/>
          <a:p>
            <a:pPr marL="152396" indent="0">
              <a:buNone/>
            </a:pPr>
            <a:r>
              <a:rPr lang="en-US" dirty="0"/>
              <a:t>OOPs, provide 4 principles. They are:</a:t>
            </a:r>
          </a:p>
          <a:p>
            <a:pPr marL="152396" indent="0">
              <a:buNone/>
            </a:pPr>
            <a:r>
              <a:rPr lang="en-US" dirty="0"/>
              <a:t>Encapsulation</a:t>
            </a:r>
          </a:p>
          <a:p>
            <a:pPr marL="152396" indent="0">
              <a:buNone/>
            </a:pPr>
            <a:r>
              <a:rPr lang="en-US" dirty="0"/>
              <a:t>Inheritance</a:t>
            </a:r>
          </a:p>
          <a:p>
            <a:pPr marL="152396" indent="0">
              <a:buNone/>
            </a:pPr>
            <a:r>
              <a:rPr lang="en-US" dirty="0"/>
              <a:t>Polymorphism</a:t>
            </a:r>
          </a:p>
          <a:p>
            <a:pPr marL="152396" indent="0">
              <a:buNone/>
            </a:pPr>
            <a:r>
              <a:rPr lang="en-US" dirty="0"/>
              <a:t>Abstraction</a:t>
            </a:r>
          </a:p>
        </p:txBody>
      </p:sp>
    </p:spTree>
    <p:extLst>
      <p:ext uri="{BB962C8B-B14F-4D97-AF65-F5344CB8AC3E}">
        <p14:creationId xmlns:p14="http://schemas.microsoft.com/office/powerpoint/2010/main" val="214209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CBA467-9104-373B-D27B-CB3016EAA6E1}"/>
              </a:ext>
            </a:extLst>
          </p:cNvPr>
          <p:cNvSpPr>
            <a:spLocks noGrp="1"/>
          </p:cNvSpPr>
          <p:nvPr>
            <p:ph type="body" idx="1"/>
          </p:nvPr>
        </p:nvSpPr>
        <p:spPr>
          <a:xfrm>
            <a:off x="242047" y="125506"/>
            <a:ext cx="11770659" cy="6660776"/>
          </a:xfrm>
        </p:spPr>
        <p:txBody>
          <a:bodyPr/>
          <a:lstStyle/>
          <a:p>
            <a:endParaRPr lang="en-US" sz="2000" dirty="0"/>
          </a:p>
          <a:p>
            <a:pPr marL="152396" indent="0">
              <a:buNone/>
            </a:pPr>
            <a:r>
              <a:rPr lang="en-US" sz="2000" dirty="0"/>
              <a:t>The process of representing the essential features without including the background details is called </a:t>
            </a:r>
            <a:r>
              <a:rPr lang="en-US" sz="2000" b="1" dirty="0"/>
              <a:t>Abstraction</a:t>
            </a:r>
            <a:r>
              <a:rPr lang="en-US" sz="2000" dirty="0"/>
              <a:t>. In simple words, we can say that it is a process of defining a class by providing necessary details to the external world which are required by hiding or removing unnecessary things.</a:t>
            </a:r>
          </a:p>
          <a:p>
            <a:pPr marL="152396" indent="0">
              <a:buNone/>
            </a:pPr>
            <a:endParaRPr lang="en-US" sz="2000" dirty="0"/>
          </a:p>
          <a:p>
            <a:pPr marL="152396" indent="0">
              <a:buNone/>
            </a:pPr>
            <a:r>
              <a:rPr lang="en-US" sz="2000" dirty="0"/>
              <a:t>The process of binding the data and functions together into a single unit (i.e. class) is called </a:t>
            </a:r>
            <a:r>
              <a:rPr lang="en-US" sz="2000" b="1" dirty="0"/>
              <a:t>Encapsulation</a:t>
            </a:r>
            <a:r>
              <a:rPr lang="en-US" sz="2000" dirty="0"/>
              <a:t>. In simple words, we can say that it is a process of defining a class by hiding its internal data members from outside the class and accessing those internal data members only through publicly exposed methods or properties. Data encapsulation is also called data hiding because by using this principle we can hide the internal data from outside the class.</a:t>
            </a:r>
          </a:p>
          <a:p>
            <a:pPr marL="152396" indent="0">
              <a:buNone/>
            </a:pPr>
            <a:r>
              <a:rPr lang="en-US" sz="2000" b="1" dirty="0"/>
              <a:t>We can achieve code Simplicity through Encapsulation and Abstraction</a:t>
            </a:r>
            <a:r>
              <a:rPr lang="en-US" sz="2000" dirty="0"/>
              <a:t>.</a:t>
            </a:r>
          </a:p>
          <a:p>
            <a:pPr marL="152396" indent="0">
              <a:buNone/>
            </a:pPr>
            <a:endParaRPr lang="en-US" sz="2000" dirty="0"/>
          </a:p>
          <a:p>
            <a:pPr marL="152396" indent="0">
              <a:buNone/>
            </a:pPr>
            <a:r>
              <a:rPr lang="en-US" sz="2000" dirty="0"/>
              <a:t>The process by which the members of one class are transferred to another class is called </a:t>
            </a:r>
            <a:r>
              <a:rPr lang="en-US" sz="2000" b="1" dirty="0"/>
              <a:t>inheritance</a:t>
            </a:r>
            <a:r>
              <a:rPr lang="en-US" sz="2000" dirty="0"/>
              <a:t>. The class from which the members are transferred is called the Parent/Base/Superclass and the class which inherits the members of the Parent/Base/Superclass is called the Derived/Child/Subclass. </a:t>
            </a:r>
            <a:r>
              <a:rPr lang="en-US" sz="2000" b="1" dirty="0"/>
              <a:t>We can achieve code extensibility through inheritance.</a:t>
            </a:r>
          </a:p>
          <a:p>
            <a:pPr marL="152396" indent="0">
              <a:buNone/>
            </a:pPr>
            <a:endParaRPr lang="en-US" sz="2000" dirty="0"/>
          </a:p>
          <a:p>
            <a:pPr marL="152396" indent="0">
              <a:buNone/>
            </a:pPr>
            <a:r>
              <a:rPr lang="en-US" sz="2000" dirty="0"/>
              <a:t>The word </a:t>
            </a:r>
            <a:r>
              <a:rPr lang="en-US" sz="2000" b="1" dirty="0"/>
              <a:t>Polymorphism</a:t>
            </a:r>
            <a:r>
              <a:rPr lang="en-US" sz="2000" dirty="0"/>
              <a:t> is derived from the Greek word, where Poly means many and morph means faces/ behaviors. So, the word polymorphism means the ability to take more than one form. Technically, we can say that when the same function/operator will show different behaviors by taking different types of values or with a different number of values called Polymorphism.</a:t>
            </a:r>
          </a:p>
        </p:txBody>
      </p:sp>
    </p:spTree>
    <p:extLst>
      <p:ext uri="{BB962C8B-B14F-4D97-AF65-F5344CB8AC3E}">
        <p14:creationId xmlns:p14="http://schemas.microsoft.com/office/powerpoint/2010/main" val="119183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11D8-3E0D-8FDA-3958-4B6D3A197048}"/>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2E8327A8-BCE1-31C2-D76B-F86B34EEBD03}"/>
              </a:ext>
            </a:extLst>
          </p:cNvPr>
          <p:cNvSpPr>
            <a:spLocks noGrp="1"/>
          </p:cNvSpPr>
          <p:nvPr>
            <p:ph type="body" idx="1"/>
          </p:nvPr>
        </p:nvSpPr>
        <p:spPr>
          <a:xfrm>
            <a:off x="609599" y="1757082"/>
            <a:ext cx="10757647" cy="4425118"/>
          </a:xfrm>
        </p:spPr>
        <p:txBody>
          <a:bodyPr/>
          <a:lstStyle/>
          <a:p>
            <a:pPr marL="152396" indent="0">
              <a:buNone/>
            </a:pPr>
            <a:r>
              <a:rPr lang="en-US" dirty="0"/>
              <a:t>A class is a Blueprint of objects. A class encapsulates data (stored in fields) and </a:t>
            </a:r>
            <a:r>
              <a:rPr lang="en-US" dirty="0" err="1"/>
              <a:t>behaviour</a:t>
            </a:r>
            <a:r>
              <a:rPr lang="en-US" dirty="0"/>
              <a:t> (defined by methods) .It is used to describe the state and behaviour that an object will have </a:t>
            </a:r>
          </a:p>
          <a:p>
            <a:pPr marL="152396" indent="0">
              <a:buNone/>
            </a:pPr>
            <a:r>
              <a:rPr lang="en-US" dirty="0"/>
              <a:t>Anatomy of a Class:</a:t>
            </a:r>
            <a:br>
              <a:rPr lang="en-US" dirty="0"/>
            </a:br>
            <a:endParaRPr lang="en-US" dirty="0"/>
          </a:p>
          <a:p>
            <a:r>
              <a:rPr lang="en-US" dirty="0"/>
              <a:t>Field – Describes the characteristics</a:t>
            </a:r>
          </a:p>
          <a:p>
            <a:r>
              <a:rPr lang="en-US" dirty="0"/>
              <a:t>Methods –Describes the </a:t>
            </a:r>
            <a:r>
              <a:rPr lang="en-US" dirty="0" err="1"/>
              <a:t>behaviours</a:t>
            </a:r>
            <a:endParaRPr lang="en-US" dirty="0"/>
          </a:p>
        </p:txBody>
      </p:sp>
    </p:spTree>
    <p:extLst>
      <p:ext uri="{BB962C8B-B14F-4D97-AF65-F5344CB8AC3E}">
        <p14:creationId xmlns:p14="http://schemas.microsoft.com/office/powerpoint/2010/main" val="257862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92CC-55B4-4B5F-E4C5-9E89362D2C15}"/>
              </a:ext>
            </a:extLst>
          </p:cNvPr>
          <p:cNvSpPr>
            <a:spLocks noGrp="1"/>
          </p:cNvSpPr>
          <p:nvPr>
            <p:ph type="title"/>
          </p:nvPr>
        </p:nvSpPr>
        <p:spPr>
          <a:xfrm>
            <a:off x="672353" y="99255"/>
            <a:ext cx="7844118" cy="815145"/>
          </a:xfrm>
        </p:spPr>
        <p:txBody>
          <a:bodyPr/>
          <a:lstStyle/>
          <a:p>
            <a:r>
              <a:rPr lang="en-US" dirty="0"/>
              <a:t>Declaring a class </a:t>
            </a:r>
          </a:p>
        </p:txBody>
      </p:sp>
      <p:sp>
        <p:nvSpPr>
          <p:cNvPr id="3" name="Text Placeholder 2">
            <a:extLst>
              <a:ext uri="{FF2B5EF4-FFF2-40B4-BE49-F238E27FC236}">
                <a16:creationId xmlns:a16="http://schemas.microsoft.com/office/drawing/2014/main" id="{A9AD7B47-6EC3-7D0B-5AE9-B14E44982F40}"/>
              </a:ext>
            </a:extLst>
          </p:cNvPr>
          <p:cNvSpPr>
            <a:spLocks noGrp="1"/>
          </p:cNvSpPr>
          <p:nvPr>
            <p:ph type="body" idx="1"/>
          </p:nvPr>
        </p:nvSpPr>
        <p:spPr>
          <a:xfrm>
            <a:off x="519954" y="833717"/>
            <a:ext cx="11412070" cy="5853953"/>
          </a:xfrm>
        </p:spPr>
        <p:txBody>
          <a:bodyPr/>
          <a:lstStyle/>
          <a:p>
            <a:pPr marL="152396" indent="0">
              <a:buNone/>
            </a:pPr>
            <a:r>
              <a:rPr lang="en-US" sz="2400" dirty="0"/>
              <a:t>To declare a class we use :</a:t>
            </a:r>
          </a:p>
          <a:p>
            <a:pPr>
              <a:buFont typeface="Wingdings" panose="05000000000000000000" pitchFamily="2" charset="2"/>
              <a:buChar char="v"/>
            </a:pPr>
            <a:r>
              <a:rPr lang="en-US" sz="2400" dirty="0"/>
              <a:t>An access modifier</a:t>
            </a:r>
          </a:p>
          <a:p>
            <a:pPr>
              <a:buFont typeface="Wingdings" panose="05000000000000000000" pitchFamily="2" charset="2"/>
              <a:buChar char="v"/>
            </a:pPr>
            <a:r>
              <a:rPr lang="en-US" sz="2400" dirty="0"/>
              <a:t>Class keyword </a:t>
            </a:r>
          </a:p>
          <a:p>
            <a:pPr>
              <a:buFont typeface="Wingdings" panose="05000000000000000000" pitchFamily="2" charset="2"/>
              <a:buChar char="v"/>
            </a:pPr>
            <a:r>
              <a:rPr lang="en-US" sz="2400" dirty="0"/>
              <a:t>The class Name</a:t>
            </a:r>
          </a:p>
          <a:p>
            <a:pPr marL="152396" indent="0">
              <a:buNone/>
            </a:pPr>
            <a:endParaRPr lang="en-US" sz="2400" dirty="0"/>
          </a:p>
          <a:p>
            <a:pPr marL="152396" indent="0">
              <a:buNone/>
            </a:pPr>
            <a:r>
              <a:rPr lang="en-US" sz="2400" dirty="0"/>
              <a:t>Do declare a Field you need:</a:t>
            </a:r>
          </a:p>
          <a:p>
            <a:pPr>
              <a:buFont typeface="Wingdings" panose="05000000000000000000" pitchFamily="2" charset="2"/>
              <a:buChar char="v"/>
            </a:pPr>
            <a:r>
              <a:rPr lang="en-US" sz="2400" dirty="0"/>
              <a:t>An access modifier</a:t>
            </a:r>
          </a:p>
          <a:p>
            <a:pPr>
              <a:buFont typeface="Wingdings" panose="05000000000000000000" pitchFamily="2" charset="2"/>
              <a:buChar char="v"/>
            </a:pPr>
            <a:r>
              <a:rPr lang="en-US" sz="2400" dirty="0"/>
              <a:t>Data type</a:t>
            </a:r>
          </a:p>
          <a:p>
            <a:pPr>
              <a:buFont typeface="Wingdings" panose="05000000000000000000" pitchFamily="2" charset="2"/>
              <a:buChar char="v"/>
            </a:pPr>
            <a:r>
              <a:rPr lang="en-US" sz="2400" dirty="0"/>
              <a:t>The Field  Name</a:t>
            </a:r>
          </a:p>
          <a:p>
            <a:pPr>
              <a:buFont typeface="Wingdings" panose="05000000000000000000" pitchFamily="2" charset="2"/>
              <a:buChar char="v"/>
            </a:pPr>
            <a:endParaRPr lang="en-US" sz="2400" dirty="0"/>
          </a:p>
          <a:p>
            <a:pPr marL="152396" indent="0">
              <a:buNone/>
            </a:pPr>
            <a:r>
              <a:rPr lang="en-US" sz="2400" dirty="0"/>
              <a:t>To Declare a Method you need </a:t>
            </a:r>
          </a:p>
          <a:p>
            <a:pPr>
              <a:buFont typeface="Wingdings" panose="05000000000000000000" pitchFamily="2" charset="2"/>
              <a:buChar char="v"/>
            </a:pPr>
            <a:r>
              <a:rPr lang="en-US" sz="2400" dirty="0"/>
              <a:t>An access modifier</a:t>
            </a:r>
          </a:p>
          <a:p>
            <a:pPr>
              <a:buFont typeface="Wingdings" panose="05000000000000000000" pitchFamily="2" charset="2"/>
              <a:buChar char="v"/>
            </a:pPr>
            <a:r>
              <a:rPr lang="en-US" sz="2400" dirty="0"/>
              <a:t>Return  type</a:t>
            </a:r>
          </a:p>
          <a:p>
            <a:pPr>
              <a:buFont typeface="Wingdings" panose="05000000000000000000" pitchFamily="2" charset="2"/>
              <a:buChar char="v"/>
            </a:pPr>
            <a:r>
              <a:rPr lang="en-US" sz="2400" dirty="0"/>
              <a:t>The Method   Name</a:t>
            </a:r>
          </a:p>
          <a:p>
            <a:pPr marL="152396" indent="0">
              <a:buNone/>
            </a:pPr>
            <a:endParaRPr lang="en-US" dirty="0"/>
          </a:p>
        </p:txBody>
      </p:sp>
      <p:pic>
        <p:nvPicPr>
          <p:cNvPr id="5" name="Picture 4">
            <a:extLst>
              <a:ext uri="{FF2B5EF4-FFF2-40B4-BE49-F238E27FC236}">
                <a16:creationId xmlns:a16="http://schemas.microsoft.com/office/drawing/2014/main" id="{8005C4BB-12CB-32FB-8771-6D21CE18BF55}"/>
              </a:ext>
            </a:extLst>
          </p:cNvPr>
          <p:cNvPicPr>
            <a:picLocks noChangeAspect="1"/>
          </p:cNvPicPr>
          <p:nvPr/>
        </p:nvPicPr>
        <p:blipFill>
          <a:blip r:embed="rId2"/>
          <a:stretch>
            <a:fillRect/>
          </a:stretch>
        </p:blipFill>
        <p:spPr>
          <a:xfrm>
            <a:off x="6635053" y="1031588"/>
            <a:ext cx="3977985" cy="1234547"/>
          </a:xfrm>
          <a:prstGeom prst="rect">
            <a:avLst/>
          </a:prstGeom>
        </p:spPr>
      </p:pic>
    </p:spTree>
    <p:extLst>
      <p:ext uri="{BB962C8B-B14F-4D97-AF65-F5344CB8AC3E}">
        <p14:creationId xmlns:p14="http://schemas.microsoft.com/office/powerpoint/2010/main" val="403912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B2C6-EC80-2151-2247-BE1737289212}"/>
              </a:ext>
            </a:extLst>
          </p:cNvPr>
          <p:cNvSpPr>
            <a:spLocks noGrp="1"/>
          </p:cNvSpPr>
          <p:nvPr>
            <p:ph type="title"/>
          </p:nvPr>
        </p:nvSpPr>
        <p:spPr>
          <a:xfrm>
            <a:off x="672353" y="260620"/>
            <a:ext cx="7628776" cy="626886"/>
          </a:xfrm>
        </p:spPr>
        <p:txBody>
          <a:bodyPr/>
          <a:lstStyle/>
          <a:p>
            <a:r>
              <a:rPr lang="en-US" dirty="0"/>
              <a:t>Constructors</a:t>
            </a:r>
          </a:p>
        </p:txBody>
      </p:sp>
      <p:sp>
        <p:nvSpPr>
          <p:cNvPr id="3" name="Text Placeholder 2">
            <a:extLst>
              <a:ext uri="{FF2B5EF4-FFF2-40B4-BE49-F238E27FC236}">
                <a16:creationId xmlns:a16="http://schemas.microsoft.com/office/drawing/2014/main" id="{B6AF5C29-97D8-AD4D-66FF-B721E93D82D1}"/>
              </a:ext>
            </a:extLst>
          </p:cNvPr>
          <p:cNvSpPr>
            <a:spLocks noGrp="1"/>
          </p:cNvSpPr>
          <p:nvPr>
            <p:ph type="body" idx="1"/>
          </p:nvPr>
        </p:nvSpPr>
        <p:spPr>
          <a:xfrm>
            <a:off x="502024" y="1407458"/>
            <a:ext cx="11223811" cy="5298141"/>
          </a:xfrm>
        </p:spPr>
        <p:txBody>
          <a:bodyPr/>
          <a:lstStyle/>
          <a:p>
            <a:r>
              <a:rPr lang="en-US" dirty="0"/>
              <a:t>A method that is called when an instance of a class is </a:t>
            </a:r>
            <a:r>
              <a:rPr lang="en-US" dirty="0" err="1"/>
              <a:t>created.Its</a:t>
            </a:r>
            <a:r>
              <a:rPr lang="en-US" dirty="0"/>
              <a:t> essence is to put an object in an early state.</a:t>
            </a:r>
          </a:p>
          <a:p>
            <a:r>
              <a:rPr lang="en-US" dirty="0"/>
              <a:t>It has the same name as the class</a:t>
            </a:r>
          </a:p>
          <a:p>
            <a:r>
              <a:rPr lang="en-US" dirty="0"/>
              <a:t>Has no return type</a:t>
            </a:r>
          </a:p>
          <a:p>
            <a:r>
              <a:rPr lang="en-US" dirty="0"/>
              <a:t>Every class has a </a:t>
            </a:r>
            <a:r>
              <a:rPr lang="en-US" dirty="0" err="1"/>
              <a:t>contructor</a:t>
            </a:r>
            <a:r>
              <a:rPr lang="en-US" dirty="0"/>
              <a:t> , whether defined or not the constructor is used to initialize field with the default values.</a:t>
            </a:r>
          </a:p>
          <a:p>
            <a:endParaRPr lang="en-US" dirty="0"/>
          </a:p>
          <a:p>
            <a:r>
              <a:rPr lang="en-US" dirty="0"/>
              <a:t>Constructor Overloading- This is having different constructors in the same class</a:t>
            </a:r>
          </a:p>
        </p:txBody>
      </p:sp>
    </p:spTree>
    <p:extLst>
      <p:ext uri="{BB962C8B-B14F-4D97-AF65-F5344CB8AC3E}">
        <p14:creationId xmlns:p14="http://schemas.microsoft.com/office/powerpoint/2010/main" val="1682813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1380</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OOP</vt:lpstr>
      <vt:lpstr>What is Object-oriented Programming</vt:lpstr>
      <vt:lpstr>What are the Problems of Modular Programming? </vt:lpstr>
      <vt:lpstr>How we can overcome Modular Programming Problems?</vt:lpstr>
      <vt:lpstr>What are the OOPs Principles or OOPs Concepts in C#? </vt:lpstr>
      <vt:lpstr>PowerPoint Presentation</vt:lpstr>
      <vt:lpstr>Classes</vt:lpstr>
      <vt:lpstr>Declaring a class </vt:lpstr>
      <vt:lpstr>Constructors</vt:lpstr>
      <vt:lpstr>Class Members </vt:lpstr>
      <vt:lpstr>Object </vt:lpstr>
      <vt:lpstr>Field</vt:lpstr>
      <vt:lpstr>Methods Overloading </vt:lpstr>
      <vt:lpstr>Access Modifiers</vt:lpstr>
      <vt:lpstr>Properties</vt:lpstr>
      <vt:lpstr>Inheritance (is-a)</vt:lpstr>
      <vt:lpstr>Composition (Has-a)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Jonathan Ndambuki</dc:creator>
  <cp:lastModifiedBy>Jonathan Ndambuki</cp:lastModifiedBy>
  <cp:revision>6</cp:revision>
  <dcterms:created xsi:type="dcterms:W3CDTF">2023-07-03T09:11:59Z</dcterms:created>
  <dcterms:modified xsi:type="dcterms:W3CDTF">2023-08-15T13:12:05Z</dcterms:modified>
</cp:coreProperties>
</file>