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7"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32D6BB-809E-48C6-BD08-F9C24CEF57E6}" type="datetimeFigureOut">
              <a:rPr lang="en-US" smtClean="0"/>
              <a:t>11/23/2023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5DCA96-0FCB-4ABD-A086-2843D3715412}" type="slidenum">
              <a:rPr lang="en-US" smtClean="0"/>
              <a:t>‹#›</a:t>
            </a:fld>
            <a:endParaRPr lang="en-US"/>
          </a:p>
        </p:txBody>
      </p:sp>
    </p:spTree>
    <p:extLst>
      <p:ext uri="{BB962C8B-B14F-4D97-AF65-F5344CB8AC3E}">
        <p14:creationId xmlns:p14="http://schemas.microsoft.com/office/powerpoint/2010/main" val="3596519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C583-DEA2-CEE3-EB38-0A8C2FA57E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687111-3F9D-4232-DA2C-D88238EB59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3C4323-3193-326E-10CA-0FF88E64D33C}"/>
              </a:ext>
            </a:extLst>
          </p:cNvPr>
          <p:cNvSpPr>
            <a:spLocks noGrp="1"/>
          </p:cNvSpPr>
          <p:nvPr>
            <p:ph type="dt" sz="half" idx="10"/>
          </p:nvPr>
        </p:nvSpPr>
        <p:spPr/>
        <p:txBody>
          <a:bodyPr/>
          <a:lstStyle/>
          <a:p>
            <a:fld id="{6D9868DE-73B6-4FC1-959F-CCDE785984CA}" type="datetimeFigureOut">
              <a:rPr lang="en-US" smtClean="0"/>
              <a:t>11/23/2023</a:t>
            </a:fld>
            <a:endParaRPr lang="en-US"/>
          </a:p>
        </p:txBody>
      </p:sp>
      <p:sp>
        <p:nvSpPr>
          <p:cNvPr id="5" name="Footer Placeholder 4">
            <a:extLst>
              <a:ext uri="{FF2B5EF4-FFF2-40B4-BE49-F238E27FC236}">
                <a16:creationId xmlns:a16="http://schemas.microsoft.com/office/drawing/2014/main" id="{589D6CDD-1E9B-26A3-DEEA-2E83344BB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19973-9E43-4846-E9BA-43438BF4C854}"/>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3334949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82DBD-EC69-9260-F30C-FF191B4D03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F4F6E4-6ADD-5A03-54DE-39DB20B593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1BCF4-DF26-D916-1787-54B1CD4DCAD0}"/>
              </a:ext>
            </a:extLst>
          </p:cNvPr>
          <p:cNvSpPr>
            <a:spLocks noGrp="1"/>
          </p:cNvSpPr>
          <p:nvPr>
            <p:ph type="dt" sz="half" idx="10"/>
          </p:nvPr>
        </p:nvSpPr>
        <p:spPr/>
        <p:txBody>
          <a:bodyPr/>
          <a:lstStyle/>
          <a:p>
            <a:fld id="{6D9868DE-73B6-4FC1-959F-CCDE785984CA}" type="datetimeFigureOut">
              <a:rPr lang="en-US" smtClean="0"/>
              <a:t>11/23/2023</a:t>
            </a:fld>
            <a:endParaRPr lang="en-US"/>
          </a:p>
        </p:txBody>
      </p:sp>
      <p:sp>
        <p:nvSpPr>
          <p:cNvPr id="5" name="Footer Placeholder 4">
            <a:extLst>
              <a:ext uri="{FF2B5EF4-FFF2-40B4-BE49-F238E27FC236}">
                <a16:creationId xmlns:a16="http://schemas.microsoft.com/office/drawing/2014/main" id="{0BD0A62D-EE34-24F6-5A48-7FB1FD858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3BB4F0-69AF-B775-4F8B-EFD83F99BE6D}"/>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2535742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A14AF3-16EC-BAA0-724D-FFAB966049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7AF74-661E-2E81-404D-E233487F34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40F926-6241-C531-12AD-15B851C6CEF1}"/>
              </a:ext>
            </a:extLst>
          </p:cNvPr>
          <p:cNvSpPr>
            <a:spLocks noGrp="1"/>
          </p:cNvSpPr>
          <p:nvPr>
            <p:ph type="dt" sz="half" idx="10"/>
          </p:nvPr>
        </p:nvSpPr>
        <p:spPr/>
        <p:txBody>
          <a:bodyPr/>
          <a:lstStyle/>
          <a:p>
            <a:fld id="{6D9868DE-73B6-4FC1-959F-CCDE785984CA}" type="datetimeFigureOut">
              <a:rPr lang="en-US" smtClean="0"/>
              <a:t>11/23/2023</a:t>
            </a:fld>
            <a:endParaRPr lang="en-US"/>
          </a:p>
        </p:txBody>
      </p:sp>
      <p:sp>
        <p:nvSpPr>
          <p:cNvPr id="5" name="Footer Placeholder 4">
            <a:extLst>
              <a:ext uri="{FF2B5EF4-FFF2-40B4-BE49-F238E27FC236}">
                <a16:creationId xmlns:a16="http://schemas.microsoft.com/office/drawing/2014/main" id="{BFCE3813-785A-1A07-2297-15638C0EF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EEB4E-D230-EFEA-BB62-5959AAB4273E}"/>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2400808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19227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09601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AA69D-B24A-7BBB-C30B-467E12016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53EC79-C4B4-FB5C-0E65-E034F3505B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D1B9D1-0AC5-A6A1-73F7-4E55BAAAA614}"/>
              </a:ext>
            </a:extLst>
          </p:cNvPr>
          <p:cNvSpPr>
            <a:spLocks noGrp="1"/>
          </p:cNvSpPr>
          <p:nvPr>
            <p:ph type="dt" sz="half" idx="10"/>
          </p:nvPr>
        </p:nvSpPr>
        <p:spPr/>
        <p:txBody>
          <a:bodyPr/>
          <a:lstStyle/>
          <a:p>
            <a:fld id="{6D9868DE-73B6-4FC1-959F-CCDE785984CA}" type="datetimeFigureOut">
              <a:rPr lang="en-US" smtClean="0"/>
              <a:t>11/23/2023</a:t>
            </a:fld>
            <a:endParaRPr lang="en-US"/>
          </a:p>
        </p:txBody>
      </p:sp>
      <p:sp>
        <p:nvSpPr>
          <p:cNvPr id="5" name="Footer Placeholder 4">
            <a:extLst>
              <a:ext uri="{FF2B5EF4-FFF2-40B4-BE49-F238E27FC236}">
                <a16:creationId xmlns:a16="http://schemas.microsoft.com/office/drawing/2014/main" id="{B6FD9314-B467-5FD2-8648-7C6893A26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770FA6-18DD-113C-3EC4-BA0F0724E62F}"/>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1722077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CD63-D787-6425-2E9E-448A96C8A5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4B2733-7C97-2950-8ED6-D04D82E9DC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2BD5AB-D0AC-5556-C3B9-93DA0832B006}"/>
              </a:ext>
            </a:extLst>
          </p:cNvPr>
          <p:cNvSpPr>
            <a:spLocks noGrp="1"/>
          </p:cNvSpPr>
          <p:nvPr>
            <p:ph type="dt" sz="half" idx="10"/>
          </p:nvPr>
        </p:nvSpPr>
        <p:spPr/>
        <p:txBody>
          <a:bodyPr/>
          <a:lstStyle/>
          <a:p>
            <a:fld id="{6D9868DE-73B6-4FC1-959F-CCDE785984CA}" type="datetimeFigureOut">
              <a:rPr lang="en-US" smtClean="0"/>
              <a:t>11/23/2023</a:t>
            </a:fld>
            <a:endParaRPr lang="en-US"/>
          </a:p>
        </p:txBody>
      </p:sp>
      <p:sp>
        <p:nvSpPr>
          <p:cNvPr id="5" name="Footer Placeholder 4">
            <a:extLst>
              <a:ext uri="{FF2B5EF4-FFF2-40B4-BE49-F238E27FC236}">
                <a16:creationId xmlns:a16="http://schemas.microsoft.com/office/drawing/2014/main" id="{4A76B8C0-53DE-D9B9-A9D4-773DCA31E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7659E-4092-50C6-B3F6-9168F97526F0}"/>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909406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F218-F666-81CC-41A3-E7D1A5738D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F8029E-AC55-EF01-4B1C-2ECAC3F2CA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EA2DFD-27BD-DD62-FAAB-615289C029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925974-4F10-B804-2C94-DC5104443B8B}"/>
              </a:ext>
            </a:extLst>
          </p:cNvPr>
          <p:cNvSpPr>
            <a:spLocks noGrp="1"/>
          </p:cNvSpPr>
          <p:nvPr>
            <p:ph type="dt" sz="half" idx="10"/>
          </p:nvPr>
        </p:nvSpPr>
        <p:spPr/>
        <p:txBody>
          <a:bodyPr/>
          <a:lstStyle/>
          <a:p>
            <a:fld id="{6D9868DE-73B6-4FC1-959F-CCDE785984CA}" type="datetimeFigureOut">
              <a:rPr lang="en-US" smtClean="0"/>
              <a:t>11/23/2023</a:t>
            </a:fld>
            <a:endParaRPr lang="en-US"/>
          </a:p>
        </p:txBody>
      </p:sp>
      <p:sp>
        <p:nvSpPr>
          <p:cNvPr id="6" name="Footer Placeholder 5">
            <a:extLst>
              <a:ext uri="{FF2B5EF4-FFF2-40B4-BE49-F238E27FC236}">
                <a16:creationId xmlns:a16="http://schemas.microsoft.com/office/drawing/2014/main" id="{37852E54-1537-3892-2415-AF644BDBD5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303F65-4D10-B969-2B3F-666F8E2CF1FC}"/>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124777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7CB53-DDE7-4245-BB2B-839DEC4012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7D554B-1B92-7ECA-471F-B64517263D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3C58B4-2029-BA95-7E54-9B7859DEF5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472EBE-44DF-4FFD-4447-EA042A6F16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60AC65-2988-A65C-020C-4CD294D726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1729F4-FCD8-AD20-7B00-05EC156F6DA5}"/>
              </a:ext>
            </a:extLst>
          </p:cNvPr>
          <p:cNvSpPr>
            <a:spLocks noGrp="1"/>
          </p:cNvSpPr>
          <p:nvPr>
            <p:ph type="dt" sz="half" idx="10"/>
          </p:nvPr>
        </p:nvSpPr>
        <p:spPr/>
        <p:txBody>
          <a:bodyPr/>
          <a:lstStyle/>
          <a:p>
            <a:fld id="{6D9868DE-73B6-4FC1-959F-CCDE785984CA}" type="datetimeFigureOut">
              <a:rPr lang="en-US" smtClean="0"/>
              <a:t>11/23/2023</a:t>
            </a:fld>
            <a:endParaRPr lang="en-US"/>
          </a:p>
        </p:txBody>
      </p:sp>
      <p:sp>
        <p:nvSpPr>
          <p:cNvPr id="8" name="Footer Placeholder 7">
            <a:extLst>
              <a:ext uri="{FF2B5EF4-FFF2-40B4-BE49-F238E27FC236}">
                <a16:creationId xmlns:a16="http://schemas.microsoft.com/office/drawing/2014/main" id="{B84D2C13-71FE-E9D0-79E7-D2C7858D9E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D12B74-5D10-061D-DAC2-C6D55DA64D35}"/>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11581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51BF-6F00-A71D-9D72-EE72572144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1CC738-1C8E-1412-4C55-36EE48E8F311}"/>
              </a:ext>
            </a:extLst>
          </p:cNvPr>
          <p:cNvSpPr>
            <a:spLocks noGrp="1"/>
          </p:cNvSpPr>
          <p:nvPr>
            <p:ph type="dt" sz="half" idx="10"/>
          </p:nvPr>
        </p:nvSpPr>
        <p:spPr/>
        <p:txBody>
          <a:bodyPr/>
          <a:lstStyle/>
          <a:p>
            <a:fld id="{6D9868DE-73B6-4FC1-959F-CCDE785984CA}" type="datetimeFigureOut">
              <a:rPr lang="en-US" smtClean="0"/>
              <a:t>11/23/2023</a:t>
            </a:fld>
            <a:endParaRPr lang="en-US"/>
          </a:p>
        </p:txBody>
      </p:sp>
      <p:sp>
        <p:nvSpPr>
          <p:cNvPr id="4" name="Footer Placeholder 3">
            <a:extLst>
              <a:ext uri="{FF2B5EF4-FFF2-40B4-BE49-F238E27FC236}">
                <a16:creationId xmlns:a16="http://schemas.microsoft.com/office/drawing/2014/main" id="{E206D4DD-2D72-C049-C5BB-E9266DADC8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156F83-B104-5597-8105-A14EFB92F8FE}"/>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408894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848560-5617-73B8-28BB-71223983E36E}"/>
              </a:ext>
            </a:extLst>
          </p:cNvPr>
          <p:cNvSpPr>
            <a:spLocks noGrp="1"/>
          </p:cNvSpPr>
          <p:nvPr>
            <p:ph type="dt" sz="half" idx="10"/>
          </p:nvPr>
        </p:nvSpPr>
        <p:spPr/>
        <p:txBody>
          <a:bodyPr/>
          <a:lstStyle/>
          <a:p>
            <a:fld id="{6D9868DE-73B6-4FC1-959F-CCDE785984CA}" type="datetimeFigureOut">
              <a:rPr lang="en-US" smtClean="0"/>
              <a:t>11/23/2023</a:t>
            </a:fld>
            <a:endParaRPr lang="en-US"/>
          </a:p>
        </p:txBody>
      </p:sp>
      <p:sp>
        <p:nvSpPr>
          <p:cNvPr id="3" name="Footer Placeholder 2">
            <a:extLst>
              <a:ext uri="{FF2B5EF4-FFF2-40B4-BE49-F238E27FC236}">
                <a16:creationId xmlns:a16="http://schemas.microsoft.com/office/drawing/2014/main" id="{D2270D7E-CC32-A85B-89BE-835D677D57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45C7E8-82C5-2F35-825B-C268E7EE298B}"/>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3699123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2890-46EF-4035-048F-19EB0890E1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806E68-E422-4CFD-B12E-299A77B082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79E0FD-90C5-AF38-26A9-0E80BEFD05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0C6DA1-D77F-DEF7-C871-C04E7E8E034F}"/>
              </a:ext>
            </a:extLst>
          </p:cNvPr>
          <p:cNvSpPr>
            <a:spLocks noGrp="1"/>
          </p:cNvSpPr>
          <p:nvPr>
            <p:ph type="dt" sz="half" idx="10"/>
          </p:nvPr>
        </p:nvSpPr>
        <p:spPr/>
        <p:txBody>
          <a:bodyPr/>
          <a:lstStyle/>
          <a:p>
            <a:fld id="{6D9868DE-73B6-4FC1-959F-CCDE785984CA}" type="datetimeFigureOut">
              <a:rPr lang="en-US" smtClean="0"/>
              <a:t>11/23/2023</a:t>
            </a:fld>
            <a:endParaRPr lang="en-US"/>
          </a:p>
        </p:txBody>
      </p:sp>
      <p:sp>
        <p:nvSpPr>
          <p:cNvPr id="6" name="Footer Placeholder 5">
            <a:extLst>
              <a:ext uri="{FF2B5EF4-FFF2-40B4-BE49-F238E27FC236}">
                <a16:creationId xmlns:a16="http://schemas.microsoft.com/office/drawing/2014/main" id="{5B50D8B7-6D11-D110-C054-07EC77778F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62B6F9-CBD2-3BC1-6C3D-5FAD5D9748BB}"/>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168794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7F703-083C-CA05-27C2-AF8A9B302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E7CFFA-E0C6-6DB7-957B-81700C323A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96BEC4-13D6-C133-1BB1-9BFAF5ACA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BB7C74-8710-EADA-19B0-20D305251C01}"/>
              </a:ext>
            </a:extLst>
          </p:cNvPr>
          <p:cNvSpPr>
            <a:spLocks noGrp="1"/>
          </p:cNvSpPr>
          <p:nvPr>
            <p:ph type="dt" sz="half" idx="10"/>
          </p:nvPr>
        </p:nvSpPr>
        <p:spPr/>
        <p:txBody>
          <a:bodyPr/>
          <a:lstStyle/>
          <a:p>
            <a:fld id="{6D9868DE-73B6-4FC1-959F-CCDE785984CA}" type="datetimeFigureOut">
              <a:rPr lang="en-US" smtClean="0"/>
              <a:t>11/23/2023</a:t>
            </a:fld>
            <a:endParaRPr lang="en-US"/>
          </a:p>
        </p:txBody>
      </p:sp>
      <p:sp>
        <p:nvSpPr>
          <p:cNvPr id="6" name="Footer Placeholder 5">
            <a:extLst>
              <a:ext uri="{FF2B5EF4-FFF2-40B4-BE49-F238E27FC236}">
                <a16:creationId xmlns:a16="http://schemas.microsoft.com/office/drawing/2014/main" id="{A33642CF-89D1-22CD-D983-A070FC0DA5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A441A-BC6D-2F07-5689-3B8B2D7D7040}"/>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1813620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E38DC2-FBF3-412F-2374-784A92BB77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839561-171F-C79B-250D-1AE38EAD7B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FEC21F-E712-F5AE-FDF4-B75B65D573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9868DE-73B6-4FC1-959F-CCDE785984CA}" type="datetimeFigureOut">
              <a:rPr lang="en-US" smtClean="0"/>
              <a:t>11/23/2023</a:t>
            </a:fld>
            <a:endParaRPr lang="en-US"/>
          </a:p>
        </p:txBody>
      </p:sp>
      <p:sp>
        <p:nvSpPr>
          <p:cNvPr id="5" name="Footer Placeholder 4">
            <a:extLst>
              <a:ext uri="{FF2B5EF4-FFF2-40B4-BE49-F238E27FC236}">
                <a16:creationId xmlns:a16="http://schemas.microsoft.com/office/drawing/2014/main" id="{76C4876C-42F9-57C9-D4DD-E53A32A3AF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4814A0-8708-FC7A-8F04-A68DB49B4C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59C44-832F-452E-A946-2EE05CEC6EBC}" type="slidenum">
              <a:rPr lang="en-US" smtClean="0"/>
              <a:t>‹#›</a:t>
            </a:fld>
            <a:endParaRPr lang="en-US"/>
          </a:p>
        </p:txBody>
      </p:sp>
    </p:spTree>
    <p:extLst>
      <p:ext uri="{BB962C8B-B14F-4D97-AF65-F5344CB8AC3E}">
        <p14:creationId xmlns:p14="http://schemas.microsoft.com/office/powerpoint/2010/main" val="2048498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55179" y="2049645"/>
            <a:ext cx="6954983" cy="2749478"/>
          </a:xfrm>
          <a:prstGeom prst="rect">
            <a:avLst/>
          </a:prstGeom>
        </p:spPr>
        <p:txBody>
          <a:bodyPr spcFirstLastPara="1" vert="horz" wrap="square" lIns="0" tIns="0" rIns="0" bIns="0" rtlCol="0" anchor="ctr" anchorCtr="0">
            <a:noAutofit/>
          </a:bodyPr>
          <a:lstStyle/>
          <a:p>
            <a:pPr algn="ctr"/>
            <a:r>
              <a:rPr lang="en-US" sz="7200" b="1" dirty="0">
                <a:latin typeface="Times New Roman" panose="02020603050405020304" pitchFamily="18" charset="0"/>
                <a:cs typeface="Times New Roman" panose="02020603050405020304" pitchFamily="18" charset="0"/>
              </a:rPr>
              <a:t>CONTROL</a:t>
            </a: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FLOW</a:t>
            </a:r>
            <a:endParaRPr sz="7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FCE2-1C53-BBD6-4281-F4DEF9F1057C}"/>
              </a:ext>
            </a:extLst>
          </p:cNvPr>
          <p:cNvSpPr>
            <a:spLocks noGrp="1"/>
          </p:cNvSpPr>
          <p:nvPr>
            <p:ph type="title"/>
          </p:nvPr>
        </p:nvSpPr>
        <p:spPr>
          <a:xfrm>
            <a:off x="609599" y="807467"/>
            <a:ext cx="8720831" cy="577450"/>
          </a:xfrm>
        </p:spPr>
        <p:txBody>
          <a:bodyPr/>
          <a:lstStyle/>
          <a:p>
            <a:r>
              <a:rPr lang="en-US" dirty="0"/>
              <a:t>Loops in C#</a:t>
            </a:r>
          </a:p>
        </p:txBody>
      </p:sp>
      <p:sp>
        <p:nvSpPr>
          <p:cNvPr id="3" name="Text Placeholder 2">
            <a:extLst>
              <a:ext uri="{FF2B5EF4-FFF2-40B4-BE49-F238E27FC236}">
                <a16:creationId xmlns:a16="http://schemas.microsoft.com/office/drawing/2014/main" id="{B6D37E89-866F-3F07-61D5-B45B8FDD7440}"/>
              </a:ext>
            </a:extLst>
          </p:cNvPr>
          <p:cNvSpPr>
            <a:spLocks noGrp="1"/>
          </p:cNvSpPr>
          <p:nvPr>
            <p:ph type="body" idx="1"/>
          </p:nvPr>
        </p:nvSpPr>
        <p:spPr>
          <a:xfrm>
            <a:off x="609599" y="1482571"/>
            <a:ext cx="11215457" cy="5042516"/>
          </a:xfrm>
        </p:spPr>
        <p:txBody>
          <a:bodyPr/>
          <a:lstStyle/>
          <a:p>
            <a:r>
              <a:rPr lang="en-US" dirty="0"/>
              <a:t>Loops is the process of repeatedly executing a statement or group of statements until the condition is satisfied. When the condition becomes false the execution of the loop  terminates.</a:t>
            </a:r>
          </a:p>
          <a:p>
            <a:r>
              <a:rPr lang="en-US" dirty="0"/>
              <a:t>The Whole intention of loops in programming is to make the code cleaner and efficient as well as make the developer job easier e.g. if you were to print numbers from 0 to 9 without a loop you will have 10 </a:t>
            </a:r>
            <a:r>
              <a:rPr lang="en-US" dirty="0" err="1"/>
              <a:t>console.write</a:t>
            </a:r>
            <a:r>
              <a:rPr lang="en-US" dirty="0"/>
              <a:t> statements but with loops its one .</a:t>
            </a:r>
          </a:p>
          <a:p>
            <a:endParaRPr lang="en-US" dirty="0"/>
          </a:p>
          <a:p>
            <a:endParaRPr lang="en-US" dirty="0"/>
          </a:p>
        </p:txBody>
      </p:sp>
      <p:pic>
        <p:nvPicPr>
          <p:cNvPr id="7" name="Picture 6">
            <a:extLst>
              <a:ext uri="{FF2B5EF4-FFF2-40B4-BE49-F238E27FC236}">
                <a16:creationId xmlns:a16="http://schemas.microsoft.com/office/drawing/2014/main" id="{0D97324C-98A2-122C-A160-FE99514ECC5C}"/>
              </a:ext>
            </a:extLst>
          </p:cNvPr>
          <p:cNvPicPr>
            <a:picLocks noChangeAspect="1"/>
          </p:cNvPicPr>
          <p:nvPr/>
        </p:nvPicPr>
        <p:blipFill>
          <a:blip r:embed="rId2"/>
          <a:stretch>
            <a:fillRect/>
          </a:stretch>
        </p:blipFill>
        <p:spPr>
          <a:xfrm>
            <a:off x="1283701" y="4919709"/>
            <a:ext cx="4067175" cy="1066800"/>
          </a:xfrm>
          <a:prstGeom prst="rect">
            <a:avLst/>
          </a:prstGeom>
        </p:spPr>
      </p:pic>
      <p:pic>
        <p:nvPicPr>
          <p:cNvPr id="9" name="Picture 8">
            <a:extLst>
              <a:ext uri="{FF2B5EF4-FFF2-40B4-BE49-F238E27FC236}">
                <a16:creationId xmlns:a16="http://schemas.microsoft.com/office/drawing/2014/main" id="{3192F216-563B-5111-ACDB-7FA28350DC16}"/>
              </a:ext>
            </a:extLst>
          </p:cNvPr>
          <p:cNvPicPr>
            <a:picLocks noChangeAspect="1"/>
          </p:cNvPicPr>
          <p:nvPr/>
        </p:nvPicPr>
        <p:blipFill>
          <a:blip r:embed="rId3"/>
          <a:stretch>
            <a:fillRect/>
          </a:stretch>
        </p:blipFill>
        <p:spPr>
          <a:xfrm>
            <a:off x="6024978" y="4641541"/>
            <a:ext cx="409575" cy="1981200"/>
          </a:xfrm>
          <a:prstGeom prst="rect">
            <a:avLst/>
          </a:prstGeom>
        </p:spPr>
      </p:pic>
    </p:spTree>
    <p:extLst>
      <p:ext uri="{BB962C8B-B14F-4D97-AF65-F5344CB8AC3E}">
        <p14:creationId xmlns:p14="http://schemas.microsoft.com/office/powerpoint/2010/main" val="4143708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9995-7761-4C9E-AA64-48A7048EF01F}"/>
              </a:ext>
            </a:extLst>
          </p:cNvPr>
          <p:cNvSpPr>
            <a:spLocks noGrp="1"/>
          </p:cNvSpPr>
          <p:nvPr>
            <p:ph type="title"/>
          </p:nvPr>
        </p:nvSpPr>
        <p:spPr/>
        <p:txBody>
          <a:bodyPr/>
          <a:lstStyle/>
          <a:p>
            <a:r>
              <a:rPr lang="en-US" dirty="0"/>
              <a:t>Types of Loops </a:t>
            </a:r>
          </a:p>
        </p:txBody>
      </p:sp>
      <p:sp>
        <p:nvSpPr>
          <p:cNvPr id="3" name="Text Placeholder 2">
            <a:extLst>
              <a:ext uri="{FF2B5EF4-FFF2-40B4-BE49-F238E27FC236}">
                <a16:creationId xmlns:a16="http://schemas.microsoft.com/office/drawing/2014/main" id="{8BD50819-3311-2914-2A55-3B967E346388}"/>
              </a:ext>
            </a:extLst>
          </p:cNvPr>
          <p:cNvSpPr>
            <a:spLocks noGrp="1"/>
          </p:cNvSpPr>
          <p:nvPr>
            <p:ph type="body" idx="1"/>
          </p:nvPr>
        </p:nvSpPr>
        <p:spPr/>
        <p:txBody>
          <a:bodyPr/>
          <a:lstStyle/>
          <a:p>
            <a:r>
              <a:rPr lang="en-US" dirty="0"/>
              <a:t>For Loop</a:t>
            </a:r>
          </a:p>
          <a:p>
            <a:r>
              <a:rPr lang="en-US" dirty="0"/>
              <a:t>For each Loop</a:t>
            </a:r>
          </a:p>
          <a:p>
            <a:r>
              <a:rPr lang="en-US" dirty="0"/>
              <a:t>While loop</a:t>
            </a:r>
          </a:p>
          <a:p>
            <a:r>
              <a:rPr lang="en-US" dirty="0"/>
              <a:t>Do while loop</a:t>
            </a:r>
          </a:p>
          <a:p>
            <a:endParaRPr lang="en-US" dirty="0"/>
          </a:p>
        </p:txBody>
      </p:sp>
      <p:pic>
        <p:nvPicPr>
          <p:cNvPr id="5" name="Picture 4">
            <a:extLst>
              <a:ext uri="{FF2B5EF4-FFF2-40B4-BE49-F238E27FC236}">
                <a16:creationId xmlns:a16="http://schemas.microsoft.com/office/drawing/2014/main" id="{6C8896FD-8B08-CC68-BE78-0F70ADDD7F7D}"/>
              </a:ext>
            </a:extLst>
          </p:cNvPr>
          <p:cNvPicPr>
            <a:picLocks noChangeAspect="1"/>
          </p:cNvPicPr>
          <p:nvPr/>
        </p:nvPicPr>
        <p:blipFill rotWithShape="1">
          <a:blip r:embed="rId2"/>
          <a:srcRect t="1129"/>
          <a:stretch/>
        </p:blipFill>
        <p:spPr>
          <a:xfrm>
            <a:off x="6031637" y="542691"/>
            <a:ext cx="1736324" cy="5507842"/>
          </a:xfrm>
          <a:prstGeom prst="rect">
            <a:avLst/>
          </a:prstGeom>
        </p:spPr>
      </p:pic>
    </p:spTree>
    <p:extLst>
      <p:ext uri="{BB962C8B-B14F-4D97-AF65-F5344CB8AC3E}">
        <p14:creationId xmlns:p14="http://schemas.microsoft.com/office/powerpoint/2010/main" val="738631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5778-FB29-E292-1FDD-061DF7124626}"/>
              </a:ext>
            </a:extLst>
          </p:cNvPr>
          <p:cNvSpPr>
            <a:spLocks noGrp="1"/>
          </p:cNvSpPr>
          <p:nvPr>
            <p:ph type="title"/>
          </p:nvPr>
        </p:nvSpPr>
        <p:spPr>
          <a:xfrm>
            <a:off x="609600" y="558892"/>
            <a:ext cx="7824186" cy="701737"/>
          </a:xfrm>
        </p:spPr>
        <p:txBody>
          <a:bodyPr/>
          <a:lstStyle/>
          <a:p>
            <a:r>
              <a:rPr lang="en-US" dirty="0"/>
              <a:t>While Loops</a:t>
            </a:r>
          </a:p>
        </p:txBody>
      </p:sp>
      <p:sp>
        <p:nvSpPr>
          <p:cNvPr id="3" name="Text Placeholder 2">
            <a:extLst>
              <a:ext uri="{FF2B5EF4-FFF2-40B4-BE49-F238E27FC236}">
                <a16:creationId xmlns:a16="http://schemas.microsoft.com/office/drawing/2014/main" id="{B24AFF4F-C82A-F5BA-111A-48D951F40A58}"/>
              </a:ext>
            </a:extLst>
          </p:cNvPr>
          <p:cNvSpPr>
            <a:spLocks noGrp="1"/>
          </p:cNvSpPr>
          <p:nvPr>
            <p:ph type="body" idx="1"/>
          </p:nvPr>
        </p:nvSpPr>
        <p:spPr>
          <a:xfrm>
            <a:off x="609599" y="1624613"/>
            <a:ext cx="11144435" cy="5069149"/>
          </a:xfrm>
        </p:spPr>
        <p:txBody>
          <a:bodyPr/>
          <a:lstStyle/>
          <a:p>
            <a:r>
              <a:rPr lang="en-US" sz="2000" dirty="0"/>
              <a:t>A while loop is used for executing a statement repeatedly until a given condition returns false. Here, statements may be a single statement or a block of statements</a:t>
            </a:r>
          </a:p>
          <a:p>
            <a:endParaRPr lang="en-US" sz="2000" dirty="0"/>
          </a:p>
          <a:p>
            <a:pPr marL="152396" indent="0">
              <a:buNone/>
            </a:pPr>
            <a:endParaRPr lang="en-US" sz="2000" dirty="0"/>
          </a:p>
          <a:p>
            <a:endParaRPr lang="en-US" sz="2000" dirty="0"/>
          </a:p>
          <a:p>
            <a:endParaRPr lang="en-US" sz="2000" dirty="0"/>
          </a:p>
          <a:p>
            <a:r>
              <a:rPr lang="en-US" sz="2000" dirty="0"/>
              <a:t>While we are working with a while loop first, we need to check the condition, if the condition is true then the control will pass within the body and if the condition is false the control will pass outside the body.</a:t>
            </a:r>
          </a:p>
          <a:p>
            <a:r>
              <a:rPr lang="en-US" sz="2000" dirty="0"/>
              <a:t>While we are working with a while loop first, we need to check the condition, if the condition is true then the control will pass within the body and if the condition is false the control will pass outside the body.</a:t>
            </a:r>
          </a:p>
          <a:p>
            <a:r>
              <a:rPr lang="en-US" sz="2000" dirty="0"/>
              <a:t>While loop is an example of an entry-controlled loop because in the while loop before executing the body first condition is evaluated if the condition is true then the body will be executed otherwise the body will be skipped.</a:t>
            </a:r>
          </a:p>
        </p:txBody>
      </p:sp>
      <p:pic>
        <p:nvPicPr>
          <p:cNvPr id="5" name="Picture 4">
            <a:extLst>
              <a:ext uri="{FF2B5EF4-FFF2-40B4-BE49-F238E27FC236}">
                <a16:creationId xmlns:a16="http://schemas.microsoft.com/office/drawing/2014/main" id="{A6FFA26A-EA0E-5CBB-3957-2C2F9D1F058D}"/>
              </a:ext>
            </a:extLst>
          </p:cNvPr>
          <p:cNvPicPr>
            <a:picLocks noChangeAspect="1"/>
          </p:cNvPicPr>
          <p:nvPr/>
        </p:nvPicPr>
        <p:blipFill rotWithShape="1">
          <a:blip r:embed="rId2"/>
          <a:srcRect r="7988"/>
          <a:stretch/>
        </p:blipFill>
        <p:spPr>
          <a:xfrm>
            <a:off x="4423299" y="2595608"/>
            <a:ext cx="2536794" cy="1253189"/>
          </a:xfrm>
          <a:prstGeom prst="rect">
            <a:avLst/>
          </a:prstGeom>
        </p:spPr>
      </p:pic>
    </p:spTree>
    <p:extLst>
      <p:ext uri="{BB962C8B-B14F-4D97-AF65-F5344CB8AC3E}">
        <p14:creationId xmlns:p14="http://schemas.microsoft.com/office/powerpoint/2010/main" val="747847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73B304-73E2-B3F9-4079-A3B29B219773}"/>
              </a:ext>
            </a:extLst>
          </p:cNvPr>
          <p:cNvPicPr>
            <a:picLocks noChangeAspect="1"/>
          </p:cNvPicPr>
          <p:nvPr/>
        </p:nvPicPr>
        <p:blipFill>
          <a:blip r:embed="rId2"/>
          <a:stretch>
            <a:fillRect/>
          </a:stretch>
        </p:blipFill>
        <p:spPr>
          <a:xfrm>
            <a:off x="3969844" y="800234"/>
            <a:ext cx="4943337" cy="5496695"/>
          </a:xfrm>
          <a:prstGeom prst="rect">
            <a:avLst/>
          </a:prstGeom>
        </p:spPr>
      </p:pic>
    </p:spTree>
    <p:extLst>
      <p:ext uri="{BB962C8B-B14F-4D97-AF65-F5344CB8AC3E}">
        <p14:creationId xmlns:p14="http://schemas.microsoft.com/office/powerpoint/2010/main" val="4177941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E64CB-FC2D-BF2D-6D0E-AFC5262F35B4}"/>
              </a:ext>
            </a:extLst>
          </p:cNvPr>
          <p:cNvPicPr>
            <a:picLocks noChangeAspect="1"/>
          </p:cNvPicPr>
          <p:nvPr/>
        </p:nvPicPr>
        <p:blipFill>
          <a:blip r:embed="rId2"/>
          <a:stretch>
            <a:fillRect/>
          </a:stretch>
        </p:blipFill>
        <p:spPr>
          <a:xfrm>
            <a:off x="777721" y="150354"/>
            <a:ext cx="5889409" cy="2770667"/>
          </a:xfrm>
          <a:prstGeom prst="rect">
            <a:avLst/>
          </a:prstGeom>
        </p:spPr>
      </p:pic>
      <p:pic>
        <p:nvPicPr>
          <p:cNvPr id="7" name="Picture 6">
            <a:extLst>
              <a:ext uri="{FF2B5EF4-FFF2-40B4-BE49-F238E27FC236}">
                <a16:creationId xmlns:a16="http://schemas.microsoft.com/office/drawing/2014/main" id="{3DDFC802-7245-2F89-BA0A-36ED3C8B968E}"/>
              </a:ext>
            </a:extLst>
          </p:cNvPr>
          <p:cNvPicPr>
            <a:picLocks noChangeAspect="1"/>
          </p:cNvPicPr>
          <p:nvPr/>
        </p:nvPicPr>
        <p:blipFill>
          <a:blip r:embed="rId3"/>
          <a:stretch>
            <a:fillRect/>
          </a:stretch>
        </p:blipFill>
        <p:spPr>
          <a:xfrm>
            <a:off x="777721" y="3178901"/>
            <a:ext cx="5889409" cy="3283792"/>
          </a:xfrm>
          <a:prstGeom prst="rect">
            <a:avLst/>
          </a:prstGeom>
        </p:spPr>
      </p:pic>
      <p:pic>
        <p:nvPicPr>
          <p:cNvPr id="9" name="Picture 8">
            <a:extLst>
              <a:ext uri="{FF2B5EF4-FFF2-40B4-BE49-F238E27FC236}">
                <a16:creationId xmlns:a16="http://schemas.microsoft.com/office/drawing/2014/main" id="{A25AD844-1E48-E413-B42D-416B28AC97C5}"/>
              </a:ext>
            </a:extLst>
          </p:cNvPr>
          <p:cNvPicPr>
            <a:picLocks noChangeAspect="1"/>
          </p:cNvPicPr>
          <p:nvPr/>
        </p:nvPicPr>
        <p:blipFill>
          <a:blip r:embed="rId4"/>
          <a:stretch>
            <a:fillRect/>
          </a:stretch>
        </p:blipFill>
        <p:spPr>
          <a:xfrm>
            <a:off x="7500475" y="791176"/>
            <a:ext cx="600075" cy="1209675"/>
          </a:xfrm>
          <a:prstGeom prst="rect">
            <a:avLst/>
          </a:prstGeom>
        </p:spPr>
      </p:pic>
      <p:pic>
        <p:nvPicPr>
          <p:cNvPr id="11" name="Picture 10">
            <a:extLst>
              <a:ext uri="{FF2B5EF4-FFF2-40B4-BE49-F238E27FC236}">
                <a16:creationId xmlns:a16="http://schemas.microsoft.com/office/drawing/2014/main" id="{470D78DB-E260-1C2F-ED5A-78DE685EE3BC}"/>
              </a:ext>
            </a:extLst>
          </p:cNvPr>
          <p:cNvPicPr>
            <a:picLocks noChangeAspect="1"/>
          </p:cNvPicPr>
          <p:nvPr/>
        </p:nvPicPr>
        <p:blipFill rotWithShape="1">
          <a:blip r:embed="rId5"/>
          <a:srcRect l="10549"/>
          <a:stretch/>
        </p:blipFill>
        <p:spPr>
          <a:xfrm>
            <a:off x="7563775" y="4063559"/>
            <a:ext cx="536774" cy="2168453"/>
          </a:xfrm>
          <a:prstGeom prst="rect">
            <a:avLst/>
          </a:prstGeom>
        </p:spPr>
      </p:pic>
    </p:spTree>
    <p:extLst>
      <p:ext uri="{BB962C8B-B14F-4D97-AF65-F5344CB8AC3E}">
        <p14:creationId xmlns:p14="http://schemas.microsoft.com/office/powerpoint/2010/main" val="3049410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71E1-D716-8C12-9E51-73553397B232}"/>
              </a:ext>
            </a:extLst>
          </p:cNvPr>
          <p:cNvSpPr>
            <a:spLocks noGrp="1"/>
          </p:cNvSpPr>
          <p:nvPr>
            <p:ph type="title"/>
          </p:nvPr>
        </p:nvSpPr>
        <p:spPr>
          <a:xfrm>
            <a:off x="609599" y="298298"/>
            <a:ext cx="7540101" cy="755003"/>
          </a:xfrm>
        </p:spPr>
        <p:txBody>
          <a:bodyPr/>
          <a:lstStyle/>
          <a:p>
            <a:r>
              <a:rPr lang="en-US" dirty="0"/>
              <a:t>Do-While Loop</a:t>
            </a:r>
          </a:p>
        </p:txBody>
      </p:sp>
      <p:sp>
        <p:nvSpPr>
          <p:cNvPr id="3" name="Text Placeholder 2">
            <a:extLst>
              <a:ext uri="{FF2B5EF4-FFF2-40B4-BE49-F238E27FC236}">
                <a16:creationId xmlns:a16="http://schemas.microsoft.com/office/drawing/2014/main" id="{6762A0AC-69B2-F027-FC4F-0C8AB6F3B1AF}"/>
              </a:ext>
            </a:extLst>
          </p:cNvPr>
          <p:cNvSpPr>
            <a:spLocks noGrp="1"/>
          </p:cNvSpPr>
          <p:nvPr>
            <p:ph type="body" idx="1"/>
          </p:nvPr>
        </p:nvSpPr>
        <p:spPr>
          <a:xfrm>
            <a:off x="435007" y="861133"/>
            <a:ext cx="11469948" cy="5566299"/>
          </a:xfrm>
        </p:spPr>
        <p:txBody>
          <a:bodyPr/>
          <a:lstStyle/>
          <a:p>
            <a:r>
              <a:rPr lang="en-US" sz="2400" dirty="0"/>
              <a:t>The do-while loop is a post-tested loop or exit-controlled loop i.e. first it will execute the loop body and then it will be going to test the condition. That means we need to use the do-while loop where we need to execute the loop body at least once</a:t>
            </a:r>
          </a:p>
          <a:p>
            <a:endParaRPr lang="en-US" sz="2400" dirty="0"/>
          </a:p>
          <a:p>
            <a:endParaRPr lang="en-US" sz="2400" dirty="0"/>
          </a:p>
          <a:p>
            <a:pPr marL="152396" indent="0">
              <a:buNone/>
            </a:pPr>
            <a:endParaRPr lang="en-US" sz="2400" dirty="0"/>
          </a:p>
          <a:p>
            <a:r>
              <a:rPr lang="en-US" sz="2400" dirty="0"/>
              <a:t>The difference between the do-while loop and the while loop in C# is that the do-while evaluates its test condition at the bottom of the loop whereas the while loop evaluates its test condition at the top. Therefore, the statements written inside the do-while block are executed at least once whereas we cannot give a guarantee that the statements written inside the while loop are going to be executed at least once.</a:t>
            </a:r>
          </a:p>
        </p:txBody>
      </p:sp>
      <p:pic>
        <p:nvPicPr>
          <p:cNvPr id="5" name="Picture 4">
            <a:extLst>
              <a:ext uri="{FF2B5EF4-FFF2-40B4-BE49-F238E27FC236}">
                <a16:creationId xmlns:a16="http://schemas.microsoft.com/office/drawing/2014/main" id="{008E2F93-EEC7-08B4-024E-08FADB02F97F}"/>
              </a:ext>
            </a:extLst>
          </p:cNvPr>
          <p:cNvPicPr>
            <a:picLocks noChangeAspect="1"/>
          </p:cNvPicPr>
          <p:nvPr/>
        </p:nvPicPr>
        <p:blipFill rotWithShape="1">
          <a:blip r:embed="rId2"/>
          <a:srcRect t="1941"/>
          <a:stretch/>
        </p:blipFill>
        <p:spPr>
          <a:xfrm>
            <a:off x="4195346" y="2061778"/>
            <a:ext cx="2114550" cy="1167521"/>
          </a:xfrm>
          <a:prstGeom prst="rect">
            <a:avLst/>
          </a:prstGeom>
        </p:spPr>
      </p:pic>
    </p:spTree>
    <p:extLst>
      <p:ext uri="{BB962C8B-B14F-4D97-AF65-F5344CB8AC3E}">
        <p14:creationId xmlns:p14="http://schemas.microsoft.com/office/powerpoint/2010/main" val="666768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529551-4555-FA31-639D-C96B980B7EA9}"/>
              </a:ext>
            </a:extLst>
          </p:cNvPr>
          <p:cNvPicPr>
            <a:picLocks noChangeAspect="1"/>
          </p:cNvPicPr>
          <p:nvPr/>
        </p:nvPicPr>
        <p:blipFill>
          <a:blip r:embed="rId2"/>
          <a:stretch>
            <a:fillRect/>
          </a:stretch>
        </p:blipFill>
        <p:spPr>
          <a:xfrm>
            <a:off x="1818350" y="1222482"/>
            <a:ext cx="8058150" cy="4714875"/>
          </a:xfrm>
          <a:prstGeom prst="rect">
            <a:avLst/>
          </a:prstGeom>
        </p:spPr>
      </p:pic>
    </p:spTree>
    <p:extLst>
      <p:ext uri="{BB962C8B-B14F-4D97-AF65-F5344CB8AC3E}">
        <p14:creationId xmlns:p14="http://schemas.microsoft.com/office/powerpoint/2010/main" val="2343166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DF92E5-59BF-2D72-0931-0CC36B8F970D}"/>
              </a:ext>
            </a:extLst>
          </p:cNvPr>
          <p:cNvPicPr>
            <a:picLocks noChangeAspect="1"/>
          </p:cNvPicPr>
          <p:nvPr/>
        </p:nvPicPr>
        <p:blipFill>
          <a:blip r:embed="rId2"/>
          <a:stretch>
            <a:fillRect/>
          </a:stretch>
        </p:blipFill>
        <p:spPr>
          <a:xfrm>
            <a:off x="1643479" y="957077"/>
            <a:ext cx="3863164" cy="1830511"/>
          </a:xfrm>
          <a:prstGeom prst="rect">
            <a:avLst/>
          </a:prstGeom>
        </p:spPr>
      </p:pic>
    </p:spTree>
    <p:extLst>
      <p:ext uri="{BB962C8B-B14F-4D97-AF65-F5344CB8AC3E}">
        <p14:creationId xmlns:p14="http://schemas.microsoft.com/office/powerpoint/2010/main" val="867001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5C41D-1E1F-2681-71DC-449169CC9744}"/>
              </a:ext>
            </a:extLst>
          </p:cNvPr>
          <p:cNvSpPr>
            <a:spLocks noGrp="1"/>
          </p:cNvSpPr>
          <p:nvPr>
            <p:ph type="title"/>
          </p:nvPr>
        </p:nvSpPr>
        <p:spPr>
          <a:xfrm>
            <a:off x="804909" y="387075"/>
            <a:ext cx="10354322" cy="577450"/>
          </a:xfrm>
        </p:spPr>
        <p:txBody>
          <a:bodyPr/>
          <a:lstStyle/>
          <a:p>
            <a:r>
              <a:rPr lang="en-US" dirty="0"/>
              <a:t>For Loop</a:t>
            </a:r>
          </a:p>
        </p:txBody>
      </p:sp>
      <p:sp>
        <p:nvSpPr>
          <p:cNvPr id="3" name="Text Placeholder 2">
            <a:extLst>
              <a:ext uri="{FF2B5EF4-FFF2-40B4-BE49-F238E27FC236}">
                <a16:creationId xmlns:a16="http://schemas.microsoft.com/office/drawing/2014/main" id="{DC17A24D-2024-AD65-F84A-DFD0F4370CA1}"/>
              </a:ext>
            </a:extLst>
          </p:cNvPr>
          <p:cNvSpPr>
            <a:spLocks noGrp="1"/>
          </p:cNvSpPr>
          <p:nvPr>
            <p:ph type="body" idx="1"/>
          </p:nvPr>
        </p:nvSpPr>
        <p:spPr>
          <a:xfrm>
            <a:off x="609599" y="1242874"/>
            <a:ext cx="11410765" cy="4939326"/>
          </a:xfrm>
        </p:spPr>
        <p:txBody>
          <a:bodyPr/>
          <a:lstStyle/>
          <a:p>
            <a:r>
              <a:rPr lang="en-US" dirty="0"/>
              <a:t>For loop is one of the most commonly used loops in the C# language. If we know the number of times, we want to execute some set of statements or instructions, then we should use for loop. For loop is known as a Counter loop. </a:t>
            </a:r>
          </a:p>
        </p:txBody>
      </p:sp>
      <p:pic>
        <p:nvPicPr>
          <p:cNvPr id="5" name="Picture 4">
            <a:extLst>
              <a:ext uri="{FF2B5EF4-FFF2-40B4-BE49-F238E27FC236}">
                <a16:creationId xmlns:a16="http://schemas.microsoft.com/office/drawing/2014/main" id="{61F24EC1-569D-F5E5-CCB1-F8542BF5F9B4}"/>
              </a:ext>
            </a:extLst>
          </p:cNvPr>
          <p:cNvPicPr>
            <a:picLocks noChangeAspect="1"/>
          </p:cNvPicPr>
          <p:nvPr/>
        </p:nvPicPr>
        <p:blipFill>
          <a:blip r:embed="rId2"/>
          <a:stretch>
            <a:fillRect/>
          </a:stretch>
        </p:blipFill>
        <p:spPr>
          <a:xfrm>
            <a:off x="4341412" y="2475484"/>
            <a:ext cx="3509176" cy="3851535"/>
          </a:xfrm>
          <a:prstGeom prst="rect">
            <a:avLst/>
          </a:prstGeom>
        </p:spPr>
      </p:pic>
    </p:spTree>
    <p:extLst>
      <p:ext uri="{BB962C8B-B14F-4D97-AF65-F5344CB8AC3E}">
        <p14:creationId xmlns:p14="http://schemas.microsoft.com/office/powerpoint/2010/main" val="1369087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570E-B1D2-46F5-3A7A-C414D203B4EA}"/>
              </a:ext>
            </a:extLst>
          </p:cNvPr>
          <p:cNvSpPr>
            <a:spLocks noGrp="1"/>
          </p:cNvSpPr>
          <p:nvPr>
            <p:ph type="title"/>
          </p:nvPr>
        </p:nvSpPr>
        <p:spPr>
          <a:xfrm>
            <a:off x="671744" y="391715"/>
            <a:ext cx="7859697" cy="648471"/>
          </a:xfrm>
        </p:spPr>
        <p:txBody>
          <a:bodyPr/>
          <a:lstStyle/>
          <a:p>
            <a:r>
              <a:rPr lang="en-US" dirty="0"/>
              <a:t>For Loop Stages</a:t>
            </a:r>
          </a:p>
        </p:txBody>
      </p:sp>
      <p:sp>
        <p:nvSpPr>
          <p:cNvPr id="3" name="Text Placeholder 2">
            <a:extLst>
              <a:ext uri="{FF2B5EF4-FFF2-40B4-BE49-F238E27FC236}">
                <a16:creationId xmlns:a16="http://schemas.microsoft.com/office/drawing/2014/main" id="{617D668C-9938-CEDE-145C-EDE225DC57CC}"/>
              </a:ext>
            </a:extLst>
          </p:cNvPr>
          <p:cNvSpPr>
            <a:spLocks noGrp="1"/>
          </p:cNvSpPr>
          <p:nvPr>
            <p:ph type="body" idx="1"/>
          </p:nvPr>
        </p:nvSpPr>
        <p:spPr>
          <a:xfrm>
            <a:off x="537099" y="1094527"/>
            <a:ext cx="11117802" cy="5371758"/>
          </a:xfrm>
        </p:spPr>
        <p:txBody>
          <a:bodyPr/>
          <a:lstStyle/>
          <a:p>
            <a:r>
              <a:rPr lang="en-US" sz="2400" dirty="0"/>
              <a:t>Loop initialization</a:t>
            </a:r>
          </a:p>
          <a:p>
            <a:r>
              <a:rPr lang="en-US" sz="2400" dirty="0"/>
              <a:t>Condition evaluation</a:t>
            </a:r>
          </a:p>
          <a:p>
            <a:r>
              <a:rPr lang="en-US" sz="2400" dirty="0"/>
              <a:t>Execution of instruction</a:t>
            </a:r>
          </a:p>
          <a:p>
            <a:r>
              <a:rPr lang="en-US" sz="2400" dirty="0"/>
              <a:t>Increment/Decrement</a:t>
            </a:r>
          </a:p>
          <a:p>
            <a:pPr marL="152396" indent="0">
              <a:buNone/>
            </a:pPr>
            <a:endParaRPr lang="en-US" sz="2400" dirty="0"/>
          </a:p>
          <a:p>
            <a:pPr marL="152396" indent="0">
              <a:buNone/>
            </a:pPr>
            <a:r>
              <a:rPr lang="en-US" sz="2000" b="1" dirty="0"/>
              <a:t>Loop Initialization: </a:t>
            </a:r>
            <a:r>
              <a:rPr lang="en-US" sz="2000" dirty="0"/>
              <a:t>Loop initialization happens only once while executing the for loop, which means that the initialization part of for loop only executes once. Here, initialization means we need to initialize the counter variable.</a:t>
            </a:r>
          </a:p>
          <a:p>
            <a:pPr marL="152396" indent="0">
              <a:buNone/>
            </a:pPr>
            <a:r>
              <a:rPr lang="en-US" sz="2000" b="1" dirty="0"/>
              <a:t>Condition Evaluation</a:t>
            </a:r>
            <a:r>
              <a:rPr lang="en-US" sz="2000" dirty="0"/>
              <a:t>: Conditions in for loop are executed for each iteration and if the condition is true, it executes the C# instruction and if the condition is false then it comes out of the loop.</a:t>
            </a:r>
          </a:p>
          <a:p>
            <a:pPr marL="152396" indent="0">
              <a:buNone/>
            </a:pPr>
            <a:r>
              <a:rPr lang="en-US" sz="2000" b="1" dirty="0"/>
              <a:t>Execution of Instruction</a:t>
            </a:r>
            <a:r>
              <a:rPr lang="en-US" sz="2000" dirty="0"/>
              <a:t>: Once the condition is evaluated, and if the condition is true, then the control comes to the loop body i.e. the loop body is going to be executed.</a:t>
            </a:r>
          </a:p>
          <a:p>
            <a:pPr marL="152396" indent="0">
              <a:buNone/>
            </a:pPr>
            <a:r>
              <a:rPr lang="en-US" sz="2000" b="1" dirty="0"/>
              <a:t>Increment/Decrement</a:t>
            </a:r>
            <a:r>
              <a:rPr lang="en-US" sz="2000" dirty="0"/>
              <a:t>: After executing the loop body, the increment/decrement part of the for loop will be executed, and once it executes the increment decrement part i.e. once it increments and decrements the counter variable, again it will go to the condition evaluation stage.</a:t>
            </a:r>
          </a:p>
          <a:p>
            <a:pPr marL="152396" indent="0">
              <a:buNone/>
            </a:pPr>
            <a:endParaRPr lang="en-US" sz="2400" dirty="0"/>
          </a:p>
          <a:p>
            <a:endParaRPr lang="en-US" dirty="0"/>
          </a:p>
          <a:p>
            <a:pPr marL="152396" indent="0">
              <a:buNone/>
            </a:pPr>
            <a:endParaRPr lang="en-US" dirty="0"/>
          </a:p>
        </p:txBody>
      </p:sp>
      <p:pic>
        <p:nvPicPr>
          <p:cNvPr id="7" name="Picture 6">
            <a:extLst>
              <a:ext uri="{FF2B5EF4-FFF2-40B4-BE49-F238E27FC236}">
                <a16:creationId xmlns:a16="http://schemas.microsoft.com/office/drawing/2014/main" id="{5566CA17-469C-FE21-E9E2-68EE7BCD83C3}"/>
              </a:ext>
            </a:extLst>
          </p:cNvPr>
          <p:cNvPicPr>
            <a:picLocks noChangeAspect="1"/>
          </p:cNvPicPr>
          <p:nvPr/>
        </p:nvPicPr>
        <p:blipFill>
          <a:blip r:embed="rId2"/>
          <a:stretch>
            <a:fillRect/>
          </a:stretch>
        </p:blipFill>
        <p:spPr>
          <a:xfrm>
            <a:off x="5164399" y="887413"/>
            <a:ext cx="4686300" cy="1143000"/>
          </a:xfrm>
          <a:prstGeom prst="rect">
            <a:avLst/>
          </a:prstGeom>
        </p:spPr>
      </p:pic>
    </p:spTree>
    <p:extLst>
      <p:ext uri="{BB962C8B-B14F-4D97-AF65-F5344CB8AC3E}">
        <p14:creationId xmlns:p14="http://schemas.microsoft.com/office/powerpoint/2010/main" val="279999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2EA6-D378-1146-BFEB-72DB2DBD7E0D}"/>
              </a:ext>
            </a:extLst>
          </p:cNvPr>
          <p:cNvSpPr>
            <a:spLocks noGrp="1"/>
          </p:cNvSpPr>
          <p:nvPr>
            <p:ph type="title"/>
          </p:nvPr>
        </p:nvSpPr>
        <p:spPr>
          <a:xfrm>
            <a:off x="609599" y="807467"/>
            <a:ext cx="9121629" cy="643828"/>
          </a:xfrm>
        </p:spPr>
        <p:txBody>
          <a:bodyPr/>
          <a:lstStyle/>
          <a:p>
            <a:r>
              <a:rPr lang="en-US" dirty="0"/>
              <a:t>Control Flow</a:t>
            </a:r>
          </a:p>
        </p:txBody>
      </p:sp>
      <p:sp>
        <p:nvSpPr>
          <p:cNvPr id="3" name="Text Placeholder 2">
            <a:extLst>
              <a:ext uri="{FF2B5EF4-FFF2-40B4-BE49-F238E27FC236}">
                <a16:creationId xmlns:a16="http://schemas.microsoft.com/office/drawing/2014/main" id="{974405E3-99E4-1500-ED0A-063F6B4724AD}"/>
              </a:ext>
            </a:extLst>
          </p:cNvPr>
          <p:cNvSpPr>
            <a:spLocks noGrp="1"/>
          </p:cNvSpPr>
          <p:nvPr>
            <p:ph type="body" idx="1"/>
          </p:nvPr>
        </p:nvSpPr>
        <p:spPr>
          <a:xfrm>
            <a:off x="609600" y="2097248"/>
            <a:ext cx="10094752" cy="4084952"/>
          </a:xfrm>
        </p:spPr>
        <p:txBody>
          <a:bodyPr/>
          <a:lstStyle/>
          <a:p>
            <a:pPr marL="152396" indent="0">
              <a:buNone/>
            </a:pPr>
            <a:r>
              <a:rPr lang="en-US" dirty="0"/>
              <a:t>By default C# executes from top to bottom , however we can alter the flow of program execution and provide better control on the flow of execution based on Logic and values.</a:t>
            </a:r>
          </a:p>
          <a:p>
            <a:pPr marL="152396" indent="0">
              <a:buNone/>
            </a:pPr>
            <a:endParaRPr lang="en-US" dirty="0"/>
          </a:p>
        </p:txBody>
      </p:sp>
    </p:spTree>
    <p:extLst>
      <p:ext uri="{BB962C8B-B14F-4D97-AF65-F5344CB8AC3E}">
        <p14:creationId xmlns:p14="http://schemas.microsoft.com/office/powerpoint/2010/main" val="2041342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0E1292-02A7-2B35-278B-123AA2A67955}"/>
              </a:ext>
            </a:extLst>
          </p:cNvPr>
          <p:cNvPicPr>
            <a:picLocks noChangeAspect="1"/>
          </p:cNvPicPr>
          <p:nvPr/>
        </p:nvPicPr>
        <p:blipFill>
          <a:blip r:embed="rId2"/>
          <a:stretch>
            <a:fillRect/>
          </a:stretch>
        </p:blipFill>
        <p:spPr>
          <a:xfrm>
            <a:off x="1752322" y="652830"/>
            <a:ext cx="4514850" cy="1362075"/>
          </a:xfrm>
          <a:prstGeom prst="rect">
            <a:avLst/>
          </a:prstGeom>
        </p:spPr>
      </p:pic>
      <p:pic>
        <p:nvPicPr>
          <p:cNvPr id="9" name="Picture 8">
            <a:extLst>
              <a:ext uri="{FF2B5EF4-FFF2-40B4-BE49-F238E27FC236}">
                <a16:creationId xmlns:a16="http://schemas.microsoft.com/office/drawing/2014/main" id="{E4A64F5B-1022-4282-F909-2C19D6C733B5}"/>
              </a:ext>
            </a:extLst>
          </p:cNvPr>
          <p:cNvPicPr>
            <a:picLocks noChangeAspect="1"/>
          </p:cNvPicPr>
          <p:nvPr/>
        </p:nvPicPr>
        <p:blipFill>
          <a:blip r:embed="rId3"/>
          <a:stretch>
            <a:fillRect/>
          </a:stretch>
        </p:blipFill>
        <p:spPr>
          <a:xfrm>
            <a:off x="1752322" y="2403489"/>
            <a:ext cx="4535801" cy="1626972"/>
          </a:xfrm>
          <a:prstGeom prst="rect">
            <a:avLst/>
          </a:prstGeom>
        </p:spPr>
      </p:pic>
      <p:pic>
        <p:nvPicPr>
          <p:cNvPr id="11" name="Picture 10">
            <a:extLst>
              <a:ext uri="{FF2B5EF4-FFF2-40B4-BE49-F238E27FC236}">
                <a16:creationId xmlns:a16="http://schemas.microsoft.com/office/drawing/2014/main" id="{906B4FCB-A486-E593-289D-475A58E28128}"/>
              </a:ext>
            </a:extLst>
          </p:cNvPr>
          <p:cNvPicPr>
            <a:picLocks noChangeAspect="1"/>
          </p:cNvPicPr>
          <p:nvPr/>
        </p:nvPicPr>
        <p:blipFill rotWithShape="1">
          <a:blip r:embed="rId4"/>
          <a:srcRect/>
          <a:stretch/>
        </p:blipFill>
        <p:spPr>
          <a:xfrm>
            <a:off x="7109209" y="2569275"/>
            <a:ext cx="3105150" cy="1295400"/>
          </a:xfrm>
          <a:prstGeom prst="rect">
            <a:avLst/>
          </a:prstGeom>
        </p:spPr>
      </p:pic>
      <p:pic>
        <p:nvPicPr>
          <p:cNvPr id="13" name="Picture 12">
            <a:extLst>
              <a:ext uri="{FF2B5EF4-FFF2-40B4-BE49-F238E27FC236}">
                <a16:creationId xmlns:a16="http://schemas.microsoft.com/office/drawing/2014/main" id="{565385F8-D656-887C-C1A4-D30B716C16E9}"/>
              </a:ext>
            </a:extLst>
          </p:cNvPr>
          <p:cNvPicPr>
            <a:picLocks noChangeAspect="1"/>
          </p:cNvPicPr>
          <p:nvPr/>
        </p:nvPicPr>
        <p:blipFill>
          <a:blip r:embed="rId5"/>
          <a:stretch>
            <a:fillRect/>
          </a:stretch>
        </p:blipFill>
        <p:spPr>
          <a:xfrm>
            <a:off x="1752322" y="4394631"/>
            <a:ext cx="4514850" cy="2089843"/>
          </a:xfrm>
          <a:prstGeom prst="rect">
            <a:avLst/>
          </a:prstGeom>
        </p:spPr>
      </p:pic>
      <p:pic>
        <p:nvPicPr>
          <p:cNvPr id="14" name="Picture 13">
            <a:extLst>
              <a:ext uri="{FF2B5EF4-FFF2-40B4-BE49-F238E27FC236}">
                <a16:creationId xmlns:a16="http://schemas.microsoft.com/office/drawing/2014/main" id="{CA45CB5F-7E1B-2649-5B56-63B2D1478E8B}"/>
              </a:ext>
            </a:extLst>
          </p:cNvPr>
          <p:cNvPicPr>
            <a:picLocks noChangeAspect="1"/>
          </p:cNvPicPr>
          <p:nvPr/>
        </p:nvPicPr>
        <p:blipFill rotWithShape="1">
          <a:blip r:embed="rId4"/>
          <a:srcRect/>
          <a:stretch/>
        </p:blipFill>
        <p:spPr>
          <a:xfrm>
            <a:off x="7109209" y="4791852"/>
            <a:ext cx="3105150" cy="1295400"/>
          </a:xfrm>
          <a:prstGeom prst="rect">
            <a:avLst/>
          </a:prstGeom>
        </p:spPr>
      </p:pic>
      <p:pic>
        <p:nvPicPr>
          <p:cNvPr id="15" name="Picture 14">
            <a:extLst>
              <a:ext uri="{FF2B5EF4-FFF2-40B4-BE49-F238E27FC236}">
                <a16:creationId xmlns:a16="http://schemas.microsoft.com/office/drawing/2014/main" id="{30FD9361-B384-8A94-B331-784286A4DDC9}"/>
              </a:ext>
            </a:extLst>
          </p:cNvPr>
          <p:cNvPicPr>
            <a:picLocks noChangeAspect="1"/>
          </p:cNvPicPr>
          <p:nvPr/>
        </p:nvPicPr>
        <p:blipFill rotWithShape="1">
          <a:blip r:embed="rId4"/>
          <a:srcRect/>
          <a:stretch/>
        </p:blipFill>
        <p:spPr>
          <a:xfrm>
            <a:off x="6971742" y="686167"/>
            <a:ext cx="3105150" cy="1295400"/>
          </a:xfrm>
          <a:prstGeom prst="rect">
            <a:avLst/>
          </a:prstGeom>
        </p:spPr>
      </p:pic>
    </p:spTree>
    <p:extLst>
      <p:ext uri="{BB962C8B-B14F-4D97-AF65-F5344CB8AC3E}">
        <p14:creationId xmlns:p14="http://schemas.microsoft.com/office/powerpoint/2010/main" val="2024441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2738-CC4B-3340-3FFB-D8B6E3F3F32E}"/>
              </a:ext>
            </a:extLst>
          </p:cNvPr>
          <p:cNvSpPr>
            <a:spLocks noGrp="1"/>
          </p:cNvSpPr>
          <p:nvPr>
            <p:ph type="title"/>
          </p:nvPr>
        </p:nvSpPr>
        <p:spPr/>
        <p:txBody>
          <a:bodyPr/>
          <a:lstStyle/>
          <a:p>
            <a:r>
              <a:rPr lang="en-US" dirty="0"/>
              <a:t>Jump Statements </a:t>
            </a:r>
          </a:p>
        </p:txBody>
      </p:sp>
      <p:sp>
        <p:nvSpPr>
          <p:cNvPr id="3" name="Text Placeholder 2">
            <a:extLst>
              <a:ext uri="{FF2B5EF4-FFF2-40B4-BE49-F238E27FC236}">
                <a16:creationId xmlns:a16="http://schemas.microsoft.com/office/drawing/2014/main" id="{FBC71889-EB3F-B0A5-0287-ADEB995454F2}"/>
              </a:ext>
            </a:extLst>
          </p:cNvPr>
          <p:cNvSpPr>
            <a:spLocks noGrp="1"/>
          </p:cNvSpPr>
          <p:nvPr>
            <p:ph type="body" idx="1"/>
          </p:nvPr>
        </p:nvSpPr>
        <p:spPr>
          <a:xfrm>
            <a:off x="609599" y="2015231"/>
            <a:ext cx="10487487" cy="4166969"/>
          </a:xfrm>
        </p:spPr>
        <p:txBody>
          <a:bodyPr/>
          <a:lstStyle/>
          <a:p>
            <a:pPr marL="152396" indent="0">
              <a:buNone/>
            </a:pPr>
            <a:r>
              <a:rPr lang="en-US" dirty="0"/>
              <a:t>Jump statement are used to transfer control from one point or location to another point or location. They are used to modify the behavior of conditional and iterative statements .</a:t>
            </a:r>
          </a:p>
          <a:p>
            <a:pPr marL="152396" indent="0">
              <a:buNone/>
            </a:pPr>
            <a:r>
              <a:rPr lang="en-US" dirty="0"/>
              <a:t>They include:</a:t>
            </a:r>
          </a:p>
          <a:p>
            <a:r>
              <a:rPr lang="en-US" dirty="0"/>
              <a:t>Break</a:t>
            </a:r>
          </a:p>
          <a:p>
            <a:r>
              <a:rPr lang="en-US" dirty="0"/>
              <a:t>Continue</a:t>
            </a:r>
          </a:p>
          <a:p>
            <a:r>
              <a:rPr lang="en-US" dirty="0"/>
              <a:t>Goto</a:t>
            </a:r>
          </a:p>
          <a:p>
            <a:r>
              <a:rPr lang="en-US" dirty="0"/>
              <a:t>Return </a:t>
            </a:r>
          </a:p>
          <a:p>
            <a:r>
              <a:rPr lang="en-US" dirty="0"/>
              <a:t>throw</a:t>
            </a:r>
          </a:p>
        </p:txBody>
      </p:sp>
    </p:spTree>
    <p:extLst>
      <p:ext uri="{BB962C8B-B14F-4D97-AF65-F5344CB8AC3E}">
        <p14:creationId xmlns:p14="http://schemas.microsoft.com/office/powerpoint/2010/main" val="2582121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94DA8-D77F-055C-1652-A24253755FD2}"/>
              </a:ext>
            </a:extLst>
          </p:cNvPr>
          <p:cNvSpPr>
            <a:spLocks noGrp="1"/>
          </p:cNvSpPr>
          <p:nvPr>
            <p:ph type="title"/>
          </p:nvPr>
        </p:nvSpPr>
        <p:spPr>
          <a:xfrm>
            <a:off x="609600" y="203786"/>
            <a:ext cx="8276948" cy="692859"/>
          </a:xfrm>
        </p:spPr>
        <p:txBody>
          <a:bodyPr/>
          <a:lstStyle/>
          <a:p>
            <a:r>
              <a:rPr lang="en-US" dirty="0"/>
              <a:t>Break Statement</a:t>
            </a:r>
          </a:p>
        </p:txBody>
      </p:sp>
      <p:sp>
        <p:nvSpPr>
          <p:cNvPr id="3" name="Text Placeholder 2">
            <a:extLst>
              <a:ext uri="{FF2B5EF4-FFF2-40B4-BE49-F238E27FC236}">
                <a16:creationId xmlns:a16="http://schemas.microsoft.com/office/drawing/2014/main" id="{A5A21D9B-4641-A0D0-82B9-E8C64ACB0366}"/>
              </a:ext>
            </a:extLst>
          </p:cNvPr>
          <p:cNvSpPr>
            <a:spLocks noGrp="1"/>
          </p:cNvSpPr>
          <p:nvPr>
            <p:ph type="body" idx="1"/>
          </p:nvPr>
        </p:nvSpPr>
        <p:spPr>
          <a:xfrm>
            <a:off x="519676" y="1118587"/>
            <a:ext cx="11349767" cy="5285555"/>
          </a:xfrm>
        </p:spPr>
        <p:txBody>
          <a:bodyPr/>
          <a:lstStyle/>
          <a:p>
            <a:r>
              <a:rPr lang="en-US" dirty="0"/>
              <a:t>Break is a keyword that is used to terminate the loop body or the switch body. In a switch  each case should be terminated by a break statement to terminate the switch block.</a:t>
            </a:r>
          </a:p>
          <a:p>
            <a:endParaRPr lang="en-US" dirty="0"/>
          </a:p>
        </p:txBody>
      </p:sp>
      <p:pic>
        <p:nvPicPr>
          <p:cNvPr id="5" name="Picture 4">
            <a:extLst>
              <a:ext uri="{FF2B5EF4-FFF2-40B4-BE49-F238E27FC236}">
                <a16:creationId xmlns:a16="http://schemas.microsoft.com/office/drawing/2014/main" id="{C603989D-DABD-1F1F-524F-D4DBBE81BFCC}"/>
              </a:ext>
            </a:extLst>
          </p:cNvPr>
          <p:cNvPicPr>
            <a:picLocks noChangeAspect="1"/>
          </p:cNvPicPr>
          <p:nvPr/>
        </p:nvPicPr>
        <p:blipFill>
          <a:blip r:embed="rId2"/>
          <a:stretch>
            <a:fillRect/>
          </a:stretch>
        </p:blipFill>
        <p:spPr>
          <a:xfrm>
            <a:off x="7594977" y="2308194"/>
            <a:ext cx="4274466" cy="3767474"/>
          </a:xfrm>
          <a:prstGeom prst="rect">
            <a:avLst/>
          </a:prstGeom>
        </p:spPr>
      </p:pic>
      <p:pic>
        <p:nvPicPr>
          <p:cNvPr id="7" name="Picture 6">
            <a:extLst>
              <a:ext uri="{FF2B5EF4-FFF2-40B4-BE49-F238E27FC236}">
                <a16:creationId xmlns:a16="http://schemas.microsoft.com/office/drawing/2014/main" id="{CD6CD83A-3E68-DBFE-BD10-DDCC0AE547E1}"/>
              </a:ext>
            </a:extLst>
          </p:cNvPr>
          <p:cNvPicPr>
            <a:picLocks noChangeAspect="1"/>
          </p:cNvPicPr>
          <p:nvPr/>
        </p:nvPicPr>
        <p:blipFill rotWithShape="1">
          <a:blip r:embed="rId3"/>
          <a:srcRect t="3767"/>
          <a:stretch/>
        </p:blipFill>
        <p:spPr>
          <a:xfrm>
            <a:off x="231853" y="3563546"/>
            <a:ext cx="7491377" cy="2175867"/>
          </a:xfrm>
          <a:prstGeom prst="rect">
            <a:avLst/>
          </a:prstGeom>
        </p:spPr>
      </p:pic>
    </p:spTree>
    <p:extLst>
      <p:ext uri="{BB962C8B-B14F-4D97-AF65-F5344CB8AC3E}">
        <p14:creationId xmlns:p14="http://schemas.microsoft.com/office/powerpoint/2010/main" val="3932354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4FE0-96DC-58DD-6811-80A511E240B1}"/>
              </a:ext>
            </a:extLst>
          </p:cNvPr>
          <p:cNvSpPr>
            <a:spLocks noGrp="1"/>
          </p:cNvSpPr>
          <p:nvPr>
            <p:ph type="title"/>
          </p:nvPr>
        </p:nvSpPr>
        <p:spPr>
          <a:xfrm>
            <a:off x="725010" y="168275"/>
            <a:ext cx="8197048" cy="595205"/>
          </a:xfrm>
        </p:spPr>
        <p:txBody>
          <a:bodyPr/>
          <a:lstStyle/>
          <a:p>
            <a:r>
              <a:rPr lang="en-US" dirty="0"/>
              <a:t>Continue Statement</a:t>
            </a:r>
          </a:p>
        </p:txBody>
      </p:sp>
      <p:sp>
        <p:nvSpPr>
          <p:cNvPr id="3" name="Text Placeholder 2">
            <a:extLst>
              <a:ext uri="{FF2B5EF4-FFF2-40B4-BE49-F238E27FC236}">
                <a16:creationId xmlns:a16="http://schemas.microsoft.com/office/drawing/2014/main" id="{3C0603C5-F1C3-56C5-3BE9-A1A049BC70BF}"/>
              </a:ext>
            </a:extLst>
          </p:cNvPr>
          <p:cNvSpPr>
            <a:spLocks noGrp="1"/>
          </p:cNvSpPr>
          <p:nvPr>
            <p:ph type="body" idx="1"/>
          </p:nvPr>
        </p:nvSpPr>
        <p:spPr>
          <a:xfrm>
            <a:off x="609599" y="843379"/>
            <a:ext cx="11295355" cy="5690586"/>
          </a:xfrm>
        </p:spPr>
        <p:txBody>
          <a:bodyPr/>
          <a:lstStyle/>
          <a:p>
            <a:r>
              <a:rPr lang="en-US" sz="2400" dirty="0"/>
              <a:t>Sometimes we need to skip the statement execution from the loop body and we </a:t>
            </a:r>
          </a:p>
          <a:p>
            <a:r>
              <a:rPr lang="en-US" sz="2400" dirty="0"/>
              <a:t>The BREAK statement terminates the loop, whereas the CONTINUE statement skips only the current loop iteration, and allows the next loop iteration to proceed. The continue statement is almost always used with the if…else statement need to continue the loop execution for the next iteration.</a:t>
            </a:r>
          </a:p>
        </p:txBody>
      </p:sp>
      <p:pic>
        <p:nvPicPr>
          <p:cNvPr id="5" name="Picture 4">
            <a:extLst>
              <a:ext uri="{FF2B5EF4-FFF2-40B4-BE49-F238E27FC236}">
                <a16:creationId xmlns:a16="http://schemas.microsoft.com/office/drawing/2014/main" id="{4285073F-3BD7-634E-C6D3-6CF79E0D8357}"/>
              </a:ext>
            </a:extLst>
          </p:cNvPr>
          <p:cNvPicPr>
            <a:picLocks noChangeAspect="1"/>
          </p:cNvPicPr>
          <p:nvPr/>
        </p:nvPicPr>
        <p:blipFill>
          <a:blip r:embed="rId2"/>
          <a:stretch>
            <a:fillRect/>
          </a:stretch>
        </p:blipFill>
        <p:spPr>
          <a:xfrm>
            <a:off x="8175687" y="2651529"/>
            <a:ext cx="4016313" cy="3445903"/>
          </a:xfrm>
          <a:prstGeom prst="rect">
            <a:avLst/>
          </a:prstGeom>
        </p:spPr>
      </p:pic>
      <p:pic>
        <p:nvPicPr>
          <p:cNvPr id="7" name="Picture 6">
            <a:extLst>
              <a:ext uri="{FF2B5EF4-FFF2-40B4-BE49-F238E27FC236}">
                <a16:creationId xmlns:a16="http://schemas.microsoft.com/office/drawing/2014/main" id="{2887C8D8-0E6A-E945-FE7B-305EE82B7AF4}"/>
              </a:ext>
            </a:extLst>
          </p:cNvPr>
          <p:cNvPicPr>
            <a:picLocks noChangeAspect="1"/>
          </p:cNvPicPr>
          <p:nvPr/>
        </p:nvPicPr>
        <p:blipFill>
          <a:blip r:embed="rId3"/>
          <a:stretch>
            <a:fillRect/>
          </a:stretch>
        </p:blipFill>
        <p:spPr>
          <a:xfrm>
            <a:off x="426128" y="3665948"/>
            <a:ext cx="7669283" cy="2271685"/>
          </a:xfrm>
          <a:prstGeom prst="rect">
            <a:avLst/>
          </a:prstGeom>
        </p:spPr>
      </p:pic>
    </p:spTree>
    <p:extLst>
      <p:ext uri="{BB962C8B-B14F-4D97-AF65-F5344CB8AC3E}">
        <p14:creationId xmlns:p14="http://schemas.microsoft.com/office/powerpoint/2010/main" val="278480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92ACB2-A5C7-12FC-A5D2-4A78C1E0FD79}"/>
              </a:ext>
            </a:extLst>
          </p:cNvPr>
          <p:cNvPicPr>
            <a:picLocks noChangeAspect="1"/>
          </p:cNvPicPr>
          <p:nvPr/>
        </p:nvPicPr>
        <p:blipFill>
          <a:blip r:embed="rId2"/>
          <a:stretch>
            <a:fillRect/>
          </a:stretch>
        </p:blipFill>
        <p:spPr>
          <a:xfrm>
            <a:off x="1555857" y="755527"/>
            <a:ext cx="9230512" cy="4516316"/>
          </a:xfrm>
          <a:prstGeom prst="rect">
            <a:avLst/>
          </a:prstGeom>
        </p:spPr>
      </p:pic>
    </p:spTree>
    <p:extLst>
      <p:ext uri="{BB962C8B-B14F-4D97-AF65-F5344CB8AC3E}">
        <p14:creationId xmlns:p14="http://schemas.microsoft.com/office/powerpoint/2010/main" val="881375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59F1-5D04-A04C-5B13-6353BF867959}"/>
              </a:ext>
            </a:extLst>
          </p:cNvPr>
          <p:cNvSpPr>
            <a:spLocks noGrp="1"/>
          </p:cNvSpPr>
          <p:nvPr>
            <p:ph type="title"/>
          </p:nvPr>
        </p:nvSpPr>
        <p:spPr>
          <a:xfrm>
            <a:off x="482324" y="675800"/>
            <a:ext cx="9087803" cy="737248"/>
          </a:xfrm>
        </p:spPr>
        <p:txBody>
          <a:bodyPr/>
          <a:lstStyle/>
          <a:p>
            <a:r>
              <a:rPr lang="en-US" dirty="0"/>
              <a:t>If Statements in C#</a:t>
            </a:r>
          </a:p>
        </p:txBody>
      </p:sp>
      <p:sp>
        <p:nvSpPr>
          <p:cNvPr id="3" name="Text Placeholder 2">
            <a:extLst>
              <a:ext uri="{FF2B5EF4-FFF2-40B4-BE49-F238E27FC236}">
                <a16:creationId xmlns:a16="http://schemas.microsoft.com/office/drawing/2014/main" id="{74AE8C2E-A031-1EC8-E933-5F865C68286E}"/>
              </a:ext>
            </a:extLst>
          </p:cNvPr>
          <p:cNvSpPr>
            <a:spLocks noGrp="1"/>
          </p:cNvSpPr>
          <p:nvPr>
            <p:ph type="body" idx="1"/>
          </p:nvPr>
        </p:nvSpPr>
        <p:spPr>
          <a:xfrm>
            <a:off x="609600" y="1926454"/>
            <a:ext cx="10780450" cy="4255746"/>
          </a:xfrm>
        </p:spPr>
        <p:txBody>
          <a:bodyPr/>
          <a:lstStyle/>
          <a:p>
            <a:r>
              <a:rPr lang="en-US" dirty="0"/>
              <a:t>If else execute a block of statements (one or more instructions) when the condition in the if block is true and when its false it skip the execution of the if block .</a:t>
            </a:r>
          </a:p>
          <a:p>
            <a:endParaRPr lang="en-US" dirty="0"/>
          </a:p>
        </p:txBody>
      </p:sp>
      <p:pic>
        <p:nvPicPr>
          <p:cNvPr id="5" name="Picture 4">
            <a:extLst>
              <a:ext uri="{FF2B5EF4-FFF2-40B4-BE49-F238E27FC236}">
                <a16:creationId xmlns:a16="http://schemas.microsoft.com/office/drawing/2014/main" id="{54471994-5DDF-AA7F-6C5C-B913411421CE}"/>
              </a:ext>
            </a:extLst>
          </p:cNvPr>
          <p:cNvPicPr>
            <a:picLocks noChangeAspect="1"/>
          </p:cNvPicPr>
          <p:nvPr/>
        </p:nvPicPr>
        <p:blipFill>
          <a:blip r:embed="rId2"/>
          <a:stretch>
            <a:fillRect/>
          </a:stretch>
        </p:blipFill>
        <p:spPr>
          <a:xfrm>
            <a:off x="4509255" y="3098954"/>
            <a:ext cx="3457575" cy="3181350"/>
          </a:xfrm>
          <a:prstGeom prst="rect">
            <a:avLst/>
          </a:prstGeom>
        </p:spPr>
      </p:pic>
    </p:spTree>
    <p:extLst>
      <p:ext uri="{BB962C8B-B14F-4D97-AF65-F5344CB8AC3E}">
        <p14:creationId xmlns:p14="http://schemas.microsoft.com/office/powerpoint/2010/main" val="146730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710DA-2540-CDD1-F99C-22353C92E1D5}"/>
              </a:ext>
            </a:extLst>
          </p:cNvPr>
          <p:cNvSpPr>
            <a:spLocks noGrp="1"/>
          </p:cNvSpPr>
          <p:nvPr>
            <p:ph type="title"/>
          </p:nvPr>
        </p:nvSpPr>
        <p:spPr>
          <a:xfrm>
            <a:off x="609599" y="225980"/>
            <a:ext cx="9608598" cy="648471"/>
          </a:xfrm>
        </p:spPr>
        <p:txBody>
          <a:bodyPr/>
          <a:lstStyle/>
          <a:p>
            <a:r>
              <a:rPr lang="en-US" b="1" dirty="0"/>
              <a:t>Else If Statement</a:t>
            </a:r>
          </a:p>
        </p:txBody>
      </p:sp>
      <p:sp>
        <p:nvSpPr>
          <p:cNvPr id="3" name="Text Placeholder 2">
            <a:extLst>
              <a:ext uri="{FF2B5EF4-FFF2-40B4-BE49-F238E27FC236}">
                <a16:creationId xmlns:a16="http://schemas.microsoft.com/office/drawing/2014/main" id="{32FB11AA-3E5F-B9E0-A54A-CE736D1EB8F3}"/>
              </a:ext>
            </a:extLst>
          </p:cNvPr>
          <p:cNvSpPr>
            <a:spLocks noGrp="1"/>
          </p:cNvSpPr>
          <p:nvPr>
            <p:ph type="body" idx="1"/>
          </p:nvPr>
        </p:nvSpPr>
        <p:spPr>
          <a:xfrm>
            <a:off x="470517" y="985421"/>
            <a:ext cx="11239129" cy="5655076"/>
          </a:xfrm>
        </p:spPr>
        <p:txBody>
          <a:bodyPr/>
          <a:lstStyle/>
          <a:p>
            <a:pPr marL="152396" indent="0">
              <a:buNone/>
            </a:pPr>
            <a:r>
              <a:rPr lang="en-US" dirty="0"/>
              <a:t>When the condition is true the if block is executed  and if the condition is false then the else block will execute, but only one block is executed.</a:t>
            </a:r>
          </a:p>
          <a:p>
            <a:pPr marL="152396" indent="0">
              <a:buNone/>
            </a:pPr>
            <a:r>
              <a:rPr lang="en-US" dirty="0"/>
              <a:t>For every if condition statement, the else block is optional. But for every else block, the if block is compulsory. The purpose of the ‘if’ statement in a program is to allow multiple execution paths for varying user inputs, making it more interactive!</a:t>
            </a:r>
          </a:p>
        </p:txBody>
      </p:sp>
      <p:pic>
        <p:nvPicPr>
          <p:cNvPr id="5" name="Picture 4">
            <a:extLst>
              <a:ext uri="{FF2B5EF4-FFF2-40B4-BE49-F238E27FC236}">
                <a16:creationId xmlns:a16="http://schemas.microsoft.com/office/drawing/2014/main" id="{DCD972DC-3D23-7304-085E-03DB1F99DDDC}"/>
              </a:ext>
            </a:extLst>
          </p:cNvPr>
          <p:cNvPicPr>
            <a:picLocks noChangeAspect="1"/>
          </p:cNvPicPr>
          <p:nvPr/>
        </p:nvPicPr>
        <p:blipFill rotWithShape="1">
          <a:blip r:embed="rId2"/>
          <a:srcRect l="1160"/>
          <a:stretch/>
        </p:blipFill>
        <p:spPr>
          <a:xfrm>
            <a:off x="3684232" y="3311124"/>
            <a:ext cx="4575421" cy="3209925"/>
          </a:xfrm>
          <a:prstGeom prst="rect">
            <a:avLst/>
          </a:prstGeom>
        </p:spPr>
      </p:pic>
    </p:spTree>
    <p:extLst>
      <p:ext uri="{BB962C8B-B14F-4D97-AF65-F5344CB8AC3E}">
        <p14:creationId xmlns:p14="http://schemas.microsoft.com/office/powerpoint/2010/main" val="3403073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9A405-AE1B-475E-2CAF-D5F91C08AD61}"/>
              </a:ext>
            </a:extLst>
          </p:cNvPr>
          <p:cNvSpPr>
            <a:spLocks noGrp="1"/>
          </p:cNvSpPr>
          <p:nvPr>
            <p:ph type="title"/>
          </p:nvPr>
        </p:nvSpPr>
        <p:spPr>
          <a:xfrm>
            <a:off x="609600" y="444780"/>
            <a:ext cx="10025849" cy="462040"/>
          </a:xfrm>
        </p:spPr>
        <p:txBody>
          <a:bodyPr/>
          <a:lstStyle/>
          <a:p>
            <a:r>
              <a:rPr lang="en-US" dirty="0"/>
              <a:t>Nested-If and Ladder If </a:t>
            </a:r>
          </a:p>
        </p:txBody>
      </p:sp>
      <p:sp>
        <p:nvSpPr>
          <p:cNvPr id="3" name="Text Placeholder 2">
            <a:extLst>
              <a:ext uri="{FF2B5EF4-FFF2-40B4-BE49-F238E27FC236}">
                <a16:creationId xmlns:a16="http://schemas.microsoft.com/office/drawing/2014/main" id="{4A1B0038-D67A-F89B-EA6B-089DA7F1C642}"/>
              </a:ext>
            </a:extLst>
          </p:cNvPr>
          <p:cNvSpPr>
            <a:spLocks noGrp="1"/>
          </p:cNvSpPr>
          <p:nvPr>
            <p:ph type="body" idx="1"/>
          </p:nvPr>
        </p:nvSpPr>
        <p:spPr>
          <a:xfrm>
            <a:off x="736847" y="1686757"/>
            <a:ext cx="10617694" cy="4726462"/>
          </a:xfrm>
        </p:spPr>
        <p:txBody>
          <a:bodyPr/>
          <a:lstStyle/>
          <a:p>
            <a:r>
              <a:rPr lang="en-US" dirty="0"/>
              <a:t>When an if-else statement is present inside the body of another if or else then this is called nested if-else. Nested IF-ELSE statements are used when we want to check for a condition only when the previous dependent condition is true or false. </a:t>
            </a:r>
          </a:p>
          <a:p>
            <a:r>
              <a:rPr lang="en-US" dirty="0"/>
              <a:t>In Ladder if-else statements one of the statements will be executed depending upon the truth or false of the conditions. As soon as one of the conditions controlling the if is true, the statement associated with that if block is going to be executed, and the rest of the C# else-if ladder is bypassed. </a:t>
            </a:r>
          </a:p>
        </p:txBody>
      </p:sp>
    </p:spTree>
    <p:extLst>
      <p:ext uri="{BB962C8B-B14F-4D97-AF65-F5344CB8AC3E}">
        <p14:creationId xmlns:p14="http://schemas.microsoft.com/office/powerpoint/2010/main" val="2825856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ED2641-F6AC-2259-A8F2-2127C370035F}"/>
              </a:ext>
            </a:extLst>
          </p:cNvPr>
          <p:cNvPicPr>
            <a:picLocks noChangeAspect="1"/>
          </p:cNvPicPr>
          <p:nvPr/>
        </p:nvPicPr>
        <p:blipFill rotWithShape="1">
          <a:blip r:embed="rId2"/>
          <a:srcRect l="1840" r="25802"/>
          <a:stretch/>
        </p:blipFill>
        <p:spPr>
          <a:xfrm>
            <a:off x="6747030" y="1931493"/>
            <a:ext cx="4838330" cy="3705225"/>
          </a:xfrm>
          <a:prstGeom prst="rect">
            <a:avLst/>
          </a:prstGeom>
        </p:spPr>
      </p:pic>
      <p:pic>
        <p:nvPicPr>
          <p:cNvPr id="7" name="Picture 6">
            <a:extLst>
              <a:ext uri="{FF2B5EF4-FFF2-40B4-BE49-F238E27FC236}">
                <a16:creationId xmlns:a16="http://schemas.microsoft.com/office/drawing/2014/main" id="{B642757D-DBCA-2A77-481C-C86193F26ED1}"/>
              </a:ext>
            </a:extLst>
          </p:cNvPr>
          <p:cNvPicPr>
            <a:picLocks noChangeAspect="1"/>
          </p:cNvPicPr>
          <p:nvPr/>
        </p:nvPicPr>
        <p:blipFill rotWithShape="1">
          <a:blip r:embed="rId3"/>
          <a:srcRect r="11735"/>
          <a:stretch/>
        </p:blipFill>
        <p:spPr>
          <a:xfrm>
            <a:off x="442357" y="1560019"/>
            <a:ext cx="5843033" cy="4448175"/>
          </a:xfrm>
          <a:prstGeom prst="rect">
            <a:avLst/>
          </a:prstGeom>
        </p:spPr>
      </p:pic>
    </p:spTree>
    <p:extLst>
      <p:ext uri="{BB962C8B-B14F-4D97-AF65-F5344CB8AC3E}">
        <p14:creationId xmlns:p14="http://schemas.microsoft.com/office/powerpoint/2010/main" val="2915548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7257C-BD78-FF18-7539-006D60E07DFF}"/>
              </a:ext>
            </a:extLst>
          </p:cNvPr>
          <p:cNvSpPr>
            <a:spLocks noGrp="1"/>
          </p:cNvSpPr>
          <p:nvPr>
            <p:ph type="title"/>
          </p:nvPr>
        </p:nvSpPr>
        <p:spPr>
          <a:xfrm>
            <a:off x="796031" y="194908"/>
            <a:ext cx="8578788" cy="719492"/>
          </a:xfrm>
        </p:spPr>
        <p:txBody>
          <a:bodyPr/>
          <a:lstStyle/>
          <a:p>
            <a:r>
              <a:rPr lang="en-US" dirty="0"/>
              <a:t>Switch </a:t>
            </a:r>
          </a:p>
        </p:txBody>
      </p:sp>
      <p:sp>
        <p:nvSpPr>
          <p:cNvPr id="3" name="Text Placeholder 2">
            <a:extLst>
              <a:ext uri="{FF2B5EF4-FFF2-40B4-BE49-F238E27FC236}">
                <a16:creationId xmlns:a16="http://schemas.microsoft.com/office/drawing/2014/main" id="{924B439D-F813-4DE4-7280-64C090472544}"/>
              </a:ext>
            </a:extLst>
          </p:cNvPr>
          <p:cNvSpPr>
            <a:spLocks noGrp="1"/>
          </p:cNvSpPr>
          <p:nvPr>
            <p:ph type="body" idx="1"/>
          </p:nvPr>
        </p:nvSpPr>
        <p:spPr>
          <a:xfrm>
            <a:off x="609600" y="1003177"/>
            <a:ext cx="11126680" cy="5179023"/>
          </a:xfrm>
        </p:spPr>
        <p:txBody>
          <a:bodyPr/>
          <a:lstStyle/>
          <a:p>
            <a:r>
              <a:rPr lang="en-US" dirty="0"/>
              <a:t>The switch is a keyword in the C# language, and by using this switch keyword we can create selection statements with multiple blocks. And the Multiple blocks can be constructed by using the case keyword.</a:t>
            </a:r>
          </a:p>
          <a:p>
            <a:r>
              <a:rPr lang="en-US" dirty="0"/>
              <a:t>Switch case statements in C# are a substitute for long if else statements that compare a variable or expression to several values. The switch statement is a multi-way branching statement which means it provides an easy way to switch the execution to different parts of code based on the value of the expression. Nested if makes the program more complex and less readable.</a:t>
            </a:r>
          </a:p>
        </p:txBody>
      </p:sp>
      <p:pic>
        <p:nvPicPr>
          <p:cNvPr id="5" name="Picture 4">
            <a:extLst>
              <a:ext uri="{FF2B5EF4-FFF2-40B4-BE49-F238E27FC236}">
                <a16:creationId xmlns:a16="http://schemas.microsoft.com/office/drawing/2014/main" id="{344AAC09-8A3F-8C8E-8B38-8AFE1045DE3C}"/>
              </a:ext>
            </a:extLst>
          </p:cNvPr>
          <p:cNvPicPr>
            <a:picLocks noChangeAspect="1"/>
          </p:cNvPicPr>
          <p:nvPr/>
        </p:nvPicPr>
        <p:blipFill rotWithShape="1">
          <a:blip r:embed="rId2"/>
          <a:srcRect t="1529"/>
          <a:stretch/>
        </p:blipFill>
        <p:spPr>
          <a:xfrm>
            <a:off x="4018626" y="4284490"/>
            <a:ext cx="2790547" cy="2378602"/>
          </a:xfrm>
          <a:prstGeom prst="rect">
            <a:avLst/>
          </a:prstGeom>
        </p:spPr>
      </p:pic>
    </p:spTree>
    <p:extLst>
      <p:ext uri="{BB962C8B-B14F-4D97-AF65-F5344CB8AC3E}">
        <p14:creationId xmlns:p14="http://schemas.microsoft.com/office/powerpoint/2010/main" val="2498204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EF102E-419D-F31C-D414-E67B77E40088}"/>
              </a:ext>
            </a:extLst>
          </p:cNvPr>
          <p:cNvPicPr>
            <a:picLocks noChangeAspect="1"/>
          </p:cNvPicPr>
          <p:nvPr/>
        </p:nvPicPr>
        <p:blipFill>
          <a:blip r:embed="rId2"/>
          <a:stretch>
            <a:fillRect/>
          </a:stretch>
        </p:blipFill>
        <p:spPr>
          <a:xfrm>
            <a:off x="1366837" y="914908"/>
            <a:ext cx="9458325" cy="3838575"/>
          </a:xfrm>
          <a:prstGeom prst="rect">
            <a:avLst/>
          </a:prstGeom>
        </p:spPr>
      </p:pic>
      <p:pic>
        <p:nvPicPr>
          <p:cNvPr id="7" name="Picture 6">
            <a:extLst>
              <a:ext uri="{FF2B5EF4-FFF2-40B4-BE49-F238E27FC236}">
                <a16:creationId xmlns:a16="http://schemas.microsoft.com/office/drawing/2014/main" id="{FEDEFCFD-B989-1893-B3DA-E6F96C39F283}"/>
              </a:ext>
            </a:extLst>
          </p:cNvPr>
          <p:cNvPicPr>
            <a:picLocks noChangeAspect="1"/>
          </p:cNvPicPr>
          <p:nvPr/>
        </p:nvPicPr>
        <p:blipFill>
          <a:blip r:embed="rId3"/>
          <a:stretch>
            <a:fillRect/>
          </a:stretch>
        </p:blipFill>
        <p:spPr>
          <a:xfrm>
            <a:off x="3184771" y="5466842"/>
            <a:ext cx="5467350" cy="476250"/>
          </a:xfrm>
          <a:prstGeom prst="rect">
            <a:avLst/>
          </a:prstGeom>
        </p:spPr>
      </p:pic>
    </p:spTree>
    <p:extLst>
      <p:ext uri="{BB962C8B-B14F-4D97-AF65-F5344CB8AC3E}">
        <p14:creationId xmlns:p14="http://schemas.microsoft.com/office/powerpoint/2010/main" val="3564019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3FE9166DFFCA4F828C9562480FADF8" ma:contentTypeVersion="17" ma:contentTypeDescription="Create a new document." ma:contentTypeScope="" ma:versionID="99b97478d634bcb6731d6423c0aa6266">
  <xsd:schema xmlns:xsd="http://www.w3.org/2001/XMLSchema" xmlns:xs="http://www.w3.org/2001/XMLSchema" xmlns:p="http://schemas.microsoft.com/office/2006/metadata/properties" xmlns:ns3="b2463319-f063-494d-be28-0864aafcbfaf" xmlns:ns4="cb70dd5e-aeba-4303-895e-0ae485ba4d8f" targetNamespace="http://schemas.microsoft.com/office/2006/metadata/properties" ma:root="true" ma:fieldsID="145e044a657221f1d5675606702a2248" ns3:_="" ns4:_="">
    <xsd:import namespace="b2463319-f063-494d-be28-0864aafcbfaf"/>
    <xsd:import namespace="cb70dd5e-aeba-4303-895e-0ae485ba4d8f"/>
    <xsd:element name="properties">
      <xsd:complexType>
        <xsd:sequence>
          <xsd:element name="documentManagement">
            <xsd:complexType>
              <xsd:all>
                <xsd:element ref="ns3:MigrationWizId" minOccurs="0"/>
                <xsd:element ref="ns3:MigrationWizIdPermissions" minOccurs="0"/>
                <xsd:element ref="ns3:MigrationWizIdVersion" minOccurs="0"/>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463319-f063-494d-be28-0864aafcbfaf"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Version" ma:index="10" nillable="true" ma:displayName="MigrationWizIdVersion" ma:internalName="MigrationWizIdVersion">
      <xsd:simpleType>
        <xsd:restriction base="dms:Text"/>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_activity" ma:index="24"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b70dd5e-aeba-4303-895e-0ae485ba4d8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igrationWizIdVersion xmlns="b2463319-f063-494d-be28-0864aafcbfaf" xsi:nil="true"/>
    <MigrationWizIdPermissions xmlns="b2463319-f063-494d-be28-0864aafcbfaf" xsi:nil="true"/>
    <_activity xmlns="b2463319-f063-494d-be28-0864aafcbfaf" xsi:nil="true"/>
    <MigrationWizId xmlns="b2463319-f063-494d-be28-0864aafcbfa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D7B4EB-F5C5-4CA3-BAC1-B3B4AF6DB5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463319-f063-494d-be28-0864aafcbfaf"/>
    <ds:schemaRef ds:uri="cb70dd5e-aeba-4303-895e-0ae485ba4d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2AA5A4-E269-4899-862A-127C1A8BCCA6}">
  <ds:schemaRefs>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purl.org/dc/dcmitype/"/>
    <ds:schemaRef ds:uri="http://www.w3.org/XML/1998/namespace"/>
    <ds:schemaRef ds:uri="http://purl.org/dc/terms/"/>
    <ds:schemaRef ds:uri="http://schemas.microsoft.com/office/infopath/2007/PartnerControls"/>
    <ds:schemaRef ds:uri="cb70dd5e-aeba-4303-895e-0ae485ba4d8f"/>
    <ds:schemaRef ds:uri="b2463319-f063-494d-be28-0864aafcbfaf"/>
  </ds:schemaRefs>
</ds:datastoreItem>
</file>

<file path=customXml/itemProps3.xml><?xml version="1.0" encoding="utf-8"?>
<ds:datastoreItem xmlns:ds="http://schemas.openxmlformats.org/officeDocument/2006/customXml" ds:itemID="{3DA09E55-07E3-4B96-80C1-B81AA4C239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889</TotalTime>
  <Words>1151</Words>
  <Application>Microsoft Office PowerPoint</Application>
  <PresentationFormat>Widescreen</PresentationFormat>
  <Paragraphs>63</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CONTROL FLOW</vt:lpstr>
      <vt:lpstr>Control Flow</vt:lpstr>
      <vt:lpstr>PowerPoint Presentation</vt:lpstr>
      <vt:lpstr>If Statements in C#</vt:lpstr>
      <vt:lpstr>Else If Statement</vt:lpstr>
      <vt:lpstr>Nested-If and Ladder If </vt:lpstr>
      <vt:lpstr>PowerPoint Presentation</vt:lpstr>
      <vt:lpstr>Switch </vt:lpstr>
      <vt:lpstr>PowerPoint Presentation</vt:lpstr>
      <vt:lpstr>Loops in C#</vt:lpstr>
      <vt:lpstr>Types of Loops </vt:lpstr>
      <vt:lpstr>While Loops</vt:lpstr>
      <vt:lpstr>PowerPoint Presentation</vt:lpstr>
      <vt:lpstr>PowerPoint Presentation</vt:lpstr>
      <vt:lpstr>Do-While Loop</vt:lpstr>
      <vt:lpstr>PowerPoint Presentation</vt:lpstr>
      <vt:lpstr>PowerPoint Presentation</vt:lpstr>
      <vt:lpstr>For Loop</vt:lpstr>
      <vt:lpstr>For Loop Stages</vt:lpstr>
      <vt:lpstr>PowerPoint Presentation</vt:lpstr>
      <vt:lpstr>Jump Statements </vt:lpstr>
      <vt:lpstr>Break Statement</vt:lpstr>
      <vt:lpstr>Continue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FLOW</dc:title>
  <dc:creator>Jonathan Ndambuki</dc:creator>
  <cp:lastModifiedBy>Jonathan Ndambuki Nzimbi</cp:lastModifiedBy>
  <cp:revision>5</cp:revision>
  <dcterms:created xsi:type="dcterms:W3CDTF">2023-05-30T14:44:15Z</dcterms:created>
  <dcterms:modified xsi:type="dcterms:W3CDTF">2023-11-23T10:07:57Z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0x0101006A3FE9166DFFCA4F828C9562480FADF8</vt:lpwstr>
  </property>
</Properties>
</file>