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8" r:id="rId2"/>
    <p:sldId id="257" r:id="rId3"/>
    <p:sldId id="273"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12E259-F3DF-4B20-A6F7-DD0F3F5F044C}" type="datetimeFigureOut">
              <a:rPr lang="en-US" smtClean="0"/>
              <a:t>5/23/2023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6A190-3A1F-4F81-94AE-E0E8A812396F}" type="slidenum">
              <a:rPr lang="en-US" smtClean="0"/>
              <a:t>‹#›</a:t>
            </a:fld>
            <a:endParaRPr lang="en-US"/>
          </a:p>
        </p:txBody>
      </p:sp>
    </p:spTree>
    <p:extLst>
      <p:ext uri="{BB962C8B-B14F-4D97-AF65-F5344CB8AC3E}">
        <p14:creationId xmlns:p14="http://schemas.microsoft.com/office/powerpoint/2010/main" val="314320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D7140-FEEB-811A-D00C-058BA6EFD8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B937CF-EDAA-EC60-CE8B-4FBF9312F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82E614-40D2-90B9-B2C2-4E9C640402B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E95EADE-16A1-2F84-E29E-EA899BD878D1}"/>
              </a:ext>
            </a:extLst>
          </p:cNvPr>
          <p:cNvSpPr>
            <a:spLocks noGrp="1"/>
          </p:cNvSpPr>
          <p:nvPr>
            <p:ph type="ftr" sz="quarter" idx="11"/>
          </p:nvPr>
        </p:nvSpPr>
        <p:spPr/>
        <p:txBody>
          <a:bodyPr/>
          <a:lstStyle/>
          <a:p>
            <a:r>
              <a:rPr lang="en-US"/>
              <a:t>C#</a:t>
            </a:r>
          </a:p>
        </p:txBody>
      </p:sp>
      <p:sp>
        <p:nvSpPr>
          <p:cNvPr id="6" name="Slide Number Placeholder 5">
            <a:extLst>
              <a:ext uri="{FF2B5EF4-FFF2-40B4-BE49-F238E27FC236}">
                <a16:creationId xmlns:a16="http://schemas.microsoft.com/office/drawing/2014/main" id="{E2D2A25B-4AA4-1A40-7401-1D7AF36B1528}"/>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3323465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7440-2B07-40C3-1024-0DA4C5AC1B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973791-ABD6-A5DF-B824-819F489678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2672E-3204-5CA7-B513-27E0B0F8E2E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C5C3666-E402-ADC1-85EE-8EE682318E07}"/>
              </a:ext>
            </a:extLst>
          </p:cNvPr>
          <p:cNvSpPr>
            <a:spLocks noGrp="1"/>
          </p:cNvSpPr>
          <p:nvPr>
            <p:ph type="ftr" sz="quarter" idx="11"/>
          </p:nvPr>
        </p:nvSpPr>
        <p:spPr/>
        <p:txBody>
          <a:bodyPr/>
          <a:lstStyle/>
          <a:p>
            <a:r>
              <a:rPr lang="en-US"/>
              <a:t>C#</a:t>
            </a:r>
          </a:p>
        </p:txBody>
      </p:sp>
      <p:sp>
        <p:nvSpPr>
          <p:cNvPr id="6" name="Slide Number Placeholder 5">
            <a:extLst>
              <a:ext uri="{FF2B5EF4-FFF2-40B4-BE49-F238E27FC236}">
                <a16:creationId xmlns:a16="http://schemas.microsoft.com/office/drawing/2014/main" id="{7AFA38E8-BD3F-E0B4-0865-B5D971344C00}"/>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1479586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47C18C-6D15-425A-AD78-E3E0DD7CC7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57BB2E-90E2-3C39-117F-A11FE753F7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1EDA1-9F3C-BE3E-F5E3-109568119D0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B8FECD-E400-51AC-33EB-A90C2C199396}"/>
              </a:ext>
            </a:extLst>
          </p:cNvPr>
          <p:cNvSpPr>
            <a:spLocks noGrp="1"/>
          </p:cNvSpPr>
          <p:nvPr>
            <p:ph type="ftr" sz="quarter" idx="11"/>
          </p:nvPr>
        </p:nvSpPr>
        <p:spPr/>
        <p:txBody>
          <a:bodyPr/>
          <a:lstStyle/>
          <a:p>
            <a:r>
              <a:rPr lang="en-US"/>
              <a:t>C#</a:t>
            </a:r>
          </a:p>
        </p:txBody>
      </p:sp>
      <p:sp>
        <p:nvSpPr>
          <p:cNvPr id="6" name="Slide Number Placeholder 5">
            <a:extLst>
              <a:ext uri="{FF2B5EF4-FFF2-40B4-BE49-F238E27FC236}">
                <a16:creationId xmlns:a16="http://schemas.microsoft.com/office/drawing/2014/main" id="{E827FE9B-3969-AA13-BD3B-A43FF26C4970}"/>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1190643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71404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2670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EBD41-7836-FC0B-8E3B-B933773841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9F6486-B9BB-933D-A8C5-1C99D2A33C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989238-1652-06E0-167E-EB007AB3C48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EBCBB4A-6C4C-C86B-12B7-2485D6EE64A3}"/>
              </a:ext>
            </a:extLst>
          </p:cNvPr>
          <p:cNvSpPr>
            <a:spLocks noGrp="1"/>
          </p:cNvSpPr>
          <p:nvPr>
            <p:ph type="ftr" sz="quarter" idx="11"/>
          </p:nvPr>
        </p:nvSpPr>
        <p:spPr/>
        <p:txBody>
          <a:bodyPr/>
          <a:lstStyle/>
          <a:p>
            <a:r>
              <a:rPr lang="en-US"/>
              <a:t>C#</a:t>
            </a:r>
          </a:p>
        </p:txBody>
      </p:sp>
      <p:sp>
        <p:nvSpPr>
          <p:cNvPr id="6" name="Slide Number Placeholder 5">
            <a:extLst>
              <a:ext uri="{FF2B5EF4-FFF2-40B4-BE49-F238E27FC236}">
                <a16:creationId xmlns:a16="http://schemas.microsoft.com/office/drawing/2014/main" id="{E43E3FED-FA3D-B23E-CA8A-B2BC14DA3299}"/>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251608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DDC7F-1BF5-CFB6-0FF8-5CE1A98699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16AB48-51F9-1F4E-9016-691030B024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56F03F-E396-2D5A-5AEF-11F1ED89627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81C981C-45D7-C52C-64DF-3700F6F02DE6}"/>
              </a:ext>
            </a:extLst>
          </p:cNvPr>
          <p:cNvSpPr>
            <a:spLocks noGrp="1"/>
          </p:cNvSpPr>
          <p:nvPr>
            <p:ph type="ftr" sz="quarter" idx="11"/>
          </p:nvPr>
        </p:nvSpPr>
        <p:spPr/>
        <p:txBody>
          <a:bodyPr/>
          <a:lstStyle/>
          <a:p>
            <a:r>
              <a:rPr lang="en-US"/>
              <a:t>C#</a:t>
            </a:r>
          </a:p>
        </p:txBody>
      </p:sp>
      <p:sp>
        <p:nvSpPr>
          <p:cNvPr id="6" name="Slide Number Placeholder 5">
            <a:extLst>
              <a:ext uri="{FF2B5EF4-FFF2-40B4-BE49-F238E27FC236}">
                <a16:creationId xmlns:a16="http://schemas.microsoft.com/office/drawing/2014/main" id="{53B3B126-0618-0160-818F-C3EF93472F13}"/>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2707068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A6E3-8D19-7997-8FF4-3EC2CC7A14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0EBED-0BA7-55DB-AD50-1EEA86BCFF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BB226F-B390-48E6-5225-B5CA867801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E83ECF-F6ED-80B5-857A-96DA8366EB4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FA31533-4385-FB91-7D9D-416CD27A9415}"/>
              </a:ext>
            </a:extLst>
          </p:cNvPr>
          <p:cNvSpPr>
            <a:spLocks noGrp="1"/>
          </p:cNvSpPr>
          <p:nvPr>
            <p:ph type="ftr" sz="quarter" idx="11"/>
          </p:nvPr>
        </p:nvSpPr>
        <p:spPr/>
        <p:txBody>
          <a:bodyPr/>
          <a:lstStyle/>
          <a:p>
            <a:r>
              <a:rPr lang="en-US"/>
              <a:t>C#</a:t>
            </a:r>
          </a:p>
        </p:txBody>
      </p:sp>
      <p:sp>
        <p:nvSpPr>
          <p:cNvPr id="7" name="Slide Number Placeholder 6">
            <a:extLst>
              <a:ext uri="{FF2B5EF4-FFF2-40B4-BE49-F238E27FC236}">
                <a16:creationId xmlns:a16="http://schemas.microsoft.com/office/drawing/2014/main" id="{15DF71DB-5E2A-5605-190D-A375C61F76D9}"/>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1667421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12C6A-61D6-66CA-F346-9D3DEE766E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34E1B7-A010-BFCA-92B6-144DE901A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19054F-53C2-8253-F1D3-49DDD3A309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16162A-C1DD-A6EC-2E44-A87B015921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BDFA4F-D489-D00B-9766-5A976A5548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42AA95-4EBB-2937-F735-9B1CE5D3663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5913AEB7-28EB-63FC-A119-FE92117DE030}"/>
              </a:ext>
            </a:extLst>
          </p:cNvPr>
          <p:cNvSpPr>
            <a:spLocks noGrp="1"/>
          </p:cNvSpPr>
          <p:nvPr>
            <p:ph type="ftr" sz="quarter" idx="11"/>
          </p:nvPr>
        </p:nvSpPr>
        <p:spPr/>
        <p:txBody>
          <a:bodyPr/>
          <a:lstStyle/>
          <a:p>
            <a:r>
              <a:rPr lang="en-US"/>
              <a:t>C#</a:t>
            </a:r>
          </a:p>
        </p:txBody>
      </p:sp>
      <p:sp>
        <p:nvSpPr>
          <p:cNvPr id="9" name="Slide Number Placeholder 8">
            <a:extLst>
              <a:ext uri="{FF2B5EF4-FFF2-40B4-BE49-F238E27FC236}">
                <a16:creationId xmlns:a16="http://schemas.microsoft.com/office/drawing/2014/main" id="{53BB4811-58B3-6B07-13AC-D638E70785BC}"/>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1645356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0B1C7-675F-799E-A69C-6E3256FF66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859C05-8B0A-0D00-63D2-32F850034DA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BC7904B2-FF94-7F2A-9E6E-D77DADFB56DE}"/>
              </a:ext>
            </a:extLst>
          </p:cNvPr>
          <p:cNvSpPr>
            <a:spLocks noGrp="1"/>
          </p:cNvSpPr>
          <p:nvPr>
            <p:ph type="ftr" sz="quarter" idx="11"/>
          </p:nvPr>
        </p:nvSpPr>
        <p:spPr/>
        <p:txBody>
          <a:bodyPr/>
          <a:lstStyle/>
          <a:p>
            <a:r>
              <a:rPr lang="en-US"/>
              <a:t>C#</a:t>
            </a:r>
          </a:p>
        </p:txBody>
      </p:sp>
      <p:sp>
        <p:nvSpPr>
          <p:cNvPr id="5" name="Slide Number Placeholder 4">
            <a:extLst>
              <a:ext uri="{FF2B5EF4-FFF2-40B4-BE49-F238E27FC236}">
                <a16:creationId xmlns:a16="http://schemas.microsoft.com/office/drawing/2014/main" id="{A31F0A3D-3B4D-E28A-34D2-477A2F90E37C}"/>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1196376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F1F3BF-CEBD-1AF0-963A-83BFC203C6CB}"/>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F759E979-CE41-70B1-6044-9361029582D1}"/>
              </a:ext>
            </a:extLst>
          </p:cNvPr>
          <p:cNvSpPr>
            <a:spLocks noGrp="1"/>
          </p:cNvSpPr>
          <p:nvPr>
            <p:ph type="ftr" sz="quarter" idx="11"/>
          </p:nvPr>
        </p:nvSpPr>
        <p:spPr/>
        <p:txBody>
          <a:bodyPr/>
          <a:lstStyle/>
          <a:p>
            <a:r>
              <a:rPr lang="en-US"/>
              <a:t>C#</a:t>
            </a:r>
          </a:p>
        </p:txBody>
      </p:sp>
      <p:sp>
        <p:nvSpPr>
          <p:cNvPr id="4" name="Slide Number Placeholder 3">
            <a:extLst>
              <a:ext uri="{FF2B5EF4-FFF2-40B4-BE49-F238E27FC236}">
                <a16:creationId xmlns:a16="http://schemas.microsoft.com/office/drawing/2014/main" id="{B99D966C-8E69-B1D8-8E5D-389871436079}"/>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2802640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559B-B803-834F-5AEC-B43A551E5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2E7827-BA9E-189B-BCE9-4F498E0DC4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92D61F-4E75-95FF-AE4E-46B83DAD1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13224A-EC44-0B43-9EF8-4BB6EBCAC8A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AEF55D9-E3F8-CC95-4799-3E6140AB83DB}"/>
              </a:ext>
            </a:extLst>
          </p:cNvPr>
          <p:cNvSpPr>
            <a:spLocks noGrp="1"/>
          </p:cNvSpPr>
          <p:nvPr>
            <p:ph type="ftr" sz="quarter" idx="11"/>
          </p:nvPr>
        </p:nvSpPr>
        <p:spPr/>
        <p:txBody>
          <a:bodyPr/>
          <a:lstStyle/>
          <a:p>
            <a:r>
              <a:rPr lang="en-US"/>
              <a:t>C#</a:t>
            </a:r>
          </a:p>
        </p:txBody>
      </p:sp>
      <p:sp>
        <p:nvSpPr>
          <p:cNvPr id="7" name="Slide Number Placeholder 6">
            <a:extLst>
              <a:ext uri="{FF2B5EF4-FFF2-40B4-BE49-F238E27FC236}">
                <a16:creationId xmlns:a16="http://schemas.microsoft.com/office/drawing/2014/main" id="{6CDAFC45-BD41-3152-A960-F79CBA0AE203}"/>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3668651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86DD-5DBA-37A2-F939-AE2ACD17E9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E26FD9-5600-E917-5D7E-BAB169DBAA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3936DC-6702-7DD5-850A-C59A300EA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CC13AD-284C-D188-4033-E2A75DE1F6A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8E8C1BD-5795-1E2E-C5E9-A748D2ACE199}"/>
              </a:ext>
            </a:extLst>
          </p:cNvPr>
          <p:cNvSpPr>
            <a:spLocks noGrp="1"/>
          </p:cNvSpPr>
          <p:nvPr>
            <p:ph type="ftr" sz="quarter" idx="11"/>
          </p:nvPr>
        </p:nvSpPr>
        <p:spPr/>
        <p:txBody>
          <a:bodyPr/>
          <a:lstStyle/>
          <a:p>
            <a:r>
              <a:rPr lang="en-US"/>
              <a:t>C#</a:t>
            </a:r>
          </a:p>
        </p:txBody>
      </p:sp>
      <p:sp>
        <p:nvSpPr>
          <p:cNvPr id="7" name="Slide Number Placeholder 6">
            <a:extLst>
              <a:ext uri="{FF2B5EF4-FFF2-40B4-BE49-F238E27FC236}">
                <a16:creationId xmlns:a16="http://schemas.microsoft.com/office/drawing/2014/main" id="{BD113EA1-5E81-697A-AED7-29318237AB05}"/>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2130405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37E0AB-E656-384D-BF0E-CFFA57B569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FB1A08-6829-62FA-B62A-CC171E78BF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00DC52-877F-8981-4542-6CD99C4CD9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1F966F24-615D-6DB2-0521-8ECD6A3782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a:t>
            </a:r>
          </a:p>
        </p:txBody>
      </p:sp>
      <p:sp>
        <p:nvSpPr>
          <p:cNvPr id="6" name="Slide Number Placeholder 5">
            <a:extLst>
              <a:ext uri="{FF2B5EF4-FFF2-40B4-BE49-F238E27FC236}">
                <a16:creationId xmlns:a16="http://schemas.microsoft.com/office/drawing/2014/main" id="{96BE440A-592F-41B7-08B5-7E89AB4452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10B883-2976-4CC9-8893-15E1193FEC45}" type="slidenum">
              <a:rPr lang="en-US" smtClean="0"/>
              <a:t>‹#›</a:t>
            </a:fld>
            <a:endParaRPr lang="en-US"/>
          </a:p>
        </p:txBody>
      </p:sp>
    </p:spTree>
    <p:extLst>
      <p:ext uri="{BB962C8B-B14F-4D97-AF65-F5344CB8AC3E}">
        <p14:creationId xmlns:p14="http://schemas.microsoft.com/office/powerpoint/2010/main" val="1871102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031684" y="813733"/>
            <a:ext cx="5919743" cy="5268008"/>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92214" y="1943116"/>
            <a:ext cx="7359821" cy="3587997"/>
          </a:xfrm>
          <a:prstGeom prst="rect">
            <a:avLst/>
          </a:prstGeom>
        </p:spPr>
        <p:txBody>
          <a:bodyPr spcFirstLastPara="1" vert="horz" wrap="square" lIns="0" tIns="0" rIns="0" bIns="0" rtlCol="0" anchor="ctr" anchorCtr="0">
            <a:noAutofit/>
          </a:bodyPr>
          <a:lstStyle/>
          <a:p>
            <a:pPr algn="ctr"/>
            <a:br>
              <a:rPr lang="en" sz="5400" b="1" dirty="0">
                <a:latin typeface="Times New Roman" panose="02020603050405020304" pitchFamily="18" charset="0"/>
                <a:cs typeface="Times New Roman" panose="02020603050405020304" pitchFamily="18" charset="0"/>
              </a:rPr>
            </a:br>
            <a:r>
              <a:rPr lang="en" sz="5400" b="1" dirty="0">
                <a:latin typeface="Times New Roman" panose="02020603050405020304" pitchFamily="18" charset="0"/>
                <a:cs typeface="Times New Roman" panose="02020603050405020304" pitchFamily="18" charset="0"/>
              </a:rPr>
              <a:t>INTRODUCTION </a:t>
            </a:r>
            <a:br>
              <a:rPr lang="en" sz="5400" b="1" dirty="0">
                <a:latin typeface="Times New Roman" panose="02020603050405020304" pitchFamily="18" charset="0"/>
                <a:cs typeface="Times New Roman" panose="02020603050405020304" pitchFamily="18" charset="0"/>
              </a:rPr>
            </a:br>
            <a:r>
              <a:rPr lang="en" sz="5400" b="1" dirty="0">
                <a:latin typeface="Times New Roman" panose="02020603050405020304" pitchFamily="18" charset="0"/>
                <a:cs typeface="Times New Roman" panose="02020603050405020304" pitchFamily="18" charset="0"/>
              </a:rPr>
              <a:t>TO </a:t>
            </a:r>
            <a:br>
              <a:rPr lang="en" sz="5400" b="1" dirty="0">
                <a:latin typeface="Times New Roman" panose="02020603050405020304" pitchFamily="18" charset="0"/>
                <a:cs typeface="Times New Roman" panose="02020603050405020304" pitchFamily="18" charset="0"/>
              </a:rPr>
            </a:br>
            <a:r>
              <a:rPr lang="en" sz="7200" b="1" dirty="0">
                <a:latin typeface="Times New Roman" panose="02020603050405020304" pitchFamily="18" charset="0"/>
                <a:cs typeface="Times New Roman" panose="02020603050405020304" pitchFamily="18" charset="0"/>
              </a:rPr>
              <a:t>.NET</a:t>
            </a:r>
            <a:br>
              <a:rPr lang="en" sz="5400" b="1" dirty="0">
                <a:latin typeface="Times New Roman" panose="02020603050405020304" pitchFamily="18" charset="0"/>
                <a:cs typeface="Times New Roman" panose="02020603050405020304" pitchFamily="18" charset="0"/>
              </a:rPr>
            </a:br>
            <a:endParaRPr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6219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F68E3-B9B8-2A58-DD21-F2C2E665ED15}"/>
              </a:ext>
            </a:extLst>
          </p:cNvPr>
          <p:cNvSpPr>
            <a:spLocks noGrp="1"/>
          </p:cNvSpPr>
          <p:nvPr>
            <p:ph type="title"/>
          </p:nvPr>
        </p:nvSpPr>
        <p:spPr>
          <a:xfrm>
            <a:off x="609600" y="807467"/>
            <a:ext cx="11109820" cy="668995"/>
          </a:xfrm>
        </p:spPr>
        <p:txBody>
          <a:bodyPr/>
          <a:lstStyle/>
          <a:p>
            <a:r>
              <a:rPr lang="en-US" dirty="0"/>
              <a:t>Introduction to the  .NET Framework</a:t>
            </a:r>
          </a:p>
        </p:txBody>
      </p:sp>
      <p:sp>
        <p:nvSpPr>
          <p:cNvPr id="3" name="Text Placeholder 2">
            <a:extLst>
              <a:ext uri="{FF2B5EF4-FFF2-40B4-BE49-F238E27FC236}">
                <a16:creationId xmlns:a16="http://schemas.microsoft.com/office/drawing/2014/main" id="{F6501655-68EE-EF22-94CF-111088B41AEA}"/>
              </a:ext>
            </a:extLst>
          </p:cNvPr>
          <p:cNvSpPr>
            <a:spLocks noGrp="1"/>
          </p:cNvSpPr>
          <p:nvPr>
            <p:ph type="body" idx="1"/>
          </p:nvPr>
        </p:nvSpPr>
        <p:spPr>
          <a:xfrm>
            <a:off x="609600" y="2382472"/>
            <a:ext cx="11227266" cy="4085439"/>
          </a:xfrm>
        </p:spPr>
        <p:txBody>
          <a:bodyPr/>
          <a:lstStyle/>
          <a:p>
            <a:pPr marL="152396" indent="0">
              <a:buNone/>
            </a:pPr>
            <a:r>
              <a:rPr lang="en-US" sz="1800" b="1" i="0" dirty="0">
                <a:solidFill>
                  <a:srgbClr val="000000"/>
                </a:solidFill>
                <a:effectLst/>
                <a:latin typeface="arial" panose="020B0604020202020204" pitchFamily="34" charset="0"/>
              </a:rPr>
              <a:t>NET</a:t>
            </a:r>
            <a:r>
              <a:rPr lang="en-US" sz="1800" b="0" i="0" dirty="0">
                <a:solidFill>
                  <a:srgbClr val="000000"/>
                </a:solidFill>
                <a:effectLst/>
                <a:latin typeface="arial" panose="020B0604020202020204" pitchFamily="34" charset="0"/>
              </a:rPr>
              <a:t> stands for </a:t>
            </a:r>
            <a:r>
              <a:rPr lang="en-US" sz="1800" b="1" i="0" dirty="0">
                <a:solidFill>
                  <a:srgbClr val="000000"/>
                </a:solidFill>
                <a:effectLst/>
                <a:latin typeface="arial" panose="020B0604020202020204" pitchFamily="34" charset="0"/>
              </a:rPr>
              <a:t>Network Enabled Technology</a:t>
            </a:r>
            <a:r>
              <a:rPr lang="en-US" sz="1800" b="0" i="0" dirty="0">
                <a:solidFill>
                  <a:srgbClr val="000000"/>
                </a:solidFill>
                <a:effectLst/>
                <a:latin typeface="arial" panose="020B0604020202020204" pitchFamily="34" charset="0"/>
              </a:rPr>
              <a:t> (Internet). In .NET, dot (.) refers to </a:t>
            </a:r>
            <a:r>
              <a:rPr lang="en-US" sz="1800" b="1" i="0" dirty="0">
                <a:solidFill>
                  <a:srgbClr val="000000"/>
                </a:solidFill>
                <a:effectLst/>
                <a:latin typeface="arial" panose="020B0604020202020204" pitchFamily="34" charset="0"/>
              </a:rPr>
              <a:t>Object-Oriented,</a:t>
            </a:r>
            <a:r>
              <a:rPr lang="en-US" sz="1800" b="0" i="0" dirty="0">
                <a:solidFill>
                  <a:srgbClr val="000000"/>
                </a:solidFill>
                <a:effectLst/>
                <a:latin typeface="arial" panose="020B0604020202020204" pitchFamily="34" charset="0"/>
              </a:rPr>
              <a:t> and NET refers to the internet. So, the complete .NET means through Object-Oriented we can implement internet-based applications.</a:t>
            </a:r>
          </a:p>
          <a:p>
            <a:pPr marL="152396" indent="0">
              <a:buNone/>
            </a:pPr>
            <a:r>
              <a:rPr lang="en-US" sz="1800" dirty="0"/>
              <a:t>According to Microsoft, .NET is a Free, Cross-Platform, Open-Source developer platform for building many different types of applications. With .NET, we can use multiple languages (C#, VB, F#, etc.), Editors (Visual Studio, Visual Studio Code, Visual Studio for Mac, OmniSharp, JetBrains Rider, etc.), and Libraries to build for Web, Mobile, Desktop, Games, IoT, and more.</a:t>
            </a:r>
          </a:p>
          <a:p>
            <a:pPr marL="152396" indent="0">
              <a:buNone/>
            </a:pPr>
            <a:r>
              <a:rPr lang="en-US" sz="1800" dirty="0"/>
              <a:t>Cross Platform: Whether you are working in C#, F#, or Visual Basic, your code will run on any compatible operating system. You can build many types of apps with .NET. Some are Cross-Platform, and some target a specific set of operating systems and devices.</a:t>
            </a:r>
          </a:p>
          <a:p>
            <a:pPr marL="152396" indent="0">
              <a:buNone/>
            </a:pPr>
            <a:r>
              <a:rPr lang="en-US" sz="1800" dirty="0"/>
              <a:t>Libraries: To extend functionality, Microsoft and others maintain a healthy .NET package ecosystem. </a:t>
            </a:r>
            <a:r>
              <a:rPr lang="en-US" sz="1800" b="1" dirty="0"/>
              <a:t>NuGet</a:t>
            </a:r>
            <a:r>
              <a:rPr lang="en-US" sz="1800" dirty="0"/>
              <a:t> is a package manager built specifically for .NET that contains over 100,000 packages.</a:t>
            </a:r>
          </a:p>
        </p:txBody>
      </p:sp>
    </p:spTree>
    <p:extLst>
      <p:ext uri="{BB962C8B-B14F-4D97-AF65-F5344CB8AC3E}">
        <p14:creationId xmlns:p14="http://schemas.microsoft.com/office/powerpoint/2010/main" val="2998746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4EB80-DA55-E5E0-A980-E8BCCEC1A376}"/>
              </a:ext>
            </a:extLst>
          </p:cNvPr>
          <p:cNvSpPr>
            <a:spLocks noGrp="1"/>
          </p:cNvSpPr>
          <p:nvPr>
            <p:ph type="title"/>
          </p:nvPr>
        </p:nvSpPr>
        <p:spPr>
          <a:xfrm>
            <a:off x="662730" y="379629"/>
            <a:ext cx="10981189" cy="643828"/>
          </a:xfrm>
        </p:spPr>
        <p:txBody>
          <a:bodyPr/>
          <a:lstStyle/>
          <a:p>
            <a:r>
              <a:rPr lang="en-US" dirty="0"/>
              <a:t>What Does the .NET Framework Provide</a:t>
            </a:r>
          </a:p>
        </p:txBody>
      </p:sp>
      <p:sp>
        <p:nvSpPr>
          <p:cNvPr id="3" name="Text Placeholder 2">
            <a:extLst>
              <a:ext uri="{FF2B5EF4-FFF2-40B4-BE49-F238E27FC236}">
                <a16:creationId xmlns:a16="http://schemas.microsoft.com/office/drawing/2014/main" id="{5E85B5D1-1D9F-5FE9-0C45-F9AAB8C8FDDB}"/>
              </a:ext>
            </a:extLst>
          </p:cNvPr>
          <p:cNvSpPr>
            <a:spLocks noGrp="1"/>
          </p:cNvSpPr>
          <p:nvPr>
            <p:ph type="body" idx="1"/>
          </p:nvPr>
        </p:nvSpPr>
        <p:spPr>
          <a:xfrm>
            <a:off x="609599" y="1132514"/>
            <a:ext cx="11034319" cy="5049686"/>
          </a:xfrm>
        </p:spPr>
        <p:txBody>
          <a:bodyPr/>
          <a:lstStyle/>
          <a:p>
            <a:pPr marL="152396" indent="0">
              <a:buNone/>
            </a:pPr>
            <a:r>
              <a:rPr lang="en-US" dirty="0"/>
              <a:t>The .NET framework provides two component:</a:t>
            </a:r>
          </a:p>
          <a:p>
            <a:pPr marL="152396" indent="0">
              <a:buNone/>
            </a:pPr>
            <a:endParaRPr lang="en-US" dirty="0"/>
          </a:p>
          <a:p>
            <a:r>
              <a:rPr lang="en-US" dirty="0"/>
              <a:t>BCL (Base Class Libraries)</a:t>
            </a:r>
          </a:p>
          <a:p>
            <a:r>
              <a:rPr lang="en-US" dirty="0"/>
              <a:t>CLR (Common Language Runtime)</a:t>
            </a:r>
          </a:p>
          <a:p>
            <a:pPr marL="152396" indent="0">
              <a:buNone/>
            </a:pPr>
            <a:r>
              <a:rPr lang="en-US" b="1" dirty="0"/>
              <a:t>What is BCL</a:t>
            </a:r>
          </a:p>
          <a:p>
            <a:pPr marL="152396" indent="0">
              <a:buNone/>
            </a:pPr>
            <a:r>
              <a:rPr lang="en-US" dirty="0"/>
              <a:t>The Base Class Library  is installed </a:t>
            </a:r>
            <a:r>
              <a:rPr lang="en-US" dirty="0" err="1"/>
              <a:t>ehen</a:t>
            </a:r>
            <a:r>
              <a:rPr lang="en-US" dirty="0"/>
              <a:t> we install the .NET framework . It provides a set of API’s and types for common functionality e.g. types for string, date, numbers</a:t>
            </a:r>
          </a:p>
          <a:p>
            <a:pPr marL="152396" indent="0">
              <a:buNone/>
            </a:pPr>
            <a:r>
              <a:rPr lang="en-US" dirty="0"/>
              <a:t>BCL is a collection of pre-written code that provides many useful tools and building blocks form programmers when they are building their programs . </a:t>
            </a:r>
          </a:p>
          <a:p>
            <a:pPr marL="152396" indent="0">
              <a:buNone/>
            </a:pPr>
            <a:r>
              <a:rPr lang="en-US" dirty="0"/>
              <a:t>(toybox)</a:t>
            </a:r>
          </a:p>
        </p:txBody>
      </p:sp>
    </p:spTree>
    <p:extLst>
      <p:ext uri="{BB962C8B-B14F-4D97-AF65-F5344CB8AC3E}">
        <p14:creationId xmlns:p14="http://schemas.microsoft.com/office/powerpoint/2010/main" val="2421184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A7E257-9CF8-C86A-EC8D-FA54DFC69DB0}"/>
              </a:ext>
            </a:extLst>
          </p:cNvPr>
          <p:cNvSpPr>
            <a:spLocks noGrp="1"/>
          </p:cNvSpPr>
          <p:nvPr>
            <p:ph type="body" idx="1"/>
          </p:nvPr>
        </p:nvSpPr>
        <p:spPr>
          <a:xfrm>
            <a:off x="609600" y="570451"/>
            <a:ext cx="11227266" cy="5998129"/>
          </a:xfrm>
        </p:spPr>
        <p:txBody>
          <a:bodyPr/>
          <a:lstStyle/>
          <a:p>
            <a:pPr marL="152396" indent="0">
              <a:buNone/>
            </a:pPr>
            <a:r>
              <a:rPr lang="en-US" b="1" dirty="0"/>
              <a:t>What is the CLR</a:t>
            </a:r>
          </a:p>
          <a:p>
            <a:pPr marL="152396" indent="0">
              <a:buNone/>
            </a:pPr>
            <a:r>
              <a:rPr lang="en-US" dirty="0"/>
              <a:t>CLR is the execution engine that handles running applications, it provides services like garbage collection, treading , exception handling and more.</a:t>
            </a:r>
          </a:p>
          <a:p>
            <a:pPr marL="152396" indent="0">
              <a:buNone/>
            </a:pPr>
            <a:r>
              <a:rPr lang="en-US" dirty="0"/>
              <a:t>Its main work is to ensure that the programs you write in the .NET framework works properly.( babysitter) </a:t>
            </a:r>
          </a:p>
          <a:p>
            <a:pPr marL="152396" indent="0" algn="l">
              <a:buNone/>
            </a:pPr>
            <a:r>
              <a:rPr lang="en-US" b="0" i="0" dirty="0">
                <a:effectLst/>
                <a:latin typeface="source-serif-pro"/>
              </a:rPr>
              <a:t>CLR Consist of a JIT compiler which is responsible for executing the Intermediate Code into Byte Code.</a:t>
            </a:r>
          </a:p>
          <a:p>
            <a:pPr marL="152396" indent="0" algn="l">
              <a:buNone/>
            </a:pPr>
            <a:r>
              <a:rPr lang="en-US" b="0" i="0" dirty="0">
                <a:effectLst/>
                <a:latin typeface="source-serif-pro"/>
              </a:rPr>
              <a:t>The garbage collector manages the allocation and release of memory for an application. Therefore, developers working with managed code don’t have to write code to perform memory management tasks. Automatic memory management can eliminate common problems such as forgetting to free an object and causing a memory leak or attempting to access freed memory for an object that’s already been freed.</a:t>
            </a:r>
          </a:p>
          <a:p>
            <a:pPr marL="152396" indent="0">
              <a:buNone/>
            </a:pPr>
            <a:endParaRPr lang="en-US" dirty="0"/>
          </a:p>
        </p:txBody>
      </p:sp>
    </p:spTree>
    <p:extLst>
      <p:ext uri="{BB962C8B-B14F-4D97-AF65-F5344CB8AC3E}">
        <p14:creationId xmlns:p14="http://schemas.microsoft.com/office/powerpoint/2010/main" val="3052792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057E5-8A64-538B-DF66-3625C40B9CC0}"/>
              </a:ext>
            </a:extLst>
          </p:cNvPr>
          <p:cNvSpPr>
            <a:spLocks noGrp="1"/>
          </p:cNvSpPr>
          <p:nvPr>
            <p:ph type="title"/>
          </p:nvPr>
        </p:nvSpPr>
        <p:spPr>
          <a:xfrm>
            <a:off x="609600" y="807467"/>
            <a:ext cx="8718958" cy="509605"/>
          </a:xfrm>
        </p:spPr>
        <p:txBody>
          <a:bodyPr/>
          <a:lstStyle/>
          <a:p>
            <a:r>
              <a:rPr lang="en-US" dirty="0"/>
              <a:t>C# Code Compilation and Execution</a:t>
            </a:r>
          </a:p>
        </p:txBody>
      </p:sp>
      <p:pic>
        <p:nvPicPr>
          <p:cNvPr id="5" name="Picture 4">
            <a:extLst>
              <a:ext uri="{FF2B5EF4-FFF2-40B4-BE49-F238E27FC236}">
                <a16:creationId xmlns:a16="http://schemas.microsoft.com/office/drawing/2014/main" id="{A4C6C5C8-E7A4-E22E-0A05-4396C752E70C}"/>
              </a:ext>
            </a:extLst>
          </p:cNvPr>
          <p:cNvPicPr>
            <a:picLocks noChangeAspect="1"/>
          </p:cNvPicPr>
          <p:nvPr/>
        </p:nvPicPr>
        <p:blipFill rotWithShape="1">
          <a:blip r:embed="rId2"/>
          <a:srcRect t="1238"/>
          <a:stretch/>
        </p:blipFill>
        <p:spPr>
          <a:xfrm>
            <a:off x="1946245" y="1853966"/>
            <a:ext cx="4697529" cy="4366469"/>
          </a:xfrm>
          <a:prstGeom prst="rect">
            <a:avLst/>
          </a:prstGeom>
        </p:spPr>
      </p:pic>
    </p:spTree>
    <p:extLst>
      <p:ext uri="{BB962C8B-B14F-4D97-AF65-F5344CB8AC3E}">
        <p14:creationId xmlns:p14="http://schemas.microsoft.com/office/powerpoint/2010/main" val="3624221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52C56A4-D7CD-44E0-B2E7-1D785795BB09}"/>
              </a:ext>
            </a:extLst>
          </p:cNvPr>
          <p:cNvSpPr>
            <a:spLocks noGrp="1"/>
          </p:cNvSpPr>
          <p:nvPr>
            <p:ph type="body" idx="1"/>
          </p:nvPr>
        </p:nvSpPr>
        <p:spPr>
          <a:xfrm>
            <a:off x="704675" y="721453"/>
            <a:ext cx="10956021" cy="5460747"/>
          </a:xfrm>
        </p:spPr>
        <p:txBody>
          <a:bodyPr/>
          <a:lstStyle/>
          <a:p>
            <a:pPr marL="152396" indent="0">
              <a:buNone/>
            </a:pPr>
            <a:r>
              <a:rPr lang="en-US" dirty="0"/>
              <a:t>In the .NET framework, the code is compiled twice.</a:t>
            </a:r>
          </a:p>
          <a:p>
            <a:endParaRPr lang="en-US" dirty="0"/>
          </a:p>
          <a:p>
            <a:pPr marL="152396" indent="0">
              <a:buNone/>
            </a:pPr>
            <a:r>
              <a:rPr lang="en-US" dirty="0"/>
              <a:t>In the </a:t>
            </a:r>
            <a:r>
              <a:rPr lang="en-US" b="1" dirty="0"/>
              <a:t>1st</a:t>
            </a:r>
            <a:r>
              <a:rPr lang="en-US" dirty="0"/>
              <a:t> compilation, the source code is compiled by the respective language compiler and generates the intermediate code which is known as MSIL (Microsoft Intermediate Language) or IL (Intermediate language code), or Managed Code.</a:t>
            </a:r>
          </a:p>
          <a:p>
            <a:pPr marL="152396" indent="0">
              <a:buNone/>
            </a:pPr>
            <a:endParaRPr lang="en-US" b="1" dirty="0"/>
          </a:p>
          <a:p>
            <a:pPr marL="152396" indent="0">
              <a:buNone/>
            </a:pPr>
            <a:r>
              <a:rPr lang="en-US" b="1" dirty="0"/>
              <a:t>In the 2nd </a:t>
            </a:r>
            <a:r>
              <a:rPr lang="en-US" dirty="0"/>
              <a:t>compilation, MSIL is converted into Native code (native code means code specific to the Operating system so that the code is executed by the Operating System) and this is done by CLR inside the JIT compiler</a:t>
            </a:r>
          </a:p>
          <a:p>
            <a:pPr marL="152396" indent="0">
              <a:buNone/>
            </a:pPr>
            <a:endParaRPr lang="en-US" dirty="0"/>
          </a:p>
          <a:p>
            <a:pPr marL="152396" indent="0">
              <a:buNone/>
            </a:pPr>
            <a:r>
              <a:rPr lang="en-US" dirty="0"/>
              <a:t>Always 1st compilation is slow and 2nd compilation is fast.</a:t>
            </a:r>
          </a:p>
        </p:txBody>
      </p:sp>
    </p:spTree>
    <p:extLst>
      <p:ext uri="{BB962C8B-B14F-4D97-AF65-F5344CB8AC3E}">
        <p14:creationId xmlns:p14="http://schemas.microsoft.com/office/powerpoint/2010/main" val="2697111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ACAD5-2FCF-982B-9F49-31570B17800E}"/>
              </a:ext>
            </a:extLst>
          </p:cNvPr>
          <p:cNvSpPr>
            <a:spLocks noGrp="1"/>
          </p:cNvSpPr>
          <p:nvPr>
            <p:ph type="title"/>
          </p:nvPr>
        </p:nvSpPr>
        <p:spPr>
          <a:xfrm>
            <a:off x="609599" y="807467"/>
            <a:ext cx="9557857" cy="534772"/>
          </a:xfrm>
        </p:spPr>
        <p:txBody>
          <a:bodyPr/>
          <a:lstStyle/>
          <a:p>
            <a:r>
              <a:rPr lang="en-US" dirty="0"/>
              <a:t>CLR Features</a:t>
            </a:r>
          </a:p>
        </p:txBody>
      </p:sp>
      <p:sp>
        <p:nvSpPr>
          <p:cNvPr id="3" name="Text Placeholder 2">
            <a:extLst>
              <a:ext uri="{FF2B5EF4-FFF2-40B4-BE49-F238E27FC236}">
                <a16:creationId xmlns:a16="http://schemas.microsoft.com/office/drawing/2014/main" id="{C8900CD9-857C-1468-8F97-E58AB4BD311D}"/>
              </a:ext>
            </a:extLst>
          </p:cNvPr>
          <p:cNvSpPr>
            <a:spLocks noGrp="1"/>
          </p:cNvSpPr>
          <p:nvPr>
            <p:ph type="body" idx="1"/>
          </p:nvPr>
        </p:nvSpPr>
        <p:spPr>
          <a:xfrm>
            <a:off x="609599" y="1493239"/>
            <a:ext cx="11227267" cy="4999839"/>
          </a:xfrm>
        </p:spPr>
        <p:txBody>
          <a:bodyPr/>
          <a:lstStyle/>
          <a:p>
            <a:pPr marL="152396" indent="0">
              <a:buNone/>
            </a:pPr>
            <a:r>
              <a:rPr lang="en-US" sz="2000" b="1" dirty="0"/>
              <a:t>Memory Management: </a:t>
            </a:r>
            <a:r>
              <a:rPr lang="en-US" sz="2000" dirty="0"/>
              <a:t>The CLR automatically manages memory allocation and garbage collection, which helps prevent memory leaks and ensures efficient memory usage.</a:t>
            </a:r>
          </a:p>
          <a:p>
            <a:pPr marL="152396" indent="0">
              <a:buNone/>
            </a:pPr>
            <a:r>
              <a:rPr lang="en-US" sz="2000" b="1" dirty="0"/>
              <a:t>Security: </a:t>
            </a:r>
            <a:r>
              <a:rPr lang="en-US" sz="2000" dirty="0"/>
              <a:t>The CLR provides a secure execution environment for .NET applications, with features like code access security and verification.</a:t>
            </a:r>
          </a:p>
          <a:p>
            <a:pPr marL="152396" indent="0">
              <a:buNone/>
            </a:pPr>
            <a:r>
              <a:rPr lang="en-US" sz="2000" b="1" dirty="0"/>
              <a:t>Just-in-Time (JIT) Compilation: </a:t>
            </a:r>
            <a:r>
              <a:rPr lang="en-US" sz="2000" dirty="0"/>
              <a:t>The CLR compiles .NET code to machine code at runtime, which helps improve performance by optimizing code based on the current system and environment.</a:t>
            </a:r>
          </a:p>
          <a:p>
            <a:pPr marL="152396" indent="0">
              <a:buNone/>
            </a:pPr>
            <a:r>
              <a:rPr lang="en-US" sz="2000" b="1" dirty="0"/>
              <a:t>Cross-Language Interoperability: </a:t>
            </a:r>
            <a:r>
              <a:rPr lang="en-US" sz="2000" dirty="0"/>
              <a:t>The CLR supports multiple programming languages, and allows code written in different languages to work together seamlessly.</a:t>
            </a:r>
          </a:p>
          <a:p>
            <a:pPr marL="152396" indent="0">
              <a:buNone/>
            </a:pPr>
            <a:r>
              <a:rPr lang="en-US" sz="2000" b="1" dirty="0"/>
              <a:t>Exception Handling: </a:t>
            </a:r>
            <a:r>
              <a:rPr lang="en-US" sz="2000" dirty="0"/>
              <a:t>The CLR provides a robust exception handling mechanism that helps developers handle errors and exceptions more easily.</a:t>
            </a:r>
          </a:p>
          <a:p>
            <a:pPr marL="152396" indent="0">
              <a:buNone/>
            </a:pPr>
            <a:r>
              <a:rPr lang="en-US" sz="2000" b="1" dirty="0"/>
              <a:t>Debugging: </a:t>
            </a:r>
            <a:r>
              <a:rPr lang="en-US" sz="2000" dirty="0"/>
              <a:t>The CLR includes tools for debugging .NET applications, making it easier for developers to identify and fix issues in their code.</a:t>
            </a:r>
          </a:p>
          <a:p>
            <a:pPr marL="152396" indent="0">
              <a:buNone/>
            </a:pPr>
            <a:r>
              <a:rPr lang="en-US" sz="2000" b="1" dirty="0"/>
              <a:t>Threading: </a:t>
            </a:r>
            <a:r>
              <a:rPr lang="en-US" sz="2000" dirty="0"/>
              <a:t>The CLR provides a multi-threading environment that allows applications to take advantage of multiple processors or cores, improving performance and scalability.</a:t>
            </a:r>
          </a:p>
        </p:txBody>
      </p:sp>
    </p:spTree>
    <p:extLst>
      <p:ext uri="{BB962C8B-B14F-4D97-AF65-F5344CB8AC3E}">
        <p14:creationId xmlns:p14="http://schemas.microsoft.com/office/powerpoint/2010/main" val="3872889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6BF96-2E2A-7B2F-F061-BE0649FCD6C5}"/>
              </a:ext>
            </a:extLst>
          </p:cNvPr>
          <p:cNvSpPr>
            <a:spLocks noGrp="1"/>
          </p:cNvSpPr>
          <p:nvPr>
            <p:ph type="title"/>
          </p:nvPr>
        </p:nvSpPr>
        <p:spPr>
          <a:xfrm>
            <a:off x="609599" y="807467"/>
            <a:ext cx="10858151" cy="694162"/>
          </a:xfrm>
        </p:spPr>
        <p:txBody>
          <a:bodyPr/>
          <a:lstStyle/>
          <a:p>
            <a:r>
              <a:rPr lang="en-US" dirty="0"/>
              <a:t>Different Types of the .NET Framework</a:t>
            </a:r>
          </a:p>
        </p:txBody>
      </p:sp>
      <p:sp>
        <p:nvSpPr>
          <p:cNvPr id="3" name="Text Placeholder 2">
            <a:extLst>
              <a:ext uri="{FF2B5EF4-FFF2-40B4-BE49-F238E27FC236}">
                <a16:creationId xmlns:a16="http://schemas.microsoft.com/office/drawing/2014/main" id="{EA97255F-B570-E81F-5EFC-BF05B9856D0D}"/>
              </a:ext>
            </a:extLst>
          </p:cNvPr>
          <p:cNvSpPr>
            <a:spLocks noGrp="1"/>
          </p:cNvSpPr>
          <p:nvPr>
            <p:ph type="body" idx="1"/>
          </p:nvPr>
        </p:nvSpPr>
        <p:spPr>
          <a:xfrm>
            <a:off x="609599" y="1635853"/>
            <a:ext cx="11118209" cy="4546347"/>
          </a:xfrm>
        </p:spPr>
        <p:txBody>
          <a:bodyPr/>
          <a:lstStyle/>
          <a:p>
            <a:r>
              <a:rPr lang="en-US" b="1" dirty="0"/>
              <a:t>.NET Framework: </a:t>
            </a:r>
            <a:r>
              <a:rPr lang="en-US" dirty="0"/>
              <a:t>.NET Framework is the original implementation of .NET. It supports running websites, services, desktop applications, and more on Windows OS Only.</a:t>
            </a:r>
          </a:p>
          <a:p>
            <a:r>
              <a:rPr lang="en-US" b="1" dirty="0"/>
              <a:t>.NET: </a:t>
            </a:r>
            <a:r>
              <a:rPr lang="en-US" dirty="0"/>
              <a:t>.NET is a cross-platform implementation for running websites, services, and console applications on Windows, Linux, and macOS. .NET is open source on GitHub and .NET was previously called .NET Core.</a:t>
            </a:r>
          </a:p>
          <a:p>
            <a:r>
              <a:rPr lang="en-US" b="1" dirty="0"/>
              <a:t>Xamarin/Mono: </a:t>
            </a:r>
            <a:r>
              <a:rPr lang="en-US" dirty="0"/>
              <a:t>Xamarin/Mono is a .NET implementation for running apps on all the major mobile operating systems, including iOS and Android.</a:t>
            </a:r>
          </a:p>
        </p:txBody>
      </p:sp>
    </p:spTree>
    <p:extLst>
      <p:ext uri="{BB962C8B-B14F-4D97-AF65-F5344CB8AC3E}">
        <p14:creationId xmlns:p14="http://schemas.microsoft.com/office/powerpoint/2010/main" val="478038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52782-722B-7AD1-E3DC-98DAAA95C60B}"/>
              </a:ext>
            </a:extLst>
          </p:cNvPr>
          <p:cNvSpPr>
            <a:spLocks noGrp="1"/>
          </p:cNvSpPr>
          <p:nvPr>
            <p:ph type="title"/>
          </p:nvPr>
        </p:nvSpPr>
        <p:spPr>
          <a:xfrm>
            <a:off x="819324" y="186682"/>
            <a:ext cx="10631647" cy="593494"/>
          </a:xfrm>
        </p:spPr>
        <p:txBody>
          <a:bodyPr/>
          <a:lstStyle/>
          <a:p>
            <a:r>
              <a:rPr lang="en-US" sz="5400" i="0" dirty="0">
                <a:solidFill>
                  <a:srgbClr val="000000"/>
                </a:solidFill>
                <a:effectLst/>
                <a:latin typeface="+mn-lt"/>
              </a:rPr>
              <a:t>What is Exactly .NET?</a:t>
            </a:r>
            <a:br>
              <a:rPr lang="en-US" b="0" i="0" dirty="0">
                <a:solidFill>
                  <a:srgbClr val="3A3A3A"/>
                </a:solidFill>
                <a:effectLst/>
                <a:latin typeface="-apple-system"/>
              </a:rPr>
            </a:br>
            <a:endParaRPr lang="en-US" dirty="0"/>
          </a:p>
        </p:txBody>
      </p:sp>
      <p:sp>
        <p:nvSpPr>
          <p:cNvPr id="3" name="Text Placeholder 2">
            <a:extLst>
              <a:ext uri="{FF2B5EF4-FFF2-40B4-BE49-F238E27FC236}">
                <a16:creationId xmlns:a16="http://schemas.microsoft.com/office/drawing/2014/main" id="{C11793EC-1491-F90D-7FEA-6CEC8B084381}"/>
              </a:ext>
            </a:extLst>
          </p:cNvPr>
          <p:cNvSpPr>
            <a:spLocks noGrp="1"/>
          </p:cNvSpPr>
          <p:nvPr>
            <p:ph type="body" idx="1"/>
          </p:nvPr>
        </p:nvSpPr>
        <p:spPr>
          <a:xfrm>
            <a:off x="1090570" y="1392572"/>
            <a:ext cx="10360402" cy="4555222"/>
          </a:xfrm>
        </p:spPr>
        <p:txBody>
          <a:bodyPr/>
          <a:lstStyle/>
          <a:p>
            <a:pPr marL="152396" indent="0">
              <a:buNone/>
            </a:pPr>
            <a:r>
              <a:rPr lang="en-US" sz="1800" dirty="0"/>
              <a:t>.NET is a framework tool that supports many programming languages and many technologies. .NET support 60+ programming languages. Of 60+ programming languages,11 are designed by Microsoft and the remaining are designed by non-Microsoft. Microsoft-designed programming languages are as follows:</a:t>
            </a:r>
          </a:p>
          <a:p>
            <a:pPr marL="152396" indent="0">
              <a:buNone/>
            </a:pPr>
            <a:endParaRPr lang="en-US" sz="1800" dirty="0"/>
          </a:p>
          <a:p>
            <a:r>
              <a:rPr lang="en-US" sz="1800" dirty="0"/>
              <a:t>VB.NET</a:t>
            </a:r>
          </a:p>
          <a:p>
            <a:r>
              <a:rPr lang="en-US" sz="1800" dirty="0"/>
              <a:t>C#.NET</a:t>
            </a:r>
          </a:p>
          <a:p>
            <a:r>
              <a:rPr lang="en-US" sz="1800" dirty="0"/>
              <a:t>VC++.NET</a:t>
            </a:r>
          </a:p>
          <a:p>
            <a:r>
              <a:rPr lang="en-US" sz="1800" dirty="0"/>
              <a:t>J#.NET</a:t>
            </a:r>
          </a:p>
          <a:p>
            <a:r>
              <a:rPr lang="en-US" sz="1800" dirty="0"/>
              <a:t>F#.NET</a:t>
            </a:r>
          </a:p>
          <a:p>
            <a:r>
              <a:rPr lang="en-US" sz="1800" dirty="0"/>
              <a:t>Jscript.NET</a:t>
            </a:r>
          </a:p>
          <a:p>
            <a:r>
              <a:rPr lang="en-US" sz="1800" dirty="0"/>
              <a:t>WindowsPowerShell</a:t>
            </a:r>
          </a:p>
          <a:p>
            <a:r>
              <a:rPr lang="en-US" sz="1800" dirty="0"/>
              <a:t>Iron phyton</a:t>
            </a:r>
          </a:p>
          <a:p>
            <a:r>
              <a:rPr lang="en-US" sz="1800" dirty="0"/>
              <a:t>Iron Ruby</a:t>
            </a:r>
          </a:p>
        </p:txBody>
      </p:sp>
    </p:spTree>
    <p:extLst>
      <p:ext uri="{BB962C8B-B14F-4D97-AF65-F5344CB8AC3E}">
        <p14:creationId xmlns:p14="http://schemas.microsoft.com/office/powerpoint/2010/main" val="1648171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A2B2-001B-4DF2-BA63-2F2952B2DE5C}"/>
              </a:ext>
            </a:extLst>
          </p:cNvPr>
          <p:cNvSpPr>
            <a:spLocks noGrp="1"/>
          </p:cNvSpPr>
          <p:nvPr>
            <p:ph type="title"/>
          </p:nvPr>
        </p:nvSpPr>
        <p:spPr>
          <a:xfrm>
            <a:off x="609600" y="807467"/>
            <a:ext cx="7447117" cy="819184"/>
          </a:xfrm>
        </p:spPr>
        <p:txBody>
          <a:bodyPr/>
          <a:lstStyle/>
          <a:p>
            <a:r>
              <a:rPr lang="en-US" dirty="0">
                <a:cs typeface="Calibri Light"/>
              </a:rPr>
              <a:t>What will be Covered</a:t>
            </a:r>
          </a:p>
        </p:txBody>
      </p:sp>
      <p:sp>
        <p:nvSpPr>
          <p:cNvPr id="4" name="Rectangle 1">
            <a:extLst>
              <a:ext uri="{FF2B5EF4-FFF2-40B4-BE49-F238E27FC236}">
                <a16:creationId xmlns:a16="http://schemas.microsoft.com/office/drawing/2014/main" id="{77DFE72A-1143-413B-A241-C55963DB0912}"/>
              </a:ext>
            </a:extLst>
          </p:cNvPr>
          <p:cNvSpPr>
            <a:spLocks noGrp="1" noChangeArrowheads="1"/>
          </p:cNvSpPr>
          <p:nvPr>
            <p:ph type="body" idx="1"/>
          </p:nvPr>
        </p:nvSpPr>
        <p:spPr bwMode="auto">
          <a:xfrm>
            <a:off x="891046" y="1895549"/>
            <a:ext cx="10576705"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What is computer programming</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Different types of application</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How computer programs Works</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Programming Methodologies</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Algorithm, Pseudocode, Programs and Flowcharts</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Introduction to .NET Framework</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.NET Framework Architecture and components</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Introduction to C# Programming Language</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How to Download and install Visual studio </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First console application</a:t>
            </a:r>
          </a:p>
        </p:txBody>
      </p:sp>
    </p:spTree>
    <p:extLst>
      <p:ext uri="{BB962C8B-B14F-4D97-AF65-F5344CB8AC3E}">
        <p14:creationId xmlns:p14="http://schemas.microsoft.com/office/powerpoint/2010/main" val="4241888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FD06-0D7B-2F11-E272-1C8383476237}"/>
              </a:ext>
            </a:extLst>
          </p:cNvPr>
          <p:cNvSpPr>
            <a:spLocks noGrp="1"/>
          </p:cNvSpPr>
          <p:nvPr>
            <p:ph type="title"/>
          </p:nvPr>
        </p:nvSpPr>
        <p:spPr/>
        <p:txBody>
          <a:bodyPr/>
          <a:lstStyle/>
          <a:p>
            <a:r>
              <a:rPr lang="en-US" dirty="0"/>
              <a:t>History Time</a:t>
            </a:r>
          </a:p>
        </p:txBody>
      </p:sp>
      <p:sp>
        <p:nvSpPr>
          <p:cNvPr id="3" name="Text Placeholder 2">
            <a:extLst>
              <a:ext uri="{FF2B5EF4-FFF2-40B4-BE49-F238E27FC236}">
                <a16:creationId xmlns:a16="http://schemas.microsoft.com/office/drawing/2014/main" id="{3468B719-1855-26EB-1781-C7C6DE813841}"/>
              </a:ext>
            </a:extLst>
          </p:cNvPr>
          <p:cNvSpPr>
            <a:spLocks noGrp="1"/>
          </p:cNvSpPr>
          <p:nvPr>
            <p:ph type="body" idx="1"/>
          </p:nvPr>
        </p:nvSpPr>
        <p:spPr>
          <a:xfrm>
            <a:off x="609599" y="1610685"/>
            <a:ext cx="11168543" cy="4915949"/>
          </a:xfrm>
        </p:spPr>
        <p:txBody>
          <a:bodyPr/>
          <a:lstStyle/>
          <a:p>
            <a:r>
              <a:rPr lang="en-US" dirty="0"/>
              <a:t>Before C# there were tow languages in the C family :c and </a:t>
            </a:r>
            <a:r>
              <a:rPr lang="en-US" dirty="0" err="1"/>
              <a:t>c++</a:t>
            </a:r>
            <a:r>
              <a:rPr lang="en-US" dirty="0"/>
              <a:t>.</a:t>
            </a:r>
          </a:p>
          <a:p>
            <a:r>
              <a:rPr lang="en-US" dirty="0"/>
              <a:t>When we compiled code with any of the above the compiler compiled our code to native code for the machine its running on e.g.(windows or macOS)</a:t>
            </a:r>
          </a:p>
          <a:p>
            <a:r>
              <a:rPr lang="en-US" dirty="0"/>
              <a:t>But we have different hardware's , and that means that the above wont be possible.</a:t>
            </a:r>
          </a:p>
          <a:p>
            <a:r>
              <a:rPr lang="en-US" dirty="0"/>
              <a:t>C# however changed that </a:t>
            </a:r>
          </a:p>
        </p:txBody>
      </p:sp>
    </p:spTree>
    <p:extLst>
      <p:ext uri="{BB962C8B-B14F-4D97-AF65-F5344CB8AC3E}">
        <p14:creationId xmlns:p14="http://schemas.microsoft.com/office/powerpoint/2010/main" val="2430405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8724E-8C30-84FC-E9C5-19C5AF19665C}"/>
              </a:ext>
            </a:extLst>
          </p:cNvPr>
          <p:cNvSpPr>
            <a:spLocks noGrp="1"/>
          </p:cNvSpPr>
          <p:nvPr>
            <p:ph type="title"/>
          </p:nvPr>
        </p:nvSpPr>
        <p:spPr>
          <a:xfrm>
            <a:off x="710267" y="404219"/>
            <a:ext cx="9440411" cy="543161"/>
          </a:xfrm>
        </p:spPr>
        <p:txBody>
          <a:bodyPr/>
          <a:lstStyle/>
          <a:p>
            <a:r>
              <a:rPr lang="en-US" dirty="0"/>
              <a:t>What  is Computer Programming </a:t>
            </a:r>
          </a:p>
        </p:txBody>
      </p:sp>
      <p:sp>
        <p:nvSpPr>
          <p:cNvPr id="3" name="Text Placeholder 2">
            <a:extLst>
              <a:ext uri="{FF2B5EF4-FFF2-40B4-BE49-F238E27FC236}">
                <a16:creationId xmlns:a16="http://schemas.microsoft.com/office/drawing/2014/main" id="{D02D3B37-1567-9C5C-42C8-A2D8D7076077}"/>
              </a:ext>
            </a:extLst>
          </p:cNvPr>
          <p:cNvSpPr>
            <a:spLocks noGrp="1"/>
          </p:cNvSpPr>
          <p:nvPr>
            <p:ph type="body" idx="1"/>
          </p:nvPr>
        </p:nvSpPr>
        <p:spPr>
          <a:xfrm>
            <a:off x="609599" y="1392572"/>
            <a:ext cx="11134987" cy="4789628"/>
          </a:xfrm>
        </p:spPr>
        <p:txBody>
          <a:bodyPr/>
          <a:lstStyle/>
          <a:p>
            <a:pPr marL="152396" indent="0">
              <a:buNone/>
            </a:pPr>
            <a:r>
              <a:rPr lang="en-US" dirty="0"/>
              <a:t> A language is a way to communicate with each other. It involves exchanging a set of instruction from one person to another.</a:t>
            </a:r>
          </a:p>
          <a:p>
            <a:pPr marL="152396" indent="0">
              <a:buNone/>
            </a:pPr>
            <a:r>
              <a:rPr lang="en-US" dirty="0"/>
              <a:t>A computer language is also a set of instructions that the computer can understand, it’s a formal language used to communicate with a computer.</a:t>
            </a:r>
          </a:p>
          <a:p>
            <a:pPr marL="152396" indent="0">
              <a:buNone/>
            </a:pPr>
            <a:r>
              <a:rPr lang="en-US" dirty="0"/>
              <a:t>We need to communicate with computers too   in order for it to help us do complex computations (e.g. the factorial of 100). But the problem is that a computer understands Binary language(o’s and 1’s)  and we human understands different languages (i.e. English, Chinese ).</a:t>
            </a:r>
          </a:p>
          <a:p>
            <a:pPr marL="152396" indent="0">
              <a:buNone/>
            </a:pPr>
            <a:r>
              <a:rPr lang="en-US" dirty="0"/>
              <a:t>If we want to talk to the computer we should pass instructions in machine code or binary code but do we understand binary code </a:t>
            </a:r>
          </a:p>
        </p:txBody>
      </p:sp>
    </p:spTree>
    <p:extLst>
      <p:ext uri="{BB962C8B-B14F-4D97-AF65-F5344CB8AC3E}">
        <p14:creationId xmlns:p14="http://schemas.microsoft.com/office/powerpoint/2010/main" val="994478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1BB6AB-FA81-8F63-9C84-573239C861CE}"/>
              </a:ext>
            </a:extLst>
          </p:cNvPr>
          <p:cNvSpPr>
            <a:spLocks noGrp="1"/>
          </p:cNvSpPr>
          <p:nvPr>
            <p:ph type="body" idx="1"/>
          </p:nvPr>
        </p:nvSpPr>
        <p:spPr>
          <a:xfrm>
            <a:off x="609599" y="1249959"/>
            <a:ext cx="11185322" cy="5176007"/>
          </a:xfrm>
        </p:spPr>
        <p:txBody>
          <a:bodyPr/>
          <a:lstStyle/>
          <a:p>
            <a:r>
              <a:rPr lang="en-US" dirty="0"/>
              <a:t>If you want to pass instruction  to a computer you need to learn a programming language like C, C++, Java , JavaScript and C# (high-level programming languages)</a:t>
            </a:r>
          </a:p>
          <a:p>
            <a:r>
              <a:rPr lang="en-US" dirty="0"/>
              <a:t>So to communicate we write programs using any programming language , so we have to study the language first and  write programs ( which is just a set of instructions) but we don’t yet have machine Code?</a:t>
            </a:r>
          </a:p>
          <a:p>
            <a:r>
              <a:rPr lang="en-US" dirty="0"/>
              <a:t>Programs get converted by the compiler and generate machine code and not the computer can receive input and provide output.</a:t>
            </a:r>
          </a:p>
        </p:txBody>
      </p:sp>
      <p:pic>
        <p:nvPicPr>
          <p:cNvPr id="5" name="Picture 4">
            <a:extLst>
              <a:ext uri="{FF2B5EF4-FFF2-40B4-BE49-F238E27FC236}">
                <a16:creationId xmlns:a16="http://schemas.microsoft.com/office/drawing/2014/main" id="{B1EC8B02-4C1C-F62C-A4F3-9ED9B0E44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1347" y="66781"/>
            <a:ext cx="1367405" cy="1028289"/>
          </a:xfrm>
          <a:prstGeom prst="rect">
            <a:avLst/>
          </a:prstGeom>
        </p:spPr>
      </p:pic>
    </p:spTree>
    <p:extLst>
      <p:ext uri="{BB962C8B-B14F-4D97-AF65-F5344CB8AC3E}">
        <p14:creationId xmlns:p14="http://schemas.microsoft.com/office/powerpoint/2010/main" val="143229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E3BD-AC8D-CF11-9B5C-75A4C0D3E8F7}"/>
              </a:ext>
            </a:extLst>
          </p:cNvPr>
          <p:cNvSpPr>
            <a:spLocks noGrp="1"/>
          </p:cNvSpPr>
          <p:nvPr>
            <p:ph type="title"/>
          </p:nvPr>
        </p:nvSpPr>
        <p:spPr>
          <a:xfrm>
            <a:off x="609600" y="807467"/>
            <a:ext cx="10363200" cy="601883"/>
          </a:xfrm>
        </p:spPr>
        <p:txBody>
          <a:bodyPr/>
          <a:lstStyle/>
          <a:p>
            <a:r>
              <a:rPr lang="en-US" dirty="0"/>
              <a:t>Types of Programming Languages </a:t>
            </a:r>
          </a:p>
        </p:txBody>
      </p:sp>
      <p:sp>
        <p:nvSpPr>
          <p:cNvPr id="3" name="Text Placeholder 2">
            <a:extLst>
              <a:ext uri="{FF2B5EF4-FFF2-40B4-BE49-F238E27FC236}">
                <a16:creationId xmlns:a16="http://schemas.microsoft.com/office/drawing/2014/main" id="{427AB12B-EBA8-505E-805D-2D2E23BB6FE9}"/>
              </a:ext>
            </a:extLst>
          </p:cNvPr>
          <p:cNvSpPr>
            <a:spLocks noGrp="1"/>
          </p:cNvSpPr>
          <p:nvPr>
            <p:ph type="body" idx="1"/>
          </p:nvPr>
        </p:nvSpPr>
        <p:spPr>
          <a:xfrm>
            <a:off x="394283" y="1627464"/>
            <a:ext cx="11375472" cy="4974672"/>
          </a:xfrm>
        </p:spPr>
        <p:txBody>
          <a:bodyPr/>
          <a:lstStyle/>
          <a:p>
            <a:r>
              <a:rPr lang="en-US" b="1" dirty="0"/>
              <a:t>Machine Language </a:t>
            </a:r>
            <a:r>
              <a:rPr lang="en-US" dirty="0"/>
              <a:t>– This is the language that the computer understands, it involves a series of binary 0’s and 1’s </a:t>
            </a:r>
          </a:p>
          <a:p>
            <a:r>
              <a:rPr lang="en-US" b="1" dirty="0"/>
              <a:t>Assembly Language </a:t>
            </a:r>
            <a:r>
              <a:rPr lang="en-US" dirty="0"/>
              <a:t>– This is a low-level programming language but easier than machine language( used to develop OS)</a:t>
            </a:r>
          </a:p>
          <a:p>
            <a:r>
              <a:rPr lang="en-US" b="1" dirty="0"/>
              <a:t>High-level Languages</a:t>
            </a:r>
            <a:r>
              <a:rPr lang="en-US" dirty="0"/>
              <a:t>- the low-level programming languages are hard to learn so we wanted some English-like language so high-level programming languages were introduced like : C, C++,C#,JS , Java and Python.\</a:t>
            </a:r>
          </a:p>
          <a:p>
            <a:r>
              <a:rPr lang="en-US" b="1" dirty="0"/>
              <a:t>Problem-oriented Languages </a:t>
            </a:r>
            <a:r>
              <a:rPr lang="en-US" dirty="0"/>
              <a:t>– this include SQL</a:t>
            </a:r>
          </a:p>
          <a:p>
            <a:r>
              <a:rPr lang="en-US" b="1" dirty="0"/>
              <a:t>Natural languages </a:t>
            </a:r>
            <a:r>
              <a:rPr lang="en-US" dirty="0"/>
              <a:t>– mainly used in Artificial intelligence</a:t>
            </a:r>
          </a:p>
        </p:txBody>
      </p:sp>
    </p:spTree>
    <p:extLst>
      <p:ext uri="{BB962C8B-B14F-4D97-AF65-F5344CB8AC3E}">
        <p14:creationId xmlns:p14="http://schemas.microsoft.com/office/powerpoint/2010/main" val="3456698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87BF-5479-869C-A05F-A9ED427C4E48}"/>
              </a:ext>
            </a:extLst>
          </p:cNvPr>
          <p:cNvSpPr>
            <a:spLocks noGrp="1"/>
          </p:cNvSpPr>
          <p:nvPr>
            <p:ph type="title"/>
          </p:nvPr>
        </p:nvSpPr>
        <p:spPr>
          <a:xfrm>
            <a:off x="609599" y="807467"/>
            <a:ext cx="10304477" cy="811608"/>
          </a:xfrm>
        </p:spPr>
        <p:txBody>
          <a:bodyPr/>
          <a:lstStyle/>
          <a:p>
            <a:r>
              <a:rPr lang="en-US" dirty="0"/>
              <a:t>Programming Methodologies </a:t>
            </a:r>
          </a:p>
        </p:txBody>
      </p:sp>
      <p:sp>
        <p:nvSpPr>
          <p:cNvPr id="3" name="Text Placeholder 2">
            <a:extLst>
              <a:ext uri="{FF2B5EF4-FFF2-40B4-BE49-F238E27FC236}">
                <a16:creationId xmlns:a16="http://schemas.microsoft.com/office/drawing/2014/main" id="{FC2DC61C-9A16-132A-71B2-05E2CC7D386A}"/>
              </a:ext>
            </a:extLst>
          </p:cNvPr>
          <p:cNvSpPr>
            <a:spLocks noGrp="1"/>
          </p:cNvSpPr>
          <p:nvPr>
            <p:ph type="body" idx="1"/>
          </p:nvPr>
        </p:nvSpPr>
        <p:spPr>
          <a:xfrm>
            <a:off x="609600" y="1736521"/>
            <a:ext cx="11109820" cy="4613945"/>
          </a:xfrm>
        </p:spPr>
        <p:txBody>
          <a:bodyPr/>
          <a:lstStyle/>
          <a:p>
            <a:pPr marL="152396" indent="0">
              <a:buNone/>
            </a:pPr>
            <a:r>
              <a:rPr lang="en-US" b="1" dirty="0"/>
              <a:t>Monolithic Programming</a:t>
            </a:r>
          </a:p>
          <a:p>
            <a:pPr marL="152396" indent="0">
              <a:buNone/>
            </a:pPr>
            <a:r>
              <a:rPr lang="en-US" dirty="0"/>
              <a:t>The program code is present in a single block without any </a:t>
            </a:r>
            <a:r>
              <a:rPr lang="en-US" dirty="0" err="1"/>
              <a:t>divisio</a:t>
            </a:r>
            <a:r>
              <a:rPr lang="en-US" dirty="0"/>
              <a:t> of code int functions.</a:t>
            </a:r>
          </a:p>
          <a:p>
            <a:pPr marL="152396" indent="0">
              <a:buNone/>
            </a:pPr>
            <a:r>
              <a:rPr lang="en-US" dirty="0"/>
              <a:t>It has some drawbacks :</a:t>
            </a:r>
          </a:p>
          <a:p>
            <a:r>
              <a:rPr lang="en-US" dirty="0"/>
              <a:t>It is hard to reuse, debug</a:t>
            </a:r>
          </a:p>
          <a:p>
            <a:r>
              <a:rPr lang="en-US" dirty="0"/>
              <a:t>It is large and complex</a:t>
            </a:r>
          </a:p>
          <a:p>
            <a:r>
              <a:rPr lang="en-US" dirty="0"/>
              <a:t>Repetition of code</a:t>
            </a:r>
          </a:p>
          <a:p>
            <a:r>
              <a:rPr lang="en-US" dirty="0"/>
              <a:t>Maintainability is hard</a:t>
            </a:r>
          </a:p>
        </p:txBody>
      </p:sp>
    </p:spTree>
    <p:extLst>
      <p:ext uri="{BB962C8B-B14F-4D97-AF65-F5344CB8AC3E}">
        <p14:creationId xmlns:p14="http://schemas.microsoft.com/office/powerpoint/2010/main" val="1936933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866FBE4-E442-1FDB-DC93-99AA1FA5767D}"/>
              </a:ext>
            </a:extLst>
          </p:cNvPr>
          <p:cNvSpPr>
            <a:spLocks noGrp="1"/>
          </p:cNvSpPr>
          <p:nvPr>
            <p:ph type="body" idx="1"/>
          </p:nvPr>
        </p:nvSpPr>
        <p:spPr>
          <a:xfrm>
            <a:off x="609600" y="503339"/>
            <a:ext cx="10656815" cy="5678861"/>
          </a:xfrm>
        </p:spPr>
        <p:txBody>
          <a:bodyPr/>
          <a:lstStyle/>
          <a:p>
            <a:pPr marL="152396" indent="0">
              <a:buNone/>
            </a:pPr>
            <a:r>
              <a:rPr lang="en-US" b="1" dirty="0"/>
              <a:t>Procedural Programming</a:t>
            </a:r>
          </a:p>
          <a:p>
            <a:pPr marL="152396" indent="0">
              <a:buNone/>
            </a:pPr>
            <a:r>
              <a:rPr lang="en-US" dirty="0"/>
              <a:t>In this paradigm the code is written in separate blocks and not in a single block and we can reuse the program whenever we want without repeating code.</a:t>
            </a:r>
          </a:p>
          <a:p>
            <a:pPr marL="152396" indent="0">
              <a:buNone/>
            </a:pPr>
            <a:r>
              <a:rPr lang="en-US" dirty="0"/>
              <a:t>Advantage</a:t>
            </a:r>
          </a:p>
          <a:p>
            <a:r>
              <a:rPr lang="en-US" sz="1800" dirty="0"/>
              <a:t>It allows easy development of software and application by splitting down a program into smaller programs to execute a variety of tasks.</a:t>
            </a:r>
          </a:p>
          <a:p>
            <a:r>
              <a:rPr lang="en-US" sz="1800" dirty="0"/>
              <a:t>It increases the readability of code and makes it easier to understand the code.</a:t>
            </a:r>
          </a:p>
          <a:p>
            <a:r>
              <a:rPr lang="en-US" sz="1800" dirty="0"/>
              <a:t>It increases the reusability of code so that a particular piece of code can be used multiple times in a program whenever required.</a:t>
            </a:r>
          </a:p>
          <a:p>
            <a:r>
              <a:rPr lang="en-US" sz="1800" dirty="0"/>
              <a:t>It can be used to write bigger and more complex programs.</a:t>
            </a:r>
          </a:p>
          <a:p>
            <a:r>
              <a:rPr lang="en-US" sz="1800" dirty="0"/>
              <a:t>A team of programmers can work simultaneously and hence big projects can be done easily.</a:t>
            </a:r>
          </a:p>
          <a:p>
            <a:r>
              <a:rPr lang="en-US" sz="1800" dirty="0"/>
              <a:t>It is easy to understand the program</a:t>
            </a:r>
            <a:endParaRPr lang="en-US" dirty="0"/>
          </a:p>
        </p:txBody>
      </p:sp>
    </p:spTree>
    <p:extLst>
      <p:ext uri="{BB962C8B-B14F-4D97-AF65-F5344CB8AC3E}">
        <p14:creationId xmlns:p14="http://schemas.microsoft.com/office/powerpoint/2010/main" val="4187694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2B6193-0A59-C076-3CD6-29004B21B724}"/>
              </a:ext>
            </a:extLst>
          </p:cNvPr>
          <p:cNvSpPr>
            <a:spLocks noGrp="1"/>
          </p:cNvSpPr>
          <p:nvPr>
            <p:ph type="body" idx="1"/>
          </p:nvPr>
        </p:nvSpPr>
        <p:spPr>
          <a:xfrm>
            <a:off x="609600" y="947956"/>
            <a:ext cx="11210488" cy="5234244"/>
          </a:xfrm>
        </p:spPr>
        <p:txBody>
          <a:bodyPr/>
          <a:lstStyle/>
          <a:p>
            <a:pPr marL="152396" indent="0">
              <a:buNone/>
            </a:pPr>
            <a:r>
              <a:rPr lang="en-US" b="1" dirty="0"/>
              <a:t>Object-Oriented Programming (OOP)</a:t>
            </a:r>
          </a:p>
          <a:p>
            <a:pPr marL="152396" indent="0">
              <a:buNone/>
            </a:pPr>
            <a:r>
              <a:rPr lang="en-US" dirty="0"/>
              <a:t>OOP is written in form of classes that contain  different data members and members functions ,and data grouped together. We can create objects from these classes .</a:t>
            </a:r>
          </a:p>
          <a:p>
            <a:pPr marL="152396" indent="0">
              <a:buNone/>
            </a:pPr>
            <a:r>
              <a:rPr lang="en-US" dirty="0"/>
              <a:t>Advantages pf OOP</a:t>
            </a:r>
          </a:p>
          <a:p>
            <a:pPr marL="152396" indent="0">
              <a:buNone/>
            </a:pPr>
            <a:r>
              <a:rPr lang="en-US" sz="1800" dirty="0"/>
              <a:t>We can build the programs from standard working modules that communicate with one another, rather than having to start writing the code from scratch which leads to saving development time and higher productivity.</a:t>
            </a:r>
          </a:p>
          <a:p>
            <a:pPr marL="152396" indent="0">
              <a:buNone/>
            </a:pPr>
            <a:r>
              <a:rPr lang="en-US" sz="1800" dirty="0"/>
              <a:t>OOP language allows breaking the program into bit-sized problems that can be solved easily (one object at a time).</a:t>
            </a:r>
          </a:p>
          <a:p>
            <a:pPr marL="152396" indent="0">
              <a:buNone/>
            </a:pPr>
            <a:r>
              <a:rPr lang="en-US" sz="1800" dirty="0"/>
              <a:t>OOP systems can be easily upgraded from small to large systems.</a:t>
            </a:r>
          </a:p>
          <a:p>
            <a:pPr marL="152396" indent="0">
              <a:buNone/>
            </a:pPr>
            <a:r>
              <a:rPr lang="en-US" sz="1800" dirty="0"/>
              <a:t>The new technology promises greater programmer productivity, a better quality of software, and lesser maintenance cost.</a:t>
            </a:r>
          </a:p>
          <a:p>
            <a:pPr marL="152396" indent="0">
              <a:buNone/>
            </a:pPr>
            <a:r>
              <a:rPr lang="en-US" sz="1800" dirty="0"/>
              <a:t>In OOPs, the code is distributed on a large scale that shows a higher level of abstraction.</a:t>
            </a:r>
          </a:p>
          <a:p>
            <a:pPr marL="152396" indent="0">
              <a:buNone/>
            </a:pPr>
            <a:r>
              <a:rPr lang="en-US" sz="1800" dirty="0"/>
              <a:t>The class contains data and functions so the complexity is within the class, the programmer deals with the entire class.</a:t>
            </a:r>
          </a:p>
          <a:p>
            <a:pPr marL="152396" indent="0">
              <a:buNone/>
            </a:pPr>
            <a:r>
              <a:rPr lang="en-US" sz="1800" dirty="0"/>
              <a:t>Reusability of the class within the code and outside the code is a big advantage.</a:t>
            </a:r>
          </a:p>
        </p:txBody>
      </p:sp>
    </p:spTree>
    <p:extLst>
      <p:ext uri="{BB962C8B-B14F-4D97-AF65-F5344CB8AC3E}">
        <p14:creationId xmlns:p14="http://schemas.microsoft.com/office/powerpoint/2010/main" val="14339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1722</Words>
  <Application>Microsoft Office PowerPoint</Application>
  <PresentationFormat>Widescreen</PresentationFormat>
  <Paragraphs>109</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-apple-system</vt:lpstr>
      <vt:lpstr>Arial</vt:lpstr>
      <vt:lpstr>Arial</vt:lpstr>
      <vt:lpstr>Calibri</vt:lpstr>
      <vt:lpstr>Calibri Light</vt:lpstr>
      <vt:lpstr>source-serif-pro</vt:lpstr>
      <vt:lpstr>Times New Roman</vt:lpstr>
      <vt:lpstr>Office Theme</vt:lpstr>
      <vt:lpstr> INTRODUCTION  TO  .NET </vt:lpstr>
      <vt:lpstr>What will be Covered</vt:lpstr>
      <vt:lpstr>History Time</vt:lpstr>
      <vt:lpstr>What  is Computer Programming </vt:lpstr>
      <vt:lpstr>PowerPoint Presentation</vt:lpstr>
      <vt:lpstr>Types of Programming Languages </vt:lpstr>
      <vt:lpstr>Programming Methodologies </vt:lpstr>
      <vt:lpstr>PowerPoint Presentation</vt:lpstr>
      <vt:lpstr>PowerPoint Presentation</vt:lpstr>
      <vt:lpstr>Introduction to the  .NET Framework</vt:lpstr>
      <vt:lpstr>What Does the .NET Framework Provide</vt:lpstr>
      <vt:lpstr>PowerPoint Presentation</vt:lpstr>
      <vt:lpstr>C# Code Compilation and Execution</vt:lpstr>
      <vt:lpstr>PowerPoint Presentation</vt:lpstr>
      <vt:lpstr>CLR Features</vt:lpstr>
      <vt:lpstr>Different Types of the .NET Framework</vt:lpstr>
      <vt:lpstr>What is Exactly .NET?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dc:title>
  <dc:creator>Jonathan Ndambuki</dc:creator>
  <cp:lastModifiedBy>Jonathan Ndambuki</cp:lastModifiedBy>
  <cp:revision>6</cp:revision>
  <dcterms:created xsi:type="dcterms:W3CDTF">2023-05-06T08:31:00Z</dcterms:created>
  <dcterms:modified xsi:type="dcterms:W3CDTF">2023-05-23T13:48:50Z</dcterms:modified>
</cp:coreProperties>
</file>