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6" r:id="rId3"/>
    <p:sldId id="267" r:id="rId4"/>
    <p:sldId id="268"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8787F-2FCD-4735-BF95-14DC2E0B777D}"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F8D1D-85F1-4DEF-9811-0C3F607D8963}" type="slidenum">
              <a:rPr lang="en-US" smtClean="0"/>
              <a:t>‹#›</a:t>
            </a:fld>
            <a:endParaRPr lang="en-US"/>
          </a:p>
        </p:txBody>
      </p:sp>
    </p:spTree>
    <p:extLst>
      <p:ext uri="{BB962C8B-B14F-4D97-AF65-F5344CB8AC3E}">
        <p14:creationId xmlns:p14="http://schemas.microsoft.com/office/powerpoint/2010/main" val="212087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72C7-C46C-B480-1236-3AC5C8D5C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D769C-894C-90EB-3AF8-90CBA6C2E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24A9B0-3820-3F9C-E974-1F132C786474}"/>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D02E62DF-5FCC-840A-8BF8-27D56FE78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978EB-52E1-E406-429E-53063FC9BF91}"/>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34599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9F75-1618-F893-1C3F-D4CC01B1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D6C0E-809E-A692-6C14-E9D15DC13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B290-62F8-C678-0C1A-CFD29BEB57AF}"/>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B2C0F259-5141-C95C-CFEB-4366F62AB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C8AD5-8D7C-5C4C-6B37-87D35078CB9C}"/>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353472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71CDC-0CCF-F3E2-C8DE-9FCC7FE25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BC385-3698-9180-EC97-ED540753C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89B31-BAC9-DBDA-2D92-1F9D96DB080D}"/>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08307D8E-2BF2-6B29-8DD4-B09BF74B8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7FF11-D9D2-C9A2-EBE5-E60A9CEFBFA7}"/>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367176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8296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019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8CA-136C-97A1-1B09-4F74E8ED4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16547-DD95-45FE-12E6-E0F12D42D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99518-93FA-03B9-208E-99C4C81D8E85}"/>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B9961791-3CF2-70D6-33A0-BE1EF3AF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DDAC3-41E9-0EC9-DFFD-C4CCE691F8AE}"/>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421291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E7A1-02BB-6BD1-0327-8B7A95E76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7853D-155A-6E33-82D0-8B51A8C10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FE1DE-195A-1E35-3EDE-BB17BA0A1FA7}"/>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BB2F8D3D-39DF-2E38-BC19-206DE8664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2EE91-0060-D04E-9823-8457972E4F8C}"/>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6497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05AC-2027-C04E-1C71-1F6FE6AE7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1A996-A16F-9B15-041A-332EEC663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59EE4-585C-67DA-8365-8649E3728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4074E-680C-9547-BDE3-CFCC819DACCC}"/>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6" name="Footer Placeholder 5">
            <a:extLst>
              <a:ext uri="{FF2B5EF4-FFF2-40B4-BE49-F238E27FC236}">
                <a16:creationId xmlns:a16="http://schemas.microsoft.com/office/drawing/2014/main" id="{AED0DCEF-AAFD-14F9-7E15-7A292AA13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8B3C7-1E8E-2FD3-372D-CA5001304B28}"/>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386736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8E84-F344-E669-1829-6C8BEA9213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19F220-B00E-053F-B6D0-79E3F237A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81EB6-736F-70B5-E803-35E964EFD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029642-EEE3-1A3C-CAA7-F6B61C379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0BC2D-E20A-9BBE-DA7F-6E992797C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10F63-5DAD-C3EB-1D72-D23723F13708}"/>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8" name="Footer Placeholder 7">
            <a:extLst>
              <a:ext uri="{FF2B5EF4-FFF2-40B4-BE49-F238E27FC236}">
                <a16:creationId xmlns:a16="http://schemas.microsoft.com/office/drawing/2014/main" id="{BD2CFD00-D898-19C1-06A0-A3DF1FD23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094551-64CA-8177-9647-FDEDB824BC6E}"/>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427024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947D-0EB6-E4EF-B44E-19F6D42A6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328B4-3CD9-C080-CB6B-17EA505C842C}"/>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4" name="Footer Placeholder 3">
            <a:extLst>
              <a:ext uri="{FF2B5EF4-FFF2-40B4-BE49-F238E27FC236}">
                <a16:creationId xmlns:a16="http://schemas.microsoft.com/office/drawing/2014/main" id="{D3C41D7A-47BB-5167-20ED-E54DA9215C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C88EC-BF42-AC18-B188-16CF10197479}"/>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198989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D7BD5C-71A3-7348-473E-06E7868AEA0E}"/>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3" name="Footer Placeholder 2">
            <a:extLst>
              <a:ext uri="{FF2B5EF4-FFF2-40B4-BE49-F238E27FC236}">
                <a16:creationId xmlns:a16="http://schemas.microsoft.com/office/drawing/2014/main" id="{902B89D5-830D-F145-ACB4-683CF5B1AC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832985-723D-0E20-921B-D1C951340803}"/>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246152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92D9-060C-3C28-BCA5-6E0C7FE0A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C7C1D-98F7-DFF5-C435-910691280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59C540-0DD7-571B-6F30-BAF9702A3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9EA9A-39F3-C9A3-A7A1-A588674ED9C4}"/>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6" name="Footer Placeholder 5">
            <a:extLst>
              <a:ext uri="{FF2B5EF4-FFF2-40B4-BE49-F238E27FC236}">
                <a16:creationId xmlns:a16="http://schemas.microsoft.com/office/drawing/2014/main" id="{47B6E193-6D5A-37D5-CEC8-9F46D0B59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242D4-3684-279F-C1BB-E48E90C8E8E7}"/>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120704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1F89-2EEB-2DE6-C164-45A573BEC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3F3A8-D2DF-D1A8-7CD5-B81CAFE42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94DC8C-DE79-68BC-6DD7-D2B199D7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59A85-22E7-CC1A-AE2C-2559ED553D07}"/>
              </a:ext>
            </a:extLst>
          </p:cNvPr>
          <p:cNvSpPr>
            <a:spLocks noGrp="1"/>
          </p:cNvSpPr>
          <p:nvPr>
            <p:ph type="dt" sz="half" idx="10"/>
          </p:nvPr>
        </p:nvSpPr>
        <p:spPr/>
        <p:txBody>
          <a:bodyPr/>
          <a:lstStyle/>
          <a:p>
            <a:fld id="{1635EE45-E2BB-42D3-B6A9-7844479C6410}" type="datetimeFigureOut">
              <a:rPr lang="en-US" smtClean="0"/>
              <a:t>5/11/2023</a:t>
            </a:fld>
            <a:endParaRPr lang="en-US"/>
          </a:p>
        </p:txBody>
      </p:sp>
      <p:sp>
        <p:nvSpPr>
          <p:cNvPr id="6" name="Footer Placeholder 5">
            <a:extLst>
              <a:ext uri="{FF2B5EF4-FFF2-40B4-BE49-F238E27FC236}">
                <a16:creationId xmlns:a16="http://schemas.microsoft.com/office/drawing/2014/main" id="{56BD63AD-2C12-C5BB-8588-1433B97EA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52DB8-2747-0BAA-BD8E-895B383E937F}"/>
              </a:ext>
            </a:extLst>
          </p:cNvPr>
          <p:cNvSpPr>
            <a:spLocks noGrp="1"/>
          </p:cNvSpPr>
          <p:nvPr>
            <p:ph type="sldNum" sz="quarter" idx="12"/>
          </p:nvPr>
        </p:nvSpPr>
        <p:spPr/>
        <p:txBody>
          <a:bodyPr/>
          <a:lstStyle/>
          <a:p>
            <a:fld id="{DA02A59C-2CE5-438F-B012-A9D7C6C58C7F}" type="slidenum">
              <a:rPr lang="en-US" smtClean="0"/>
              <a:t>‹#›</a:t>
            </a:fld>
            <a:endParaRPr lang="en-US"/>
          </a:p>
        </p:txBody>
      </p:sp>
    </p:spTree>
    <p:extLst>
      <p:ext uri="{BB962C8B-B14F-4D97-AF65-F5344CB8AC3E}">
        <p14:creationId xmlns:p14="http://schemas.microsoft.com/office/powerpoint/2010/main" val="260265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EA650-0877-ED8E-6543-9F0C4A403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8558A-CF1E-A99E-898F-AEA04E61B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3D224-E677-DB19-8411-5469F7DB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5EE45-E2BB-42D3-B6A9-7844479C6410}" type="datetimeFigureOut">
              <a:rPr lang="en-US" smtClean="0"/>
              <a:t>5/11/2023</a:t>
            </a:fld>
            <a:endParaRPr lang="en-US"/>
          </a:p>
        </p:txBody>
      </p:sp>
      <p:sp>
        <p:nvSpPr>
          <p:cNvPr id="5" name="Footer Placeholder 4">
            <a:extLst>
              <a:ext uri="{FF2B5EF4-FFF2-40B4-BE49-F238E27FC236}">
                <a16:creationId xmlns:a16="http://schemas.microsoft.com/office/drawing/2014/main" id="{549A6154-F89C-DF45-DFD4-915D39851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9E93B-C89A-6CBA-68DF-4348FAB0A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2A59C-2CE5-438F-B012-A9D7C6C58C7F}" type="slidenum">
              <a:rPr lang="en-US" smtClean="0"/>
              <a:t>‹#›</a:t>
            </a:fld>
            <a:endParaRPr lang="en-US"/>
          </a:p>
        </p:txBody>
      </p:sp>
    </p:spTree>
    <p:extLst>
      <p:ext uri="{BB962C8B-B14F-4D97-AF65-F5344CB8AC3E}">
        <p14:creationId xmlns:p14="http://schemas.microsoft.com/office/powerpoint/2010/main" val="118092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281624" y="1762295"/>
            <a:ext cx="7359821" cy="3587997"/>
          </a:xfrm>
          <a:prstGeom prst="rect">
            <a:avLst/>
          </a:prstGeom>
        </p:spPr>
        <p:txBody>
          <a:bodyPr spcFirstLastPara="1" vert="horz" wrap="square" lIns="0" tIns="0" rIns="0" bIns="0" rtlCol="0" anchor="ctr" anchorCtr="0">
            <a:noAutofit/>
          </a:bodyPr>
          <a:lstStyle/>
          <a:p>
            <a:pPr algn="ctr"/>
            <a:r>
              <a:rPr lang="en" sz="9600" b="1" dirty="0">
                <a:latin typeface="Times New Roman" panose="02020603050405020304" pitchFamily="18" charset="0"/>
                <a:cs typeface="Times New Roman" panose="02020603050405020304" pitchFamily="18" charset="0"/>
              </a:rPr>
              <a:t>THE </a:t>
            </a:r>
            <a:br>
              <a:rPr lang="en" sz="9600" b="1" dirty="0">
                <a:latin typeface="Times New Roman" panose="02020603050405020304" pitchFamily="18" charset="0"/>
                <a:cs typeface="Times New Roman" panose="02020603050405020304" pitchFamily="18" charset="0"/>
              </a:rPr>
            </a:br>
            <a:r>
              <a:rPr lang="en" sz="9600" b="1" dirty="0">
                <a:latin typeface="Times New Roman" panose="02020603050405020304" pitchFamily="18" charset="0"/>
                <a:cs typeface="Times New Roman" panose="02020603050405020304" pitchFamily="18" charset="0"/>
              </a:rPr>
              <a:t>CONSOLE</a:t>
            </a:r>
            <a:endParaRPr sz="9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B56F6-0C75-1EF9-A23D-F8D833C33844}"/>
              </a:ext>
            </a:extLst>
          </p:cNvPr>
          <p:cNvSpPr>
            <a:spLocks noGrp="1"/>
          </p:cNvSpPr>
          <p:nvPr>
            <p:ph type="body" idx="1"/>
          </p:nvPr>
        </p:nvSpPr>
        <p:spPr>
          <a:xfrm>
            <a:off x="689497" y="754603"/>
            <a:ext cx="10327691" cy="5877016"/>
          </a:xfrm>
        </p:spPr>
        <p:txBody>
          <a:bodyPr/>
          <a:lstStyle/>
          <a:p>
            <a:pPr marL="152396" indent="0">
              <a:buNone/>
            </a:pPr>
            <a:r>
              <a:rPr lang="en-US" sz="3600" b="1" dirty="0">
                <a:latin typeface="Times New Roman" panose="02020603050405020304" pitchFamily="18" charset="0"/>
                <a:cs typeface="Times New Roman" panose="02020603050405020304" pitchFamily="18" charset="0"/>
              </a:rPr>
              <a:t>What is the  console</a:t>
            </a:r>
          </a:p>
          <a:p>
            <a:pPr marL="152396" indent="0">
              <a:buNone/>
            </a:pPr>
            <a:r>
              <a:rPr lang="en-US" dirty="0"/>
              <a:t>In order to implement the user interface in console applications, Microsoft provided us with a class called Console. The Console class is available in the System namespace. This Console class provides some methods and properties using which we can implement the user interface in a console application.</a:t>
            </a:r>
          </a:p>
          <a:p>
            <a:pPr marL="152396" indent="0">
              <a:buNone/>
            </a:pPr>
            <a:r>
              <a:rPr lang="en-US" dirty="0"/>
              <a:t>If we want to work with the console window either for taking user input or to show the output, we are provided with the Console in C#.</a:t>
            </a:r>
          </a:p>
          <a:p>
            <a:pPr marL="152396" indent="0">
              <a:buNone/>
            </a:pPr>
            <a:r>
              <a:rPr lang="en-US" dirty="0"/>
              <a:t>It is the standard input, output and error streams for console applications and this class cannot be inherited because it’s a static class.</a:t>
            </a:r>
          </a:p>
          <a:p>
            <a:pPr marL="152396" indent="0">
              <a:buNone/>
            </a:pPr>
            <a:r>
              <a:rPr lang="en-US" dirty="0"/>
              <a:t>It contains static methods and Properties </a:t>
            </a:r>
          </a:p>
        </p:txBody>
      </p:sp>
    </p:spTree>
    <p:extLst>
      <p:ext uri="{BB962C8B-B14F-4D97-AF65-F5344CB8AC3E}">
        <p14:creationId xmlns:p14="http://schemas.microsoft.com/office/powerpoint/2010/main" val="156103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687D-EBE2-47CC-1850-B4E93DEFD66F}"/>
              </a:ext>
            </a:extLst>
          </p:cNvPr>
          <p:cNvSpPr>
            <a:spLocks noGrp="1"/>
          </p:cNvSpPr>
          <p:nvPr>
            <p:ph type="title"/>
          </p:nvPr>
        </p:nvSpPr>
        <p:spPr>
          <a:xfrm>
            <a:off x="609599" y="807467"/>
            <a:ext cx="9857173" cy="710615"/>
          </a:xfrm>
        </p:spPr>
        <p:txBody>
          <a:bodyPr/>
          <a:lstStyle/>
          <a:p>
            <a:r>
              <a:rPr lang="en-US" dirty="0"/>
              <a:t>Console Properties</a:t>
            </a:r>
          </a:p>
        </p:txBody>
      </p:sp>
      <p:sp>
        <p:nvSpPr>
          <p:cNvPr id="3" name="Text Placeholder 2">
            <a:extLst>
              <a:ext uri="{FF2B5EF4-FFF2-40B4-BE49-F238E27FC236}">
                <a16:creationId xmlns:a16="http://schemas.microsoft.com/office/drawing/2014/main" id="{C6B70BBD-2BEC-34BB-0265-1353028AF913}"/>
              </a:ext>
            </a:extLst>
          </p:cNvPr>
          <p:cNvSpPr>
            <a:spLocks noGrp="1"/>
          </p:cNvSpPr>
          <p:nvPr>
            <p:ph type="body" idx="1"/>
          </p:nvPr>
        </p:nvSpPr>
        <p:spPr>
          <a:xfrm>
            <a:off x="609599" y="1518082"/>
            <a:ext cx="11295355" cy="4664118"/>
          </a:xfrm>
        </p:spPr>
        <p:txBody>
          <a:bodyPr/>
          <a:lstStyle/>
          <a:p>
            <a:r>
              <a:rPr lang="en-US" sz="2000" b="1" dirty="0"/>
              <a:t>Title</a:t>
            </a:r>
            <a:r>
              <a:rPr lang="en-US" sz="2000" dirty="0"/>
              <a:t>: It gets or sets the title to display in the console title bar. It returns the string to be displayed in the title bar of the console. The maximum length of the title string is 24500 characters.</a:t>
            </a:r>
          </a:p>
          <a:p>
            <a:pPr marL="152396" indent="0">
              <a:buNone/>
            </a:pPr>
            <a:endParaRPr lang="en-US" sz="2000" dirty="0"/>
          </a:p>
          <a:p>
            <a:r>
              <a:rPr lang="en-US" sz="2000" b="1" dirty="0"/>
              <a:t>BackgroundColor</a:t>
            </a:r>
            <a:r>
              <a:rPr lang="en-US" sz="2000" dirty="0"/>
              <a:t>: It gets or sets the background color of the console. It returns a value that specifies the background color of the console; that is, the color that appears behind each character. The default is black.</a:t>
            </a:r>
          </a:p>
          <a:p>
            <a:pPr marL="152396" indent="0">
              <a:buNone/>
            </a:pPr>
            <a:endParaRPr lang="en-US" sz="2000" dirty="0"/>
          </a:p>
          <a:p>
            <a:r>
              <a:rPr lang="en-US" sz="2000" b="1" dirty="0"/>
              <a:t>ForegroundColor</a:t>
            </a:r>
            <a:r>
              <a:rPr lang="en-US" sz="2000" dirty="0"/>
              <a:t>: It gets or sets the foreground color of the console. It returns a ConsoleColor that specifies the foreground color of the console; that is, the color of each character that is displayed. The default is gray.</a:t>
            </a:r>
          </a:p>
          <a:p>
            <a:pPr marL="152396" indent="0">
              <a:buNone/>
            </a:pPr>
            <a:endParaRPr lang="en-US" sz="2000" dirty="0"/>
          </a:p>
          <a:p>
            <a:r>
              <a:rPr lang="en-US" sz="2000" b="1" dirty="0"/>
              <a:t>CursorSize</a:t>
            </a:r>
            <a:r>
              <a:rPr lang="en-US" sz="2000" dirty="0"/>
              <a:t>: It gets or sets the height of the cursor within a character cell. It returns the size of the cursor expressed as a percentage of the height of a character cell. The property value ranges from 1 to 100</a:t>
            </a:r>
            <a:r>
              <a:rPr lang="en-US" dirty="0"/>
              <a:t>.</a:t>
            </a:r>
          </a:p>
        </p:txBody>
      </p:sp>
    </p:spTree>
    <p:extLst>
      <p:ext uri="{BB962C8B-B14F-4D97-AF65-F5344CB8AC3E}">
        <p14:creationId xmlns:p14="http://schemas.microsoft.com/office/powerpoint/2010/main" val="53467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E030-2D61-86FC-D49F-22EFD39E434B}"/>
              </a:ext>
            </a:extLst>
          </p:cNvPr>
          <p:cNvSpPr>
            <a:spLocks noGrp="1"/>
          </p:cNvSpPr>
          <p:nvPr>
            <p:ph type="title"/>
          </p:nvPr>
        </p:nvSpPr>
        <p:spPr>
          <a:xfrm>
            <a:off x="609599" y="328473"/>
            <a:ext cx="7522347" cy="852257"/>
          </a:xfrm>
        </p:spPr>
        <p:txBody>
          <a:bodyPr/>
          <a:lstStyle/>
          <a:p>
            <a:r>
              <a:rPr lang="en-US" b="1" dirty="0"/>
              <a:t>Console Methods</a:t>
            </a:r>
          </a:p>
        </p:txBody>
      </p:sp>
      <p:sp>
        <p:nvSpPr>
          <p:cNvPr id="3" name="Text Placeholder 2">
            <a:extLst>
              <a:ext uri="{FF2B5EF4-FFF2-40B4-BE49-F238E27FC236}">
                <a16:creationId xmlns:a16="http://schemas.microsoft.com/office/drawing/2014/main" id="{2E695112-BE4A-5747-62EE-2A6EA83DF6C6}"/>
              </a:ext>
            </a:extLst>
          </p:cNvPr>
          <p:cNvSpPr>
            <a:spLocks noGrp="1"/>
          </p:cNvSpPr>
          <p:nvPr>
            <p:ph type="body" idx="1"/>
          </p:nvPr>
        </p:nvSpPr>
        <p:spPr>
          <a:xfrm>
            <a:off x="609600" y="1056443"/>
            <a:ext cx="10972802" cy="5601809"/>
          </a:xfrm>
        </p:spPr>
        <p:txBody>
          <a:bodyPr/>
          <a:lstStyle/>
          <a:p>
            <a:pPr marL="152396" indent="0">
              <a:buNone/>
            </a:pPr>
            <a:r>
              <a:rPr lang="en-US" sz="2400" b="1" dirty="0"/>
              <a:t>Clear(): </a:t>
            </a:r>
            <a:r>
              <a:rPr lang="en-US" sz="2400" dirty="0"/>
              <a:t>It is used to clear the console buffer and corresponding console window of display information. In simple words, it is used to clear the screen.</a:t>
            </a:r>
          </a:p>
          <a:p>
            <a:pPr marL="152396" indent="0">
              <a:buNone/>
            </a:pPr>
            <a:r>
              <a:rPr lang="en-US" sz="2400" b="1" dirty="0"/>
              <a:t>Beep(): </a:t>
            </a:r>
            <a:r>
              <a:rPr lang="en-US" sz="2400" dirty="0"/>
              <a:t>This method plays the sound of a beep through the console speaker. That means it plays a beep sound using a PC speaker at runtime.</a:t>
            </a:r>
          </a:p>
          <a:p>
            <a:pPr marL="152396" indent="0">
              <a:buNone/>
            </a:pPr>
            <a:r>
              <a:rPr lang="en-US" sz="2400" b="1" dirty="0" err="1"/>
              <a:t>ResetColor</a:t>
            </a:r>
            <a:r>
              <a:rPr lang="en-US" sz="2400" b="1" dirty="0"/>
              <a:t>(): </a:t>
            </a:r>
            <a:r>
              <a:rPr lang="en-US" sz="2400" dirty="0"/>
              <a:t>This method is used to set the foreground and background console colors to their defaults.</a:t>
            </a:r>
          </a:p>
          <a:p>
            <a:pPr marL="152396" indent="0">
              <a:buNone/>
            </a:pPr>
            <a:r>
              <a:rPr lang="en-US" sz="2400" b="1" dirty="0"/>
              <a:t>Write(“string”): </a:t>
            </a:r>
            <a:r>
              <a:rPr lang="en-US" sz="2400" dirty="0"/>
              <a:t>This method is used to write the specified string value to the standard output stream.</a:t>
            </a:r>
          </a:p>
          <a:p>
            <a:pPr marL="152396" indent="0">
              <a:buNone/>
            </a:pPr>
            <a:r>
              <a:rPr lang="en-US" sz="2400" b="1" dirty="0"/>
              <a:t>WriteLine(“string”): </a:t>
            </a:r>
            <a:r>
              <a:rPr lang="en-US" sz="2400" dirty="0"/>
              <a:t>This method is used to write the specified string value, followed by the current line terminator, to the standard output stream. That means this method same as the write method but automatically moves the cursor to the next line after printing the message.</a:t>
            </a:r>
          </a:p>
          <a:p>
            <a:pPr marL="152396" indent="0">
              <a:buNone/>
            </a:pPr>
            <a:r>
              <a:rPr lang="en-US" sz="2400" b="1" dirty="0"/>
              <a:t>Write(variable): </a:t>
            </a:r>
            <a:r>
              <a:rPr lang="en-US" sz="2400" dirty="0"/>
              <a:t>This method is used to write the value of the given variable to the standard output stream.</a:t>
            </a:r>
          </a:p>
        </p:txBody>
      </p:sp>
    </p:spTree>
    <p:extLst>
      <p:ext uri="{BB962C8B-B14F-4D97-AF65-F5344CB8AC3E}">
        <p14:creationId xmlns:p14="http://schemas.microsoft.com/office/powerpoint/2010/main" val="157072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E92DB8-9248-65A7-8AA5-8D5591C34595}"/>
              </a:ext>
            </a:extLst>
          </p:cNvPr>
          <p:cNvSpPr>
            <a:spLocks noGrp="1"/>
          </p:cNvSpPr>
          <p:nvPr>
            <p:ph type="body" idx="1"/>
          </p:nvPr>
        </p:nvSpPr>
        <p:spPr>
          <a:xfrm>
            <a:off x="432047" y="585926"/>
            <a:ext cx="11100046" cy="5442012"/>
          </a:xfrm>
        </p:spPr>
        <p:txBody>
          <a:bodyPr/>
          <a:lstStyle/>
          <a:p>
            <a:r>
              <a:rPr lang="en-US" b="1" dirty="0"/>
              <a:t>WriteLine(variable): </a:t>
            </a:r>
            <a:r>
              <a:rPr lang="en-US" dirty="0"/>
              <a:t>This method is used to write the value of the given variable to the standard output stream along with moving the cursor to the next line after printing the value of the variable.</a:t>
            </a:r>
          </a:p>
          <a:p>
            <a:r>
              <a:rPr lang="en-US" b="1" dirty="0"/>
              <a:t>Read(): </a:t>
            </a:r>
            <a:r>
              <a:rPr lang="en-US" dirty="0"/>
              <a:t>This method read a single character from the keyboard and returns its ASCII value. The Datatype should be int as it returns the ASCII value.</a:t>
            </a:r>
          </a:p>
          <a:p>
            <a:r>
              <a:rPr lang="en-US" b="1" dirty="0" err="1"/>
              <a:t>ReadLine</a:t>
            </a:r>
            <a:r>
              <a:rPr lang="en-US" b="1" dirty="0"/>
              <a:t>(): </a:t>
            </a:r>
            <a:r>
              <a:rPr lang="en-US" dirty="0"/>
              <a:t>This method reads a string value from the keyboard and returns the entered value only. As it returns the entered string value so the </a:t>
            </a:r>
            <a:r>
              <a:rPr lang="en-US" dirty="0" err="1"/>
              <a:t>DataType</a:t>
            </a:r>
            <a:r>
              <a:rPr lang="en-US" dirty="0"/>
              <a:t> is going to be a string.</a:t>
            </a:r>
          </a:p>
          <a:p>
            <a:r>
              <a:rPr lang="en-US" b="1" dirty="0" err="1"/>
              <a:t>ReadKey</a:t>
            </a:r>
            <a:r>
              <a:rPr lang="en-US" b="1" dirty="0"/>
              <a:t>():  </a:t>
            </a:r>
            <a:r>
              <a:rPr lang="en-US" dirty="0"/>
              <a:t>This method reads a single character from the keyboard and returns that character information like what key has been entered, and what its corresponding ASCII value is. The Datatype should be </a:t>
            </a:r>
            <a:r>
              <a:rPr lang="en-US" dirty="0" err="1"/>
              <a:t>ConsoleKeyInfo</a:t>
            </a:r>
            <a:r>
              <a:rPr lang="en-US" dirty="0"/>
              <a:t> which contains the entered key information</a:t>
            </a:r>
          </a:p>
          <a:p>
            <a:endParaRPr lang="en-US" dirty="0"/>
          </a:p>
        </p:txBody>
      </p:sp>
    </p:spTree>
    <p:extLst>
      <p:ext uri="{BB962C8B-B14F-4D97-AF65-F5344CB8AC3E}">
        <p14:creationId xmlns:p14="http://schemas.microsoft.com/office/powerpoint/2010/main" val="345373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A9F0-F066-066B-873D-ADEFD170654E}"/>
              </a:ext>
            </a:extLst>
          </p:cNvPr>
          <p:cNvSpPr>
            <a:spLocks noGrp="1"/>
          </p:cNvSpPr>
          <p:nvPr>
            <p:ph type="title"/>
          </p:nvPr>
        </p:nvSpPr>
        <p:spPr>
          <a:xfrm>
            <a:off x="736846" y="470115"/>
            <a:ext cx="10718307" cy="1443600"/>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How do you Read Integer Numbers in C# from the keyword?</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538DFA82-B8E0-8A41-4C3C-3B43BAA8F288}"/>
              </a:ext>
            </a:extLst>
          </p:cNvPr>
          <p:cNvSpPr>
            <a:spLocks noGrp="1"/>
          </p:cNvSpPr>
          <p:nvPr>
            <p:ph type="body" idx="1"/>
          </p:nvPr>
        </p:nvSpPr>
        <p:spPr>
          <a:xfrm>
            <a:off x="609600" y="2388092"/>
            <a:ext cx="11135557" cy="3794107"/>
          </a:xfrm>
        </p:spPr>
        <p:txBody>
          <a:bodyPr/>
          <a:lstStyle/>
          <a:p>
            <a:r>
              <a:rPr lang="en-US" dirty="0"/>
              <a:t>Whenever we entered anything whether a string or numeric value from the keyword using the </a:t>
            </a:r>
            <a:r>
              <a:rPr lang="en-US" dirty="0" err="1"/>
              <a:t>ReadLine</a:t>
            </a:r>
            <a:r>
              <a:rPr lang="en-US" dirty="0"/>
              <a:t> method, the input stream is taking it as a string. So, we can directly store the input values in a string variable. If you want to store the input values in integer variables, then we need to convert the string values to integer values</a:t>
            </a:r>
          </a:p>
        </p:txBody>
      </p:sp>
    </p:spTree>
    <p:extLst>
      <p:ext uri="{BB962C8B-B14F-4D97-AF65-F5344CB8AC3E}">
        <p14:creationId xmlns:p14="http://schemas.microsoft.com/office/powerpoint/2010/main" val="128203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686</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Times New Roman</vt:lpstr>
      <vt:lpstr>Office Theme</vt:lpstr>
      <vt:lpstr>THE  CONSOLE</vt:lpstr>
      <vt:lpstr>PowerPoint Presentation</vt:lpstr>
      <vt:lpstr>Console Properties</vt:lpstr>
      <vt:lpstr>Console Methods</vt:lpstr>
      <vt:lpstr>PowerPoint Presentation</vt:lpstr>
      <vt:lpstr>How do you Read Integer Numbers in C# from the keyword?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CONSOLE</dc:title>
  <dc:creator>Jonathan Ndambuki</dc:creator>
  <cp:lastModifiedBy>Jonathan Ndambuki</cp:lastModifiedBy>
  <cp:revision>1</cp:revision>
  <dcterms:created xsi:type="dcterms:W3CDTF">2023-05-11T12:30:32Z</dcterms:created>
  <dcterms:modified xsi:type="dcterms:W3CDTF">2023-05-11T14:00:51Z</dcterms:modified>
</cp:coreProperties>
</file>