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8" r:id="rId5"/>
    <p:sldId id="283" r:id="rId6"/>
    <p:sldId id="284" r:id="rId7"/>
    <p:sldId id="275" r:id="rId8"/>
    <p:sldId id="276" r:id="rId9"/>
    <p:sldId id="277" r:id="rId10"/>
    <p:sldId id="278" r:id="rId11"/>
    <p:sldId id="279" r:id="rId12"/>
    <p:sldId id="280" r:id="rId13"/>
    <p:sldId id="281" r:id="rId14"/>
    <p:sldId id="282" r:id="rId15"/>
    <p:sldId id="271" r:id="rId16"/>
    <p:sldId id="272" r:id="rId17"/>
    <p:sldId id="273" r:id="rId18"/>
    <p:sldId id="27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37E3F-F433-487F-9117-0B9D8CAFF4B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2125A5-CF6F-4777-B54A-9A54E18CE230}" type="slidenum">
              <a:rPr lang="en-US" smtClean="0"/>
              <a:t>‹#›</a:t>
            </a:fld>
            <a:endParaRPr lang="en-US"/>
          </a:p>
        </p:txBody>
      </p:sp>
    </p:spTree>
    <p:extLst>
      <p:ext uri="{BB962C8B-B14F-4D97-AF65-F5344CB8AC3E}">
        <p14:creationId xmlns:p14="http://schemas.microsoft.com/office/powerpoint/2010/main" val="146941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8A6E-52C8-0902-8760-2D6D6B1310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36A40-F7C3-515C-BE63-AF5287E46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AC026-0AEF-0AAC-2A13-45724C481F2F}"/>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5" name="Footer Placeholder 4">
            <a:extLst>
              <a:ext uri="{FF2B5EF4-FFF2-40B4-BE49-F238E27FC236}">
                <a16:creationId xmlns:a16="http://schemas.microsoft.com/office/drawing/2014/main" id="{14455826-504A-76D7-C03C-542E06B2E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CF7A2-1EB5-5880-15CC-0D298740656B}"/>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23739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FA0C-9C6A-C860-2407-3BD62C37B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C24F8F-4601-218A-5FF9-7A5DC506C0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DCAF9-8EFE-1847-B984-C7A57027D9DC}"/>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5" name="Footer Placeholder 4">
            <a:extLst>
              <a:ext uri="{FF2B5EF4-FFF2-40B4-BE49-F238E27FC236}">
                <a16:creationId xmlns:a16="http://schemas.microsoft.com/office/drawing/2014/main" id="{E7D51B0C-F86D-3DCD-7F49-FFA72CA61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04A2C-9F39-46FB-BBE4-6BA5537DE9F9}"/>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422054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1DCC7-074F-04B9-C5EE-A9074D0F2A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EA9642-0605-A853-BFDB-961DA1FB3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A572D-4A7C-BD32-5D7C-14DC244F52EF}"/>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5" name="Footer Placeholder 4">
            <a:extLst>
              <a:ext uri="{FF2B5EF4-FFF2-40B4-BE49-F238E27FC236}">
                <a16:creationId xmlns:a16="http://schemas.microsoft.com/office/drawing/2014/main" id="{56CEFCB5-56E0-20F3-74AD-9B340A1CA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70EC9-3D5B-391D-1C0D-A6FE9FC71AF0}"/>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630986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43065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2381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E76E-9DDB-AC53-7EEE-79A569A4F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466AB-5F28-D82F-8E8F-5BD8E6F3E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296EB-51D8-B82C-035C-DF85146CF20D}"/>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5" name="Footer Placeholder 4">
            <a:extLst>
              <a:ext uri="{FF2B5EF4-FFF2-40B4-BE49-F238E27FC236}">
                <a16:creationId xmlns:a16="http://schemas.microsoft.com/office/drawing/2014/main" id="{91FF5CC6-03CD-8510-DBD1-E31A42B74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C7EF3-AA4D-4F49-80DF-A8800AD07EAD}"/>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45804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7ACC-0737-BFB7-6A1B-C41F2B061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039DFD-C16D-35F0-B671-A504102093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A92895-E2D9-BB61-05D1-45CF8B241F08}"/>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5" name="Footer Placeholder 4">
            <a:extLst>
              <a:ext uri="{FF2B5EF4-FFF2-40B4-BE49-F238E27FC236}">
                <a16:creationId xmlns:a16="http://schemas.microsoft.com/office/drawing/2014/main" id="{65604FB6-BDCB-8B67-6435-7195DB3C3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6D27B-2157-5ED1-2569-0DB9588ED446}"/>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23157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70B4-4F79-41CA-374A-0E67CD88F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BF53C-9695-7AE4-57D8-76FD6E95F4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92D2FE-360E-D397-6D2A-8923066B3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302FD-2320-00D9-76CD-B430BE493699}"/>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6" name="Footer Placeholder 5">
            <a:extLst>
              <a:ext uri="{FF2B5EF4-FFF2-40B4-BE49-F238E27FC236}">
                <a16:creationId xmlns:a16="http://schemas.microsoft.com/office/drawing/2014/main" id="{0CFD9758-D0C5-DF16-218C-38603A133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86640-35A5-5FB9-ADF9-DE22DCD262EF}"/>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428701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926E-A6CA-8F82-FE56-CA54CB87E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904324-5B0B-3C6A-0919-47B35F210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8BE22F-CB37-59DD-FE96-C86D69BE5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AD28AE-D9D2-66F6-B9F7-5802EEDBF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07F6FF-F74F-A7D1-C357-EC9B50E342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680A98-CB1D-9909-7ABA-F261B93B4989}"/>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8" name="Footer Placeholder 7">
            <a:extLst>
              <a:ext uri="{FF2B5EF4-FFF2-40B4-BE49-F238E27FC236}">
                <a16:creationId xmlns:a16="http://schemas.microsoft.com/office/drawing/2014/main" id="{CAB1F42E-AD63-4BB8-9495-CE0829D173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9AB94-B7DC-4DD8-EB72-655315A8F829}"/>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231637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050E-3041-30CE-8FEE-CDB10CBBAF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181FF-B2BB-B39A-D7E8-87FD82D8CD1A}"/>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4" name="Footer Placeholder 3">
            <a:extLst>
              <a:ext uri="{FF2B5EF4-FFF2-40B4-BE49-F238E27FC236}">
                <a16:creationId xmlns:a16="http://schemas.microsoft.com/office/drawing/2014/main" id="{3F5E82FB-64A1-D53E-BBC4-99078B0EC6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C89E62-E0DD-AEBE-A086-9B1FEAC4E102}"/>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1528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3B66B-934E-B5A6-8E3A-DF36DF254E7B}"/>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3" name="Footer Placeholder 2">
            <a:extLst>
              <a:ext uri="{FF2B5EF4-FFF2-40B4-BE49-F238E27FC236}">
                <a16:creationId xmlns:a16="http://schemas.microsoft.com/office/drawing/2014/main" id="{E6118F7F-16F7-2E20-3DDE-D7835C21DD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3BC29-4368-D4C9-FBC8-4B4230373ED4}"/>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421936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E353-8DF7-9561-89FD-B217262D5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49C594-B6B3-2DF2-9A74-6C7E586A6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699C58-629F-6A31-ED87-7ADF83C9A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0CD97-F448-7DF0-9080-2FD7C1D5782F}"/>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6" name="Footer Placeholder 5">
            <a:extLst>
              <a:ext uri="{FF2B5EF4-FFF2-40B4-BE49-F238E27FC236}">
                <a16:creationId xmlns:a16="http://schemas.microsoft.com/office/drawing/2014/main" id="{B1DE2D67-5EF4-324D-ACF0-6D63C5E17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62431-353B-5884-E49D-8FCE4F35525E}"/>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304202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4D74-0234-A01A-F446-07B4DE4C6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4281AB-660A-E33F-DF57-C31C4DFCD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E7456-F0BA-9695-EB9F-014C0037C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4D332-705F-AFE0-4A18-1DA17C9E126B}"/>
              </a:ext>
            </a:extLst>
          </p:cNvPr>
          <p:cNvSpPr>
            <a:spLocks noGrp="1"/>
          </p:cNvSpPr>
          <p:nvPr>
            <p:ph type="dt" sz="half" idx="10"/>
          </p:nvPr>
        </p:nvSpPr>
        <p:spPr/>
        <p:txBody>
          <a:bodyPr/>
          <a:lstStyle/>
          <a:p>
            <a:fld id="{0B28BAF8-5BC9-4402-A15B-999211710AC2}" type="datetimeFigureOut">
              <a:rPr lang="en-US" smtClean="0"/>
              <a:t>5/13/2023</a:t>
            </a:fld>
            <a:endParaRPr lang="en-US"/>
          </a:p>
        </p:txBody>
      </p:sp>
      <p:sp>
        <p:nvSpPr>
          <p:cNvPr id="6" name="Footer Placeholder 5">
            <a:extLst>
              <a:ext uri="{FF2B5EF4-FFF2-40B4-BE49-F238E27FC236}">
                <a16:creationId xmlns:a16="http://schemas.microsoft.com/office/drawing/2014/main" id="{B6088A41-0D3E-4278-2D17-BD8841E9C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95E6AA-CA6C-87BC-B94C-C20743B0E937}"/>
              </a:ext>
            </a:extLst>
          </p:cNvPr>
          <p:cNvSpPr>
            <a:spLocks noGrp="1"/>
          </p:cNvSpPr>
          <p:nvPr>
            <p:ph type="sldNum" sz="quarter" idx="12"/>
          </p:nvPr>
        </p:nvSpPr>
        <p:spPr/>
        <p:txBody>
          <a:bodyPr/>
          <a:lstStyle/>
          <a:p>
            <a:fld id="{BC1A9CDF-218D-4A94-BC1B-747DB9792F9B}" type="slidenum">
              <a:rPr lang="en-US" smtClean="0"/>
              <a:t>‹#›</a:t>
            </a:fld>
            <a:endParaRPr lang="en-US"/>
          </a:p>
        </p:txBody>
      </p:sp>
    </p:spTree>
    <p:extLst>
      <p:ext uri="{BB962C8B-B14F-4D97-AF65-F5344CB8AC3E}">
        <p14:creationId xmlns:p14="http://schemas.microsoft.com/office/powerpoint/2010/main" val="124924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A174C-8693-D0F1-CDDF-4D2B018F7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DA8DB-6806-DCDF-E28F-400A131B1A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65E37-6F62-8810-318D-74D589C10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8BAF8-5BC9-4402-A15B-999211710AC2}" type="datetimeFigureOut">
              <a:rPr lang="en-US" smtClean="0"/>
              <a:t>5/13/2023</a:t>
            </a:fld>
            <a:endParaRPr lang="en-US"/>
          </a:p>
        </p:txBody>
      </p:sp>
      <p:sp>
        <p:nvSpPr>
          <p:cNvPr id="5" name="Footer Placeholder 4">
            <a:extLst>
              <a:ext uri="{FF2B5EF4-FFF2-40B4-BE49-F238E27FC236}">
                <a16:creationId xmlns:a16="http://schemas.microsoft.com/office/drawing/2014/main" id="{2CE29D19-DF68-7CEE-F77A-452D58450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93AD5-ED4A-3925-4334-D0DCFA07F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A9CDF-218D-4A94-BC1B-747DB9792F9B}" type="slidenum">
              <a:rPr lang="en-US" smtClean="0"/>
              <a:t>‹#›</a:t>
            </a:fld>
            <a:endParaRPr lang="en-US"/>
          </a:p>
        </p:txBody>
      </p:sp>
    </p:spTree>
    <p:extLst>
      <p:ext uri="{BB962C8B-B14F-4D97-AF65-F5344CB8AC3E}">
        <p14:creationId xmlns:p14="http://schemas.microsoft.com/office/powerpoint/2010/main" val="3300213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2.xml"/><Relationship Id="rId5" Type="http://schemas.microsoft.com/office/2007/relationships/hdphoto" Target="../media/hdphoto5.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968971" y="2068497"/>
            <a:ext cx="5050293" cy="4164164"/>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475093" y="1699667"/>
            <a:ext cx="7359821" cy="3587997"/>
          </a:xfrm>
          <a:prstGeom prst="rect">
            <a:avLst/>
          </a:prstGeom>
        </p:spPr>
        <p:txBody>
          <a:bodyPr spcFirstLastPara="1" vert="horz" wrap="square" lIns="0" tIns="0" rIns="0" bIns="0" rtlCol="0" anchor="ctr" anchorCtr="0">
            <a:noAutofit/>
          </a:bodyPr>
          <a:lstStyle/>
          <a:p>
            <a:pPr algn="ctr"/>
            <a:r>
              <a:rPr lang="en" sz="10500" b="1" dirty="0">
                <a:latin typeface="Times New Roman" panose="02020603050405020304" pitchFamily="18" charset="0"/>
                <a:cs typeface="Times New Roman" panose="02020603050405020304" pitchFamily="18" charset="0"/>
              </a:rPr>
              <a:t>STRINGS</a:t>
            </a:r>
            <a:endParaRPr sz="105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3518FDB-44AD-4ADD-7329-724FC946552B}"/>
              </a:ext>
            </a:extLst>
          </p:cNvPr>
          <p:cNvPicPr>
            <a:picLocks noChangeAspect="1"/>
          </p:cNvPicPr>
          <p:nvPr/>
        </p:nvPicPr>
        <p:blipFill rotWithShape="1">
          <a:blip r:embed="rId3"/>
          <a:srcRect t="340" b="-1"/>
          <a:stretch/>
        </p:blipFill>
        <p:spPr>
          <a:xfrm>
            <a:off x="8725687" y="3028330"/>
            <a:ext cx="440989" cy="291735"/>
          </a:xfrm>
          <a:prstGeom prst="rect">
            <a:avLst/>
          </a:prstGeom>
        </p:spPr>
      </p:pic>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3A99-692A-594E-E8C7-11DF9BA160AE}"/>
              </a:ext>
            </a:extLst>
          </p:cNvPr>
          <p:cNvSpPr>
            <a:spLocks noGrp="1"/>
          </p:cNvSpPr>
          <p:nvPr>
            <p:ph type="title"/>
          </p:nvPr>
        </p:nvSpPr>
        <p:spPr>
          <a:xfrm>
            <a:off x="609600" y="807467"/>
            <a:ext cx="7972338" cy="1071667"/>
          </a:xfrm>
        </p:spPr>
        <p:txBody>
          <a:bodyPr/>
          <a:lstStyle/>
          <a:p>
            <a:r>
              <a:rPr lang="en-US" dirty="0"/>
              <a:t>Raw string interpolation</a:t>
            </a:r>
            <a:br>
              <a:rPr lang="en-US" dirty="0"/>
            </a:br>
            <a:endParaRPr lang="en-US" dirty="0"/>
          </a:p>
        </p:txBody>
      </p:sp>
      <p:pic>
        <p:nvPicPr>
          <p:cNvPr id="7" name="Picture 6">
            <a:extLst>
              <a:ext uri="{FF2B5EF4-FFF2-40B4-BE49-F238E27FC236}">
                <a16:creationId xmlns:a16="http://schemas.microsoft.com/office/drawing/2014/main" id="{F6663746-1A40-59DB-4FD0-0DDD46B1123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rcRect b="4055"/>
          <a:stretch/>
        </p:blipFill>
        <p:spPr>
          <a:xfrm>
            <a:off x="2314967" y="2672199"/>
            <a:ext cx="4391025" cy="1581019"/>
          </a:xfrm>
          <a:prstGeom prst="rect">
            <a:avLst/>
          </a:prstGeom>
        </p:spPr>
      </p:pic>
    </p:spTree>
    <p:extLst>
      <p:ext uri="{BB962C8B-B14F-4D97-AF65-F5344CB8AC3E}">
        <p14:creationId xmlns:p14="http://schemas.microsoft.com/office/powerpoint/2010/main" val="212533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C8E4-9DD8-DDB0-38ED-E7B35691A0AF}"/>
              </a:ext>
            </a:extLst>
          </p:cNvPr>
          <p:cNvSpPr>
            <a:spLocks noGrp="1"/>
          </p:cNvSpPr>
          <p:nvPr>
            <p:ph type="title"/>
          </p:nvPr>
        </p:nvSpPr>
        <p:spPr/>
        <p:txBody>
          <a:bodyPr/>
          <a:lstStyle/>
          <a:p>
            <a:r>
              <a:rPr lang="en-US" dirty="0"/>
              <a:t>Raw string interpolation -JSON</a:t>
            </a:r>
            <a:br>
              <a:rPr lang="en-US" dirty="0"/>
            </a:br>
            <a:endParaRPr lang="en-US" dirty="0"/>
          </a:p>
        </p:txBody>
      </p:sp>
      <p:pic>
        <p:nvPicPr>
          <p:cNvPr id="8" name="Picture 7">
            <a:extLst>
              <a:ext uri="{FF2B5EF4-FFF2-40B4-BE49-F238E27FC236}">
                <a16:creationId xmlns:a16="http://schemas.microsoft.com/office/drawing/2014/main" id="{A512075A-9BD8-69E4-B642-D377B4B3048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1133737" y="2560957"/>
            <a:ext cx="5981700" cy="2809875"/>
          </a:xfrm>
          <a:prstGeom prst="rect">
            <a:avLst/>
          </a:prstGeom>
        </p:spPr>
      </p:pic>
    </p:spTree>
    <p:extLst>
      <p:ext uri="{BB962C8B-B14F-4D97-AF65-F5344CB8AC3E}">
        <p14:creationId xmlns:p14="http://schemas.microsoft.com/office/powerpoint/2010/main" val="167048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DE9E-CA9E-3781-157A-C2ABE8D0649D}"/>
              </a:ext>
            </a:extLst>
          </p:cNvPr>
          <p:cNvSpPr>
            <a:spLocks noGrp="1"/>
          </p:cNvSpPr>
          <p:nvPr>
            <p:ph type="title"/>
          </p:nvPr>
        </p:nvSpPr>
        <p:spPr>
          <a:xfrm>
            <a:off x="716131" y="227477"/>
            <a:ext cx="9839418" cy="896645"/>
          </a:xfrm>
        </p:spPr>
        <p:txBody>
          <a:bodyPr/>
          <a:lstStyle/>
          <a:p>
            <a:r>
              <a:rPr lang="en-US" dirty="0"/>
              <a:t>String Data type </a:t>
            </a:r>
          </a:p>
        </p:txBody>
      </p:sp>
      <p:sp>
        <p:nvSpPr>
          <p:cNvPr id="3" name="Text Placeholder 2">
            <a:extLst>
              <a:ext uri="{FF2B5EF4-FFF2-40B4-BE49-F238E27FC236}">
                <a16:creationId xmlns:a16="http://schemas.microsoft.com/office/drawing/2014/main" id="{E957AF94-6CDB-D282-7F96-1CA0A5EA08E9}"/>
              </a:ext>
            </a:extLst>
          </p:cNvPr>
          <p:cNvSpPr>
            <a:spLocks noGrp="1"/>
          </p:cNvSpPr>
          <p:nvPr>
            <p:ph type="body" idx="1"/>
          </p:nvPr>
        </p:nvSpPr>
        <p:spPr>
          <a:xfrm>
            <a:off x="609600" y="1287262"/>
            <a:ext cx="11055658" cy="4894938"/>
          </a:xfrm>
        </p:spPr>
        <p:txBody>
          <a:bodyPr/>
          <a:lstStyle/>
          <a:p>
            <a:pPr marL="152396" indent="0">
              <a:buNone/>
            </a:pPr>
            <a:r>
              <a:rPr lang="en-US" dirty="0"/>
              <a:t> We have discussed the char datatype where we are storing a single character in it , char cannot store multiple characters so we need string if the number of characters exceed one.</a:t>
            </a:r>
          </a:p>
          <a:p>
            <a:pPr marL="152396" indent="0">
              <a:buNone/>
            </a:pPr>
            <a:r>
              <a:rPr lang="en-US" dirty="0"/>
              <a:t>In C# string is a reference data type if you go to the definition of  a string you will see that it’s a class.</a:t>
            </a:r>
          </a:p>
          <a:p>
            <a:pPr marL="152396" indent="0">
              <a:buNone/>
            </a:pPr>
            <a:endParaRPr lang="en-US" dirty="0"/>
          </a:p>
          <a:p>
            <a:pPr marL="152396" indent="0">
              <a:buNone/>
            </a:pPr>
            <a:r>
              <a:rPr lang="en-US" b="1" dirty="0"/>
              <a:t>What Is the difference between String and string</a:t>
            </a:r>
          </a:p>
          <a:p>
            <a:pPr marL="152396" indent="0">
              <a:buNone/>
            </a:pPr>
            <a:r>
              <a:rPr lang="en-US" dirty="0"/>
              <a:t> The small string is an alias of the String , as per naming convention when creating a variable use the small string and whenever you want to invoke methods on the string use the capital string (i.e. String)</a:t>
            </a:r>
          </a:p>
        </p:txBody>
      </p:sp>
      <p:pic>
        <p:nvPicPr>
          <p:cNvPr id="5" name="Picture 4">
            <a:extLst>
              <a:ext uri="{FF2B5EF4-FFF2-40B4-BE49-F238E27FC236}">
                <a16:creationId xmlns:a16="http://schemas.microsoft.com/office/drawing/2014/main" id="{C25CF84D-25D3-421D-2A03-AC00AD35DAB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rcRect t="7765" b="5689"/>
          <a:stretch/>
        </p:blipFill>
        <p:spPr>
          <a:xfrm>
            <a:off x="796954" y="3636139"/>
            <a:ext cx="10251155" cy="216769"/>
          </a:xfrm>
          <a:prstGeom prst="rect">
            <a:avLst/>
          </a:prstGeom>
        </p:spPr>
      </p:pic>
    </p:spTree>
    <p:extLst>
      <p:ext uri="{BB962C8B-B14F-4D97-AF65-F5344CB8AC3E}">
        <p14:creationId xmlns:p14="http://schemas.microsoft.com/office/powerpoint/2010/main" val="28897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D451-4AB9-27B4-1B71-1A82161C5D53}"/>
              </a:ext>
            </a:extLst>
          </p:cNvPr>
          <p:cNvSpPr>
            <a:spLocks noGrp="1"/>
          </p:cNvSpPr>
          <p:nvPr>
            <p:ph type="title"/>
          </p:nvPr>
        </p:nvSpPr>
        <p:spPr>
          <a:xfrm>
            <a:off x="609600" y="452360"/>
            <a:ext cx="10851472" cy="763881"/>
          </a:xfrm>
        </p:spPr>
        <p:txBody>
          <a:bodyPr/>
          <a:lstStyle/>
          <a:p>
            <a:r>
              <a:rPr lang="en-US" dirty="0"/>
              <a:t>String ate immutable</a:t>
            </a:r>
          </a:p>
        </p:txBody>
      </p:sp>
      <p:sp>
        <p:nvSpPr>
          <p:cNvPr id="3" name="Text Placeholder 2">
            <a:extLst>
              <a:ext uri="{FF2B5EF4-FFF2-40B4-BE49-F238E27FC236}">
                <a16:creationId xmlns:a16="http://schemas.microsoft.com/office/drawing/2014/main" id="{1BA2BF01-192C-ACB1-51D0-348F45F22137}"/>
              </a:ext>
            </a:extLst>
          </p:cNvPr>
          <p:cNvSpPr>
            <a:spLocks noGrp="1"/>
          </p:cNvSpPr>
          <p:nvPr>
            <p:ph type="body" idx="1"/>
          </p:nvPr>
        </p:nvSpPr>
        <p:spPr>
          <a:xfrm>
            <a:off x="609600" y="1447061"/>
            <a:ext cx="10972800" cy="4714042"/>
          </a:xfrm>
        </p:spPr>
        <p:txBody>
          <a:bodyPr/>
          <a:lstStyle/>
          <a:p>
            <a:pPr marL="152396" indent="0">
              <a:buNone/>
            </a:pPr>
            <a:r>
              <a:rPr lang="en-US" dirty="0"/>
              <a:t>Immutable means that something can not be changed .</a:t>
            </a:r>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Whenever the first statement is executed a memory address is created in the memory and the memory address holds the value ‘JavaScript’, the variable language now holds the pointer to that object. Whenever the second statement executes another object is created that holds the value ‘C#’  and we store the pointer/reference to that object in the variable language .The first object is available for garbage collection</a:t>
            </a:r>
          </a:p>
          <a:p>
            <a:pPr marL="152396" indent="0">
              <a:buNone/>
            </a:pPr>
            <a:endParaRPr lang="en-US" dirty="0"/>
          </a:p>
        </p:txBody>
      </p:sp>
      <p:pic>
        <p:nvPicPr>
          <p:cNvPr id="9" name="Picture 8">
            <a:extLst>
              <a:ext uri="{FF2B5EF4-FFF2-40B4-BE49-F238E27FC236}">
                <a16:creationId xmlns:a16="http://schemas.microsoft.com/office/drawing/2014/main" id="{999F65D4-4ED1-12FF-AB6E-1796BD3F9822}"/>
              </a:ext>
            </a:extLst>
          </p:cNvPr>
          <p:cNvPicPr>
            <a:picLocks noChangeAspect="1"/>
          </p:cNvPicPr>
          <p:nvPr/>
        </p:nvPicPr>
        <p:blipFill>
          <a:blip r:embed="rId2"/>
          <a:stretch>
            <a:fillRect/>
          </a:stretch>
        </p:blipFill>
        <p:spPr>
          <a:xfrm>
            <a:off x="1222575" y="2066046"/>
            <a:ext cx="7172325" cy="790575"/>
          </a:xfrm>
          <a:prstGeom prst="rect">
            <a:avLst/>
          </a:prstGeom>
        </p:spPr>
      </p:pic>
    </p:spTree>
    <p:extLst>
      <p:ext uri="{BB962C8B-B14F-4D97-AF65-F5344CB8AC3E}">
        <p14:creationId xmlns:p14="http://schemas.microsoft.com/office/powerpoint/2010/main" val="292732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F8B56B-55E2-F66D-5E54-FB705D90BD8F}"/>
              </a:ext>
            </a:extLst>
          </p:cNvPr>
          <p:cNvSpPr>
            <a:spLocks noGrp="1"/>
          </p:cNvSpPr>
          <p:nvPr>
            <p:ph type="body" idx="1"/>
          </p:nvPr>
        </p:nvSpPr>
        <p:spPr>
          <a:xfrm>
            <a:off x="609599" y="257451"/>
            <a:ext cx="11268723" cy="6267635"/>
          </a:xfrm>
        </p:spPr>
        <p:txBody>
          <a:bodyPr/>
          <a:lstStyle/>
          <a:p>
            <a:endParaRPr lang="en-US" dirty="0"/>
          </a:p>
          <a:p>
            <a:endParaRPr lang="en-US" dirty="0"/>
          </a:p>
          <a:p>
            <a:endParaRPr lang="en-US" dirty="0"/>
          </a:p>
          <a:p>
            <a:endParaRPr lang="en-US" dirty="0"/>
          </a:p>
          <a:p>
            <a:endParaRPr lang="en-US" dirty="0"/>
          </a:p>
          <a:p>
            <a:pPr marL="152396" indent="0">
              <a:buNone/>
            </a:pPr>
            <a:endParaRPr lang="en-US" dirty="0"/>
          </a:p>
          <a:p>
            <a:r>
              <a:rPr lang="en-US" dirty="0"/>
              <a:t>For value types it’s a bit different  whenever I reassign a value to a value type no new memory location will be created rather it will override the value of the same location</a:t>
            </a:r>
          </a:p>
        </p:txBody>
      </p:sp>
      <p:pic>
        <p:nvPicPr>
          <p:cNvPr id="10" name="Picture 9">
            <a:extLst>
              <a:ext uri="{FF2B5EF4-FFF2-40B4-BE49-F238E27FC236}">
                <a16:creationId xmlns:a16="http://schemas.microsoft.com/office/drawing/2014/main" id="{E24D22DE-40C9-FA4C-9A5A-0DF1F69A9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245" y="402221"/>
            <a:ext cx="4134821" cy="2622791"/>
          </a:xfrm>
          <a:prstGeom prst="rect">
            <a:avLst/>
          </a:prstGeom>
        </p:spPr>
      </p:pic>
    </p:spTree>
    <p:extLst>
      <p:ext uri="{BB962C8B-B14F-4D97-AF65-F5344CB8AC3E}">
        <p14:creationId xmlns:p14="http://schemas.microsoft.com/office/powerpoint/2010/main" val="334432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22D0-1BE5-C82B-0DF7-C7AA665F77B1}"/>
              </a:ext>
            </a:extLst>
          </p:cNvPr>
          <p:cNvSpPr>
            <a:spLocks noGrp="1"/>
          </p:cNvSpPr>
          <p:nvPr>
            <p:ph type="title"/>
          </p:nvPr>
        </p:nvSpPr>
        <p:spPr>
          <a:xfrm>
            <a:off x="609599" y="807467"/>
            <a:ext cx="8294703" cy="683982"/>
          </a:xfrm>
        </p:spPr>
        <p:txBody>
          <a:bodyPr/>
          <a:lstStyle/>
          <a:p>
            <a:r>
              <a:rPr lang="en-US" dirty="0"/>
              <a:t>String Intern in C#:</a:t>
            </a:r>
            <a:br>
              <a:rPr lang="en-US" dirty="0"/>
            </a:br>
            <a:endParaRPr lang="en-US" dirty="0"/>
          </a:p>
        </p:txBody>
      </p:sp>
      <p:sp>
        <p:nvSpPr>
          <p:cNvPr id="3" name="Text Placeholder 2">
            <a:extLst>
              <a:ext uri="{FF2B5EF4-FFF2-40B4-BE49-F238E27FC236}">
                <a16:creationId xmlns:a16="http://schemas.microsoft.com/office/drawing/2014/main" id="{D256CEC1-E85B-1330-180A-941F36732ADE}"/>
              </a:ext>
            </a:extLst>
          </p:cNvPr>
          <p:cNvSpPr>
            <a:spLocks noGrp="1"/>
          </p:cNvSpPr>
          <p:nvPr>
            <p:ph type="body" idx="1"/>
          </p:nvPr>
        </p:nvSpPr>
        <p:spPr>
          <a:xfrm>
            <a:off x="609599" y="1731146"/>
            <a:ext cx="11153313" cy="4451054"/>
          </a:xfrm>
        </p:spPr>
        <p:txBody>
          <a:bodyPr/>
          <a:lstStyle/>
          <a:p>
            <a:r>
              <a:rPr lang="en-US" dirty="0"/>
              <a:t>The String Intern in C# is a process that uses the same memory location if the value is the same. In our example, when the loop executes for the first time, it will create a fresh object and assign the value “</a:t>
            </a:r>
            <a:r>
              <a:rPr lang="en-US" dirty="0" err="1"/>
              <a:t>DotNet</a:t>
            </a:r>
            <a:r>
              <a:rPr lang="en-US" dirty="0"/>
              <a:t> Tutorials” to it. When the loop executes 2nd time, before creating a fresh object, it will check whether this “</a:t>
            </a:r>
            <a:r>
              <a:rPr lang="en-US" dirty="0" err="1"/>
              <a:t>DotNet</a:t>
            </a:r>
            <a:r>
              <a:rPr lang="en-US" dirty="0"/>
              <a:t> Tutorials” value is already there in the memory, if yes then it simply uses that memory location else it will create a new memory location. This is nothing but C# string interning.</a:t>
            </a:r>
          </a:p>
        </p:txBody>
      </p:sp>
    </p:spTree>
    <p:extLst>
      <p:ext uri="{BB962C8B-B14F-4D97-AF65-F5344CB8AC3E}">
        <p14:creationId xmlns:p14="http://schemas.microsoft.com/office/powerpoint/2010/main" val="947927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D5B9-5F39-6D3F-C4A0-081CA46BE950}"/>
              </a:ext>
            </a:extLst>
          </p:cNvPr>
          <p:cNvSpPr>
            <a:spLocks noGrp="1"/>
          </p:cNvSpPr>
          <p:nvPr>
            <p:ph type="title"/>
          </p:nvPr>
        </p:nvSpPr>
        <p:spPr/>
        <p:txBody>
          <a:bodyPr/>
          <a:lstStyle/>
          <a:p>
            <a:r>
              <a:rPr lang="en-US"/>
              <a:t>String Clone</a:t>
            </a:r>
            <a:endParaRPr lang="en-US" dirty="0"/>
          </a:p>
        </p:txBody>
      </p:sp>
      <p:sp>
        <p:nvSpPr>
          <p:cNvPr id="3" name="Text Placeholder 2">
            <a:extLst>
              <a:ext uri="{FF2B5EF4-FFF2-40B4-BE49-F238E27FC236}">
                <a16:creationId xmlns:a16="http://schemas.microsoft.com/office/drawing/2014/main" id="{F25D9A93-FC9C-D1EA-CCC0-FCA71FF885FD}"/>
              </a:ext>
            </a:extLst>
          </p:cNvPr>
          <p:cNvSpPr>
            <a:spLocks noGrp="1"/>
          </p:cNvSpPr>
          <p:nvPr>
            <p:ph type="body" idx="1"/>
          </p:nvPr>
        </p:nvSpPr>
        <p:spPr/>
        <p:txBody>
          <a:bodyPr/>
          <a:lstStyle/>
          <a:p>
            <a:r>
              <a:rPr lang="en-US" dirty="0"/>
              <a:t>The Clone method of string class is used to clone a string. The Clone method returns the reference of the same string. The following code snippet clones a string. </a:t>
            </a:r>
          </a:p>
        </p:txBody>
      </p:sp>
    </p:spTree>
    <p:extLst>
      <p:ext uri="{BB962C8B-B14F-4D97-AF65-F5344CB8AC3E}">
        <p14:creationId xmlns:p14="http://schemas.microsoft.com/office/powerpoint/2010/main" val="49374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21DC-1D3B-7303-164E-6E5AC278C65B}"/>
              </a:ext>
            </a:extLst>
          </p:cNvPr>
          <p:cNvSpPr>
            <a:spLocks noGrp="1"/>
          </p:cNvSpPr>
          <p:nvPr>
            <p:ph type="title"/>
          </p:nvPr>
        </p:nvSpPr>
        <p:spPr/>
        <p:txBody>
          <a:bodyPr/>
          <a:lstStyle/>
          <a:p>
            <a:r>
              <a:rPr lang="en-US" dirty="0"/>
              <a:t>What is  as string</a:t>
            </a:r>
          </a:p>
        </p:txBody>
      </p:sp>
      <p:sp>
        <p:nvSpPr>
          <p:cNvPr id="3" name="Text Placeholder 2">
            <a:extLst>
              <a:ext uri="{FF2B5EF4-FFF2-40B4-BE49-F238E27FC236}">
                <a16:creationId xmlns:a16="http://schemas.microsoft.com/office/drawing/2014/main" id="{DB5E6E80-3660-7979-B26E-F6D780A4B916}"/>
              </a:ext>
            </a:extLst>
          </p:cNvPr>
          <p:cNvSpPr>
            <a:spLocks noGrp="1"/>
          </p:cNvSpPr>
          <p:nvPr>
            <p:ph type="body" idx="1"/>
          </p:nvPr>
        </p:nvSpPr>
        <p:spPr>
          <a:xfrm>
            <a:off x="609600" y="1803633"/>
            <a:ext cx="10497424" cy="4378567"/>
          </a:xfrm>
        </p:spPr>
        <p:txBody>
          <a:bodyPr/>
          <a:lstStyle/>
          <a:p>
            <a:r>
              <a:rPr lang="en-US" dirty="0"/>
              <a:t>The string class defined in the .NET base class library represents text as a series of Unicode characters. The string class provides methods and properties to work with strings</a:t>
            </a:r>
          </a:p>
        </p:txBody>
      </p:sp>
    </p:spTree>
    <p:extLst>
      <p:ext uri="{BB962C8B-B14F-4D97-AF65-F5344CB8AC3E}">
        <p14:creationId xmlns:p14="http://schemas.microsoft.com/office/powerpoint/2010/main" val="386278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1924-3826-EB78-52F7-A53B6D5A404F}"/>
              </a:ext>
            </a:extLst>
          </p:cNvPr>
          <p:cNvSpPr>
            <a:spLocks noGrp="1"/>
          </p:cNvSpPr>
          <p:nvPr>
            <p:ph type="title"/>
          </p:nvPr>
        </p:nvSpPr>
        <p:spPr>
          <a:xfrm>
            <a:off x="609600" y="807467"/>
            <a:ext cx="9700470" cy="551550"/>
          </a:xfrm>
        </p:spPr>
        <p:txBody>
          <a:bodyPr/>
          <a:lstStyle/>
          <a:p>
            <a:r>
              <a:rPr lang="en-US" dirty="0"/>
              <a:t>Empty String</a:t>
            </a:r>
          </a:p>
        </p:txBody>
      </p:sp>
      <p:sp>
        <p:nvSpPr>
          <p:cNvPr id="3" name="Text Placeholder 2">
            <a:extLst>
              <a:ext uri="{FF2B5EF4-FFF2-40B4-BE49-F238E27FC236}">
                <a16:creationId xmlns:a16="http://schemas.microsoft.com/office/drawing/2014/main" id="{7D73D91A-FDA8-9543-9831-0D443535D861}"/>
              </a:ext>
            </a:extLst>
          </p:cNvPr>
          <p:cNvSpPr>
            <a:spLocks noGrp="1"/>
          </p:cNvSpPr>
          <p:nvPr>
            <p:ph type="body" idx="1"/>
          </p:nvPr>
        </p:nvSpPr>
        <p:spPr>
          <a:xfrm>
            <a:off x="609600" y="1451295"/>
            <a:ext cx="10681982" cy="4730905"/>
          </a:xfrm>
        </p:spPr>
        <p:txBody>
          <a:bodyPr/>
          <a:lstStyle/>
          <a:p>
            <a:r>
              <a:rPr lang="en-US" dirty="0"/>
              <a:t>An empty string is a valid instance of a </a:t>
            </a:r>
            <a:r>
              <a:rPr lang="en-US" dirty="0" err="1"/>
              <a:t>System.String</a:t>
            </a:r>
            <a:r>
              <a:rPr lang="en-US" dirty="0"/>
              <a:t> object that contains zero characters. There are two ways to create an empty string. We can either use the </a:t>
            </a:r>
            <a:r>
              <a:rPr lang="en-US" dirty="0" err="1"/>
              <a:t>string.Empty</a:t>
            </a:r>
            <a:r>
              <a:rPr lang="en-US" dirty="0"/>
              <a:t> property or we can simply assign a text value with no text in it. The following code snippet creates two empty strings. </a:t>
            </a:r>
          </a:p>
          <a:p>
            <a:r>
              <a:rPr lang="en-US" dirty="0"/>
              <a:t>The following code snippet creates two empty strings. </a:t>
            </a:r>
          </a:p>
        </p:txBody>
      </p:sp>
      <p:pic>
        <p:nvPicPr>
          <p:cNvPr id="5" name="Picture 4">
            <a:extLst>
              <a:ext uri="{FF2B5EF4-FFF2-40B4-BE49-F238E27FC236}">
                <a16:creationId xmlns:a16="http://schemas.microsoft.com/office/drawing/2014/main" id="{DA0F9313-3B49-89CF-71C6-1AAF3695774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tretch>
            <a:fillRect/>
          </a:stretch>
        </p:blipFill>
        <p:spPr>
          <a:xfrm>
            <a:off x="1641970" y="4279128"/>
            <a:ext cx="3315923" cy="866775"/>
          </a:xfrm>
          <a:prstGeom prst="rect">
            <a:avLst/>
          </a:prstGeom>
        </p:spPr>
      </p:pic>
    </p:spTree>
    <p:extLst>
      <p:ext uri="{BB962C8B-B14F-4D97-AF65-F5344CB8AC3E}">
        <p14:creationId xmlns:p14="http://schemas.microsoft.com/office/powerpoint/2010/main" val="370876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7492-7815-545A-10B4-493A8EE400E7}"/>
              </a:ext>
            </a:extLst>
          </p:cNvPr>
          <p:cNvSpPr>
            <a:spLocks noGrp="1"/>
          </p:cNvSpPr>
          <p:nvPr>
            <p:ph type="title"/>
          </p:nvPr>
        </p:nvSpPr>
        <p:spPr/>
        <p:txBody>
          <a:bodyPr/>
          <a:lstStyle/>
          <a:p>
            <a:r>
              <a:rPr lang="en-US" dirty="0"/>
              <a:t>How to define strings</a:t>
            </a:r>
          </a:p>
        </p:txBody>
      </p:sp>
      <p:sp>
        <p:nvSpPr>
          <p:cNvPr id="3" name="Text Placeholder 2">
            <a:extLst>
              <a:ext uri="{FF2B5EF4-FFF2-40B4-BE49-F238E27FC236}">
                <a16:creationId xmlns:a16="http://schemas.microsoft.com/office/drawing/2014/main" id="{D2708CDD-D151-A0FB-0BE5-BFDB872F1C3A}"/>
              </a:ext>
            </a:extLst>
          </p:cNvPr>
          <p:cNvSpPr>
            <a:spLocks noGrp="1"/>
          </p:cNvSpPr>
          <p:nvPr>
            <p:ph type="body" idx="1"/>
          </p:nvPr>
        </p:nvSpPr>
        <p:spPr>
          <a:xfrm>
            <a:off x="609599" y="1845578"/>
            <a:ext cx="9188741" cy="4336622"/>
          </a:xfrm>
        </p:spPr>
        <p:txBody>
          <a:bodyPr/>
          <a:lstStyle/>
          <a:p>
            <a:r>
              <a:rPr lang="en-US" dirty="0"/>
              <a:t>Quoted string Literal</a:t>
            </a:r>
          </a:p>
          <a:p>
            <a:r>
              <a:rPr lang="en-US" dirty="0"/>
              <a:t>Verbatim string literal</a:t>
            </a:r>
          </a:p>
          <a:p>
            <a:r>
              <a:rPr lang="en-US" dirty="0"/>
              <a:t>Raw string literal</a:t>
            </a:r>
          </a:p>
          <a:p>
            <a:r>
              <a:rPr lang="en-US" dirty="0"/>
              <a:t>String interpolation</a:t>
            </a:r>
          </a:p>
          <a:p>
            <a:r>
              <a:rPr lang="en-US" dirty="0"/>
              <a:t>Verbatim string interpolation</a:t>
            </a:r>
          </a:p>
          <a:p>
            <a:r>
              <a:rPr lang="en-US" dirty="0"/>
              <a:t>Raw string interpolation</a:t>
            </a:r>
          </a:p>
          <a:p>
            <a:r>
              <a:rPr lang="en-US" dirty="0"/>
              <a:t>Raw string interpolation -JSON</a:t>
            </a:r>
          </a:p>
        </p:txBody>
      </p:sp>
    </p:spTree>
    <p:extLst>
      <p:ext uri="{BB962C8B-B14F-4D97-AF65-F5344CB8AC3E}">
        <p14:creationId xmlns:p14="http://schemas.microsoft.com/office/powerpoint/2010/main" val="129082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0560-D326-777C-591A-7550809C2BC2}"/>
              </a:ext>
            </a:extLst>
          </p:cNvPr>
          <p:cNvSpPr>
            <a:spLocks noGrp="1"/>
          </p:cNvSpPr>
          <p:nvPr>
            <p:ph type="title"/>
          </p:nvPr>
        </p:nvSpPr>
        <p:spPr>
          <a:xfrm>
            <a:off x="609599" y="807467"/>
            <a:ext cx="9557857" cy="912276"/>
          </a:xfrm>
        </p:spPr>
        <p:txBody>
          <a:bodyPr/>
          <a:lstStyle/>
          <a:p>
            <a:r>
              <a:rPr lang="en-US" dirty="0"/>
              <a:t>Quoted string Literal</a:t>
            </a:r>
            <a:br>
              <a:rPr lang="en-US" dirty="0"/>
            </a:br>
            <a:endParaRPr lang="en-US" dirty="0"/>
          </a:p>
        </p:txBody>
      </p:sp>
      <p:sp>
        <p:nvSpPr>
          <p:cNvPr id="3" name="Text Placeholder 2">
            <a:extLst>
              <a:ext uri="{FF2B5EF4-FFF2-40B4-BE49-F238E27FC236}">
                <a16:creationId xmlns:a16="http://schemas.microsoft.com/office/drawing/2014/main" id="{46320F57-78A5-3E9D-0001-489F12B27E3D}"/>
              </a:ext>
            </a:extLst>
          </p:cNvPr>
          <p:cNvSpPr>
            <a:spLocks noGrp="1"/>
          </p:cNvSpPr>
          <p:nvPr>
            <p:ph type="body" idx="1"/>
          </p:nvPr>
        </p:nvSpPr>
        <p:spPr>
          <a:xfrm>
            <a:off x="685101" y="1719743"/>
            <a:ext cx="10463868" cy="4579903"/>
          </a:xfrm>
        </p:spPr>
        <p:txBody>
          <a:bodyPr/>
          <a:lstStyle/>
          <a:p>
            <a:pPr marL="152396" indent="0">
              <a:buNone/>
            </a:pPr>
            <a:r>
              <a:rPr lang="en-US" dirty="0"/>
              <a:t>This is the first way of displaying strings . Here we use double quotes and escape characters to escape any special character.</a:t>
            </a:r>
          </a:p>
          <a:p>
            <a:pPr marL="152396" indent="0">
              <a:buNone/>
            </a:pPr>
            <a:endParaRPr lang="en-US" dirty="0"/>
          </a:p>
        </p:txBody>
      </p:sp>
      <p:pic>
        <p:nvPicPr>
          <p:cNvPr id="7" name="Picture 6">
            <a:extLst>
              <a:ext uri="{FF2B5EF4-FFF2-40B4-BE49-F238E27FC236}">
                <a16:creationId xmlns:a16="http://schemas.microsoft.com/office/drawing/2014/main" id="{7CEEB96D-07B4-D5C4-2764-F88101564D7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rcRect t="6198"/>
          <a:stretch/>
        </p:blipFill>
        <p:spPr>
          <a:xfrm>
            <a:off x="982561" y="2843868"/>
            <a:ext cx="5562600" cy="839860"/>
          </a:xfrm>
          <a:prstGeom prst="rect">
            <a:avLst/>
          </a:prstGeom>
        </p:spPr>
      </p:pic>
    </p:spTree>
    <p:extLst>
      <p:ext uri="{BB962C8B-B14F-4D97-AF65-F5344CB8AC3E}">
        <p14:creationId xmlns:p14="http://schemas.microsoft.com/office/powerpoint/2010/main" val="34257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15AF-94E8-9E9A-9120-3A597247D5A0}"/>
              </a:ext>
            </a:extLst>
          </p:cNvPr>
          <p:cNvSpPr>
            <a:spLocks noGrp="1"/>
          </p:cNvSpPr>
          <p:nvPr>
            <p:ph type="title"/>
          </p:nvPr>
        </p:nvSpPr>
        <p:spPr/>
        <p:txBody>
          <a:bodyPr/>
          <a:lstStyle/>
          <a:p>
            <a:r>
              <a:rPr lang="en-US" dirty="0"/>
              <a:t>Verbatim string literal</a:t>
            </a:r>
            <a:br>
              <a:rPr lang="en-US" dirty="0"/>
            </a:br>
            <a:endParaRPr lang="en-US" dirty="0"/>
          </a:p>
        </p:txBody>
      </p:sp>
      <p:sp>
        <p:nvSpPr>
          <p:cNvPr id="3" name="Text Placeholder 2">
            <a:extLst>
              <a:ext uri="{FF2B5EF4-FFF2-40B4-BE49-F238E27FC236}">
                <a16:creationId xmlns:a16="http://schemas.microsoft.com/office/drawing/2014/main" id="{4A5619DC-2708-5E45-CAE0-7864F44E499C}"/>
              </a:ext>
            </a:extLst>
          </p:cNvPr>
          <p:cNvSpPr>
            <a:spLocks noGrp="1"/>
          </p:cNvSpPr>
          <p:nvPr>
            <p:ph type="body" idx="1"/>
          </p:nvPr>
        </p:nvSpPr>
        <p:spPr>
          <a:xfrm>
            <a:off x="609599" y="1661020"/>
            <a:ext cx="10757483" cy="4521180"/>
          </a:xfrm>
        </p:spPr>
        <p:txBody>
          <a:bodyPr/>
          <a:lstStyle/>
          <a:p>
            <a:r>
              <a:rPr lang="en-US" dirty="0"/>
              <a:t>Verbatim means as it is , it’s a way of displaying strings as they are.</a:t>
            </a:r>
          </a:p>
          <a:p>
            <a:r>
              <a:rPr lang="en-US" dirty="0"/>
              <a:t>It’s a works well for multi-line  strings.</a:t>
            </a:r>
          </a:p>
          <a:p>
            <a:r>
              <a:rPr lang="en-US" dirty="0"/>
              <a:t>For quotation marks you need to use double quotation marks instead of escape characters.</a:t>
            </a:r>
          </a:p>
          <a:p>
            <a:r>
              <a:rPr lang="en-US" dirty="0"/>
              <a:t>For JSON Data this will look messy</a:t>
            </a:r>
          </a:p>
          <a:p>
            <a:endParaRPr lang="en-US" dirty="0"/>
          </a:p>
        </p:txBody>
      </p:sp>
      <p:pic>
        <p:nvPicPr>
          <p:cNvPr id="5" name="Picture 4">
            <a:extLst>
              <a:ext uri="{FF2B5EF4-FFF2-40B4-BE49-F238E27FC236}">
                <a16:creationId xmlns:a16="http://schemas.microsoft.com/office/drawing/2014/main" id="{14FA14B8-E886-6B7A-DB4F-1D7348E7E5A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Lst>
          </a:blip>
          <a:stretch>
            <a:fillRect/>
          </a:stretch>
        </p:blipFill>
        <p:spPr>
          <a:xfrm>
            <a:off x="1324717" y="4442911"/>
            <a:ext cx="5381625" cy="1304925"/>
          </a:xfrm>
          <a:prstGeom prst="rect">
            <a:avLst/>
          </a:prstGeom>
        </p:spPr>
      </p:pic>
    </p:spTree>
    <p:extLst>
      <p:ext uri="{BB962C8B-B14F-4D97-AF65-F5344CB8AC3E}">
        <p14:creationId xmlns:p14="http://schemas.microsoft.com/office/powerpoint/2010/main" val="83260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6851-1D86-8912-B73F-DB3BFC8D4175}"/>
              </a:ext>
            </a:extLst>
          </p:cNvPr>
          <p:cNvSpPr>
            <a:spLocks noGrp="1"/>
          </p:cNvSpPr>
          <p:nvPr>
            <p:ph type="title"/>
          </p:nvPr>
        </p:nvSpPr>
        <p:spPr>
          <a:xfrm>
            <a:off x="609600" y="316135"/>
            <a:ext cx="7905226" cy="719329"/>
          </a:xfrm>
        </p:spPr>
        <p:txBody>
          <a:bodyPr/>
          <a:lstStyle/>
          <a:p>
            <a:r>
              <a:rPr lang="en-US" dirty="0"/>
              <a:t>Raw string literal</a:t>
            </a:r>
            <a:br>
              <a:rPr lang="en-US" dirty="0"/>
            </a:br>
            <a:endParaRPr lang="en-US" dirty="0"/>
          </a:p>
        </p:txBody>
      </p:sp>
      <p:sp>
        <p:nvSpPr>
          <p:cNvPr id="3" name="Text Placeholder 2">
            <a:extLst>
              <a:ext uri="{FF2B5EF4-FFF2-40B4-BE49-F238E27FC236}">
                <a16:creationId xmlns:a16="http://schemas.microsoft.com/office/drawing/2014/main" id="{DFA1881A-D86D-A794-F708-F48EB5689E12}"/>
              </a:ext>
            </a:extLst>
          </p:cNvPr>
          <p:cNvSpPr>
            <a:spLocks noGrp="1"/>
          </p:cNvSpPr>
          <p:nvPr>
            <p:ph type="body" idx="1"/>
          </p:nvPr>
        </p:nvSpPr>
        <p:spPr>
          <a:xfrm>
            <a:off x="609600" y="939567"/>
            <a:ext cx="10472257" cy="5242633"/>
          </a:xfrm>
        </p:spPr>
        <p:txBody>
          <a:bodyPr/>
          <a:lstStyle/>
          <a:p>
            <a:r>
              <a:rPr lang="en-US" dirty="0"/>
              <a:t>These are available in C# 11</a:t>
            </a:r>
          </a:p>
          <a:p>
            <a:r>
              <a:rPr lang="en-US" dirty="0"/>
              <a:t>They start and end with at least three quotes </a:t>
            </a:r>
          </a:p>
          <a:p>
            <a:r>
              <a:rPr lang="en-US" dirty="0"/>
              <a:t>For single lines the opening and closing quotes should be on the same line</a:t>
            </a:r>
          </a:p>
          <a:p>
            <a:r>
              <a:rPr lang="en-US" dirty="0"/>
              <a:t>They allow whitespaces, special characters , new lines and embedded quotes.</a:t>
            </a:r>
          </a:p>
          <a:p>
            <a:r>
              <a:rPr lang="en-US" dirty="0"/>
              <a:t>Text must not outdent from the closing quotes.</a:t>
            </a:r>
          </a:p>
        </p:txBody>
      </p:sp>
      <p:pic>
        <p:nvPicPr>
          <p:cNvPr id="5" name="Picture 4">
            <a:extLst>
              <a:ext uri="{FF2B5EF4-FFF2-40B4-BE49-F238E27FC236}">
                <a16:creationId xmlns:a16="http://schemas.microsoft.com/office/drawing/2014/main" id="{A3709832-7EBA-6F86-BA61-513B197921E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791842" y="4969970"/>
            <a:ext cx="4853949" cy="778835"/>
          </a:xfrm>
          <a:prstGeom prst="rect">
            <a:avLst/>
          </a:prstGeom>
        </p:spPr>
      </p:pic>
      <p:pic>
        <p:nvPicPr>
          <p:cNvPr id="7" name="Picture 6">
            <a:extLst>
              <a:ext uri="{FF2B5EF4-FFF2-40B4-BE49-F238E27FC236}">
                <a16:creationId xmlns:a16="http://schemas.microsoft.com/office/drawing/2014/main" id="{F0D77C34-0750-B850-6442-968236C897A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40000"/>
                    </a14:imgEffect>
                  </a14:imgLayer>
                </a14:imgProps>
              </a:ext>
            </a:extLst>
          </a:blip>
          <a:stretch>
            <a:fillRect/>
          </a:stretch>
        </p:blipFill>
        <p:spPr>
          <a:xfrm>
            <a:off x="6406349" y="4420075"/>
            <a:ext cx="4857750" cy="1762125"/>
          </a:xfrm>
          <a:prstGeom prst="rect">
            <a:avLst/>
          </a:prstGeom>
        </p:spPr>
      </p:pic>
    </p:spTree>
    <p:extLst>
      <p:ext uri="{BB962C8B-B14F-4D97-AF65-F5344CB8AC3E}">
        <p14:creationId xmlns:p14="http://schemas.microsoft.com/office/powerpoint/2010/main" val="189250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C96C-F531-D221-DF23-5075F6BB6A5C}"/>
              </a:ext>
            </a:extLst>
          </p:cNvPr>
          <p:cNvSpPr>
            <a:spLocks noGrp="1"/>
          </p:cNvSpPr>
          <p:nvPr>
            <p:ph type="title"/>
          </p:nvPr>
        </p:nvSpPr>
        <p:spPr>
          <a:xfrm>
            <a:off x="609600" y="807467"/>
            <a:ext cx="9583024" cy="744496"/>
          </a:xfrm>
        </p:spPr>
        <p:txBody>
          <a:bodyPr/>
          <a:lstStyle/>
          <a:p>
            <a:r>
              <a:rPr lang="en-US" dirty="0"/>
              <a:t>String interpolation</a:t>
            </a:r>
            <a:br>
              <a:rPr lang="en-US" dirty="0"/>
            </a:br>
            <a:endParaRPr lang="en-US" dirty="0"/>
          </a:p>
        </p:txBody>
      </p:sp>
      <p:sp>
        <p:nvSpPr>
          <p:cNvPr id="3" name="Text Placeholder 2">
            <a:extLst>
              <a:ext uri="{FF2B5EF4-FFF2-40B4-BE49-F238E27FC236}">
                <a16:creationId xmlns:a16="http://schemas.microsoft.com/office/drawing/2014/main" id="{A43C28DA-9632-A877-DC1C-33DDD140605E}"/>
              </a:ext>
            </a:extLst>
          </p:cNvPr>
          <p:cNvSpPr>
            <a:spLocks noGrp="1"/>
          </p:cNvSpPr>
          <p:nvPr>
            <p:ph type="body" idx="1"/>
          </p:nvPr>
        </p:nvSpPr>
        <p:spPr>
          <a:xfrm>
            <a:off x="609600" y="1551963"/>
            <a:ext cx="10824594" cy="4630237"/>
          </a:xfrm>
        </p:spPr>
        <p:txBody>
          <a:bodyPr/>
          <a:lstStyle/>
          <a:p>
            <a:r>
              <a:rPr lang="en-US" dirty="0"/>
              <a:t>String interpolations allows embedding variables or any valid C# expression in a string literal.</a:t>
            </a:r>
          </a:p>
          <a:p>
            <a:pPr marL="152396" indent="0">
              <a:buNone/>
            </a:pPr>
            <a:endParaRPr lang="en-US" dirty="0"/>
          </a:p>
          <a:p>
            <a:pPr marL="152396" indent="0">
              <a:buNone/>
            </a:pPr>
            <a:endParaRPr lang="en-US" dirty="0"/>
          </a:p>
        </p:txBody>
      </p:sp>
      <p:pic>
        <p:nvPicPr>
          <p:cNvPr id="5" name="Picture 4">
            <a:extLst>
              <a:ext uri="{FF2B5EF4-FFF2-40B4-BE49-F238E27FC236}">
                <a16:creationId xmlns:a16="http://schemas.microsoft.com/office/drawing/2014/main" id="{C7EE83C7-D915-E624-6766-5A83FE02AE3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rcRect l="2485"/>
          <a:stretch/>
        </p:blipFill>
        <p:spPr>
          <a:xfrm>
            <a:off x="1115735" y="2700337"/>
            <a:ext cx="5331466" cy="1457325"/>
          </a:xfrm>
          <a:prstGeom prst="rect">
            <a:avLst/>
          </a:prstGeom>
        </p:spPr>
      </p:pic>
    </p:spTree>
    <p:extLst>
      <p:ext uri="{BB962C8B-B14F-4D97-AF65-F5344CB8AC3E}">
        <p14:creationId xmlns:p14="http://schemas.microsoft.com/office/powerpoint/2010/main" val="386411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BDDC-3FD3-DAFF-13EF-A3740EB13182}"/>
              </a:ext>
            </a:extLst>
          </p:cNvPr>
          <p:cNvSpPr>
            <a:spLocks noGrp="1"/>
          </p:cNvSpPr>
          <p:nvPr>
            <p:ph type="title"/>
          </p:nvPr>
        </p:nvSpPr>
        <p:spPr>
          <a:xfrm>
            <a:off x="609599" y="807467"/>
            <a:ext cx="9507523" cy="929054"/>
          </a:xfrm>
        </p:spPr>
        <p:txBody>
          <a:bodyPr/>
          <a:lstStyle/>
          <a:p>
            <a:r>
              <a:rPr lang="en-US" dirty="0"/>
              <a:t>Verbatim string interpolation</a:t>
            </a:r>
            <a:br>
              <a:rPr lang="en-US" dirty="0"/>
            </a:br>
            <a:endParaRPr lang="en-US" dirty="0"/>
          </a:p>
        </p:txBody>
      </p:sp>
      <p:pic>
        <p:nvPicPr>
          <p:cNvPr id="5" name="Picture 4">
            <a:extLst>
              <a:ext uri="{FF2B5EF4-FFF2-40B4-BE49-F238E27FC236}">
                <a16:creationId xmlns:a16="http://schemas.microsoft.com/office/drawing/2014/main" id="{319A683D-F6B5-7BFE-6886-488AA9D3015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1403758" y="3036815"/>
            <a:ext cx="5686425" cy="1466850"/>
          </a:xfrm>
          <a:prstGeom prst="rect">
            <a:avLst/>
          </a:prstGeom>
        </p:spPr>
      </p:pic>
    </p:spTree>
    <p:extLst>
      <p:ext uri="{BB962C8B-B14F-4D97-AF65-F5344CB8AC3E}">
        <p14:creationId xmlns:p14="http://schemas.microsoft.com/office/powerpoint/2010/main" val="1685224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05ECCD74-A79B-43A2-8409-8A88CAE9BA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D1B207-7E90-4BC8-88B3-623192989837}">
  <ds:schemaRefs>
    <ds:schemaRef ds:uri="http://schemas.microsoft.com/sharepoint/v3/contenttype/forms"/>
  </ds:schemaRefs>
</ds:datastoreItem>
</file>

<file path=customXml/itemProps3.xml><?xml version="1.0" encoding="utf-8"?>
<ds:datastoreItem xmlns:ds="http://schemas.openxmlformats.org/officeDocument/2006/customXml" ds:itemID="{670061EC-5254-4D25-8394-7B74220CF5C7}">
  <ds:schemaRefs>
    <ds:schemaRef ds:uri="http://purl.org/dc/elements/1.1/"/>
    <ds:schemaRef ds:uri="cb70dd5e-aeba-4303-895e-0ae485ba4d8f"/>
    <ds:schemaRef ds:uri="http://www.w3.org/XML/1998/namespace"/>
    <ds:schemaRef ds:uri="http://purl.org/dc/term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b2463319-f063-494d-be28-0864aafcbfa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105</TotalTime>
  <Words>682</Words>
  <Application>Microsoft Office PowerPoint</Application>
  <PresentationFormat>Widescreen</PresentationFormat>
  <Paragraphs>55</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STRINGS</vt:lpstr>
      <vt:lpstr>What is  as string</vt:lpstr>
      <vt:lpstr>Empty String</vt:lpstr>
      <vt:lpstr>How to define strings</vt:lpstr>
      <vt:lpstr>Quoted string Literal </vt:lpstr>
      <vt:lpstr>Verbatim string literal </vt:lpstr>
      <vt:lpstr>Raw string literal </vt:lpstr>
      <vt:lpstr>String interpolation </vt:lpstr>
      <vt:lpstr>Verbatim string interpolation </vt:lpstr>
      <vt:lpstr>Raw string interpolation </vt:lpstr>
      <vt:lpstr>Raw string interpolation -JSON </vt:lpstr>
      <vt:lpstr>String Data type </vt:lpstr>
      <vt:lpstr>String ate immutable</vt:lpstr>
      <vt:lpstr>PowerPoint Presentation</vt:lpstr>
      <vt:lpstr>String Intern in C#: </vt:lpstr>
      <vt:lpstr>String Clone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Jonathan Ndambuki</dc:creator>
  <cp:lastModifiedBy>Jonathan Ndambuki</cp:lastModifiedBy>
  <cp:revision>2</cp:revision>
  <dcterms:created xsi:type="dcterms:W3CDTF">2023-05-13T13:30:00Z</dcterms:created>
  <dcterms:modified xsi:type="dcterms:W3CDTF">2023-05-13T15:15:24Z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