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28" autoAdjust="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502C3-9B0E-4B59-987A-2E198F9F54A8}" type="datetimeFigureOut">
              <a:rPr lang="en-US" smtClean="0"/>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FD98E-F98A-4271-89BF-EBDB19677303}" type="slidenum">
              <a:rPr lang="en-US" smtClean="0"/>
              <a:t>‹#›</a:t>
            </a:fld>
            <a:endParaRPr lang="en-US"/>
          </a:p>
        </p:txBody>
      </p:sp>
    </p:spTree>
    <p:extLst>
      <p:ext uri="{BB962C8B-B14F-4D97-AF65-F5344CB8AC3E}">
        <p14:creationId xmlns:p14="http://schemas.microsoft.com/office/powerpoint/2010/main" val="2721031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5FD98E-F98A-4271-89BF-EBDB19677303}" type="slidenum">
              <a:rPr lang="en-US" smtClean="0"/>
              <a:t>11</a:t>
            </a:fld>
            <a:endParaRPr lang="en-US"/>
          </a:p>
        </p:txBody>
      </p:sp>
    </p:spTree>
    <p:extLst>
      <p:ext uri="{BB962C8B-B14F-4D97-AF65-F5344CB8AC3E}">
        <p14:creationId xmlns:p14="http://schemas.microsoft.com/office/powerpoint/2010/main" val="405644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4238-7C2C-E4EE-1AD7-8DEBB20AD2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B5CF41-6754-19D0-5047-32F4E0222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D131F8-FAEA-8170-99CE-454F9098DBB2}"/>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5" name="Footer Placeholder 4">
            <a:extLst>
              <a:ext uri="{FF2B5EF4-FFF2-40B4-BE49-F238E27FC236}">
                <a16:creationId xmlns:a16="http://schemas.microsoft.com/office/drawing/2014/main" id="{69B2452C-B541-85FA-D478-7BEA315A1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C88D0-33D6-F3CF-074A-64E16C764823}"/>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249157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022C-D107-F32E-7B04-B62BE484DB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E70AB4-6530-909C-56B8-3A4847F8C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39A73-4213-8B04-501A-F75D59281299}"/>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5" name="Footer Placeholder 4">
            <a:extLst>
              <a:ext uri="{FF2B5EF4-FFF2-40B4-BE49-F238E27FC236}">
                <a16:creationId xmlns:a16="http://schemas.microsoft.com/office/drawing/2014/main" id="{91E0EDAA-9EBB-05C6-A258-174CDF0BF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B9EEC-C60F-9420-38F9-3F7F1E6FC24D}"/>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206784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4EFA6-A914-054E-4915-5892B5DDED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DDEF1B-29F6-D111-42AC-062D88A485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D2A1B-07F4-AAEA-40D4-BD22FFE40140}"/>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5" name="Footer Placeholder 4">
            <a:extLst>
              <a:ext uri="{FF2B5EF4-FFF2-40B4-BE49-F238E27FC236}">
                <a16:creationId xmlns:a16="http://schemas.microsoft.com/office/drawing/2014/main" id="{CB28F729-080E-F00D-B9D0-251CF1A60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28D20-F8AA-173D-71E4-B194320502D4}"/>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2506786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14077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3587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D737-26E0-1720-F36A-8A0FED185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2976EE-5AB2-85D4-E6DF-03CE2590F7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E20BC-EF57-E3AE-8E7E-6D891600788C}"/>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5" name="Footer Placeholder 4">
            <a:extLst>
              <a:ext uri="{FF2B5EF4-FFF2-40B4-BE49-F238E27FC236}">
                <a16:creationId xmlns:a16="http://schemas.microsoft.com/office/drawing/2014/main" id="{338C39A5-6E63-5A5A-26FD-F178DBE01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3BDA9-7ECC-1280-F519-FD46345D9CAF}"/>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265320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C4E9-C0C0-ABA1-7A44-89D41F72BB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E72F8C-0FEC-2A53-00F3-FB59D45167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B7C7C2-1D56-6B74-4700-D73B74560F86}"/>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5" name="Footer Placeholder 4">
            <a:extLst>
              <a:ext uri="{FF2B5EF4-FFF2-40B4-BE49-F238E27FC236}">
                <a16:creationId xmlns:a16="http://schemas.microsoft.com/office/drawing/2014/main" id="{9D14FF4F-036A-19B4-4AE0-DA1ADC312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01D64-41C7-DA01-01E4-9E33C57E7A80}"/>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93571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B899-D1F7-B4F0-14D7-7A8180C5E9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C8069E-E3B6-689F-0E8C-08FD752778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B67060-905A-F503-5E5E-6E73B6D4EB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D56C6F-D2A2-BA56-F242-D68ECEE55F3B}"/>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6" name="Footer Placeholder 5">
            <a:extLst>
              <a:ext uri="{FF2B5EF4-FFF2-40B4-BE49-F238E27FC236}">
                <a16:creationId xmlns:a16="http://schemas.microsoft.com/office/drawing/2014/main" id="{F4E74829-3ED9-45F9-01A2-D1CCF9EAF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A5DA7-3C53-6898-E16A-247B199E76F4}"/>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273858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C6D1-5BCF-8726-E03C-FE3D09FB85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0EABC4-582B-D022-2527-C31414F9C1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1E7101-1F5E-B0D8-4849-C6F1704680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C58A9-6056-C4D0-CD92-62A312C4AE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A0EAE5-2863-1688-FBD8-3B296C4361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E4427B-6626-EA73-68E9-56E956036CBB}"/>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8" name="Footer Placeholder 7">
            <a:extLst>
              <a:ext uri="{FF2B5EF4-FFF2-40B4-BE49-F238E27FC236}">
                <a16:creationId xmlns:a16="http://schemas.microsoft.com/office/drawing/2014/main" id="{6ECF1ED6-06EE-8F44-FF7E-A4E33AEA1C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CCD29A-F23D-3945-A3B7-BCCAE1D0533C}"/>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196286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1040-DB96-6795-2992-5814F49D59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022CF4-496F-A49F-F02A-CF559B2DDD48}"/>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4" name="Footer Placeholder 3">
            <a:extLst>
              <a:ext uri="{FF2B5EF4-FFF2-40B4-BE49-F238E27FC236}">
                <a16:creationId xmlns:a16="http://schemas.microsoft.com/office/drawing/2014/main" id="{A66A8B7E-F568-D8C0-E398-44DCBF973E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D67104-FE21-8813-24B3-92F02B509783}"/>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299085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5B9E63-7FEA-2764-F805-586BBEA47B24}"/>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3" name="Footer Placeholder 2">
            <a:extLst>
              <a:ext uri="{FF2B5EF4-FFF2-40B4-BE49-F238E27FC236}">
                <a16:creationId xmlns:a16="http://schemas.microsoft.com/office/drawing/2014/main" id="{BEC3FA4B-EE1A-2E61-92DB-DA7A9D19A7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5CE7F-2A13-216B-FAA3-B78D5CE7304C}"/>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67977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C155-FD19-1ADE-EB03-3205ECD580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6AC10B-4E0B-8D73-C41B-C17AEB6E1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4C5D47-9190-C03D-A170-F93AD54D4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098B9-8815-5535-75DF-FE1FB5F393DB}"/>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6" name="Footer Placeholder 5">
            <a:extLst>
              <a:ext uri="{FF2B5EF4-FFF2-40B4-BE49-F238E27FC236}">
                <a16:creationId xmlns:a16="http://schemas.microsoft.com/office/drawing/2014/main" id="{D98B55A2-B286-E59E-946E-BED39A3EBA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E94CD-D5BF-391F-C556-8934B5EC10A0}"/>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311882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A48FC-1E4C-45E9-90CB-F8B75D13A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9E041B-E647-83C3-967B-1D5830DE5F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82B647-D258-C861-87A7-FA402E589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A9738-16EE-56F0-3C57-FE27FAD9751D}"/>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6" name="Footer Placeholder 5">
            <a:extLst>
              <a:ext uri="{FF2B5EF4-FFF2-40B4-BE49-F238E27FC236}">
                <a16:creationId xmlns:a16="http://schemas.microsoft.com/office/drawing/2014/main" id="{04B80A9A-53A7-21B0-EA1C-CDDA11AD6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35159-F01C-486B-624F-9A5793F56CE0}"/>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51126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E4CE97-5801-1EDE-2911-FB129FD4BE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47E923-8DB9-947A-9F70-915DF6FBF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7986C-917B-206E-7CD5-95192C07DC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91BD4-664E-4207-9822-D5A44FECACB4}" type="datetimeFigureOut">
              <a:rPr lang="en-US" smtClean="0"/>
              <a:t>6/26/2023</a:t>
            </a:fld>
            <a:endParaRPr lang="en-US"/>
          </a:p>
        </p:txBody>
      </p:sp>
      <p:sp>
        <p:nvSpPr>
          <p:cNvPr id="5" name="Footer Placeholder 4">
            <a:extLst>
              <a:ext uri="{FF2B5EF4-FFF2-40B4-BE49-F238E27FC236}">
                <a16:creationId xmlns:a16="http://schemas.microsoft.com/office/drawing/2014/main" id="{AADA4F7E-9929-2EED-23CE-DEB94294A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C0B532-48E8-2CFF-DA9A-070B3B930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34F21-6782-44D0-A5A7-CD924C7A2E25}" type="slidenum">
              <a:rPr lang="en-US" smtClean="0"/>
              <a:t>‹#›</a:t>
            </a:fld>
            <a:endParaRPr lang="en-US"/>
          </a:p>
        </p:txBody>
      </p:sp>
    </p:spTree>
    <p:extLst>
      <p:ext uri="{BB962C8B-B14F-4D97-AF65-F5344CB8AC3E}">
        <p14:creationId xmlns:p14="http://schemas.microsoft.com/office/powerpoint/2010/main" val="3476531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354049" y="1689763"/>
            <a:ext cx="8073213" cy="3586875"/>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DICTIONARY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CE8483-F1EA-D4C1-904F-F181958CC8F0}"/>
              </a:ext>
            </a:extLst>
          </p:cNvPr>
          <p:cNvPicPr>
            <a:picLocks noChangeAspect="1"/>
          </p:cNvPicPr>
          <p:nvPr/>
        </p:nvPicPr>
        <p:blipFill rotWithShape="1">
          <a:blip r:embed="rId2"/>
          <a:srcRect l="822" r="16204"/>
          <a:stretch/>
        </p:blipFill>
        <p:spPr>
          <a:xfrm>
            <a:off x="810705" y="1979407"/>
            <a:ext cx="7390615" cy="3200847"/>
          </a:xfrm>
          <a:prstGeom prst="rect">
            <a:avLst/>
          </a:prstGeom>
        </p:spPr>
      </p:pic>
      <p:pic>
        <p:nvPicPr>
          <p:cNvPr id="7" name="Picture 6">
            <a:extLst>
              <a:ext uri="{FF2B5EF4-FFF2-40B4-BE49-F238E27FC236}">
                <a16:creationId xmlns:a16="http://schemas.microsoft.com/office/drawing/2014/main" id="{D88A6E6C-A669-9A3D-01A0-4CBF359DAD4B}"/>
              </a:ext>
            </a:extLst>
          </p:cNvPr>
          <p:cNvPicPr>
            <a:picLocks noChangeAspect="1"/>
          </p:cNvPicPr>
          <p:nvPr/>
        </p:nvPicPr>
        <p:blipFill>
          <a:blip r:embed="rId3"/>
          <a:stretch>
            <a:fillRect/>
          </a:stretch>
        </p:blipFill>
        <p:spPr>
          <a:xfrm>
            <a:off x="9060054" y="2947920"/>
            <a:ext cx="1933845" cy="962159"/>
          </a:xfrm>
          <a:prstGeom prst="rect">
            <a:avLst/>
          </a:prstGeom>
        </p:spPr>
      </p:pic>
    </p:spTree>
    <p:extLst>
      <p:ext uri="{BB962C8B-B14F-4D97-AF65-F5344CB8AC3E}">
        <p14:creationId xmlns:p14="http://schemas.microsoft.com/office/powerpoint/2010/main" val="103190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8130-E760-33FA-95EA-52F37D86ED10}"/>
              </a:ext>
            </a:extLst>
          </p:cNvPr>
          <p:cNvSpPr>
            <a:spLocks noGrp="1"/>
          </p:cNvSpPr>
          <p:nvPr>
            <p:ph type="title"/>
          </p:nvPr>
        </p:nvSpPr>
        <p:spPr>
          <a:xfrm>
            <a:off x="471340" y="138163"/>
            <a:ext cx="11249320" cy="465152"/>
          </a:xfrm>
        </p:spPr>
        <p:txBody>
          <a:bodyPr/>
          <a:lstStyle/>
          <a:p>
            <a:r>
              <a:rPr lang="en-US" sz="3200" dirty="0"/>
              <a:t>How to Assign/Update Values to a Dictionary with Indexer</a:t>
            </a:r>
            <a:br>
              <a:rPr lang="en-US" dirty="0"/>
            </a:br>
            <a:endParaRPr lang="en-US" dirty="0"/>
          </a:p>
        </p:txBody>
      </p:sp>
      <p:sp>
        <p:nvSpPr>
          <p:cNvPr id="3" name="Text Placeholder 2">
            <a:extLst>
              <a:ext uri="{FF2B5EF4-FFF2-40B4-BE49-F238E27FC236}">
                <a16:creationId xmlns:a16="http://schemas.microsoft.com/office/drawing/2014/main" id="{348C54F7-51B3-6E2D-01F1-CE3DA6B53A2E}"/>
              </a:ext>
            </a:extLst>
          </p:cNvPr>
          <p:cNvSpPr>
            <a:spLocks noGrp="1"/>
          </p:cNvSpPr>
          <p:nvPr>
            <p:ph type="body" idx="1"/>
          </p:nvPr>
        </p:nvSpPr>
        <p:spPr>
          <a:xfrm>
            <a:off x="273377" y="782425"/>
            <a:ext cx="11585543" cy="5399775"/>
          </a:xfrm>
        </p:spPr>
        <p:txBody>
          <a:bodyPr/>
          <a:lstStyle/>
          <a:p>
            <a:pPr marL="152396" indent="0">
              <a:buNone/>
            </a:pPr>
            <a:r>
              <a:rPr lang="en-US" dirty="0"/>
              <a:t>In order to add value to a Dictionary with an indexer, we need to use square brackets after the Dictionary name. This is because a Dictionary works with key/value pairs, and we have to specify both key and value while adding the elements. The key is specified between square brackets. The syntax is given below.</a:t>
            </a:r>
          </a:p>
          <a:p>
            <a:pPr marL="152396" indent="0">
              <a:buNone/>
            </a:pPr>
            <a:r>
              <a:rPr lang="en-US" dirty="0">
                <a:solidFill>
                  <a:srgbClr val="00B050"/>
                </a:solidFill>
              </a:rPr>
              <a:t>dictionary[key] = value;</a:t>
            </a:r>
          </a:p>
        </p:txBody>
      </p:sp>
      <p:pic>
        <p:nvPicPr>
          <p:cNvPr id="9" name="Picture 8">
            <a:extLst>
              <a:ext uri="{FF2B5EF4-FFF2-40B4-BE49-F238E27FC236}">
                <a16:creationId xmlns:a16="http://schemas.microsoft.com/office/drawing/2014/main" id="{48AC0E7D-5E24-B18E-19A1-1A7D39F6B7D7}"/>
              </a:ext>
            </a:extLst>
          </p:cNvPr>
          <p:cNvPicPr>
            <a:picLocks noChangeAspect="1"/>
          </p:cNvPicPr>
          <p:nvPr/>
        </p:nvPicPr>
        <p:blipFill>
          <a:blip r:embed="rId3"/>
          <a:stretch>
            <a:fillRect/>
          </a:stretch>
        </p:blipFill>
        <p:spPr>
          <a:xfrm>
            <a:off x="333080" y="3429000"/>
            <a:ext cx="7434607" cy="3346980"/>
          </a:xfrm>
          <a:prstGeom prst="rect">
            <a:avLst/>
          </a:prstGeom>
        </p:spPr>
      </p:pic>
      <p:pic>
        <p:nvPicPr>
          <p:cNvPr id="11" name="Picture 10">
            <a:extLst>
              <a:ext uri="{FF2B5EF4-FFF2-40B4-BE49-F238E27FC236}">
                <a16:creationId xmlns:a16="http://schemas.microsoft.com/office/drawing/2014/main" id="{57047291-A721-C2C3-2835-AE0C3F3CB026}"/>
              </a:ext>
            </a:extLst>
          </p:cNvPr>
          <p:cNvPicPr>
            <a:picLocks noChangeAspect="1"/>
          </p:cNvPicPr>
          <p:nvPr/>
        </p:nvPicPr>
        <p:blipFill rotWithShape="1">
          <a:blip r:embed="rId4"/>
          <a:srcRect l="1952" r="15174"/>
          <a:stretch/>
        </p:blipFill>
        <p:spPr>
          <a:xfrm>
            <a:off x="8294199" y="4400686"/>
            <a:ext cx="3157980" cy="1457528"/>
          </a:xfrm>
          <a:prstGeom prst="rect">
            <a:avLst/>
          </a:prstGeom>
        </p:spPr>
      </p:pic>
    </p:spTree>
    <p:extLst>
      <p:ext uri="{BB962C8B-B14F-4D97-AF65-F5344CB8AC3E}">
        <p14:creationId xmlns:p14="http://schemas.microsoft.com/office/powerpoint/2010/main" val="863703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1E6E-569E-1A23-23B3-0EC2148D5950}"/>
              </a:ext>
            </a:extLst>
          </p:cNvPr>
          <p:cNvSpPr>
            <a:spLocks noGrp="1"/>
          </p:cNvSpPr>
          <p:nvPr>
            <p:ph type="title"/>
          </p:nvPr>
        </p:nvSpPr>
        <p:spPr>
          <a:xfrm>
            <a:off x="402209" y="0"/>
            <a:ext cx="8213889" cy="644261"/>
          </a:xfrm>
        </p:spPr>
        <p:txBody>
          <a:bodyPr/>
          <a:lstStyle/>
          <a:p>
            <a:r>
              <a:rPr lang="en-US" b="1" dirty="0"/>
              <a:t>Complex Dictionary</a:t>
            </a:r>
          </a:p>
        </p:txBody>
      </p:sp>
      <p:pic>
        <p:nvPicPr>
          <p:cNvPr id="5" name="Picture 4">
            <a:extLst>
              <a:ext uri="{FF2B5EF4-FFF2-40B4-BE49-F238E27FC236}">
                <a16:creationId xmlns:a16="http://schemas.microsoft.com/office/drawing/2014/main" id="{F69E5EF2-4161-AB3F-404B-D8F8DFE29059}"/>
              </a:ext>
            </a:extLst>
          </p:cNvPr>
          <p:cNvPicPr>
            <a:picLocks noChangeAspect="1"/>
          </p:cNvPicPr>
          <p:nvPr/>
        </p:nvPicPr>
        <p:blipFill rotWithShape="1">
          <a:blip r:embed="rId2"/>
          <a:srcRect t="1737"/>
          <a:stretch/>
        </p:blipFill>
        <p:spPr>
          <a:xfrm>
            <a:off x="0" y="644139"/>
            <a:ext cx="9578612" cy="6213861"/>
          </a:xfrm>
          <a:prstGeom prst="rect">
            <a:avLst/>
          </a:prstGeom>
        </p:spPr>
      </p:pic>
      <p:pic>
        <p:nvPicPr>
          <p:cNvPr id="7" name="Picture 6">
            <a:extLst>
              <a:ext uri="{FF2B5EF4-FFF2-40B4-BE49-F238E27FC236}">
                <a16:creationId xmlns:a16="http://schemas.microsoft.com/office/drawing/2014/main" id="{E29960DE-696E-27AD-49D8-923CD3DBB966}"/>
              </a:ext>
            </a:extLst>
          </p:cNvPr>
          <p:cNvPicPr>
            <a:picLocks noChangeAspect="1"/>
          </p:cNvPicPr>
          <p:nvPr/>
        </p:nvPicPr>
        <p:blipFill>
          <a:blip r:embed="rId3"/>
          <a:stretch>
            <a:fillRect/>
          </a:stretch>
        </p:blipFill>
        <p:spPr>
          <a:xfrm>
            <a:off x="9638944" y="2909815"/>
            <a:ext cx="2553056" cy="1038370"/>
          </a:xfrm>
          <a:prstGeom prst="rect">
            <a:avLst/>
          </a:prstGeom>
        </p:spPr>
      </p:pic>
    </p:spTree>
    <p:extLst>
      <p:ext uri="{BB962C8B-B14F-4D97-AF65-F5344CB8AC3E}">
        <p14:creationId xmlns:p14="http://schemas.microsoft.com/office/powerpoint/2010/main" val="3679414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AAA3-ACE5-8EB1-0CE3-B9BE001A002A}"/>
              </a:ext>
            </a:extLst>
          </p:cNvPr>
          <p:cNvSpPr>
            <a:spLocks noGrp="1"/>
          </p:cNvSpPr>
          <p:nvPr>
            <p:ph type="title"/>
          </p:nvPr>
        </p:nvSpPr>
        <p:spPr>
          <a:xfrm>
            <a:off x="609600" y="119310"/>
            <a:ext cx="10787406" cy="644261"/>
          </a:xfrm>
        </p:spPr>
        <p:txBody>
          <a:bodyPr/>
          <a:lstStyle/>
          <a:p>
            <a:r>
              <a:rPr lang="en-US" b="1" dirty="0"/>
              <a:t>How to Convert an Array to a Dictionary</a:t>
            </a:r>
          </a:p>
        </p:txBody>
      </p:sp>
      <p:sp>
        <p:nvSpPr>
          <p:cNvPr id="3" name="Text Placeholder 2">
            <a:extLst>
              <a:ext uri="{FF2B5EF4-FFF2-40B4-BE49-F238E27FC236}">
                <a16:creationId xmlns:a16="http://schemas.microsoft.com/office/drawing/2014/main" id="{65A895A5-CC1C-8D47-AE9A-279A0680DFCF}"/>
              </a:ext>
            </a:extLst>
          </p:cNvPr>
          <p:cNvSpPr>
            <a:spLocks noGrp="1"/>
          </p:cNvSpPr>
          <p:nvPr>
            <p:ph type="body" idx="1"/>
          </p:nvPr>
        </p:nvSpPr>
        <p:spPr>
          <a:xfrm>
            <a:off x="609599" y="857839"/>
            <a:ext cx="11456709" cy="5324361"/>
          </a:xfrm>
        </p:spPr>
        <p:txBody>
          <a:bodyPr/>
          <a:lstStyle/>
          <a:p>
            <a:pPr marL="152396" indent="0">
              <a:buNone/>
            </a:pPr>
            <a:r>
              <a:rPr lang="en-US" dirty="0"/>
              <a:t>To convert an array to a dictionary we need to use the </a:t>
            </a:r>
            <a:r>
              <a:rPr lang="en-US" dirty="0" err="1"/>
              <a:t>ToDictionary</a:t>
            </a:r>
            <a:r>
              <a:rPr lang="en-US" dirty="0"/>
              <a:t>() method. For a better understanding please have a look at the below example. In the below example, we are converting the Student array to a dictionary using the </a:t>
            </a:r>
            <a:r>
              <a:rPr lang="en-US" dirty="0" err="1"/>
              <a:t>ToDictionary</a:t>
            </a:r>
            <a:r>
              <a:rPr lang="en-US" dirty="0"/>
              <a:t>() method.</a:t>
            </a:r>
          </a:p>
        </p:txBody>
      </p:sp>
      <p:pic>
        <p:nvPicPr>
          <p:cNvPr id="5" name="Picture 4">
            <a:extLst>
              <a:ext uri="{FF2B5EF4-FFF2-40B4-BE49-F238E27FC236}">
                <a16:creationId xmlns:a16="http://schemas.microsoft.com/office/drawing/2014/main" id="{C2386860-A584-A0B2-42D8-D31D9F0135C4}"/>
              </a:ext>
            </a:extLst>
          </p:cNvPr>
          <p:cNvPicPr>
            <a:picLocks noChangeAspect="1"/>
          </p:cNvPicPr>
          <p:nvPr/>
        </p:nvPicPr>
        <p:blipFill rotWithShape="1">
          <a:blip r:embed="rId2"/>
          <a:srcRect l="302" t="1297"/>
          <a:stretch/>
        </p:blipFill>
        <p:spPr>
          <a:xfrm>
            <a:off x="609599" y="2458031"/>
            <a:ext cx="7383975" cy="4303334"/>
          </a:xfrm>
          <a:prstGeom prst="rect">
            <a:avLst/>
          </a:prstGeom>
        </p:spPr>
      </p:pic>
      <p:pic>
        <p:nvPicPr>
          <p:cNvPr id="7" name="Picture 6">
            <a:extLst>
              <a:ext uri="{FF2B5EF4-FFF2-40B4-BE49-F238E27FC236}">
                <a16:creationId xmlns:a16="http://schemas.microsoft.com/office/drawing/2014/main" id="{5F479E81-700B-043A-BC53-DA189BC7D109}"/>
              </a:ext>
            </a:extLst>
          </p:cNvPr>
          <p:cNvPicPr>
            <a:picLocks noChangeAspect="1"/>
          </p:cNvPicPr>
          <p:nvPr/>
        </p:nvPicPr>
        <p:blipFill rotWithShape="1">
          <a:blip r:embed="rId3"/>
          <a:srcRect l="3039" t="8769" r="5478" b="11728"/>
          <a:stretch/>
        </p:blipFill>
        <p:spPr>
          <a:xfrm>
            <a:off x="8242168" y="4140721"/>
            <a:ext cx="3154838" cy="886121"/>
          </a:xfrm>
          <a:prstGeom prst="rect">
            <a:avLst/>
          </a:prstGeom>
        </p:spPr>
      </p:pic>
    </p:spTree>
    <p:extLst>
      <p:ext uri="{BB962C8B-B14F-4D97-AF65-F5344CB8AC3E}">
        <p14:creationId xmlns:p14="http://schemas.microsoft.com/office/powerpoint/2010/main" val="258486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33E6-09BF-50A1-1574-F81765568386}"/>
              </a:ext>
            </a:extLst>
          </p:cNvPr>
          <p:cNvSpPr>
            <a:spLocks noGrp="1"/>
          </p:cNvSpPr>
          <p:nvPr>
            <p:ph type="title"/>
          </p:nvPr>
        </p:nvSpPr>
        <p:spPr>
          <a:xfrm>
            <a:off x="345649" y="0"/>
            <a:ext cx="11362441" cy="675800"/>
          </a:xfrm>
        </p:spPr>
        <p:txBody>
          <a:bodyPr/>
          <a:lstStyle/>
          <a:p>
            <a:r>
              <a:rPr lang="en-US" dirty="0"/>
              <a:t>How to get all the keys and Values of a Dictionary</a:t>
            </a:r>
          </a:p>
        </p:txBody>
      </p:sp>
      <p:sp>
        <p:nvSpPr>
          <p:cNvPr id="3" name="Text Placeholder 2">
            <a:extLst>
              <a:ext uri="{FF2B5EF4-FFF2-40B4-BE49-F238E27FC236}">
                <a16:creationId xmlns:a16="http://schemas.microsoft.com/office/drawing/2014/main" id="{3FD1178B-034E-9569-3AEF-15245C961BD0}"/>
              </a:ext>
            </a:extLst>
          </p:cNvPr>
          <p:cNvSpPr>
            <a:spLocks noGrp="1"/>
          </p:cNvSpPr>
          <p:nvPr>
            <p:ph type="body" idx="1"/>
          </p:nvPr>
        </p:nvSpPr>
        <p:spPr>
          <a:xfrm>
            <a:off x="345649" y="675801"/>
            <a:ext cx="11098491" cy="5506400"/>
          </a:xfrm>
        </p:spPr>
        <p:txBody>
          <a:bodyPr/>
          <a:lstStyle/>
          <a:p>
            <a:pPr marL="152396" indent="0">
              <a:buNone/>
            </a:pPr>
            <a:r>
              <a:rPr lang="en-US" dirty="0"/>
              <a:t>To get all the keys in the dictionary we have to use the Keys properties of the dictionary object. To get all the values of a dictionary, first, we need to get the keys, then we need to get the values using the keys</a:t>
            </a:r>
          </a:p>
        </p:txBody>
      </p:sp>
      <p:pic>
        <p:nvPicPr>
          <p:cNvPr id="5" name="Picture 4">
            <a:extLst>
              <a:ext uri="{FF2B5EF4-FFF2-40B4-BE49-F238E27FC236}">
                <a16:creationId xmlns:a16="http://schemas.microsoft.com/office/drawing/2014/main" id="{9486E966-7C83-DDE2-A82D-231D3FDF9110}"/>
              </a:ext>
            </a:extLst>
          </p:cNvPr>
          <p:cNvPicPr>
            <a:picLocks noChangeAspect="1"/>
          </p:cNvPicPr>
          <p:nvPr/>
        </p:nvPicPr>
        <p:blipFill>
          <a:blip r:embed="rId2"/>
          <a:stretch>
            <a:fillRect/>
          </a:stretch>
        </p:blipFill>
        <p:spPr>
          <a:xfrm>
            <a:off x="538310" y="2044126"/>
            <a:ext cx="7175266" cy="4813874"/>
          </a:xfrm>
          <a:prstGeom prst="rect">
            <a:avLst/>
          </a:prstGeom>
        </p:spPr>
      </p:pic>
      <p:pic>
        <p:nvPicPr>
          <p:cNvPr id="7" name="Picture 6">
            <a:extLst>
              <a:ext uri="{FF2B5EF4-FFF2-40B4-BE49-F238E27FC236}">
                <a16:creationId xmlns:a16="http://schemas.microsoft.com/office/drawing/2014/main" id="{DAE039DF-6D13-9B8D-BF9A-8BFBC77557C5}"/>
              </a:ext>
            </a:extLst>
          </p:cNvPr>
          <p:cNvPicPr>
            <a:picLocks noChangeAspect="1"/>
          </p:cNvPicPr>
          <p:nvPr/>
        </p:nvPicPr>
        <p:blipFill>
          <a:blip r:embed="rId3"/>
          <a:stretch>
            <a:fillRect/>
          </a:stretch>
        </p:blipFill>
        <p:spPr>
          <a:xfrm>
            <a:off x="7977526" y="3248067"/>
            <a:ext cx="3391373" cy="1648055"/>
          </a:xfrm>
          <a:prstGeom prst="rect">
            <a:avLst/>
          </a:prstGeom>
        </p:spPr>
      </p:pic>
    </p:spTree>
    <p:extLst>
      <p:ext uri="{BB962C8B-B14F-4D97-AF65-F5344CB8AC3E}">
        <p14:creationId xmlns:p14="http://schemas.microsoft.com/office/powerpoint/2010/main" val="4038814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E631-DB64-1877-0383-D927BA04CCF0}"/>
              </a:ext>
            </a:extLst>
          </p:cNvPr>
          <p:cNvSpPr>
            <a:spLocks noGrp="1"/>
          </p:cNvSpPr>
          <p:nvPr>
            <p:ph type="title"/>
          </p:nvPr>
        </p:nvSpPr>
        <p:spPr>
          <a:xfrm>
            <a:off x="609600" y="104082"/>
            <a:ext cx="10674699" cy="571718"/>
          </a:xfrm>
        </p:spPr>
        <p:txBody>
          <a:bodyPr/>
          <a:lstStyle/>
          <a:p>
            <a:r>
              <a:rPr lang="en-US" dirty="0"/>
              <a:t>Generic Dictionary Collection Class Summary</a:t>
            </a:r>
          </a:p>
        </p:txBody>
      </p:sp>
      <p:sp>
        <p:nvSpPr>
          <p:cNvPr id="3" name="Text Placeholder 2">
            <a:extLst>
              <a:ext uri="{FF2B5EF4-FFF2-40B4-BE49-F238E27FC236}">
                <a16:creationId xmlns:a16="http://schemas.microsoft.com/office/drawing/2014/main" id="{3B8385A1-E935-4D69-89C1-A4BD9D794B4C}"/>
              </a:ext>
            </a:extLst>
          </p:cNvPr>
          <p:cNvSpPr>
            <a:spLocks noGrp="1"/>
          </p:cNvSpPr>
          <p:nvPr>
            <p:ph type="body" idx="1"/>
          </p:nvPr>
        </p:nvSpPr>
        <p:spPr>
          <a:xfrm>
            <a:off x="609600" y="1326381"/>
            <a:ext cx="11217310" cy="4855819"/>
          </a:xfrm>
        </p:spPr>
        <p:txBody>
          <a:bodyPr/>
          <a:lstStyle/>
          <a:p>
            <a:pPr marL="152396" indent="0">
              <a:buNone/>
            </a:pPr>
            <a:r>
              <a:rPr lang="en-US" dirty="0"/>
              <a:t>A dictionary is a collection of key-value pairs.</a:t>
            </a:r>
          </a:p>
          <a:p>
            <a:pPr marL="152396" indent="0">
              <a:buNone/>
            </a:pPr>
            <a:r>
              <a:rPr lang="en-US" dirty="0"/>
              <a:t>The Dictionary Generic Collection class is present in </a:t>
            </a:r>
            <a:r>
              <a:rPr lang="en-US" dirty="0" err="1"/>
              <a:t>System.Collections.Generic</a:t>
            </a:r>
            <a:r>
              <a:rPr lang="en-US" dirty="0"/>
              <a:t> namespace.</a:t>
            </a:r>
          </a:p>
          <a:p>
            <a:pPr marL="152396" indent="0">
              <a:buNone/>
            </a:pPr>
            <a:r>
              <a:rPr lang="en-US" dirty="0"/>
              <a:t>When creating a dictionary, we need to specify the type for the key as well as the type for the value.</a:t>
            </a:r>
          </a:p>
          <a:p>
            <a:pPr marL="152396" indent="0">
              <a:buNone/>
            </a:pPr>
            <a:r>
              <a:rPr lang="en-US" dirty="0"/>
              <a:t>The fastest way to find a value in a dictionary is by using the keys.</a:t>
            </a:r>
          </a:p>
          <a:p>
            <a:pPr marL="152396" indent="0">
              <a:buNone/>
            </a:pPr>
            <a:r>
              <a:rPr lang="en-US" dirty="0"/>
              <a:t>Keys in a dictionary must be unique keys</a:t>
            </a:r>
          </a:p>
        </p:txBody>
      </p:sp>
    </p:spTree>
    <p:extLst>
      <p:ext uri="{BB962C8B-B14F-4D97-AF65-F5344CB8AC3E}">
        <p14:creationId xmlns:p14="http://schemas.microsoft.com/office/powerpoint/2010/main" val="1239645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6704-E51D-3A42-3DE2-BF2074D1AC51}"/>
              </a:ext>
            </a:extLst>
          </p:cNvPr>
          <p:cNvSpPr>
            <a:spLocks noGrp="1"/>
          </p:cNvSpPr>
          <p:nvPr>
            <p:ph type="title"/>
          </p:nvPr>
        </p:nvSpPr>
        <p:spPr>
          <a:xfrm>
            <a:off x="693336" y="341644"/>
            <a:ext cx="10078496" cy="693336"/>
          </a:xfrm>
        </p:spPr>
        <p:txBody>
          <a:bodyPr/>
          <a:lstStyle/>
          <a:p>
            <a:r>
              <a:rPr lang="en-US" dirty="0"/>
              <a:t>Conversion to and From Dictionary</a:t>
            </a:r>
          </a:p>
        </p:txBody>
      </p:sp>
      <p:sp>
        <p:nvSpPr>
          <p:cNvPr id="3" name="Text Placeholder 2">
            <a:extLst>
              <a:ext uri="{FF2B5EF4-FFF2-40B4-BE49-F238E27FC236}">
                <a16:creationId xmlns:a16="http://schemas.microsoft.com/office/drawing/2014/main" id="{2AED27AF-6034-F9FE-441F-26BC08771C9B}"/>
              </a:ext>
            </a:extLst>
          </p:cNvPr>
          <p:cNvSpPr>
            <a:spLocks noGrp="1"/>
          </p:cNvSpPr>
          <p:nvPr>
            <p:ph type="body" idx="1"/>
          </p:nvPr>
        </p:nvSpPr>
        <p:spPr>
          <a:xfrm>
            <a:off x="582804" y="1034981"/>
            <a:ext cx="10999596" cy="5147220"/>
          </a:xfrm>
        </p:spPr>
        <p:txBody>
          <a:bodyPr/>
          <a:lstStyle/>
          <a:p>
            <a:pPr marL="152396" indent="0">
              <a:buNone/>
            </a:pPr>
            <a:r>
              <a:rPr lang="en-US" dirty="0"/>
              <a:t>Convert an array to a List – Use </a:t>
            </a:r>
            <a:r>
              <a:rPr lang="en-US" dirty="0" err="1"/>
              <a:t>ToList</a:t>
            </a:r>
            <a:r>
              <a:rPr lang="en-US" dirty="0"/>
              <a:t>() method</a:t>
            </a:r>
          </a:p>
          <a:p>
            <a:pPr marL="152396" indent="0">
              <a:buNone/>
            </a:pPr>
            <a:r>
              <a:rPr lang="en-US" dirty="0"/>
              <a:t>Convert a list to an array – Use </a:t>
            </a:r>
            <a:r>
              <a:rPr lang="en-US" dirty="0" err="1"/>
              <a:t>ToArray</a:t>
            </a:r>
            <a:r>
              <a:rPr lang="en-US" dirty="0"/>
              <a:t>() method</a:t>
            </a:r>
          </a:p>
          <a:p>
            <a:pPr marL="152396" indent="0">
              <a:buNone/>
            </a:pPr>
            <a:r>
              <a:rPr lang="en-US" dirty="0"/>
              <a:t>Convert a List to a Dictionary – Use </a:t>
            </a:r>
            <a:r>
              <a:rPr lang="en-US" dirty="0" err="1"/>
              <a:t>ToDictionary</a:t>
            </a:r>
            <a:r>
              <a:rPr lang="en-US" dirty="0"/>
              <a:t>() method</a:t>
            </a:r>
          </a:p>
          <a:p>
            <a:pPr marL="152396" indent="0">
              <a:buNone/>
            </a:pPr>
            <a:r>
              <a:rPr lang="en-US" dirty="0"/>
              <a:t>Convert an array to a Dictionary – Use </a:t>
            </a:r>
            <a:r>
              <a:rPr lang="en-US" dirty="0" err="1"/>
              <a:t>ToDictionary</a:t>
            </a:r>
            <a:r>
              <a:rPr lang="en-US" dirty="0"/>
              <a:t>() method</a:t>
            </a:r>
          </a:p>
          <a:p>
            <a:pPr marL="152396" indent="0">
              <a:buNone/>
            </a:pPr>
            <a:r>
              <a:rPr lang="en-US" dirty="0"/>
              <a:t>Convert a Dictionary to an array – Use </a:t>
            </a:r>
            <a:r>
              <a:rPr lang="en-US" dirty="0" err="1"/>
              <a:t>ToArray</a:t>
            </a:r>
            <a:r>
              <a:rPr lang="en-US" dirty="0"/>
              <a:t>() method on the Values Property of the dictionary object</a:t>
            </a:r>
          </a:p>
          <a:p>
            <a:pPr marL="152396" indent="0">
              <a:buNone/>
            </a:pPr>
            <a:r>
              <a:rPr lang="en-US" dirty="0"/>
              <a:t>Convert a Dictionary to a List – Use the </a:t>
            </a:r>
            <a:r>
              <a:rPr lang="en-US" dirty="0" err="1"/>
              <a:t>ToList</a:t>
            </a:r>
            <a:r>
              <a:rPr lang="en-US" dirty="0"/>
              <a:t>() method on the Values Property of the dictionary object</a:t>
            </a:r>
          </a:p>
        </p:txBody>
      </p:sp>
    </p:spTree>
    <p:extLst>
      <p:ext uri="{BB962C8B-B14F-4D97-AF65-F5344CB8AC3E}">
        <p14:creationId xmlns:p14="http://schemas.microsoft.com/office/powerpoint/2010/main" val="117994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320511" y="0"/>
            <a:ext cx="10291233" cy="767200"/>
          </a:xfrm>
        </p:spPr>
        <p:txBody>
          <a:bodyPr/>
          <a:lstStyle/>
          <a:p>
            <a:r>
              <a:rPr lang="en-US" b="1" dirty="0">
                <a:latin typeface="Times New Roman" panose="02020603050405020304" pitchFamily="18" charset="0"/>
                <a:cs typeface="Times New Roman" panose="02020603050405020304" pitchFamily="18" charset="0"/>
              </a:rPr>
              <a:t>What is a Dictionary </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20511" y="537328"/>
            <a:ext cx="11611514" cy="6087590"/>
          </a:xfrm>
        </p:spPr>
        <p:txBody>
          <a:bodyPr/>
          <a:lstStyle/>
          <a:p>
            <a:pPr marL="152396" indent="0">
              <a:buNone/>
            </a:pPr>
            <a:r>
              <a:rPr lang="en-US" sz="2000" dirty="0"/>
              <a:t> A Dictionary class is a data structure that represents a collection of keys and values pair of data.</a:t>
            </a:r>
          </a:p>
          <a:p>
            <a:pPr marL="152396" indent="0">
              <a:buNone/>
            </a:pPr>
            <a:r>
              <a:rPr lang="en-US" sz="2000" dirty="0"/>
              <a:t>The Dictionary in C# is a Generic Collection that stores the element in the form of Key-Value Pairs. The working of the Generic Dictionary is very much similar to the working of the Non-Generic </a:t>
            </a:r>
            <a:r>
              <a:rPr lang="en-US" sz="2000" dirty="0" err="1"/>
              <a:t>Hashtable</a:t>
            </a:r>
            <a:r>
              <a:rPr lang="en-US" sz="2000" dirty="0"/>
              <a:t> collection. The difference is while creating the generic dictionary object we need to specify the type for both the keys as well as the type for values. As Dictionary&lt;</a:t>
            </a:r>
            <a:r>
              <a:rPr lang="en-US" sz="2000" dirty="0" err="1"/>
              <a:t>TKey</a:t>
            </a:r>
            <a:r>
              <a:rPr lang="en-US" sz="2000" dirty="0"/>
              <a:t>, TValue&gt; is a generic collection class, so it belongs to </a:t>
            </a:r>
            <a:r>
              <a:rPr lang="en-US" sz="2000" dirty="0" err="1"/>
              <a:t>System.Collection.Generic</a:t>
            </a:r>
            <a:r>
              <a:rPr lang="en-US" sz="2000" dirty="0"/>
              <a:t> namespace. The generic Dictionary&lt;</a:t>
            </a:r>
            <a:r>
              <a:rPr lang="en-US" sz="2000" dirty="0" err="1"/>
              <a:t>TKey</a:t>
            </a:r>
            <a:r>
              <a:rPr lang="en-US" sz="2000" dirty="0"/>
              <a:t>, TValue&gt; collection is dynamic in nature means the size of the dictionary is automatically increase as we added items to the collection</a:t>
            </a:r>
            <a:endParaRPr lang="en-US" sz="2400" dirty="0"/>
          </a:p>
          <a:p>
            <a:pPr marL="152396" indent="0">
              <a:buNone/>
            </a:pPr>
            <a:r>
              <a:rPr lang="en-US" sz="2400" b="1" dirty="0"/>
              <a:t>Few Key Pointers</a:t>
            </a:r>
          </a:p>
          <a:p>
            <a:pPr marL="152396" indent="0">
              <a:buNone/>
            </a:pPr>
            <a:r>
              <a:rPr lang="en-US" sz="2400" dirty="0"/>
              <a:t>In Generic Dictionary&lt;</a:t>
            </a:r>
            <a:r>
              <a:rPr lang="en-US" sz="2400" dirty="0" err="1"/>
              <a:t>TKey</a:t>
            </a:r>
            <a:r>
              <a:rPr lang="en-US" sz="2400" dirty="0"/>
              <a:t>, TValue&gt; Collection, the key cannot be null, but the value can be null if its type TValue is a reference type.</a:t>
            </a:r>
          </a:p>
          <a:p>
            <a:pPr marL="152396" indent="0">
              <a:buNone/>
            </a:pPr>
            <a:r>
              <a:rPr lang="en-US" sz="2400" dirty="0"/>
              <a:t>Every key in Generic Dictionary&lt;</a:t>
            </a:r>
            <a:r>
              <a:rPr lang="en-US" sz="2400" dirty="0" err="1"/>
              <a:t>TKey</a:t>
            </a:r>
            <a:r>
              <a:rPr lang="en-US" sz="2400" dirty="0"/>
              <a:t>, TValue&gt; Collection must be unique. Duplicate keys are not allowed. If you try to add a duplicate key then the compiler will throw an exception.</a:t>
            </a:r>
          </a:p>
          <a:p>
            <a:pPr marL="152396" indent="0">
              <a:buNone/>
            </a:pPr>
            <a:r>
              <a:rPr lang="en-US" sz="2400" dirty="0"/>
              <a:t>In Generic Dictionary&lt;</a:t>
            </a:r>
            <a:r>
              <a:rPr lang="en-US" sz="2400" dirty="0" err="1"/>
              <a:t>TKey</a:t>
            </a:r>
            <a:r>
              <a:rPr lang="en-US" sz="2400" dirty="0"/>
              <a:t>, TValue&gt; Collection, you can only store the same types of elements.</a:t>
            </a:r>
          </a:p>
          <a:p>
            <a:pPr marL="152396" indent="0">
              <a:buNone/>
            </a:pPr>
            <a:r>
              <a:rPr lang="en-US" sz="2400" dirty="0"/>
              <a:t>The capacity of a Dictionary collection is the number of elements that the Dictionary can hold..</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66ED-5DEB-8084-4740-97B6A5AE7B4E}"/>
              </a:ext>
            </a:extLst>
          </p:cNvPr>
          <p:cNvSpPr>
            <a:spLocks noGrp="1"/>
          </p:cNvSpPr>
          <p:nvPr>
            <p:ph type="title"/>
          </p:nvPr>
        </p:nvSpPr>
        <p:spPr>
          <a:xfrm>
            <a:off x="477624" y="0"/>
            <a:ext cx="10768553" cy="461913"/>
          </a:xfrm>
        </p:spPr>
        <p:txBody>
          <a:bodyPr/>
          <a:lstStyle/>
          <a:p>
            <a:r>
              <a:rPr lang="en-US" b="1" dirty="0"/>
              <a:t>How to create a Generic Dictionary Collection</a:t>
            </a:r>
          </a:p>
        </p:txBody>
      </p:sp>
      <p:sp>
        <p:nvSpPr>
          <p:cNvPr id="3" name="Text Placeholder 2">
            <a:extLst>
              <a:ext uri="{FF2B5EF4-FFF2-40B4-BE49-F238E27FC236}">
                <a16:creationId xmlns:a16="http://schemas.microsoft.com/office/drawing/2014/main" id="{FC106A15-4843-A736-8E04-C85DA63F9575}"/>
              </a:ext>
            </a:extLst>
          </p:cNvPr>
          <p:cNvSpPr>
            <a:spLocks noGrp="1"/>
          </p:cNvSpPr>
          <p:nvPr>
            <p:ph type="body" idx="1"/>
          </p:nvPr>
        </p:nvSpPr>
        <p:spPr>
          <a:xfrm>
            <a:off x="226243" y="556181"/>
            <a:ext cx="11792932" cy="6080289"/>
          </a:xfrm>
        </p:spPr>
        <p:txBody>
          <a:bodyPr/>
          <a:lstStyle/>
          <a:p>
            <a:pPr marL="152396" indent="0">
              <a:buNone/>
            </a:pPr>
            <a:r>
              <a:rPr lang="en-US" sz="1800" dirty="0"/>
              <a:t>The Generic Dictionary Collection class in C# provided the following constructors that we can use to create an instance of the Dictionary collection class.</a:t>
            </a:r>
          </a:p>
          <a:p>
            <a:pPr marL="152396" indent="0">
              <a:buNone/>
            </a:pPr>
            <a:r>
              <a:rPr lang="en-US" sz="1800" b="1" dirty="0"/>
              <a:t>Dictionary(): </a:t>
            </a:r>
            <a:r>
              <a:rPr lang="en-US" sz="1800" dirty="0"/>
              <a:t>It initializes a new instance of the Generic Dictionary class that is empty, has the default initial capacity and uses the default equality comparer for the key type.</a:t>
            </a:r>
          </a:p>
          <a:p>
            <a:pPr marL="152396" indent="0">
              <a:buNone/>
            </a:pPr>
            <a:r>
              <a:rPr lang="en-US" sz="1800" b="1" dirty="0"/>
              <a:t>Dictionary(</a:t>
            </a:r>
            <a:r>
              <a:rPr lang="en-US" sz="1800" b="1" dirty="0" err="1"/>
              <a:t>IDictionary</a:t>
            </a:r>
            <a:r>
              <a:rPr lang="en-US" sz="1800" b="1" dirty="0"/>
              <a:t>&lt;</a:t>
            </a:r>
            <a:r>
              <a:rPr lang="en-US" sz="1800" b="1" dirty="0" err="1"/>
              <a:t>TKey</a:t>
            </a:r>
            <a:r>
              <a:rPr lang="en-US" sz="1800" b="1" dirty="0"/>
              <a:t>, TValue&gt; dictionary): </a:t>
            </a:r>
            <a:r>
              <a:rPr lang="en-US" sz="1800" dirty="0"/>
              <a:t>It initializes a new instance of the Generic Dictionary class that contains elements copied from the specified </a:t>
            </a:r>
            <a:r>
              <a:rPr lang="en-US" sz="1800" dirty="0" err="1"/>
              <a:t>System.Collections.Generic.IDictionary</a:t>
            </a:r>
            <a:r>
              <a:rPr lang="en-US" sz="1800" dirty="0"/>
              <a:t> and uses the default equality comparer for the key type.</a:t>
            </a:r>
          </a:p>
          <a:p>
            <a:pPr marL="152396" indent="0">
              <a:buNone/>
            </a:pPr>
            <a:r>
              <a:rPr lang="en-US" sz="1800" b="1" dirty="0"/>
              <a:t>Dictionary(</a:t>
            </a:r>
            <a:r>
              <a:rPr lang="en-US" sz="1800" b="1" dirty="0" err="1"/>
              <a:t>IEnumerable</a:t>
            </a:r>
            <a:r>
              <a:rPr lang="en-US" sz="1800" b="1" dirty="0"/>
              <a:t>&lt;</a:t>
            </a:r>
            <a:r>
              <a:rPr lang="en-US" sz="1800" b="1" dirty="0" err="1"/>
              <a:t>KeyValuePair</a:t>
            </a:r>
            <a:r>
              <a:rPr lang="en-US" sz="1800" b="1" dirty="0"/>
              <a:t>&lt;</a:t>
            </a:r>
            <a:r>
              <a:rPr lang="en-US" sz="1800" b="1" dirty="0" err="1"/>
              <a:t>TKey</a:t>
            </a:r>
            <a:r>
              <a:rPr lang="en-US" sz="1800" b="1" dirty="0"/>
              <a:t>, TValue&gt;&gt; collection): </a:t>
            </a:r>
            <a:r>
              <a:rPr lang="en-US" sz="1800" dirty="0"/>
              <a:t>It initializes a new instance of the Generic Dictionary class that contains elements copied from the specified </a:t>
            </a:r>
            <a:r>
              <a:rPr lang="en-US" sz="1800" dirty="0" err="1"/>
              <a:t>System.Collections.Generic.IDictionary</a:t>
            </a:r>
            <a:r>
              <a:rPr lang="en-US" sz="1800" dirty="0"/>
              <a:t> and uses the default equality comparer for the key type.</a:t>
            </a:r>
          </a:p>
          <a:p>
            <a:pPr marL="152396" indent="0">
              <a:buNone/>
            </a:pPr>
            <a:r>
              <a:rPr lang="en-US" sz="1800" b="1" dirty="0"/>
              <a:t>Dictionary(</a:t>
            </a:r>
            <a:r>
              <a:rPr lang="en-US" sz="1800" b="1" dirty="0" err="1"/>
              <a:t>IEqualityComparer</a:t>
            </a:r>
            <a:r>
              <a:rPr lang="en-US" sz="1800" b="1" dirty="0"/>
              <a:t>&lt;</a:t>
            </a:r>
            <a:r>
              <a:rPr lang="en-US" sz="1800" b="1" dirty="0" err="1"/>
              <a:t>TKey</a:t>
            </a:r>
            <a:r>
              <a:rPr lang="en-US" sz="1800" b="1" dirty="0"/>
              <a:t>&gt;? comparer): </a:t>
            </a:r>
            <a:r>
              <a:rPr lang="en-US" sz="1800" dirty="0"/>
              <a:t>It initializes a new instance of the Generic Dictionary class that is empty, has the default initial capacity, and uses the specified </a:t>
            </a:r>
            <a:r>
              <a:rPr lang="en-US" sz="1800" dirty="0" err="1"/>
              <a:t>System.Collections.Generic.IEqualityComparer</a:t>
            </a:r>
            <a:r>
              <a:rPr lang="en-US" sz="1800" dirty="0"/>
              <a:t>.</a:t>
            </a:r>
          </a:p>
          <a:p>
            <a:pPr marL="152396" indent="0">
              <a:buNone/>
            </a:pPr>
            <a:r>
              <a:rPr lang="en-US" sz="1800" b="1" dirty="0"/>
              <a:t>Dictionary(int capacity): </a:t>
            </a:r>
            <a:r>
              <a:rPr lang="en-US" sz="1800" dirty="0"/>
              <a:t>It initializes a new instance of the Generic Dictionary class that is empty, has the specified initial capacity and uses the default equality comparer for the key type.</a:t>
            </a:r>
          </a:p>
          <a:p>
            <a:pPr marL="152396" indent="0">
              <a:buNone/>
            </a:pPr>
            <a:r>
              <a:rPr lang="en-US" sz="1800" b="1" dirty="0"/>
              <a:t>Dictionary(</a:t>
            </a:r>
            <a:r>
              <a:rPr lang="en-US" sz="1800" b="1" dirty="0" err="1"/>
              <a:t>IDictionary</a:t>
            </a:r>
            <a:r>
              <a:rPr lang="en-US" sz="1800" b="1" dirty="0"/>
              <a:t>&lt;</a:t>
            </a:r>
            <a:r>
              <a:rPr lang="en-US" sz="1800" b="1" dirty="0" err="1"/>
              <a:t>TKey</a:t>
            </a:r>
            <a:r>
              <a:rPr lang="en-US" sz="1800" b="1" dirty="0"/>
              <a:t>, TValue&gt; dictionary, </a:t>
            </a:r>
            <a:r>
              <a:rPr lang="en-US" sz="1800" b="1" dirty="0" err="1"/>
              <a:t>IEqualityComparer</a:t>
            </a:r>
            <a:r>
              <a:rPr lang="en-US" sz="1800" b="1" dirty="0"/>
              <a:t>&lt;</a:t>
            </a:r>
            <a:r>
              <a:rPr lang="en-US" sz="1800" b="1" dirty="0" err="1"/>
              <a:t>TKey</a:t>
            </a:r>
            <a:r>
              <a:rPr lang="en-US" sz="1800" b="1" dirty="0"/>
              <a:t>&gt;? comparer): </a:t>
            </a:r>
            <a:r>
              <a:rPr lang="en-US" sz="1800" dirty="0"/>
              <a:t>It initializes a new instance of the Generic Dictionary class that contains elements copied from the specified </a:t>
            </a:r>
            <a:r>
              <a:rPr lang="en-US" sz="1800" dirty="0" err="1"/>
              <a:t>System.Collections.Generic.IDictionary</a:t>
            </a:r>
            <a:r>
              <a:rPr lang="en-US" sz="1800" dirty="0"/>
              <a:t> and uses the specified </a:t>
            </a:r>
            <a:r>
              <a:rPr lang="en-US" sz="1800" dirty="0" err="1"/>
              <a:t>System.Collections.Generic.IEqualityCompare</a:t>
            </a:r>
            <a:r>
              <a:rPr lang="en-US" sz="1800" dirty="0"/>
              <a:t>.</a:t>
            </a:r>
          </a:p>
          <a:p>
            <a:pPr marL="152396" indent="0">
              <a:buNone/>
            </a:pPr>
            <a:r>
              <a:rPr lang="en-US" sz="1800" b="1" dirty="0"/>
              <a:t>Dictionary(int capacity, </a:t>
            </a:r>
            <a:r>
              <a:rPr lang="en-US" sz="1800" b="1" dirty="0" err="1"/>
              <a:t>IEqualityComparer</a:t>
            </a:r>
            <a:r>
              <a:rPr lang="en-US" sz="1800" b="1" dirty="0"/>
              <a:t>&lt;</a:t>
            </a:r>
            <a:r>
              <a:rPr lang="en-US" sz="1800" b="1" dirty="0" err="1"/>
              <a:t>TKey</a:t>
            </a:r>
            <a:r>
              <a:rPr lang="en-US" sz="1800" b="1" dirty="0"/>
              <a:t>&gt;? comparer): </a:t>
            </a:r>
            <a:r>
              <a:rPr lang="en-US" sz="1800" dirty="0"/>
              <a:t>It initializes a new instance of the Generic Dictionary class that is empty, has the specified initial capacity, and uses the specified </a:t>
            </a:r>
            <a:r>
              <a:rPr lang="en-US" sz="1800" dirty="0" err="1"/>
              <a:t>System.Collections.Generic.IEqualityComparer</a:t>
            </a:r>
            <a:r>
              <a:rPr lang="en-US" sz="1800" dirty="0"/>
              <a:t>.</a:t>
            </a:r>
          </a:p>
          <a:p>
            <a:pPr marL="152396" indent="0">
              <a:buNone/>
            </a:pPr>
            <a:r>
              <a:rPr lang="en-US" sz="1800" b="1" dirty="0"/>
              <a:t>Dictionary(</a:t>
            </a:r>
            <a:r>
              <a:rPr lang="en-US" sz="1800" b="1" dirty="0" err="1"/>
              <a:t>SerializationInfo</a:t>
            </a:r>
            <a:r>
              <a:rPr lang="en-US" sz="1800" b="1" dirty="0"/>
              <a:t> info, </a:t>
            </a:r>
            <a:r>
              <a:rPr lang="en-US" sz="1800" b="1" dirty="0" err="1"/>
              <a:t>StreamingContext</a:t>
            </a:r>
            <a:r>
              <a:rPr lang="en-US" sz="1800" b="1" dirty="0"/>
              <a:t> context): </a:t>
            </a:r>
            <a:r>
              <a:rPr lang="en-US" sz="1800" dirty="0"/>
              <a:t>It initializes a new instance of the Generic Dictionary class with serialized data.</a:t>
            </a:r>
          </a:p>
        </p:txBody>
      </p:sp>
    </p:spTree>
    <p:extLst>
      <p:ext uri="{BB962C8B-B14F-4D97-AF65-F5344CB8AC3E}">
        <p14:creationId xmlns:p14="http://schemas.microsoft.com/office/powerpoint/2010/main" val="149603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535C-56B7-726B-EEB1-4855C56E8957}"/>
              </a:ext>
            </a:extLst>
          </p:cNvPr>
          <p:cNvSpPr>
            <a:spLocks noGrp="1"/>
          </p:cNvSpPr>
          <p:nvPr>
            <p:ph type="title"/>
          </p:nvPr>
        </p:nvSpPr>
        <p:spPr>
          <a:xfrm>
            <a:off x="373929" y="114255"/>
            <a:ext cx="11818071" cy="1469448"/>
          </a:xfrm>
        </p:spPr>
        <p:txBody>
          <a:bodyPr/>
          <a:lstStyle/>
          <a:p>
            <a:r>
              <a:rPr lang="en-US" b="1" dirty="0"/>
              <a:t>How to Add Elements into a Generic Dictionary&lt;</a:t>
            </a:r>
            <a:r>
              <a:rPr lang="en-US" b="1" dirty="0" err="1"/>
              <a:t>TKey</a:t>
            </a:r>
            <a:r>
              <a:rPr lang="en-US" b="1" dirty="0"/>
              <a:t>, TValue&gt; Collection</a:t>
            </a:r>
          </a:p>
        </p:txBody>
      </p:sp>
      <p:sp>
        <p:nvSpPr>
          <p:cNvPr id="3" name="Text Placeholder 2">
            <a:extLst>
              <a:ext uri="{FF2B5EF4-FFF2-40B4-BE49-F238E27FC236}">
                <a16:creationId xmlns:a16="http://schemas.microsoft.com/office/drawing/2014/main" id="{29023806-91D1-BE05-B4AC-D20B61517DB9}"/>
              </a:ext>
            </a:extLst>
          </p:cNvPr>
          <p:cNvSpPr>
            <a:spLocks noGrp="1"/>
          </p:cNvSpPr>
          <p:nvPr>
            <p:ph type="body" idx="1"/>
          </p:nvPr>
        </p:nvSpPr>
        <p:spPr>
          <a:xfrm>
            <a:off x="373930" y="1244338"/>
            <a:ext cx="11513270" cy="4937862"/>
          </a:xfrm>
        </p:spPr>
        <p:txBody>
          <a:bodyPr/>
          <a:lstStyle/>
          <a:p>
            <a:pPr marL="152396" indent="0">
              <a:buNone/>
            </a:pPr>
            <a:r>
              <a:rPr lang="en-US" dirty="0"/>
              <a:t>Now, if you want to add elements i.e. a key/value pair into the Dictionary, then you need to use the following Add() method of the Generic Dictionary Collection Class in C#.</a:t>
            </a:r>
          </a:p>
          <a:p>
            <a:pPr marL="152396" indent="0">
              <a:buNone/>
            </a:pPr>
            <a:r>
              <a:rPr lang="en-US" b="1" dirty="0"/>
              <a:t>Add(</a:t>
            </a:r>
            <a:r>
              <a:rPr lang="en-US" b="1" dirty="0" err="1"/>
              <a:t>TKey</a:t>
            </a:r>
            <a:r>
              <a:rPr lang="en-US" b="1" dirty="0"/>
              <a:t> key, TValue value): </a:t>
            </a:r>
            <a:r>
              <a:rPr lang="en-US" dirty="0"/>
              <a:t>The Add(</a:t>
            </a:r>
            <a:r>
              <a:rPr lang="en-US" dirty="0" err="1"/>
              <a:t>TKey</a:t>
            </a:r>
            <a:r>
              <a:rPr lang="en-US" dirty="0"/>
              <a:t> key, TValue value) method is used to add an element with the specified key and value into the Dictionary. Here, the parameter key specifies the key of the element to add and the parameter value specifies the value of the element to add. The value can be null for a reference type but the Key cannot be null.</a:t>
            </a:r>
          </a:p>
        </p:txBody>
      </p:sp>
      <p:pic>
        <p:nvPicPr>
          <p:cNvPr id="5" name="Picture 4">
            <a:extLst>
              <a:ext uri="{FF2B5EF4-FFF2-40B4-BE49-F238E27FC236}">
                <a16:creationId xmlns:a16="http://schemas.microsoft.com/office/drawing/2014/main" id="{52FDBE5C-15AD-62A8-7F2B-6B296FBE276F}"/>
              </a:ext>
            </a:extLst>
          </p:cNvPr>
          <p:cNvPicPr>
            <a:picLocks noChangeAspect="1"/>
          </p:cNvPicPr>
          <p:nvPr/>
        </p:nvPicPr>
        <p:blipFill>
          <a:blip r:embed="rId2"/>
          <a:stretch>
            <a:fillRect/>
          </a:stretch>
        </p:blipFill>
        <p:spPr>
          <a:xfrm>
            <a:off x="1864035" y="4661029"/>
            <a:ext cx="7992590" cy="1905266"/>
          </a:xfrm>
          <a:prstGeom prst="rect">
            <a:avLst/>
          </a:prstGeom>
        </p:spPr>
      </p:pic>
    </p:spTree>
    <p:extLst>
      <p:ext uri="{BB962C8B-B14F-4D97-AF65-F5344CB8AC3E}">
        <p14:creationId xmlns:p14="http://schemas.microsoft.com/office/powerpoint/2010/main" val="78299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64B1-6645-34F4-F44A-0546CBA42DCF}"/>
              </a:ext>
            </a:extLst>
          </p:cNvPr>
          <p:cNvSpPr>
            <a:spLocks noGrp="1"/>
          </p:cNvSpPr>
          <p:nvPr>
            <p:ph type="title"/>
          </p:nvPr>
        </p:nvSpPr>
        <p:spPr>
          <a:xfrm>
            <a:off x="279662" y="223005"/>
            <a:ext cx="11475563" cy="537636"/>
          </a:xfrm>
        </p:spPr>
        <p:txBody>
          <a:bodyPr/>
          <a:lstStyle/>
          <a:p>
            <a:r>
              <a:rPr lang="en-US" sz="3600" b="1" dirty="0"/>
              <a:t>How to access a Generic Dictionary&lt;</a:t>
            </a:r>
            <a:r>
              <a:rPr lang="en-US" sz="3600" b="1" dirty="0" err="1"/>
              <a:t>TKey</a:t>
            </a:r>
            <a:r>
              <a:rPr lang="en-US" sz="3600" b="1" dirty="0"/>
              <a:t>, TValue&gt; Collection</a:t>
            </a:r>
          </a:p>
        </p:txBody>
      </p:sp>
      <p:sp>
        <p:nvSpPr>
          <p:cNvPr id="3" name="Text Placeholder 2">
            <a:extLst>
              <a:ext uri="{FF2B5EF4-FFF2-40B4-BE49-F238E27FC236}">
                <a16:creationId xmlns:a16="http://schemas.microsoft.com/office/drawing/2014/main" id="{E20E13F2-DD53-87FE-B0A8-2C7368A14CCD}"/>
              </a:ext>
            </a:extLst>
          </p:cNvPr>
          <p:cNvSpPr>
            <a:spLocks noGrp="1"/>
          </p:cNvSpPr>
          <p:nvPr>
            <p:ph type="body" idx="1"/>
          </p:nvPr>
        </p:nvSpPr>
        <p:spPr>
          <a:xfrm>
            <a:off x="279661" y="688157"/>
            <a:ext cx="11632677" cy="5946838"/>
          </a:xfrm>
        </p:spPr>
        <p:txBody>
          <a:bodyPr/>
          <a:lstStyle/>
          <a:p>
            <a:pPr marL="152396" indent="0">
              <a:buNone/>
            </a:pPr>
            <a:r>
              <a:rPr lang="en-US" b="1" dirty="0"/>
              <a:t>Using Key to access Dictionary&lt;</a:t>
            </a:r>
            <a:r>
              <a:rPr lang="en-US" b="1" dirty="0" err="1"/>
              <a:t>TKey</a:t>
            </a:r>
            <a:r>
              <a:rPr lang="en-US" b="1" dirty="0"/>
              <a:t>, TValue&gt; Collection</a:t>
            </a:r>
          </a:p>
          <a:p>
            <a:pPr marL="152396" indent="0">
              <a:buNone/>
            </a:pPr>
            <a:r>
              <a:rPr lang="en-US" dirty="0"/>
              <a:t>You can access the individual value of the Dictionary collection in C# by using the keys. In this case, we just need to specify the key to get the value from the given dictionary, no need to specify the index position. If the specified key is not present, then the compiler will throw an exception.</a:t>
            </a:r>
          </a:p>
          <a:p>
            <a:pPr marL="152396" indent="0">
              <a:buNone/>
            </a:pPr>
            <a:r>
              <a:rPr lang="en-US" b="1" dirty="0"/>
              <a:t>Using for-each loop to Access Dictionary&lt;</a:t>
            </a:r>
            <a:r>
              <a:rPr lang="en-US" b="1" dirty="0" err="1"/>
              <a:t>TKey,TValue</a:t>
            </a:r>
            <a:r>
              <a:rPr lang="en-US" b="1" dirty="0"/>
              <a:t>&gt; Collection</a:t>
            </a:r>
          </a:p>
          <a:p>
            <a:pPr marL="152396" indent="0">
              <a:buNone/>
            </a:pPr>
            <a:r>
              <a:rPr lang="en-US" dirty="0"/>
              <a:t>We can also use a for-each loop to access the key/value pairs of a Dictionary&lt;</a:t>
            </a:r>
            <a:r>
              <a:rPr lang="en-US" dirty="0" err="1"/>
              <a:t>TKey</a:t>
            </a:r>
            <a:r>
              <a:rPr lang="en-US" dirty="0"/>
              <a:t>, TValue&gt;</a:t>
            </a:r>
          </a:p>
          <a:p>
            <a:pPr marL="152396" indent="0">
              <a:buNone/>
            </a:pPr>
            <a:r>
              <a:rPr lang="en-US" b="1" dirty="0"/>
              <a:t>Using for loop to Access Dictionary&lt;</a:t>
            </a:r>
            <a:r>
              <a:rPr lang="en-US" b="1" dirty="0" err="1"/>
              <a:t>TKey</a:t>
            </a:r>
            <a:r>
              <a:rPr lang="en-US" b="1" dirty="0"/>
              <a:t>, TValue&gt; Collection</a:t>
            </a:r>
          </a:p>
          <a:p>
            <a:pPr marL="152396" indent="0">
              <a:buNone/>
            </a:pPr>
            <a:r>
              <a:rPr lang="en-US" dirty="0"/>
              <a:t>We can also access the Dictionary&lt;</a:t>
            </a:r>
            <a:r>
              <a:rPr lang="en-US" dirty="0" err="1"/>
              <a:t>TKey</a:t>
            </a:r>
            <a:r>
              <a:rPr lang="en-US" dirty="0"/>
              <a:t>, TValue&gt; collection in C# using a for loop as follows. The </a:t>
            </a:r>
            <a:r>
              <a:rPr lang="en-US" dirty="0" err="1"/>
              <a:t>ElementAt</a:t>
            </a:r>
            <a:r>
              <a:rPr lang="en-US" dirty="0"/>
              <a:t> method belongs to the static Enumerable class which is defined in </a:t>
            </a:r>
            <a:r>
              <a:rPr lang="en-US" dirty="0" err="1"/>
              <a:t>System.Linq</a:t>
            </a:r>
            <a:r>
              <a:rPr lang="en-US" dirty="0"/>
              <a:t> namespace.</a:t>
            </a:r>
          </a:p>
        </p:txBody>
      </p:sp>
    </p:spTree>
    <p:extLst>
      <p:ext uri="{BB962C8B-B14F-4D97-AF65-F5344CB8AC3E}">
        <p14:creationId xmlns:p14="http://schemas.microsoft.com/office/powerpoint/2010/main" val="311544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A6219C6-BBA6-A1D2-49C9-DE1701EF690B}"/>
              </a:ext>
            </a:extLst>
          </p:cNvPr>
          <p:cNvPicPr>
            <a:picLocks noChangeAspect="1"/>
          </p:cNvPicPr>
          <p:nvPr/>
        </p:nvPicPr>
        <p:blipFill rotWithShape="1">
          <a:blip r:embed="rId2"/>
          <a:srcRect r="12364"/>
          <a:stretch/>
        </p:blipFill>
        <p:spPr>
          <a:xfrm>
            <a:off x="0" y="739511"/>
            <a:ext cx="6850144" cy="5240537"/>
          </a:xfrm>
          <a:prstGeom prst="rect">
            <a:avLst/>
          </a:prstGeom>
        </p:spPr>
      </p:pic>
      <p:pic>
        <p:nvPicPr>
          <p:cNvPr id="11" name="Picture 10">
            <a:extLst>
              <a:ext uri="{FF2B5EF4-FFF2-40B4-BE49-F238E27FC236}">
                <a16:creationId xmlns:a16="http://schemas.microsoft.com/office/drawing/2014/main" id="{F0C22A0D-C684-E68E-EC8C-1046D003B949}"/>
              </a:ext>
            </a:extLst>
          </p:cNvPr>
          <p:cNvPicPr>
            <a:picLocks noChangeAspect="1"/>
          </p:cNvPicPr>
          <p:nvPr/>
        </p:nvPicPr>
        <p:blipFill rotWithShape="1">
          <a:blip r:embed="rId3"/>
          <a:srcRect r="12207"/>
          <a:stretch/>
        </p:blipFill>
        <p:spPr>
          <a:xfrm>
            <a:off x="7107809" y="2009053"/>
            <a:ext cx="4892511" cy="2701451"/>
          </a:xfrm>
          <a:prstGeom prst="rect">
            <a:avLst/>
          </a:prstGeom>
        </p:spPr>
      </p:pic>
    </p:spTree>
    <p:extLst>
      <p:ext uri="{BB962C8B-B14F-4D97-AF65-F5344CB8AC3E}">
        <p14:creationId xmlns:p14="http://schemas.microsoft.com/office/powerpoint/2010/main" val="53785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B99F-A676-4148-17E8-BABB815D7051}"/>
              </a:ext>
            </a:extLst>
          </p:cNvPr>
          <p:cNvSpPr>
            <a:spLocks noGrp="1"/>
          </p:cNvSpPr>
          <p:nvPr>
            <p:ph type="title"/>
          </p:nvPr>
        </p:nvSpPr>
        <p:spPr>
          <a:xfrm>
            <a:off x="609600" y="119310"/>
            <a:ext cx="11117344" cy="568847"/>
          </a:xfrm>
        </p:spPr>
        <p:txBody>
          <a:bodyPr/>
          <a:lstStyle/>
          <a:p>
            <a:r>
              <a:rPr lang="en-US" sz="3200" b="1" dirty="0"/>
              <a:t>How to Check the Availability of a key/value Pair in a Dictionary</a:t>
            </a:r>
          </a:p>
        </p:txBody>
      </p:sp>
      <p:sp>
        <p:nvSpPr>
          <p:cNvPr id="3" name="Text Placeholder 2">
            <a:extLst>
              <a:ext uri="{FF2B5EF4-FFF2-40B4-BE49-F238E27FC236}">
                <a16:creationId xmlns:a16="http://schemas.microsoft.com/office/drawing/2014/main" id="{30A86AD2-5F30-E4E3-BB78-3D73B421EF4D}"/>
              </a:ext>
            </a:extLst>
          </p:cNvPr>
          <p:cNvSpPr>
            <a:spLocks noGrp="1"/>
          </p:cNvSpPr>
          <p:nvPr>
            <p:ph type="body" idx="1"/>
          </p:nvPr>
        </p:nvSpPr>
        <p:spPr>
          <a:xfrm>
            <a:off x="465056" y="1253765"/>
            <a:ext cx="11469278" cy="5344998"/>
          </a:xfrm>
        </p:spPr>
        <p:txBody>
          <a:bodyPr/>
          <a:lstStyle/>
          <a:p>
            <a:pPr marL="152396" indent="0">
              <a:buNone/>
            </a:pPr>
            <a:r>
              <a:rPr lang="en-US" dirty="0"/>
              <a:t>If you want to check whether the key/value pair exists or not in the Dictionary collection, then you can use the following methods of the Generic Dictionary Collection Class in C#.</a:t>
            </a:r>
          </a:p>
          <a:p>
            <a:pPr marL="152396" indent="0">
              <a:buNone/>
            </a:pPr>
            <a:r>
              <a:rPr lang="en-US" b="1" dirty="0" err="1"/>
              <a:t>ContainsKey</a:t>
            </a:r>
            <a:r>
              <a:rPr lang="en-US" b="1" dirty="0"/>
              <a:t>(</a:t>
            </a:r>
            <a:r>
              <a:rPr lang="en-US" b="1" dirty="0" err="1"/>
              <a:t>TKey</a:t>
            </a:r>
            <a:r>
              <a:rPr lang="en-US" b="1" dirty="0"/>
              <a:t> key): </a:t>
            </a:r>
            <a:r>
              <a:rPr lang="en-US" dirty="0"/>
              <a:t>The </a:t>
            </a:r>
            <a:r>
              <a:rPr lang="en-US" dirty="0" err="1"/>
              <a:t>ContainsKey</a:t>
            </a:r>
            <a:r>
              <a:rPr lang="en-US" dirty="0"/>
              <a:t>(</a:t>
            </a:r>
            <a:r>
              <a:rPr lang="en-US" dirty="0" err="1"/>
              <a:t>TKey</a:t>
            </a:r>
            <a:r>
              <a:rPr lang="en-US" dirty="0"/>
              <a:t> key) method of the Dictionary is used to check if the given key is present in the Dictionary or not. The parameter key to locating in the Dictionary object. If the given key is present in the collection, then it will return true else it will return false. If the key is null, then it will throw </a:t>
            </a:r>
            <a:r>
              <a:rPr lang="en-US" dirty="0" err="1"/>
              <a:t>System.ArgumentNullException</a:t>
            </a:r>
            <a:r>
              <a:rPr lang="en-US" dirty="0"/>
              <a:t>.</a:t>
            </a:r>
          </a:p>
          <a:p>
            <a:pPr marL="152396" indent="0">
              <a:buNone/>
            </a:pPr>
            <a:r>
              <a:rPr lang="en-US" b="1" dirty="0" err="1"/>
              <a:t>ContainsValue</a:t>
            </a:r>
            <a:r>
              <a:rPr lang="en-US" b="1" dirty="0"/>
              <a:t>(TValue value): </a:t>
            </a:r>
            <a:r>
              <a:rPr lang="en-US" dirty="0"/>
              <a:t>The </a:t>
            </a:r>
            <a:r>
              <a:rPr lang="en-US" dirty="0" err="1"/>
              <a:t>ContainsValue</a:t>
            </a:r>
            <a:r>
              <a:rPr lang="en-US" dirty="0"/>
              <a:t>(TValue value) Method of the Dictionary class is used to check if the given value is present in the Dictionary or not. The parameter value to locate in the Dictionary object. If the given value is present in the collection, then it will return true else it will return false.</a:t>
            </a:r>
          </a:p>
        </p:txBody>
      </p:sp>
    </p:spTree>
    <p:extLst>
      <p:ext uri="{BB962C8B-B14F-4D97-AF65-F5344CB8AC3E}">
        <p14:creationId xmlns:p14="http://schemas.microsoft.com/office/powerpoint/2010/main" val="3408910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0E9609-92B9-F7DE-7122-BE81D7D299A5}"/>
              </a:ext>
            </a:extLst>
          </p:cNvPr>
          <p:cNvPicPr>
            <a:picLocks noChangeAspect="1"/>
          </p:cNvPicPr>
          <p:nvPr/>
        </p:nvPicPr>
        <p:blipFill rotWithShape="1">
          <a:blip r:embed="rId2"/>
          <a:srcRect r="16644"/>
          <a:stretch/>
        </p:blipFill>
        <p:spPr>
          <a:xfrm>
            <a:off x="579401" y="1493477"/>
            <a:ext cx="7075164" cy="3286584"/>
          </a:xfrm>
          <a:prstGeom prst="rect">
            <a:avLst/>
          </a:prstGeom>
        </p:spPr>
      </p:pic>
      <p:pic>
        <p:nvPicPr>
          <p:cNvPr id="7" name="Picture 6">
            <a:extLst>
              <a:ext uri="{FF2B5EF4-FFF2-40B4-BE49-F238E27FC236}">
                <a16:creationId xmlns:a16="http://schemas.microsoft.com/office/drawing/2014/main" id="{C2BF2A39-1DC6-F30B-3AC1-B0803056E8A3}"/>
              </a:ext>
            </a:extLst>
          </p:cNvPr>
          <p:cNvPicPr>
            <a:picLocks noChangeAspect="1"/>
          </p:cNvPicPr>
          <p:nvPr/>
        </p:nvPicPr>
        <p:blipFill>
          <a:blip r:embed="rId3"/>
          <a:stretch>
            <a:fillRect/>
          </a:stretch>
        </p:blipFill>
        <p:spPr>
          <a:xfrm>
            <a:off x="8221068" y="2393715"/>
            <a:ext cx="1933845" cy="1486107"/>
          </a:xfrm>
          <a:prstGeom prst="rect">
            <a:avLst/>
          </a:prstGeom>
        </p:spPr>
      </p:pic>
    </p:spTree>
    <p:extLst>
      <p:ext uri="{BB962C8B-B14F-4D97-AF65-F5344CB8AC3E}">
        <p14:creationId xmlns:p14="http://schemas.microsoft.com/office/powerpoint/2010/main" val="35222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2028-7CEB-ED83-C83C-A5268112A627}"/>
              </a:ext>
            </a:extLst>
          </p:cNvPr>
          <p:cNvSpPr>
            <a:spLocks noGrp="1"/>
          </p:cNvSpPr>
          <p:nvPr>
            <p:ph type="title"/>
          </p:nvPr>
        </p:nvSpPr>
        <p:spPr>
          <a:xfrm>
            <a:off x="490193" y="196664"/>
            <a:ext cx="11235179" cy="557480"/>
          </a:xfrm>
        </p:spPr>
        <p:txBody>
          <a:bodyPr/>
          <a:lstStyle/>
          <a:p>
            <a:r>
              <a:rPr lang="en-US" sz="3200" b="1" dirty="0"/>
              <a:t>How to Remove Elements from a Generic Dictionary Collection</a:t>
            </a:r>
          </a:p>
        </p:txBody>
      </p:sp>
      <p:sp>
        <p:nvSpPr>
          <p:cNvPr id="3" name="Text Placeholder 2">
            <a:extLst>
              <a:ext uri="{FF2B5EF4-FFF2-40B4-BE49-F238E27FC236}">
                <a16:creationId xmlns:a16="http://schemas.microsoft.com/office/drawing/2014/main" id="{A0ED1691-A1A7-8C39-E6F6-D48A90819F03}"/>
              </a:ext>
            </a:extLst>
          </p:cNvPr>
          <p:cNvSpPr>
            <a:spLocks noGrp="1"/>
          </p:cNvSpPr>
          <p:nvPr>
            <p:ph type="body" idx="1"/>
          </p:nvPr>
        </p:nvSpPr>
        <p:spPr>
          <a:xfrm>
            <a:off x="490193" y="754144"/>
            <a:ext cx="11472421" cy="5428056"/>
          </a:xfrm>
        </p:spPr>
        <p:txBody>
          <a:bodyPr/>
          <a:lstStyle/>
          <a:p>
            <a:pPr marL="152396" indent="0">
              <a:buNone/>
            </a:pPr>
            <a:r>
              <a:rPr lang="en-US" dirty="0"/>
              <a:t>If you want to remove an element from the Dictionary, then you can use the following Remove method of the Dictionary collection class.</a:t>
            </a:r>
          </a:p>
          <a:p>
            <a:pPr marL="152396" indent="0">
              <a:buNone/>
            </a:pPr>
            <a:r>
              <a:rPr lang="en-US" b="1" dirty="0"/>
              <a:t>Remove(</a:t>
            </a:r>
            <a:r>
              <a:rPr lang="en-US" b="1" dirty="0" err="1"/>
              <a:t>TKey</a:t>
            </a:r>
            <a:r>
              <a:rPr lang="en-US" b="1" dirty="0"/>
              <a:t> key): </a:t>
            </a:r>
            <a:r>
              <a:rPr lang="en-US" dirty="0"/>
              <a:t>This method is used to remove the element with the specified key from the Dictionary collection. Here, the parameter key specifies the element to remove. It throws </a:t>
            </a:r>
            <a:r>
              <a:rPr lang="en-US" dirty="0" err="1"/>
              <a:t>KeyNotfoundException</a:t>
            </a:r>
            <a:r>
              <a:rPr lang="en-US" dirty="0"/>
              <a:t> if the specified key is not found in the Dictionary, so check for an existing key using the </a:t>
            </a:r>
            <a:r>
              <a:rPr lang="en-US" dirty="0" err="1"/>
              <a:t>ContainsKey</a:t>
            </a:r>
            <a:r>
              <a:rPr lang="en-US" dirty="0"/>
              <a:t>() method before removing it.</a:t>
            </a:r>
          </a:p>
          <a:p>
            <a:pPr marL="152396" indent="0">
              <a:buNone/>
            </a:pPr>
            <a:endParaRPr lang="en-US" dirty="0"/>
          </a:p>
          <a:p>
            <a:pPr marL="152396" indent="0">
              <a:buNone/>
            </a:pPr>
            <a:r>
              <a:rPr lang="en-US" dirty="0"/>
              <a:t>If you want to remove all the elements from the Dictionary collection, then you need to use the following Clear method of the Dictionary class in C#.</a:t>
            </a:r>
          </a:p>
          <a:p>
            <a:pPr marL="152396" indent="0">
              <a:buNone/>
            </a:pPr>
            <a:r>
              <a:rPr lang="en-US" b="1" dirty="0"/>
              <a:t>Clear(): </a:t>
            </a:r>
            <a:r>
              <a:rPr lang="en-US" dirty="0"/>
              <a:t>This method is used to remove all elements i.e. all the keys and values from the Dictionary object.</a:t>
            </a:r>
          </a:p>
        </p:txBody>
      </p:sp>
    </p:spTree>
    <p:extLst>
      <p:ext uri="{BB962C8B-B14F-4D97-AF65-F5344CB8AC3E}">
        <p14:creationId xmlns:p14="http://schemas.microsoft.com/office/powerpoint/2010/main" val="3338395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1604</Words>
  <Application>Microsoft Office PowerPoint</Application>
  <PresentationFormat>Widescreen</PresentationFormat>
  <Paragraphs>61</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DICTIONARY</vt:lpstr>
      <vt:lpstr>What is a Dictionary </vt:lpstr>
      <vt:lpstr>How to create a Generic Dictionary Collection</vt:lpstr>
      <vt:lpstr>How to Add Elements into a Generic Dictionary&lt;TKey, TValue&gt; Collection</vt:lpstr>
      <vt:lpstr>How to access a Generic Dictionary&lt;TKey, TValue&gt; Collection</vt:lpstr>
      <vt:lpstr>PowerPoint Presentation</vt:lpstr>
      <vt:lpstr>How to Check the Availability of a key/value Pair in a Dictionary</vt:lpstr>
      <vt:lpstr>PowerPoint Presentation</vt:lpstr>
      <vt:lpstr>How to Remove Elements from a Generic Dictionary Collection</vt:lpstr>
      <vt:lpstr>PowerPoint Presentation</vt:lpstr>
      <vt:lpstr>How to Assign/Update Values to a Dictionary with Indexer </vt:lpstr>
      <vt:lpstr>Complex Dictionary</vt:lpstr>
      <vt:lpstr>How to Convert an Array to a Dictionary</vt:lpstr>
      <vt:lpstr>How to get all the keys and Values of a Dictionary</vt:lpstr>
      <vt:lpstr>Generic Dictionary Collection Class Summary</vt:lpstr>
      <vt:lpstr>Conversion to and From Dictionary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DICTIONARY</dc:title>
  <dc:creator>Jonathan Ndambuki</dc:creator>
  <cp:lastModifiedBy>Jonathan Ndambuki</cp:lastModifiedBy>
  <cp:revision>2</cp:revision>
  <dcterms:created xsi:type="dcterms:W3CDTF">2023-06-26T13:09:00Z</dcterms:created>
  <dcterms:modified xsi:type="dcterms:W3CDTF">2023-06-26T15:19:37Z</dcterms:modified>
</cp:coreProperties>
</file>