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46" r:id="rId3"/>
    <p:sldId id="347" r:id="rId4"/>
    <p:sldId id="348" r:id="rId5"/>
    <p:sldId id="350" r:id="rId6"/>
    <p:sldId id="349" r:id="rId7"/>
    <p:sldId id="351" r:id="rId8"/>
    <p:sldId id="352" r:id="rId9"/>
    <p:sldId id="353" r:id="rId10"/>
    <p:sldId id="354" r:id="rId11"/>
    <p:sldId id="355" r:id="rId12"/>
    <p:sldId id="356"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7B812-7E28-4EA0-BAAD-C0CD967122F3}" type="datetimeFigureOut">
              <a:rPr lang="en-US" smtClean="0"/>
              <a:t>6/29/2023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12A7E-1FA0-4BF6-8314-203CCA3DFE8E}" type="slidenum">
              <a:rPr lang="en-US" smtClean="0"/>
              <a:t>‹#›</a:t>
            </a:fld>
            <a:endParaRPr lang="en-US"/>
          </a:p>
        </p:txBody>
      </p:sp>
    </p:spTree>
    <p:extLst>
      <p:ext uri="{BB962C8B-B14F-4D97-AF65-F5344CB8AC3E}">
        <p14:creationId xmlns:p14="http://schemas.microsoft.com/office/powerpoint/2010/main" val="1794947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4C30-2444-DC33-B7BE-7AD8BD208B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726CA0-C1FC-7BCB-8B74-EB97A1D084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EC2165-8418-589A-201F-324F5F3F3264}"/>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5" name="Footer Placeholder 4">
            <a:extLst>
              <a:ext uri="{FF2B5EF4-FFF2-40B4-BE49-F238E27FC236}">
                <a16:creationId xmlns:a16="http://schemas.microsoft.com/office/drawing/2014/main" id="{875A5F6D-CBA0-4D3F-5546-D1F8FCF92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39E3A-3AD6-BDB4-41EC-F5ECBA364388}"/>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306319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141D-CE5E-4AE9-1313-A91D0648EA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0F3EE-878F-1A20-48DE-023EE4A37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4ACF-A829-3F4D-DE7F-983201363FF1}"/>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5" name="Footer Placeholder 4">
            <a:extLst>
              <a:ext uri="{FF2B5EF4-FFF2-40B4-BE49-F238E27FC236}">
                <a16:creationId xmlns:a16="http://schemas.microsoft.com/office/drawing/2014/main" id="{76FE2B15-56CB-B13C-DDA5-3DC0E3452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22DA0-404B-C21B-D52D-372D20A9C87C}"/>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355478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62384-52AB-6303-4CBA-E6B7950D22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BB298-A58E-895D-DFF2-6155F5F02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CAE98-A195-B377-5FFB-FC9853729D49}"/>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5" name="Footer Placeholder 4">
            <a:extLst>
              <a:ext uri="{FF2B5EF4-FFF2-40B4-BE49-F238E27FC236}">
                <a16:creationId xmlns:a16="http://schemas.microsoft.com/office/drawing/2014/main" id="{E6DFC51E-44A7-7FEA-1B53-B1CD0A1E9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E9844-E2BA-68DB-39FF-8E3FD2F9D023}"/>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1236037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28755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4957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D966-9268-B15C-CFEC-15D5A63D45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E42AD-9E5B-9958-35A6-DDE7CD8C4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AFC61-1B76-8A01-8495-E41880E02CCE}"/>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5" name="Footer Placeholder 4">
            <a:extLst>
              <a:ext uri="{FF2B5EF4-FFF2-40B4-BE49-F238E27FC236}">
                <a16:creationId xmlns:a16="http://schemas.microsoft.com/office/drawing/2014/main" id="{B58B1DFD-3CF6-64D1-CBC3-5875F07F3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D72C7-7DBA-E810-41C4-60725CBE023E}"/>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355489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C948-7E8A-8034-062E-7FC598831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DBBD3C-01CD-0E10-D06C-E9C7906F7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2FBFF-26F1-817C-A0BA-5CEEF5A2E346}"/>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5" name="Footer Placeholder 4">
            <a:extLst>
              <a:ext uri="{FF2B5EF4-FFF2-40B4-BE49-F238E27FC236}">
                <a16:creationId xmlns:a16="http://schemas.microsoft.com/office/drawing/2014/main" id="{00399282-DB97-B605-6C4F-12CCDD0F9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86E75-867E-2675-9929-38F21FEAFB17}"/>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228703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B79D-EA6B-858C-C3ED-2E587B666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6AAAB0-38A5-D34B-BAA4-32C94D50F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19A496-6079-0381-E2F4-6D35B4075F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0262F1-5979-C46F-D1D1-0F49B5B1B9CC}"/>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6" name="Footer Placeholder 5">
            <a:extLst>
              <a:ext uri="{FF2B5EF4-FFF2-40B4-BE49-F238E27FC236}">
                <a16:creationId xmlns:a16="http://schemas.microsoft.com/office/drawing/2014/main" id="{D66FFF8D-D4CC-67A7-E741-8C04FC1D9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072AE-3883-47DF-5677-1D4225EA8914}"/>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31857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9A30D-12FE-53F2-41CC-2D63129EA8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D3A958-E42F-8607-C679-D1506C0EFC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A46F26-3DFA-F656-7F5C-5815B0CC0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6DB170-5D67-D299-9A29-3DC0D9396D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1A0D0-3A33-85CB-8F5F-3A2FC389C7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794509-7089-7D6A-8997-7F16587D1DEF}"/>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8" name="Footer Placeholder 7">
            <a:extLst>
              <a:ext uri="{FF2B5EF4-FFF2-40B4-BE49-F238E27FC236}">
                <a16:creationId xmlns:a16="http://schemas.microsoft.com/office/drawing/2014/main" id="{4FE2587F-F6D1-18CC-CEFE-1B2E00AD5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D6D54D-8F43-2769-5DB3-BEABD3EF9E09}"/>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387437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D9E6-E563-5F76-6A27-7AC36598B1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5B5A3-42E7-C7A7-D5EC-09D2593A0AE1}"/>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4" name="Footer Placeholder 3">
            <a:extLst>
              <a:ext uri="{FF2B5EF4-FFF2-40B4-BE49-F238E27FC236}">
                <a16:creationId xmlns:a16="http://schemas.microsoft.com/office/drawing/2014/main" id="{C1E216F9-41FE-7535-47BE-3415D12F5A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C5F2A4-2A97-AA82-CB86-37E691AF6A7C}"/>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228247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887A72-2A74-56A3-4951-82932E4CB4E0}"/>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3" name="Footer Placeholder 2">
            <a:extLst>
              <a:ext uri="{FF2B5EF4-FFF2-40B4-BE49-F238E27FC236}">
                <a16:creationId xmlns:a16="http://schemas.microsoft.com/office/drawing/2014/main" id="{172DE36D-29F1-D9CA-4612-3025BDA2F3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F412B3-FEDB-7CF2-AC60-B6931815F23F}"/>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78478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A6A1-1B68-DE90-A37B-D8E4E4718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22D16-09B5-5ADE-095B-FFB1A9D38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748CC-0844-B5EB-EC97-3A9B3D8B7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BEB07-AA83-8C40-5C62-4FEB722AB7DB}"/>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6" name="Footer Placeholder 5">
            <a:extLst>
              <a:ext uri="{FF2B5EF4-FFF2-40B4-BE49-F238E27FC236}">
                <a16:creationId xmlns:a16="http://schemas.microsoft.com/office/drawing/2014/main" id="{9340E0BF-087E-B16F-4B24-08F1F208E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C65DA-B8A6-FF65-2E45-B361259DA7F5}"/>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408381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40C6-44CA-D461-2516-28235A5B1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D64C2D-EC59-A4F6-F66E-B627C6EBD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672162-FA33-8B68-60FE-A0A18B090C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F7960-3E4C-B008-1EFD-EC1B16A99E18}"/>
              </a:ext>
            </a:extLst>
          </p:cNvPr>
          <p:cNvSpPr>
            <a:spLocks noGrp="1"/>
          </p:cNvSpPr>
          <p:nvPr>
            <p:ph type="dt" sz="half" idx="10"/>
          </p:nvPr>
        </p:nvSpPr>
        <p:spPr/>
        <p:txBody>
          <a:bodyPr/>
          <a:lstStyle/>
          <a:p>
            <a:fld id="{8716A476-7943-4A4A-8994-B1ECA5E73A8B}" type="datetimeFigureOut">
              <a:rPr lang="en-US" smtClean="0"/>
              <a:t>6/29/2023</a:t>
            </a:fld>
            <a:endParaRPr lang="en-US"/>
          </a:p>
        </p:txBody>
      </p:sp>
      <p:sp>
        <p:nvSpPr>
          <p:cNvPr id="6" name="Footer Placeholder 5">
            <a:extLst>
              <a:ext uri="{FF2B5EF4-FFF2-40B4-BE49-F238E27FC236}">
                <a16:creationId xmlns:a16="http://schemas.microsoft.com/office/drawing/2014/main" id="{28A05287-88B3-F628-6088-776680259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C7C51-9E6B-BE45-0E5D-3F1F2ED4AF0C}"/>
              </a:ext>
            </a:extLst>
          </p:cNvPr>
          <p:cNvSpPr>
            <a:spLocks noGrp="1"/>
          </p:cNvSpPr>
          <p:nvPr>
            <p:ph type="sldNum" sz="quarter" idx="12"/>
          </p:nvPr>
        </p:nvSpPr>
        <p:spPr/>
        <p:txBody>
          <a:bodyPr/>
          <a:lstStyle/>
          <a:p>
            <a:fld id="{566C462D-DB55-428B-B1A6-0F6551D61D6E}" type="slidenum">
              <a:rPr lang="en-US" smtClean="0"/>
              <a:t>‹#›</a:t>
            </a:fld>
            <a:endParaRPr lang="en-US"/>
          </a:p>
        </p:txBody>
      </p:sp>
    </p:spTree>
    <p:extLst>
      <p:ext uri="{BB962C8B-B14F-4D97-AF65-F5344CB8AC3E}">
        <p14:creationId xmlns:p14="http://schemas.microsoft.com/office/powerpoint/2010/main" val="234350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FAB095-9CAC-99CC-AF92-36827563D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D42689-070E-F72E-6813-3DE2AA8DA6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E3BFF-F33E-E063-D395-D9BAF48D6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6A476-7943-4A4A-8994-B1ECA5E73A8B}" type="datetimeFigureOut">
              <a:rPr lang="en-US" smtClean="0"/>
              <a:t>6/29/2023</a:t>
            </a:fld>
            <a:endParaRPr lang="en-US"/>
          </a:p>
        </p:txBody>
      </p:sp>
      <p:sp>
        <p:nvSpPr>
          <p:cNvPr id="5" name="Footer Placeholder 4">
            <a:extLst>
              <a:ext uri="{FF2B5EF4-FFF2-40B4-BE49-F238E27FC236}">
                <a16:creationId xmlns:a16="http://schemas.microsoft.com/office/drawing/2014/main" id="{555A5DA6-2202-9341-D6CF-0303BEC99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DA3F1B-D72D-0FD4-6394-AC0D7E74B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C462D-DB55-428B-B1A6-0F6551D61D6E}" type="slidenum">
              <a:rPr lang="en-US" smtClean="0"/>
              <a:t>‹#›</a:t>
            </a:fld>
            <a:endParaRPr lang="en-US"/>
          </a:p>
        </p:txBody>
      </p:sp>
    </p:spTree>
    <p:extLst>
      <p:ext uri="{BB962C8B-B14F-4D97-AF65-F5344CB8AC3E}">
        <p14:creationId xmlns:p14="http://schemas.microsoft.com/office/powerpoint/2010/main" val="343548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354049" y="1689763"/>
            <a:ext cx="8073213" cy="3586875"/>
          </a:xfrm>
          <a:prstGeom prst="rect">
            <a:avLst/>
          </a:prstGeom>
        </p:spPr>
        <p:txBody>
          <a:bodyPr spcFirstLastPara="1" vert="horz" wrap="square" lIns="0" tIns="0" rIns="0" bIns="0" rtlCol="0" anchor="ctr" anchorCtr="0">
            <a:noAutofit/>
          </a:bodyPr>
          <a:lstStyle/>
          <a:p>
            <a:pPr algn="ctr"/>
            <a:r>
              <a:rPr lang="en-US" sz="7200" b="1" dirty="0">
                <a:latin typeface="Times New Roman" panose="02020603050405020304" pitchFamily="18" charset="0"/>
                <a:cs typeface="Times New Roman" panose="02020603050405020304" pitchFamily="18" charset="0"/>
              </a:rPr>
              <a:t>SORTED LIST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078747-F5D8-A16A-2EC5-459A5CDFD554}"/>
              </a:ext>
            </a:extLst>
          </p:cNvPr>
          <p:cNvPicPr>
            <a:picLocks noChangeAspect="1"/>
          </p:cNvPicPr>
          <p:nvPr/>
        </p:nvPicPr>
        <p:blipFill rotWithShape="1">
          <a:blip r:embed="rId2"/>
          <a:srcRect r="8432"/>
          <a:stretch/>
        </p:blipFill>
        <p:spPr>
          <a:xfrm>
            <a:off x="224267" y="1052394"/>
            <a:ext cx="7788517" cy="4104068"/>
          </a:xfrm>
          <a:prstGeom prst="rect">
            <a:avLst/>
          </a:prstGeom>
        </p:spPr>
      </p:pic>
      <p:pic>
        <p:nvPicPr>
          <p:cNvPr id="7" name="Picture 6">
            <a:extLst>
              <a:ext uri="{FF2B5EF4-FFF2-40B4-BE49-F238E27FC236}">
                <a16:creationId xmlns:a16="http://schemas.microsoft.com/office/drawing/2014/main" id="{24C2AC38-2E2E-6AD8-6265-ED9952F20909}"/>
              </a:ext>
            </a:extLst>
          </p:cNvPr>
          <p:cNvPicPr>
            <a:picLocks noChangeAspect="1"/>
          </p:cNvPicPr>
          <p:nvPr/>
        </p:nvPicPr>
        <p:blipFill rotWithShape="1">
          <a:blip r:embed="rId3"/>
          <a:srcRect t="-6646" b="6646"/>
          <a:stretch/>
        </p:blipFill>
        <p:spPr>
          <a:xfrm>
            <a:off x="8130513" y="2466164"/>
            <a:ext cx="3658111" cy="1276528"/>
          </a:xfrm>
          <a:prstGeom prst="rect">
            <a:avLst/>
          </a:prstGeom>
        </p:spPr>
      </p:pic>
    </p:spTree>
    <p:extLst>
      <p:ext uri="{BB962C8B-B14F-4D97-AF65-F5344CB8AC3E}">
        <p14:creationId xmlns:p14="http://schemas.microsoft.com/office/powerpoint/2010/main" val="1770738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5CA1-C063-A31A-0A77-15A0DDD2E51B}"/>
              </a:ext>
            </a:extLst>
          </p:cNvPr>
          <p:cNvSpPr>
            <a:spLocks noGrp="1"/>
          </p:cNvSpPr>
          <p:nvPr>
            <p:ph type="title"/>
          </p:nvPr>
        </p:nvSpPr>
        <p:spPr>
          <a:xfrm>
            <a:off x="452487" y="439822"/>
            <a:ext cx="10925665" cy="606553"/>
          </a:xfrm>
        </p:spPr>
        <p:txBody>
          <a:bodyPr/>
          <a:lstStyle/>
          <a:p>
            <a:r>
              <a:rPr lang="en-US" dirty="0"/>
              <a:t>Properties of Generic SortedList Collection Class</a:t>
            </a:r>
          </a:p>
        </p:txBody>
      </p:sp>
      <p:sp>
        <p:nvSpPr>
          <p:cNvPr id="3" name="Text Placeholder 2">
            <a:extLst>
              <a:ext uri="{FF2B5EF4-FFF2-40B4-BE49-F238E27FC236}">
                <a16:creationId xmlns:a16="http://schemas.microsoft.com/office/drawing/2014/main" id="{CB8F9334-5EE6-CE88-8068-4B8BA7836783}"/>
              </a:ext>
            </a:extLst>
          </p:cNvPr>
          <p:cNvSpPr>
            <a:spLocks noGrp="1"/>
          </p:cNvSpPr>
          <p:nvPr>
            <p:ph type="body" idx="1"/>
          </p:nvPr>
        </p:nvSpPr>
        <p:spPr>
          <a:xfrm>
            <a:off x="452487" y="1121791"/>
            <a:ext cx="11500701" cy="5618374"/>
          </a:xfrm>
        </p:spPr>
        <p:txBody>
          <a:bodyPr/>
          <a:lstStyle/>
          <a:p>
            <a:pPr marL="152396" indent="0">
              <a:buNone/>
            </a:pPr>
            <a:r>
              <a:rPr lang="en-US" b="1" dirty="0"/>
              <a:t>Count: </a:t>
            </a:r>
            <a:r>
              <a:rPr lang="en-US" dirty="0"/>
              <a:t>It returns the number of key/value pairs contained in the Generic SortedList collection.</a:t>
            </a:r>
          </a:p>
          <a:p>
            <a:pPr marL="152396" indent="0">
              <a:buNone/>
            </a:pPr>
            <a:r>
              <a:rPr lang="en-US" b="1" dirty="0"/>
              <a:t>Comparer: </a:t>
            </a:r>
            <a:r>
              <a:rPr lang="en-US" dirty="0"/>
              <a:t>It returns the </a:t>
            </a:r>
            <a:r>
              <a:rPr lang="en-US" dirty="0" err="1"/>
              <a:t>System.IComparable</a:t>
            </a:r>
            <a:r>
              <a:rPr lang="en-US" dirty="0"/>
              <a:t> to the current Generic SortedList object.</a:t>
            </a:r>
          </a:p>
          <a:p>
            <a:pPr marL="152396" indent="0">
              <a:buNone/>
            </a:pPr>
            <a:r>
              <a:rPr lang="en-US" b="1" dirty="0"/>
              <a:t>Capacity:</a:t>
            </a:r>
            <a:r>
              <a:rPr lang="en-US" dirty="0"/>
              <a:t> It is used to get or set the number of elements that the Generic SortedList can contain. It returns the number of elements that the Generic SortedList can contain.</a:t>
            </a:r>
          </a:p>
          <a:p>
            <a:pPr marL="152396" indent="0">
              <a:buNone/>
            </a:pPr>
            <a:r>
              <a:rPr lang="en-US" b="1" dirty="0"/>
              <a:t>Keys:</a:t>
            </a:r>
            <a:r>
              <a:rPr lang="en-US" dirty="0"/>
              <a:t> It returns a collection containing the keys in the Generic SortedList in sorted order.</a:t>
            </a:r>
          </a:p>
          <a:p>
            <a:pPr marL="152396" indent="0">
              <a:buNone/>
            </a:pPr>
            <a:r>
              <a:rPr lang="en-US" b="1" dirty="0"/>
              <a:t>Values:</a:t>
            </a:r>
            <a:r>
              <a:rPr lang="en-US" dirty="0"/>
              <a:t> It returns a collection containing the values in the Generic SortedList.</a:t>
            </a:r>
          </a:p>
        </p:txBody>
      </p:sp>
    </p:spTree>
    <p:extLst>
      <p:ext uri="{BB962C8B-B14F-4D97-AF65-F5344CB8AC3E}">
        <p14:creationId xmlns:p14="http://schemas.microsoft.com/office/powerpoint/2010/main" val="363076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47F0-025A-0FC5-DFCA-8BB4829D0659}"/>
              </a:ext>
            </a:extLst>
          </p:cNvPr>
          <p:cNvSpPr>
            <a:spLocks noGrp="1"/>
          </p:cNvSpPr>
          <p:nvPr>
            <p:ph type="title"/>
          </p:nvPr>
        </p:nvSpPr>
        <p:spPr>
          <a:xfrm>
            <a:off x="952107" y="113123"/>
            <a:ext cx="9822730" cy="1055802"/>
          </a:xfrm>
        </p:spPr>
        <p:txBody>
          <a:bodyPr/>
          <a:lstStyle/>
          <a:p>
            <a:r>
              <a:rPr lang="en-US" sz="3600" dirty="0"/>
              <a:t>What are the differences between SortedList&lt;</a:t>
            </a:r>
            <a:r>
              <a:rPr lang="en-US" sz="3600" dirty="0" err="1"/>
              <a:t>TKey</a:t>
            </a:r>
            <a:r>
              <a:rPr lang="en-US" sz="3600" dirty="0"/>
              <a:t>, TValue&gt; and </a:t>
            </a:r>
            <a:r>
              <a:rPr lang="en-US" sz="3600" dirty="0" err="1"/>
              <a:t>SortedDictionary</a:t>
            </a:r>
            <a:r>
              <a:rPr lang="en-US" sz="3600" dirty="0"/>
              <a:t>&lt;</a:t>
            </a:r>
            <a:r>
              <a:rPr lang="en-US" sz="3600" dirty="0" err="1"/>
              <a:t>TKey</a:t>
            </a:r>
            <a:r>
              <a:rPr lang="en-US" sz="3600" dirty="0"/>
              <a:t>, TValue&gt;</a:t>
            </a:r>
          </a:p>
        </p:txBody>
      </p:sp>
      <p:sp>
        <p:nvSpPr>
          <p:cNvPr id="3" name="Text Placeholder 2">
            <a:extLst>
              <a:ext uri="{FF2B5EF4-FFF2-40B4-BE49-F238E27FC236}">
                <a16:creationId xmlns:a16="http://schemas.microsoft.com/office/drawing/2014/main" id="{3B65BE36-E478-FCC1-4BDF-F07B968E6441}"/>
              </a:ext>
            </a:extLst>
          </p:cNvPr>
          <p:cNvSpPr>
            <a:spLocks noGrp="1"/>
          </p:cNvSpPr>
          <p:nvPr>
            <p:ph type="body" idx="1"/>
          </p:nvPr>
        </p:nvSpPr>
        <p:spPr>
          <a:xfrm>
            <a:off x="254525" y="1168925"/>
            <a:ext cx="11481846" cy="5575952"/>
          </a:xfrm>
        </p:spPr>
        <p:txBody>
          <a:bodyPr/>
          <a:lstStyle/>
          <a:p>
            <a:r>
              <a:rPr lang="en-US" sz="2400" dirty="0"/>
              <a:t>The SortedList&lt;</a:t>
            </a:r>
            <a:r>
              <a:rPr lang="en-US" sz="2400" dirty="0" err="1"/>
              <a:t>TKey</a:t>
            </a:r>
            <a:r>
              <a:rPr lang="en-US" sz="2400" dirty="0"/>
              <a:t>, TValue&gt; collection uses less memory than </a:t>
            </a:r>
            <a:r>
              <a:rPr lang="en-US" sz="2400" dirty="0" err="1"/>
              <a:t>SortedDictionary</a:t>
            </a:r>
            <a:r>
              <a:rPr lang="en-US" sz="2400" dirty="0"/>
              <a:t>&lt;</a:t>
            </a:r>
            <a:r>
              <a:rPr lang="en-US" sz="2400" dirty="0" err="1"/>
              <a:t>TKey</a:t>
            </a:r>
            <a:r>
              <a:rPr lang="en-US" sz="2400" dirty="0"/>
              <a:t>, TValue&gt; collection.</a:t>
            </a:r>
          </a:p>
          <a:p>
            <a:r>
              <a:rPr lang="en-US" sz="2400" dirty="0"/>
              <a:t>The </a:t>
            </a:r>
            <a:r>
              <a:rPr lang="en-US" sz="2400" dirty="0" err="1"/>
              <a:t>SortedDictionary</a:t>
            </a:r>
            <a:r>
              <a:rPr lang="en-US" sz="2400" dirty="0"/>
              <a:t>&lt;</a:t>
            </a:r>
            <a:r>
              <a:rPr lang="en-US" sz="2400" dirty="0" err="1"/>
              <a:t>TKey</a:t>
            </a:r>
            <a:r>
              <a:rPr lang="en-US" sz="2400" dirty="0"/>
              <a:t>, TValue&gt; collection has faster insertion and removal operations for unsorted data compared to the SortedList&lt;</a:t>
            </a:r>
            <a:r>
              <a:rPr lang="en-US" sz="2400" dirty="0" err="1"/>
              <a:t>TKey</a:t>
            </a:r>
            <a:r>
              <a:rPr lang="en-US" sz="2400" dirty="0"/>
              <a:t>, TValue&gt; collection.</a:t>
            </a:r>
          </a:p>
          <a:p>
            <a:r>
              <a:rPr lang="en-US" sz="2400" dirty="0"/>
              <a:t>If the elements are populated all at once from sorted data then SortedList&lt;</a:t>
            </a:r>
            <a:r>
              <a:rPr lang="en-US" sz="2400" dirty="0" err="1"/>
              <a:t>TKey</a:t>
            </a:r>
            <a:r>
              <a:rPr lang="en-US" sz="2400" dirty="0"/>
              <a:t>, TValue&gt; collection works faster than </a:t>
            </a:r>
            <a:r>
              <a:rPr lang="en-US" sz="2400" dirty="0" err="1"/>
              <a:t>SortedDictionary</a:t>
            </a:r>
            <a:r>
              <a:rPr lang="en-US" sz="2400" dirty="0"/>
              <a:t>&lt;</a:t>
            </a:r>
            <a:r>
              <a:rPr lang="en-US" sz="2400" dirty="0" err="1"/>
              <a:t>TKey</a:t>
            </a:r>
            <a:r>
              <a:rPr lang="en-US" sz="2400" dirty="0"/>
              <a:t>, TValue&gt; collection.</a:t>
            </a:r>
          </a:p>
          <a:p>
            <a:r>
              <a:rPr lang="en-US" sz="2400" dirty="0"/>
              <a:t>The SortedList supports efficient indexed retrieval of keys and values which is not supported by </a:t>
            </a:r>
            <a:r>
              <a:rPr lang="en-US" sz="2400" dirty="0" err="1"/>
              <a:t>SortedDictionary</a:t>
            </a:r>
            <a:r>
              <a:rPr lang="en-US" sz="2400" dirty="0"/>
              <a:t>.</a:t>
            </a:r>
          </a:p>
          <a:p>
            <a:r>
              <a:rPr lang="en-US" sz="2400" dirty="0"/>
              <a:t>SortedList&lt;</a:t>
            </a:r>
            <a:r>
              <a:rPr lang="en-US" sz="2400" dirty="0" err="1"/>
              <a:t>TKey</a:t>
            </a:r>
            <a:r>
              <a:rPr lang="en-US" sz="2400" dirty="0"/>
              <a:t>, TValue&gt; collection doesn’t allow inserting the null value and duplicate value. Every key in a SortedList must be unique otherwise it throws </a:t>
            </a:r>
            <a:r>
              <a:rPr lang="en-US" sz="2400" dirty="0" err="1"/>
              <a:t>ArgumentException</a:t>
            </a:r>
            <a:r>
              <a:rPr lang="en-US" sz="2400" dirty="0"/>
              <a:t>. But it is possible to allow null and duplicate values in </a:t>
            </a:r>
            <a:r>
              <a:rPr lang="en-US" sz="2400" dirty="0" err="1"/>
              <a:t>SortedDictionary</a:t>
            </a:r>
            <a:r>
              <a:rPr lang="en-US" sz="2400" dirty="0"/>
              <a:t>&lt;</a:t>
            </a:r>
            <a:r>
              <a:rPr lang="en-US" sz="2400" dirty="0" err="1"/>
              <a:t>TKey</a:t>
            </a:r>
            <a:r>
              <a:rPr lang="en-US" sz="2400" dirty="0"/>
              <a:t>, TValue&gt; collection.</a:t>
            </a:r>
          </a:p>
        </p:txBody>
      </p:sp>
    </p:spTree>
    <p:extLst>
      <p:ext uri="{BB962C8B-B14F-4D97-AF65-F5344CB8AC3E}">
        <p14:creationId xmlns:p14="http://schemas.microsoft.com/office/powerpoint/2010/main" val="257530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0CA2-9783-44EC-E072-2E4FCCE95589}"/>
              </a:ext>
            </a:extLst>
          </p:cNvPr>
          <p:cNvSpPr>
            <a:spLocks noGrp="1"/>
          </p:cNvSpPr>
          <p:nvPr>
            <p:ph type="title"/>
          </p:nvPr>
        </p:nvSpPr>
        <p:spPr>
          <a:xfrm>
            <a:off x="609600" y="91030"/>
            <a:ext cx="11305880" cy="653688"/>
          </a:xfrm>
        </p:spPr>
        <p:txBody>
          <a:bodyPr/>
          <a:lstStyle/>
          <a:p>
            <a:r>
              <a:rPr lang="en-US" sz="3600" dirty="0"/>
              <a:t>Generic SortedList&lt;</a:t>
            </a:r>
            <a:r>
              <a:rPr lang="en-US" sz="3600" dirty="0" err="1"/>
              <a:t>TKey</a:t>
            </a:r>
            <a:r>
              <a:rPr lang="en-US" sz="3600" dirty="0"/>
              <a:t>, TValue&gt; Collection Class Summary</a:t>
            </a:r>
          </a:p>
        </p:txBody>
      </p:sp>
      <p:sp>
        <p:nvSpPr>
          <p:cNvPr id="3" name="Text Placeholder 2">
            <a:extLst>
              <a:ext uri="{FF2B5EF4-FFF2-40B4-BE49-F238E27FC236}">
                <a16:creationId xmlns:a16="http://schemas.microsoft.com/office/drawing/2014/main" id="{21752A98-89D3-1BAA-DFA3-CF0A61BF7323}"/>
              </a:ext>
            </a:extLst>
          </p:cNvPr>
          <p:cNvSpPr>
            <a:spLocks noGrp="1"/>
          </p:cNvSpPr>
          <p:nvPr>
            <p:ph type="body" idx="1"/>
          </p:nvPr>
        </p:nvSpPr>
        <p:spPr>
          <a:xfrm>
            <a:off x="509047" y="838987"/>
            <a:ext cx="11500701" cy="5825764"/>
          </a:xfrm>
        </p:spPr>
        <p:txBody>
          <a:bodyPr/>
          <a:lstStyle/>
          <a:p>
            <a:r>
              <a:rPr lang="en-US" dirty="0"/>
              <a:t>The following are the important points that need to remember about the sorted list in c#.</a:t>
            </a:r>
          </a:p>
          <a:p>
            <a:r>
              <a:rPr lang="en-US" dirty="0"/>
              <a:t>The Generic SortedList Collection is used to store a collection of key/value pairs sorted by key based on the associated </a:t>
            </a:r>
            <a:r>
              <a:rPr lang="en-US" dirty="0" err="1"/>
              <a:t>IComparer</a:t>
            </a:r>
            <a:r>
              <a:rPr lang="en-US" dirty="0"/>
              <a:t>&lt;T&gt; implementation.</a:t>
            </a:r>
          </a:p>
          <a:p>
            <a:r>
              <a:rPr lang="en-US" dirty="0"/>
              <a:t>The Generic SortedList Collection allows us to store duplicate values, but keys must be unique to identify the values in the sorted list. Further, the key cannot be null but the value can be null for a reference type.</a:t>
            </a:r>
          </a:p>
          <a:p>
            <a:r>
              <a:rPr lang="en-US" dirty="0"/>
              <a:t>You can access Generic SortedList Elements either by using keys or with for and for each loop. In the for-each loop, we need to use </a:t>
            </a:r>
            <a:r>
              <a:rPr lang="en-US" dirty="0" err="1"/>
              <a:t>KeyValuePair</a:t>
            </a:r>
            <a:r>
              <a:rPr lang="en-US" dirty="0"/>
              <a:t>&lt;</a:t>
            </a:r>
            <a:r>
              <a:rPr lang="en-US" dirty="0" err="1"/>
              <a:t>TKey</a:t>
            </a:r>
            <a:r>
              <a:rPr lang="en-US" dirty="0"/>
              <a:t>, TValue&gt; to get key/value pairs from SortedList.</a:t>
            </a:r>
          </a:p>
        </p:txBody>
      </p:sp>
    </p:spTree>
    <p:extLst>
      <p:ext uri="{BB962C8B-B14F-4D97-AF65-F5344CB8AC3E}">
        <p14:creationId xmlns:p14="http://schemas.microsoft.com/office/powerpoint/2010/main" val="4247149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245097" y="233083"/>
            <a:ext cx="10291233" cy="767200"/>
          </a:xfrm>
        </p:spPr>
        <p:txBody>
          <a:bodyPr/>
          <a:lstStyle/>
          <a:p>
            <a:r>
              <a:rPr lang="en-US" sz="4000" b="1" dirty="0">
                <a:latin typeface="Times New Roman" panose="02020603050405020304" pitchFamily="18" charset="0"/>
                <a:cs typeface="Times New Roman" panose="02020603050405020304" pitchFamily="18" charset="0"/>
              </a:rPr>
              <a:t>What is </a:t>
            </a:r>
            <a:r>
              <a:rPr lang="en-US" sz="4000" b="1" dirty="0"/>
              <a:t>HashSet&lt;T&gt; Collection </a:t>
            </a:r>
            <a:endParaRPr lang="en-US" sz="4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58220" y="923827"/>
            <a:ext cx="11434712" cy="5701090"/>
          </a:xfrm>
        </p:spPr>
        <p:txBody>
          <a:bodyPr/>
          <a:lstStyle/>
          <a:p>
            <a:pPr marL="152396" indent="0">
              <a:buNone/>
            </a:pPr>
            <a:r>
              <a:rPr lang="en-US" sz="1800" dirty="0"/>
              <a:t>The Generic SortedList&lt;</a:t>
            </a:r>
            <a:r>
              <a:rPr lang="en-US" sz="1800" dirty="0" err="1"/>
              <a:t>TKey</a:t>
            </a:r>
            <a:r>
              <a:rPr lang="en-US" sz="1800" dirty="0"/>
              <a:t>, TValue&gt; Collection Class in C# represents a collection of key/value pairs that are sorted by the keys based on the associated </a:t>
            </a:r>
            <a:r>
              <a:rPr lang="en-US" sz="1800" dirty="0" err="1"/>
              <a:t>IComparer</a:t>
            </a:r>
            <a:r>
              <a:rPr lang="en-US" sz="1800" dirty="0"/>
              <a:t> implementation. By default, it sorts the key/value pairs in ascending order. For example, if the keys are of primitive data types, then it sorted the collection in ascending order of keys, and if the keys are of string type, then it will sort the element alphabetically.</a:t>
            </a:r>
          </a:p>
          <a:p>
            <a:pPr marL="152396" indent="0">
              <a:buNone/>
            </a:pPr>
            <a:r>
              <a:rPr lang="en-US" sz="1800" dirty="0"/>
              <a:t>With the help of a key, we can easily search for or remove elements from the SortedList collection. The generic SortedList collection can be accessible either by using the keys or by using the integral index. </a:t>
            </a:r>
          </a:p>
          <a:p>
            <a:pPr marL="152396" indent="0">
              <a:buNone/>
            </a:pPr>
            <a:r>
              <a:rPr lang="en-US" sz="1800" dirty="0"/>
              <a:t>SortedList&lt;</a:t>
            </a:r>
            <a:r>
              <a:rPr lang="en-US" sz="1800" dirty="0" err="1"/>
              <a:t>TKey</a:t>
            </a:r>
            <a:r>
              <a:rPr lang="en-US" sz="1800" dirty="0"/>
              <a:t>, TValue&gt; Collection allows us to store duplicate values, but the keys must be unique and cannot be null</a:t>
            </a:r>
            <a:endParaRPr lang="en-US" sz="2000" dirty="0"/>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F448-6946-67F9-AFC5-B4985E987E91}"/>
              </a:ext>
            </a:extLst>
          </p:cNvPr>
          <p:cNvSpPr>
            <a:spLocks noGrp="1"/>
          </p:cNvSpPr>
          <p:nvPr>
            <p:ph type="title"/>
          </p:nvPr>
        </p:nvSpPr>
        <p:spPr>
          <a:xfrm>
            <a:off x="282804" y="0"/>
            <a:ext cx="11425286" cy="480767"/>
          </a:xfrm>
        </p:spPr>
        <p:txBody>
          <a:bodyPr/>
          <a:lstStyle/>
          <a:p>
            <a:r>
              <a:rPr lang="en-US" b="1" dirty="0"/>
              <a:t>CREATE a SortedList&lt;</a:t>
            </a:r>
            <a:r>
              <a:rPr lang="en-US" b="1" dirty="0" err="1"/>
              <a:t>Tkey</a:t>
            </a:r>
            <a:r>
              <a:rPr lang="en-US" b="1" dirty="0"/>
              <a:t>, </a:t>
            </a:r>
            <a:r>
              <a:rPr lang="en-US" b="1" dirty="0" err="1"/>
              <a:t>Tvalue</a:t>
            </a:r>
            <a:r>
              <a:rPr lang="en-US" b="1" dirty="0"/>
              <a:t>&gt; Collection</a:t>
            </a:r>
          </a:p>
        </p:txBody>
      </p:sp>
      <p:sp>
        <p:nvSpPr>
          <p:cNvPr id="3" name="Text Placeholder 2">
            <a:extLst>
              <a:ext uri="{FF2B5EF4-FFF2-40B4-BE49-F238E27FC236}">
                <a16:creationId xmlns:a16="http://schemas.microsoft.com/office/drawing/2014/main" id="{E18D21EC-5B3A-2716-DEF9-53C7A24297DA}"/>
              </a:ext>
            </a:extLst>
          </p:cNvPr>
          <p:cNvSpPr>
            <a:spLocks noGrp="1"/>
          </p:cNvSpPr>
          <p:nvPr>
            <p:ph type="body" idx="1"/>
          </p:nvPr>
        </p:nvSpPr>
        <p:spPr>
          <a:xfrm>
            <a:off x="471340" y="480767"/>
            <a:ext cx="11340445" cy="6287678"/>
          </a:xfrm>
        </p:spPr>
        <p:txBody>
          <a:bodyPr/>
          <a:lstStyle/>
          <a:p>
            <a:pPr marL="152396" indent="0">
              <a:buNone/>
            </a:pPr>
            <a:r>
              <a:rPr lang="en-US" sz="1600" b="1" dirty="0"/>
              <a:t>SortedList(): </a:t>
            </a:r>
            <a:r>
              <a:rPr lang="en-US" sz="1600" dirty="0"/>
              <a:t>It initializes a new instance of the </a:t>
            </a:r>
            <a:r>
              <a:rPr lang="en-US" sz="1600" dirty="0" err="1"/>
              <a:t>System.Collections.Generic.SortedList</a:t>
            </a:r>
            <a:r>
              <a:rPr lang="en-US" sz="1600" dirty="0"/>
              <a:t> class that is empty, has the default initial capacity, and uses the default </a:t>
            </a:r>
            <a:r>
              <a:rPr lang="en-US" sz="1600" dirty="0" err="1"/>
              <a:t>System.Collections.Generic.IComparer</a:t>
            </a:r>
            <a:endParaRPr lang="en-US" sz="1600" dirty="0"/>
          </a:p>
          <a:p>
            <a:pPr marL="152396" indent="0">
              <a:buNone/>
            </a:pPr>
            <a:r>
              <a:rPr lang="en-US" sz="1600" b="1" dirty="0"/>
              <a:t>SortedList(</a:t>
            </a:r>
            <a:r>
              <a:rPr lang="en-US" sz="1600" b="1" dirty="0" err="1"/>
              <a:t>IComparer</a:t>
            </a:r>
            <a:r>
              <a:rPr lang="en-US" sz="1600" b="1" dirty="0"/>
              <a:t>&lt;</a:t>
            </a:r>
            <a:r>
              <a:rPr lang="en-US" sz="1600" b="1" dirty="0" err="1"/>
              <a:t>TKey</a:t>
            </a:r>
            <a:r>
              <a:rPr lang="en-US" sz="1600" b="1" dirty="0"/>
              <a:t>&gt; comparer): </a:t>
            </a:r>
            <a:r>
              <a:rPr lang="en-US" sz="1600" dirty="0"/>
              <a:t>It initializes a new instance of the </a:t>
            </a:r>
            <a:r>
              <a:rPr lang="en-US" sz="1600" dirty="0" err="1"/>
              <a:t>System.Collections.Generic.SortedList</a:t>
            </a:r>
            <a:r>
              <a:rPr lang="en-US" sz="1600" dirty="0"/>
              <a:t> class that is empty, has the default initial capacity and uses the specified </a:t>
            </a:r>
            <a:r>
              <a:rPr lang="en-US" sz="1600" dirty="0" err="1"/>
              <a:t>System.Collections.Generic.IComparer</a:t>
            </a:r>
            <a:r>
              <a:rPr lang="en-US" sz="1600" dirty="0"/>
              <a:t>. The Parameter comparer specifies the </a:t>
            </a:r>
            <a:r>
              <a:rPr lang="en-US" sz="1600" dirty="0" err="1"/>
              <a:t>System.Collections.Generic.IComparer</a:t>
            </a:r>
            <a:r>
              <a:rPr lang="en-US" sz="1600" dirty="0"/>
              <a:t> implementation to use when comparing keys. -or- null to use the </a:t>
            </a:r>
            <a:r>
              <a:rPr lang="en-US" sz="1600" dirty="0" err="1"/>
              <a:t>System.Collections.Generic.Compare</a:t>
            </a:r>
            <a:r>
              <a:rPr lang="en-US" sz="1600" dirty="0"/>
              <a:t> for the type of the key.</a:t>
            </a:r>
          </a:p>
          <a:p>
            <a:pPr marL="152396" indent="0">
              <a:buNone/>
            </a:pPr>
            <a:r>
              <a:rPr lang="en-US" sz="1600" b="1" dirty="0"/>
              <a:t>SortedList(</a:t>
            </a:r>
            <a:r>
              <a:rPr lang="en-US" sz="1600" b="1" dirty="0" err="1"/>
              <a:t>IDictionary</a:t>
            </a:r>
            <a:r>
              <a:rPr lang="en-US" sz="1600" b="1" dirty="0"/>
              <a:t>&lt;</a:t>
            </a:r>
            <a:r>
              <a:rPr lang="en-US" sz="1600" b="1" dirty="0" err="1"/>
              <a:t>TKey</a:t>
            </a:r>
            <a:r>
              <a:rPr lang="en-US" sz="1600" b="1" dirty="0"/>
              <a:t>, TValue&gt; dictionary): </a:t>
            </a:r>
            <a:r>
              <a:rPr lang="en-US" sz="1600" dirty="0"/>
              <a:t>It initializes a new instance of the </a:t>
            </a:r>
            <a:r>
              <a:rPr lang="en-US" sz="1600" dirty="0" err="1"/>
              <a:t>System.Collections.Generic.SortedList</a:t>
            </a:r>
            <a:r>
              <a:rPr lang="en-US" sz="1600" dirty="0"/>
              <a:t> class that contains elements copied from the specified </a:t>
            </a:r>
            <a:r>
              <a:rPr lang="en-US" sz="1600" dirty="0" err="1"/>
              <a:t>System.Collections.Generic.IDictionary</a:t>
            </a:r>
            <a:r>
              <a:rPr lang="en-US" sz="1600" dirty="0"/>
              <a:t>, has sufficient capacity to accommodate the number of elements copied and uses the default </a:t>
            </a:r>
            <a:r>
              <a:rPr lang="en-US" sz="1600" dirty="0" err="1"/>
              <a:t>System.Collections.Generic.IComparer</a:t>
            </a:r>
            <a:r>
              <a:rPr lang="en-US" sz="1600" dirty="0"/>
              <a:t>. The Parameter dictionary specifies the </a:t>
            </a:r>
            <a:r>
              <a:rPr lang="en-US" sz="1600" dirty="0" err="1"/>
              <a:t>System.Collections.Generic.IDictionary</a:t>
            </a:r>
            <a:r>
              <a:rPr lang="en-US" sz="1600" dirty="0"/>
              <a:t> whose elements are copied to the new </a:t>
            </a:r>
            <a:r>
              <a:rPr lang="en-US" sz="1600" dirty="0" err="1"/>
              <a:t>System.Collections.Generic.SortedList</a:t>
            </a:r>
            <a:r>
              <a:rPr lang="en-US" sz="1600" dirty="0"/>
              <a:t>.</a:t>
            </a:r>
          </a:p>
          <a:p>
            <a:pPr marL="152396" indent="0">
              <a:buNone/>
            </a:pPr>
            <a:r>
              <a:rPr lang="en-US" sz="1600" b="1" dirty="0"/>
              <a:t>SortedList(int capacity): </a:t>
            </a:r>
            <a:r>
              <a:rPr lang="en-US" sz="1600" dirty="0"/>
              <a:t>It initializes a new instance of the </a:t>
            </a:r>
            <a:r>
              <a:rPr lang="en-US" sz="1600" dirty="0" err="1"/>
              <a:t>System.Collections.Generic.SortedList</a:t>
            </a:r>
            <a:r>
              <a:rPr lang="en-US" sz="1600" dirty="0"/>
              <a:t> class that is empty, has the specified initial capacity and uses the default </a:t>
            </a:r>
            <a:r>
              <a:rPr lang="en-US" sz="1600" dirty="0" err="1"/>
              <a:t>System.Collections.Generic.IComparer</a:t>
            </a:r>
            <a:r>
              <a:rPr lang="en-US" sz="1600" dirty="0"/>
              <a:t>. The Parameter capacity specifies the initial number of elements that the </a:t>
            </a:r>
            <a:r>
              <a:rPr lang="en-US" sz="1600" dirty="0" err="1"/>
              <a:t>System.Collections.Generic.SortedList</a:t>
            </a:r>
            <a:r>
              <a:rPr lang="en-US" sz="1600" dirty="0"/>
              <a:t> can contain.</a:t>
            </a:r>
          </a:p>
          <a:p>
            <a:pPr marL="152396" indent="0">
              <a:buNone/>
            </a:pPr>
            <a:r>
              <a:rPr lang="en-US" sz="1600" b="1" dirty="0"/>
              <a:t>public SortedList(</a:t>
            </a:r>
            <a:r>
              <a:rPr lang="en-US" sz="1600" b="1" dirty="0" err="1"/>
              <a:t>IDictionary</a:t>
            </a:r>
            <a:r>
              <a:rPr lang="en-US" sz="1600" b="1" dirty="0"/>
              <a:t>&lt;</a:t>
            </a:r>
            <a:r>
              <a:rPr lang="en-US" sz="1600" b="1" dirty="0" err="1"/>
              <a:t>TKey</a:t>
            </a:r>
            <a:r>
              <a:rPr lang="en-US" sz="1600" b="1" dirty="0"/>
              <a:t>, TValue&gt; dictionary, </a:t>
            </a:r>
            <a:r>
              <a:rPr lang="en-US" sz="1600" b="1" dirty="0" err="1"/>
              <a:t>IComparer</a:t>
            </a:r>
            <a:r>
              <a:rPr lang="en-US" sz="1600" b="1" dirty="0"/>
              <a:t>&lt;</a:t>
            </a:r>
            <a:r>
              <a:rPr lang="en-US" sz="1600" b="1" dirty="0" err="1"/>
              <a:t>TKey</a:t>
            </a:r>
            <a:r>
              <a:rPr lang="en-US" sz="1600" b="1" dirty="0"/>
              <a:t>&gt;? comparer):</a:t>
            </a:r>
            <a:r>
              <a:rPr lang="en-US" sz="1600" dirty="0"/>
              <a:t> It initializes a new instance of the </a:t>
            </a:r>
            <a:r>
              <a:rPr lang="en-US" sz="1600" dirty="0" err="1"/>
              <a:t>System.Collections.Generic.SortedList</a:t>
            </a:r>
            <a:r>
              <a:rPr lang="en-US" sz="1600" dirty="0"/>
              <a:t> class that contains elements copied from the specified </a:t>
            </a:r>
            <a:r>
              <a:rPr lang="en-US" sz="1600" dirty="0" err="1"/>
              <a:t>System.Collections.Generic.IDictionary</a:t>
            </a:r>
            <a:r>
              <a:rPr lang="en-US" sz="1600" dirty="0"/>
              <a:t>, has sufficient capacity to accommodate the number of elements copied and uses the specified </a:t>
            </a:r>
            <a:r>
              <a:rPr lang="en-US" sz="1600" dirty="0" err="1"/>
              <a:t>System.Collections.Generic.IComparer</a:t>
            </a:r>
            <a:r>
              <a:rPr lang="en-US" sz="1600" dirty="0"/>
              <a:t>. The Parameter comparer specifies the </a:t>
            </a:r>
            <a:r>
              <a:rPr lang="en-US" sz="1600" dirty="0" err="1"/>
              <a:t>System.Collections.Generic.IComparer</a:t>
            </a:r>
            <a:r>
              <a:rPr lang="en-US" sz="1600" dirty="0"/>
              <a:t> implementation to use when comparing keys. -or- null to use the default </a:t>
            </a:r>
            <a:r>
              <a:rPr lang="en-US" sz="1600" dirty="0" err="1"/>
              <a:t>System.Collections.Generic.Comparer</a:t>
            </a:r>
            <a:r>
              <a:rPr lang="en-US" sz="1600" dirty="0"/>
              <a:t> for the type of the key. The Parameter dictionary specifies the </a:t>
            </a:r>
            <a:r>
              <a:rPr lang="en-US" sz="1600" dirty="0" err="1"/>
              <a:t>System.Collections.Generic.IDictionary</a:t>
            </a:r>
            <a:r>
              <a:rPr lang="en-US" sz="1600" dirty="0"/>
              <a:t> whose elements are copied to the new </a:t>
            </a:r>
            <a:r>
              <a:rPr lang="en-US" sz="1600" dirty="0" err="1"/>
              <a:t>System.Collections.Generic.SortedList</a:t>
            </a:r>
            <a:r>
              <a:rPr lang="en-US" sz="1600" dirty="0"/>
              <a:t>.</a:t>
            </a:r>
          </a:p>
          <a:p>
            <a:pPr marL="152396" indent="0">
              <a:buNone/>
            </a:pPr>
            <a:r>
              <a:rPr lang="en-US" sz="1600" b="1" dirty="0"/>
              <a:t>SortedList(int capacity, </a:t>
            </a:r>
            <a:r>
              <a:rPr lang="en-US" sz="1600" b="1" dirty="0" err="1"/>
              <a:t>IComparer</a:t>
            </a:r>
            <a:r>
              <a:rPr lang="en-US" sz="1600" b="1" dirty="0"/>
              <a:t>&lt;</a:t>
            </a:r>
            <a:r>
              <a:rPr lang="en-US" sz="1600" b="1" dirty="0" err="1"/>
              <a:t>TKey</a:t>
            </a:r>
            <a:r>
              <a:rPr lang="en-US" sz="1600" b="1" dirty="0"/>
              <a:t>&gt;? comparer): </a:t>
            </a:r>
            <a:r>
              <a:rPr lang="en-US" sz="1600" dirty="0"/>
              <a:t>It initializes a new instance of the </a:t>
            </a:r>
            <a:r>
              <a:rPr lang="en-US" sz="1600" dirty="0" err="1"/>
              <a:t>System.Collections.Generic.SortedList</a:t>
            </a:r>
            <a:r>
              <a:rPr lang="en-US" sz="1600" dirty="0"/>
              <a:t> class that is empty, has the specified initial capacity and uses the specified </a:t>
            </a:r>
            <a:r>
              <a:rPr lang="en-US" sz="1600" dirty="0" err="1"/>
              <a:t>System.Collections.Generic.IComparer</a:t>
            </a:r>
            <a:r>
              <a:rPr lang="en-US" sz="1600" dirty="0"/>
              <a:t>. The Parameter comparer specifies the </a:t>
            </a:r>
            <a:r>
              <a:rPr lang="en-US" sz="1600" dirty="0" err="1"/>
              <a:t>System.Collections.Generic.IComparer</a:t>
            </a:r>
            <a:r>
              <a:rPr lang="en-US" sz="1600" dirty="0"/>
              <a:t> implementation to use when comparing keys. -or- null to use the default </a:t>
            </a:r>
            <a:r>
              <a:rPr lang="en-US" sz="1600" dirty="0" err="1"/>
              <a:t>System.Collections.Generic.Comparer</a:t>
            </a:r>
            <a:r>
              <a:rPr lang="en-US" sz="1600" dirty="0"/>
              <a:t> for the type of the key. The Parameter capacity specifies the initial number of elements that the </a:t>
            </a:r>
            <a:r>
              <a:rPr lang="en-US" sz="1600" dirty="0" err="1"/>
              <a:t>System.Collections.Generic.SortedList</a:t>
            </a:r>
            <a:r>
              <a:rPr lang="en-US" sz="1600" dirty="0"/>
              <a:t> can contain.</a:t>
            </a:r>
          </a:p>
        </p:txBody>
      </p:sp>
    </p:spTree>
    <p:extLst>
      <p:ext uri="{BB962C8B-B14F-4D97-AF65-F5344CB8AC3E}">
        <p14:creationId xmlns:p14="http://schemas.microsoft.com/office/powerpoint/2010/main" val="311135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6E33-C0A5-117F-D10D-27A6EE3521D1}"/>
              </a:ext>
            </a:extLst>
          </p:cNvPr>
          <p:cNvSpPr>
            <a:spLocks noGrp="1"/>
          </p:cNvSpPr>
          <p:nvPr>
            <p:ph type="title"/>
          </p:nvPr>
        </p:nvSpPr>
        <p:spPr>
          <a:xfrm>
            <a:off x="609600" y="279566"/>
            <a:ext cx="11541550" cy="512286"/>
          </a:xfrm>
        </p:spPr>
        <p:txBody>
          <a:bodyPr/>
          <a:lstStyle/>
          <a:p>
            <a:r>
              <a:rPr lang="en-US" sz="3600" dirty="0"/>
              <a:t>How to Add Elements into a Generic SortedList Collection</a:t>
            </a:r>
          </a:p>
        </p:txBody>
      </p:sp>
      <p:sp>
        <p:nvSpPr>
          <p:cNvPr id="3" name="Text Placeholder 2">
            <a:extLst>
              <a:ext uri="{FF2B5EF4-FFF2-40B4-BE49-F238E27FC236}">
                <a16:creationId xmlns:a16="http://schemas.microsoft.com/office/drawing/2014/main" id="{1B9AAF5A-DAE4-559A-EF92-28D51203437A}"/>
              </a:ext>
            </a:extLst>
          </p:cNvPr>
          <p:cNvSpPr>
            <a:spLocks noGrp="1"/>
          </p:cNvSpPr>
          <p:nvPr>
            <p:ph type="body" idx="1"/>
          </p:nvPr>
        </p:nvSpPr>
        <p:spPr>
          <a:xfrm>
            <a:off x="499621" y="791853"/>
            <a:ext cx="11387579" cy="5646654"/>
          </a:xfrm>
        </p:spPr>
        <p:txBody>
          <a:bodyPr/>
          <a:lstStyle/>
          <a:p>
            <a:pPr marL="152396" indent="0">
              <a:buNone/>
            </a:pPr>
            <a:r>
              <a:rPr lang="en-US" sz="2000" dirty="0"/>
              <a:t>If you want to add a key/value pair to a Generic SortedList Collection, then you need to use the Add() method provided by the Generic SortedList class.</a:t>
            </a:r>
          </a:p>
          <a:p>
            <a:pPr marL="152396" indent="0">
              <a:buNone/>
            </a:pPr>
            <a:r>
              <a:rPr lang="en-US" sz="2000" b="1" dirty="0"/>
              <a:t>Add(</a:t>
            </a:r>
            <a:r>
              <a:rPr lang="en-US" sz="2000" b="1" dirty="0" err="1"/>
              <a:t>TKey</a:t>
            </a:r>
            <a:r>
              <a:rPr lang="en-US" sz="2000" b="1" dirty="0"/>
              <a:t> key, TValue value): </a:t>
            </a:r>
            <a:r>
              <a:rPr lang="en-US" sz="2000" dirty="0"/>
              <a:t>The Add(</a:t>
            </a:r>
            <a:r>
              <a:rPr lang="en-US" sz="2000" dirty="0" err="1"/>
              <a:t>TKey</a:t>
            </a:r>
            <a:r>
              <a:rPr lang="en-US" sz="2000" dirty="0"/>
              <a:t> key, TValue value) method is used to add an element with the specified key and value into the Generic SortedList. Here, the parameter key specifies the key of the element to add and the parameter value specifies the element to add. The value can be null for reference types. If the key is null, then it will throw </a:t>
            </a:r>
            <a:r>
              <a:rPr lang="en-US" sz="2000" dirty="0" err="1"/>
              <a:t>ArgumentNullException</a:t>
            </a:r>
            <a:r>
              <a:rPr lang="en-US" sz="2000" dirty="0"/>
              <a:t> and if an element with the same key already exists in the Generic SortedList, then it will throw </a:t>
            </a:r>
            <a:r>
              <a:rPr lang="en-US" sz="2000" dirty="0" err="1"/>
              <a:t>ArgumentException</a:t>
            </a:r>
            <a:endParaRPr lang="en-US" sz="2000" dirty="0"/>
          </a:p>
        </p:txBody>
      </p:sp>
      <p:pic>
        <p:nvPicPr>
          <p:cNvPr id="7" name="Picture 6">
            <a:extLst>
              <a:ext uri="{FF2B5EF4-FFF2-40B4-BE49-F238E27FC236}">
                <a16:creationId xmlns:a16="http://schemas.microsoft.com/office/drawing/2014/main" id="{21DC93D7-D593-0E84-65DD-9796A402F558}"/>
              </a:ext>
            </a:extLst>
          </p:cNvPr>
          <p:cNvPicPr>
            <a:picLocks noChangeAspect="1"/>
          </p:cNvPicPr>
          <p:nvPr/>
        </p:nvPicPr>
        <p:blipFill>
          <a:blip r:embed="rId2"/>
          <a:stretch>
            <a:fillRect/>
          </a:stretch>
        </p:blipFill>
        <p:spPr>
          <a:xfrm>
            <a:off x="609600" y="3173471"/>
            <a:ext cx="6786486" cy="2939495"/>
          </a:xfrm>
          <a:prstGeom prst="rect">
            <a:avLst/>
          </a:prstGeom>
        </p:spPr>
      </p:pic>
      <p:pic>
        <p:nvPicPr>
          <p:cNvPr id="9" name="Picture 8">
            <a:extLst>
              <a:ext uri="{FF2B5EF4-FFF2-40B4-BE49-F238E27FC236}">
                <a16:creationId xmlns:a16="http://schemas.microsoft.com/office/drawing/2014/main" id="{EBABE733-0490-0996-B4A0-1F7ECA988DF6}"/>
              </a:ext>
            </a:extLst>
          </p:cNvPr>
          <p:cNvPicPr>
            <a:picLocks noChangeAspect="1"/>
          </p:cNvPicPr>
          <p:nvPr/>
        </p:nvPicPr>
        <p:blipFill>
          <a:blip r:embed="rId3"/>
          <a:stretch>
            <a:fillRect/>
          </a:stretch>
        </p:blipFill>
        <p:spPr>
          <a:xfrm>
            <a:off x="7941990" y="3790611"/>
            <a:ext cx="3248478" cy="1705213"/>
          </a:xfrm>
          <a:prstGeom prst="rect">
            <a:avLst/>
          </a:prstGeom>
        </p:spPr>
      </p:pic>
    </p:spTree>
    <p:extLst>
      <p:ext uri="{BB962C8B-B14F-4D97-AF65-F5344CB8AC3E}">
        <p14:creationId xmlns:p14="http://schemas.microsoft.com/office/powerpoint/2010/main" val="370120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1701-6FF9-651A-028A-1C528E8127A6}"/>
              </a:ext>
            </a:extLst>
          </p:cNvPr>
          <p:cNvSpPr>
            <a:spLocks noGrp="1"/>
          </p:cNvSpPr>
          <p:nvPr>
            <p:ph type="title"/>
          </p:nvPr>
        </p:nvSpPr>
        <p:spPr>
          <a:xfrm>
            <a:off x="499621" y="155543"/>
            <a:ext cx="11048214" cy="716437"/>
          </a:xfrm>
        </p:spPr>
        <p:txBody>
          <a:bodyPr/>
          <a:lstStyle/>
          <a:p>
            <a:r>
              <a:rPr lang="en-US" b="1" dirty="0"/>
              <a:t>How to Access a Generic SortedList Collection </a:t>
            </a:r>
            <a:br>
              <a:rPr lang="en-US" dirty="0"/>
            </a:br>
            <a:endParaRPr lang="en-US" dirty="0"/>
          </a:p>
        </p:txBody>
      </p:sp>
      <p:sp>
        <p:nvSpPr>
          <p:cNvPr id="3" name="Text Placeholder 2">
            <a:extLst>
              <a:ext uri="{FF2B5EF4-FFF2-40B4-BE49-F238E27FC236}">
                <a16:creationId xmlns:a16="http://schemas.microsoft.com/office/drawing/2014/main" id="{A3418E7C-664D-E134-9255-AB32A22CE62D}"/>
              </a:ext>
            </a:extLst>
          </p:cNvPr>
          <p:cNvSpPr>
            <a:spLocks noGrp="1"/>
          </p:cNvSpPr>
          <p:nvPr>
            <p:ph type="body" idx="1"/>
          </p:nvPr>
        </p:nvSpPr>
        <p:spPr>
          <a:xfrm>
            <a:off x="141402" y="1065228"/>
            <a:ext cx="11792932" cy="5637229"/>
          </a:xfrm>
        </p:spPr>
        <p:txBody>
          <a:bodyPr/>
          <a:lstStyle/>
          <a:p>
            <a:r>
              <a:rPr lang="en-US" dirty="0"/>
              <a:t>We can access the key/value pairs of the Generic SortedList Collection in C# using three different ways.</a:t>
            </a:r>
          </a:p>
          <a:p>
            <a:pPr marL="152396" indent="0">
              <a:buNone/>
            </a:pPr>
            <a:r>
              <a:rPr lang="en-US" b="1" dirty="0"/>
              <a:t>Using for loop to access Generic SortedList Collection</a:t>
            </a:r>
          </a:p>
          <a:p>
            <a:r>
              <a:rPr lang="en-US" dirty="0"/>
              <a:t>As the SortedList Collection has the Indexer, so, you can use a for loop to access the key/value pairs as shown below.</a:t>
            </a:r>
          </a:p>
          <a:p>
            <a:pPr marL="152396" indent="0">
              <a:buNone/>
            </a:pPr>
            <a:r>
              <a:rPr lang="en-US" b="1" dirty="0"/>
              <a:t>Using Index to Access Generic SortedList Collection </a:t>
            </a:r>
            <a:endParaRPr lang="en-US" dirty="0"/>
          </a:p>
          <a:p>
            <a:r>
              <a:rPr lang="en-US" dirty="0"/>
              <a:t>You can access the individual value of the Generic SortedList Collection in C# by using the index. In this case, we need to pass the key as a parameter to find the respective value. </a:t>
            </a:r>
          </a:p>
          <a:p>
            <a:pPr marL="152396" indent="0">
              <a:buNone/>
            </a:pPr>
            <a:r>
              <a:rPr lang="en-US" b="1" dirty="0"/>
              <a:t>Using for-each loop to access Generic SortedList Collection</a:t>
            </a:r>
          </a:p>
          <a:p>
            <a:r>
              <a:rPr lang="en-US" dirty="0"/>
              <a:t>You can also use a for-each loop to access the key/value pairs of the Generic SortedList Collection</a:t>
            </a:r>
          </a:p>
        </p:txBody>
      </p:sp>
    </p:spTree>
    <p:extLst>
      <p:ext uri="{BB962C8B-B14F-4D97-AF65-F5344CB8AC3E}">
        <p14:creationId xmlns:p14="http://schemas.microsoft.com/office/powerpoint/2010/main" val="3198581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232E1A-5F2F-CE8A-8CBA-7929DD3FF9A7}"/>
              </a:ext>
            </a:extLst>
          </p:cNvPr>
          <p:cNvPicPr>
            <a:picLocks noChangeAspect="1"/>
          </p:cNvPicPr>
          <p:nvPr/>
        </p:nvPicPr>
        <p:blipFill>
          <a:blip r:embed="rId2"/>
          <a:stretch>
            <a:fillRect/>
          </a:stretch>
        </p:blipFill>
        <p:spPr>
          <a:xfrm>
            <a:off x="415890" y="1114102"/>
            <a:ext cx="7306695" cy="4953691"/>
          </a:xfrm>
          <a:prstGeom prst="rect">
            <a:avLst/>
          </a:prstGeom>
        </p:spPr>
      </p:pic>
      <p:pic>
        <p:nvPicPr>
          <p:cNvPr id="9" name="Picture 8">
            <a:extLst>
              <a:ext uri="{FF2B5EF4-FFF2-40B4-BE49-F238E27FC236}">
                <a16:creationId xmlns:a16="http://schemas.microsoft.com/office/drawing/2014/main" id="{AF721BD6-2BD6-8AE6-1532-322A6B0A1B08}"/>
              </a:ext>
            </a:extLst>
          </p:cNvPr>
          <p:cNvPicPr>
            <a:picLocks noChangeAspect="1"/>
          </p:cNvPicPr>
          <p:nvPr/>
        </p:nvPicPr>
        <p:blipFill>
          <a:blip r:embed="rId3"/>
          <a:stretch>
            <a:fillRect/>
          </a:stretch>
        </p:blipFill>
        <p:spPr>
          <a:xfrm>
            <a:off x="8061057" y="1359199"/>
            <a:ext cx="3801005" cy="4629796"/>
          </a:xfrm>
          <a:prstGeom prst="rect">
            <a:avLst/>
          </a:prstGeom>
        </p:spPr>
      </p:pic>
    </p:spTree>
    <p:extLst>
      <p:ext uri="{BB962C8B-B14F-4D97-AF65-F5344CB8AC3E}">
        <p14:creationId xmlns:p14="http://schemas.microsoft.com/office/powerpoint/2010/main" val="365730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1737-6B74-EC7D-A565-0FC63C37FF6A}"/>
              </a:ext>
            </a:extLst>
          </p:cNvPr>
          <p:cNvSpPr>
            <a:spLocks noGrp="1"/>
          </p:cNvSpPr>
          <p:nvPr>
            <p:ph type="title"/>
          </p:nvPr>
        </p:nvSpPr>
        <p:spPr>
          <a:xfrm>
            <a:off x="535755" y="91030"/>
            <a:ext cx="11145625" cy="653689"/>
          </a:xfrm>
        </p:spPr>
        <p:txBody>
          <a:bodyPr/>
          <a:lstStyle/>
          <a:p>
            <a:r>
              <a:rPr lang="en-US" sz="3500" b="1" dirty="0"/>
              <a:t>How to Remove Elements from a Generic SortedList Collection</a:t>
            </a:r>
          </a:p>
        </p:txBody>
      </p:sp>
      <p:sp>
        <p:nvSpPr>
          <p:cNvPr id="3" name="Text Placeholder 2">
            <a:extLst>
              <a:ext uri="{FF2B5EF4-FFF2-40B4-BE49-F238E27FC236}">
                <a16:creationId xmlns:a16="http://schemas.microsoft.com/office/drawing/2014/main" id="{060A872B-6DC2-EDAC-9A76-E88A14DF314E}"/>
              </a:ext>
            </a:extLst>
          </p:cNvPr>
          <p:cNvSpPr>
            <a:spLocks noGrp="1"/>
          </p:cNvSpPr>
          <p:nvPr>
            <p:ph type="body" idx="1"/>
          </p:nvPr>
        </p:nvSpPr>
        <p:spPr>
          <a:xfrm>
            <a:off x="292231" y="838985"/>
            <a:ext cx="11632675" cy="5927985"/>
          </a:xfrm>
        </p:spPr>
        <p:txBody>
          <a:bodyPr/>
          <a:lstStyle/>
          <a:p>
            <a:r>
              <a:rPr lang="en-US" dirty="0"/>
              <a:t>The Generic SortedList Collection Class in C# provides the following methods to remove elements from SortedList.</a:t>
            </a:r>
          </a:p>
          <a:p>
            <a:r>
              <a:rPr lang="en-US" b="1" dirty="0"/>
              <a:t>Remove(</a:t>
            </a:r>
            <a:r>
              <a:rPr lang="en-US" b="1" dirty="0" err="1"/>
              <a:t>TKey</a:t>
            </a:r>
            <a:r>
              <a:rPr lang="en-US" b="1" dirty="0"/>
              <a:t> key): </a:t>
            </a:r>
            <a:r>
              <a:rPr lang="en-US" dirty="0"/>
              <a:t>This method is used to remove the element with the specified key from the </a:t>
            </a:r>
            <a:r>
              <a:rPr lang="en-US" dirty="0" err="1"/>
              <a:t>System.Collections.Generic.SortedList</a:t>
            </a:r>
            <a:r>
              <a:rPr lang="en-US" dirty="0"/>
              <a:t>. The parameter key specifies the element to remove. It returns true if the element is successfully removed; otherwise, false. This method also returns false if the key was not found in the original Generic SortedList.</a:t>
            </a:r>
          </a:p>
          <a:p>
            <a:r>
              <a:rPr lang="en-US" b="1" dirty="0" err="1"/>
              <a:t>RemoveAt</a:t>
            </a:r>
            <a:r>
              <a:rPr lang="en-US" b="1" dirty="0"/>
              <a:t>(int index): </a:t>
            </a:r>
            <a:r>
              <a:rPr lang="en-US" dirty="0"/>
              <a:t>This method is used to remove the element at the specified index of a Generic SortedList. The parameter index specifies the element to remove. It is 0 based Index.</a:t>
            </a:r>
          </a:p>
          <a:p>
            <a:r>
              <a:rPr lang="en-US" b="1" dirty="0"/>
              <a:t>Clear(): </a:t>
            </a:r>
            <a:r>
              <a:rPr lang="en-US" dirty="0"/>
              <a:t>This method is used to remove all elements from a Generic SortedList Collection.</a:t>
            </a:r>
          </a:p>
        </p:txBody>
      </p:sp>
    </p:spTree>
    <p:extLst>
      <p:ext uri="{BB962C8B-B14F-4D97-AF65-F5344CB8AC3E}">
        <p14:creationId xmlns:p14="http://schemas.microsoft.com/office/powerpoint/2010/main" val="262775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42CA0E-AEEE-5BF8-9BDE-9594173E5322}"/>
              </a:ext>
            </a:extLst>
          </p:cNvPr>
          <p:cNvPicPr>
            <a:picLocks noChangeAspect="1"/>
          </p:cNvPicPr>
          <p:nvPr/>
        </p:nvPicPr>
        <p:blipFill>
          <a:blip r:embed="rId2"/>
          <a:stretch>
            <a:fillRect/>
          </a:stretch>
        </p:blipFill>
        <p:spPr>
          <a:xfrm>
            <a:off x="580845" y="602194"/>
            <a:ext cx="7731264" cy="5653611"/>
          </a:xfrm>
          <a:prstGeom prst="rect">
            <a:avLst/>
          </a:prstGeom>
        </p:spPr>
      </p:pic>
      <p:pic>
        <p:nvPicPr>
          <p:cNvPr id="7" name="Picture 6">
            <a:extLst>
              <a:ext uri="{FF2B5EF4-FFF2-40B4-BE49-F238E27FC236}">
                <a16:creationId xmlns:a16="http://schemas.microsoft.com/office/drawing/2014/main" id="{6B6E87CD-A565-3E37-E780-9C900E37C462}"/>
              </a:ext>
            </a:extLst>
          </p:cNvPr>
          <p:cNvPicPr>
            <a:picLocks noChangeAspect="1"/>
          </p:cNvPicPr>
          <p:nvPr/>
        </p:nvPicPr>
        <p:blipFill>
          <a:blip r:embed="rId3"/>
          <a:stretch>
            <a:fillRect/>
          </a:stretch>
        </p:blipFill>
        <p:spPr>
          <a:xfrm>
            <a:off x="8449148" y="1352259"/>
            <a:ext cx="3648584" cy="4153480"/>
          </a:xfrm>
          <a:prstGeom prst="rect">
            <a:avLst/>
          </a:prstGeom>
        </p:spPr>
      </p:pic>
    </p:spTree>
    <p:extLst>
      <p:ext uri="{BB962C8B-B14F-4D97-AF65-F5344CB8AC3E}">
        <p14:creationId xmlns:p14="http://schemas.microsoft.com/office/powerpoint/2010/main" val="349622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B513-6367-8A0D-7113-9DD4C4C363EC}"/>
              </a:ext>
            </a:extLst>
          </p:cNvPr>
          <p:cNvSpPr>
            <a:spLocks noGrp="1"/>
          </p:cNvSpPr>
          <p:nvPr>
            <p:ph type="title"/>
          </p:nvPr>
        </p:nvSpPr>
        <p:spPr>
          <a:xfrm>
            <a:off x="282804" y="108408"/>
            <a:ext cx="11651530" cy="579749"/>
          </a:xfrm>
        </p:spPr>
        <p:txBody>
          <a:bodyPr/>
          <a:lstStyle/>
          <a:p>
            <a:r>
              <a:rPr lang="en-US" sz="2800" b="1" dirty="0"/>
              <a:t>How to check the Availability of key/value Pairs in a Generic SortedList Collection</a:t>
            </a:r>
          </a:p>
        </p:txBody>
      </p:sp>
      <p:sp>
        <p:nvSpPr>
          <p:cNvPr id="3" name="Text Placeholder 2">
            <a:extLst>
              <a:ext uri="{FF2B5EF4-FFF2-40B4-BE49-F238E27FC236}">
                <a16:creationId xmlns:a16="http://schemas.microsoft.com/office/drawing/2014/main" id="{DCEC609D-637E-BDCD-5AA4-9297DF454FBA}"/>
              </a:ext>
            </a:extLst>
          </p:cNvPr>
          <p:cNvSpPr>
            <a:spLocks noGrp="1"/>
          </p:cNvSpPr>
          <p:nvPr>
            <p:ph type="body" idx="1"/>
          </p:nvPr>
        </p:nvSpPr>
        <p:spPr>
          <a:xfrm>
            <a:off x="282804" y="895546"/>
            <a:ext cx="11651530" cy="5854046"/>
          </a:xfrm>
        </p:spPr>
        <p:txBody>
          <a:bodyPr/>
          <a:lstStyle/>
          <a:p>
            <a:pPr marL="152396" indent="0">
              <a:buNone/>
            </a:pPr>
            <a:r>
              <a:rPr lang="en-US" sz="2400" dirty="0"/>
              <a:t>If you want to check whether the key/value pair exists or not in the Generic SortedList Collection in C#, then you can use the following methods provided by the Generic SortedList class as per your requirement i.e. whether you want to search for an element by key or an element by value.</a:t>
            </a:r>
          </a:p>
          <a:p>
            <a:r>
              <a:rPr lang="en-US" sz="2400" b="1" dirty="0" err="1"/>
              <a:t>ContainsKey</a:t>
            </a:r>
            <a:r>
              <a:rPr lang="en-US" sz="2400" b="1" dirty="0"/>
              <a:t>(</a:t>
            </a:r>
            <a:r>
              <a:rPr lang="en-US" sz="2400" b="1" dirty="0" err="1"/>
              <a:t>TKey</a:t>
            </a:r>
            <a:r>
              <a:rPr lang="en-US" sz="2400" b="1" dirty="0"/>
              <a:t> key): </a:t>
            </a:r>
            <a:r>
              <a:rPr lang="en-US" sz="2400" dirty="0"/>
              <a:t>This method is used to determine whether the Generic SortedList collection contains a specific key. The parameter key to locating in the Generic SortedList object. It returns true if the Generic SortedList collection contains an element with the specified key; otherwise, false. If the key is null, then it will throw </a:t>
            </a:r>
            <a:r>
              <a:rPr lang="en-US" sz="2400" dirty="0" err="1"/>
              <a:t>System.ArgumentNullException</a:t>
            </a:r>
            <a:r>
              <a:rPr lang="en-US" sz="2400" dirty="0"/>
              <a:t>.</a:t>
            </a:r>
          </a:p>
          <a:p>
            <a:r>
              <a:rPr lang="en-US" sz="2400" b="1" dirty="0" err="1"/>
              <a:t>ContainsValue</a:t>
            </a:r>
            <a:r>
              <a:rPr lang="en-US" sz="2400" b="1" dirty="0"/>
              <a:t>(TValue value): </a:t>
            </a:r>
            <a:r>
              <a:rPr lang="en-US" sz="2400" dirty="0"/>
              <a:t>This method is used to determine whether a Generic SortedList contains a specific value. The parameter value to locate in the Generic SortedList collection. The value can be null for reference types. It returns true if the Generic SortedList Collection contains an element with the specified value; otherwise, false.</a:t>
            </a:r>
          </a:p>
        </p:txBody>
      </p:sp>
    </p:spTree>
    <p:extLst>
      <p:ext uri="{BB962C8B-B14F-4D97-AF65-F5344CB8AC3E}">
        <p14:creationId xmlns:p14="http://schemas.microsoft.com/office/powerpoint/2010/main" val="158230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1712</Words>
  <Application>Microsoft Office PowerPoint</Application>
  <PresentationFormat>Widescreen</PresentationFormat>
  <Paragraphs>49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SORTED LIST</vt:lpstr>
      <vt:lpstr>What is HashSet&lt;T&gt; Collection </vt:lpstr>
      <vt:lpstr>CREATE a SortedList&lt;Tkey, Tvalue&gt; Collection</vt:lpstr>
      <vt:lpstr>How to Add Elements into a Generic SortedList Collection</vt:lpstr>
      <vt:lpstr>How to Access a Generic SortedList Collection  </vt:lpstr>
      <vt:lpstr>PowerPoint Presentation</vt:lpstr>
      <vt:lpstr>How to Remove Elements from a Generic SortedList Collection</vt:lpstr>
      <vt:lpstr>PowerPoint Presentation</vt:lpstr>
      <vt:lpstr>How to check the Availability of key/value Pairs in a Generic SortedList Collection</vt:lpstr>
      <vt:lpstr>PowerPoint Presentation</vt:lpstr>
      <vt:lpstr>Properties of Generic SortedList Collection Class</vt:lpstr>
      <vt:lpstr>What are the differences between SortedList&lt;TKey, TValue&gt; and SortedDictionary&lt;TKey, TValue&gt;</vt:lpstr>
      <vt:lpstr>Generic SortedList&lt;TKey, TValue&gt; Collection Class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SORTED LIST</dc:title>
  <dc:creator>Jonathan Ndambuki</dc:creator>
  <cp:lastModifiedBy>Jonathan Ndambuki</cp:lastModifiedBy>
  <cp:revision>2</cp:revision>
  <dcterms:created xsi:type="dcterms:W3CDTF">2023-06-28T14:34:53Z</dcterms:created>
  <dcterms:modified xsi:type="dcterms:W3CDTF">2023-06-29T07:41:39Z</dcterms:modified>
</cp:coreProperties>
</file>