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46" r:id="rId3"/>
    <p:sldId id="347" r:id="rId4"/>
    <p:sldId id="348" r:id="rId5"/>
    <p:sldId id="349" r:id="rId6"/>
    <p:sldId id="350" r:id="rId7"/>
    <p:sldId id="351" r:id="rId8"/>
    <p:sldId id="352" r:id="rId9"/>
    <p:sldId id="353" r:id="rId10"/>
    <p:sldId id="356" r:id="rId11"/>
    <p:sldId id="357" r:id="rId12"/>
    <p:sldId id="358" r:id="rId13"/>
    <p:sldId id="355" r:id="rId14"/>
    <p:sldId id="359" r:id="rId15"/>
    <p:sldId id="360" r:id="rId16"/>
    <p:sldId id="3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D38CE-BC50-4731-8C01-96E4AABFB287}"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49AA9-0BAD-47C6-903D-F81F13CA01DC}" type="slidenum">
              <a:rPr lang="en-US" smtClean="0"/>
              <a:t>‹#›</a:t>
            </a:fld>
            <a:endParaRPr lang="en-US"/>
          </a:p>
        </p:txBody>
      </p:sp>
    </p:spTree>
    <p:extLst>
      <p:ext uri="{BB962C8B-B14F-4D97-AF65-F5344CB8AC3E}">
        <p14:creationId xmlns:p14="http://schemas.microsoft.com/office/powerpoint/2010/main" val="3871787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94C9-E0CF-CE1B-B99D-8607C178F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A95B9-317B-89C6-9380-6D1C7AAE4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8016C-65E5-39E9-EF10-AD5EAEC16AB9}"/>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F017E71C-4F3A-079F-7A4D-9BE0F7F26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AE483-A85B-75B8-FEF0-3C4C10233C1E}"/>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1176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69A2-EC40-A163-C488-13FF20B837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FEE5D-6BD2-411A-6F60-45FEBB3DE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B5CB8-BC7A-7871-9F7B-B265ADC19728}"/>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EB9A011B-26A5-41BD-F647-594BB8DED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A0112-569A-EEA6-CD8D-DCDEB54BF1D0}"/>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88768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4B75F-6283-C1F5-9E59-A4F0624E0C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7DC76-F359-953F-B218-599DCFBCB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FE362-D6B2-502F-9AD8-D385CC6941AF}"/>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18487527-9A83-C90A-956C-0628EC5F1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58850-00E1-2413-422A-54CF130F3771}"/>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229438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82845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5877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4063-5FE9-0B62-4486-646002114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D8F91-472B-D464-02DB-C528AE793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3CB01-A37A-8D3D-84D7-CD927CD31538}"/>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48BB8641-E0FC-DC1A-F98A-1844A97B2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803EB-AB34-5E0F-2E2C-F50A435692C6}"/>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062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AC30-ED13-EDE9-1332-3806D1C0F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E0DF36-398E-4117-772A-C0621D1C4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C3AE8-FB09-BE5D-BD6A-F2864410D2AF}"/>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5E912153-49CD-2C20-3639-02E4F219E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AEEAA-CC4D-E3F0-C0BB-0C8A0DE6C617}"/>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01251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2709-89F0-68C5-D38A-A65B786DB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9473F-7BB2-D407-5248-C2BEFDC04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71624C-9192-122C-E545-7D5B7DC58B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B6823-DBEC-6994-669F-E8AE1EA728A6}"/>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6" name="Footer Placeholder 5">
            <a:extLst>
              <a:ext uri="{FF2B5EF4-FFF2-40B4-BE49-F238E27FC236}">
                <a16:creationId xmlns:a16="http://schemas.microsoft.com/office/drawing/2014/main" id="{44A8BEB4-C268-4452-B57B-4E6A0950E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49DF3-933A-A88D-20B5-B076A4AF2496}"/>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26385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D6DA-FF2F-A6C2-7A27-ED7A07CB7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A1E719-04E8-D696-F7A6-90FEC26A7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F303D-1A79-0D14-B184-1C7AADEB2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CB7B02-10C7-9A67-4BCA-4E091BA5A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60667-393B-078A-1C8E-D3139CBBF2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AEE10-D338-3983-72D5-5C5B5A4115EA}"/>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8" name="Footer Placeholder 7">
            <a:extLst>
              <a:ext uri="{FF2B5EF4-FFF2-40B4-BE49-F238E27FC236}">
                <a16:creationId xmlns:a16="http://schemas.microsoft.com/office/drawing/2014/main" id="{DD7AE724-D682-EDCA-29DB-8CE38A1E8E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76F323-1FFD-D3DC-8FD5-E3AB4CA19007}"/>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306746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966B-78CF-4DAA-655A-7C6DBBE9CE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63770F-5A31-979F-E934-160CB23606A1}"/>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4" name="Footer Placeholder 3">
            <a:extLst>
              <a:ext uri="{FF2B5EF4-FFF2-40B4-BE49-F238E27FC236}">
                <a16:creationId xmlns:a16="http://schemas.microsoft.com/office/drawing/2014/main" id="{81A9CB2F-D90B-6D19-A26F-46550F23F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CFE70-5ABE-292B-1222-95F4CBF90B9C}"/>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414506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DA9F0-4C7B-21FD-0127-9721A28FD55D}"/>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3" name="Footer Placeholder 2">
            <a:extLst>
              <a:ext uri="{FF2B5EF4-FFF2-40B4-BE49-F238E27FC236}">
                <a16:creationId xmlns:a16="http://schemas.microsoft.com/office/drawing/2014/main" id="{FD20F11A-EB68-ECD9-3118-526C91E13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BFCE5-DC99-C0D1-66A3-D6F4066D5D79}"/>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9456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53EC-4A3B-B699-ABD1-F4058A8B5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13907F-75EF-304F-082F-8798A9482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8672A6-E3BF-A5B5-07DD-AF140BA9B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0EED7-2881-4915-62D5-EEC86A211DE5}"/>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6" name="Footer Placeholder 5">
            <a:extLst>
              <a:ext uri="{FF2B5EF4-FFF2-40B4-BE49-F238E27FC236}">
                <a16:creationId xmlns:a16="http://schemas.microsoft.com/office/drawing/2014/main" id="{96835FAC-9588-0A4D-C9F7-DA00BE304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B067B-0BEE-8F72-D31F-8AF88DF9CBA8}"/>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70016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2C9-809A-58EF-993C-69E002B3E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C20920-F2D7-3455-7CF1-4251F7A36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32E83B-02FD-E4C2-AD9D-44F3D90BD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24CB8-EBEB-0B5D-55FC-AA04EA8AA9C3}"/>
              </a:ext>
            </a:extLst>
          </p:cNvPr>
          <p:cNvSpPr>
            <a:spLocks noGrp="1"/>
          </p:cNvSpPr>
          <p:nvPr>
            <p:ph type="dt" sz="half" idx="10"/>
          </p:nvPr>
        </p:nvSpPr>
        <p:spPr/>
        <p:txBody>
          <a:bodyPr/>
          <a:lstStyle/>
          <a:p>
            <a:fld id="{43512C03-2317-41C5-8D39-BEBD53C449FF}" type="datetimeFigureOut">
              <a:rPr lang="en-US" smtClean="0"/>
              <a:t>6/29/2023</a:t>
            </a:fld>
            <a:endParaRPr lang="en-US"/>
          </a:p>
        </p:txBody>
      </p:sp>
      <p:sp>
        <p:nvSpPr>
          <p:cNvPr id="6" name="Footer Placeholder 5">
            <a:extLst>
              <a:ext uri="{FF2B5EF4-FFF2-40B4-BE49-F238E27FC236}">
                <a16:creationId xmlns:a16="http://schemas.microsoft.com/office/drawing/2014/main" id="{6E0CFE1D-084C-D172-6B82-3EEC306DA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52F17-76CA-474C-9A86-5399705EF740}"/>
              </a:ext>
            </a:extLst>
          </p:cNvPr>
          <p:cNvSpPr>
            <a:spLocks noGrp="1"/>
          </p:cNvSpPr>
          <p:nvPr>
            <p:ph type="sldNum" sz="quarter" idx="12"/>
          </p:nvPr>
        </p:nvSpPr>
        <p:spPr/>
        <p:txBody>
          <a:bodyPr/>
          <a:lstStyle/>
          <a:p>
            <a:fld id="{8B93BF8B-51BD-4853-BCC6-DC370FA79E3B}" type="slidenum">
              <a:rPr lang="en-US" smtClean="0"/>
              <a:t>‹#›</a:t>
            </a:fld>
            <a:endParaRPr lang="en-US"/>
          </a:p>
        </p:txBody>
      </p:sp>
    </p:spTree>
    <p:extLst>
      <p:ext uri="{BB962C8B-B14F-4D97-AF65-F5344CB8AC3E}">
        <p14:creationId xmlns:p14="http://schemas.microsoft.com/office/powerpoint/2010/main" val="166514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FB023-F59B-9EAB-1CA1-44FA72E35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474580-D364-24AB-01FF-CA5CE3812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33B32-D853-4D99-4E40-6F8A598DE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12C03-2317-41C5-8D39-BEBD53C449FF}" type="datetimeFigureOut">
              <a:rPr lang="en-US" smtClean="0"/>
              <a:t>6/29/2023</a:t>
            </a:fld>
            <a:endParaRPr lang="en-US"/>
          </a:p>
        </p:txBody>
      </p:sp>
      <p:sp>
        <p:nvSpPr>
          <p:cNvPr id="5" name="Footer Placeholder 4">
            <a:extLst>
              <a:ext uri="{FF2B5EF4-FFF2-40B4-BE49-F238E27FC236}">
                <a16:creationId xmlns:a16="http://schemas.microsoft.com/office/drawing/2014/main" id="{6040C46D-844C-59D7-8D02-50B0DAE4E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752010-F799-EDB6-82E7-0FB1901E1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3BF8B-51BD-4853-BCC6-DC370FA79E3B}" type="slidenum">
              <a:rPr lang="en-US" smtClean="0"/>
              <a:t>‹#›</a:t>
            </a:fld>
            <a:endParaRPr lang="en-US"/>
          </a:p>
        </p:txBody>
      </p:sp>
    </p:spTree>
    <p:extLst>
      <p:ext uri="{BB962C8B-B14F-4D97-AF65-F5344CB8AC3E}">
        <p14:creationId xmlns:p14="http://schemas.microsoft.com/office/powerpoint/2010/main" val="281200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411229" y="1456393"/>
            <a:ext cx="7071174" cy="400296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SORTED 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497E-56C7-269B-8BD9-B1A7AF6D5CA5}"/>
              </a:ext>
            </a:extLst>
          </p:cNvPr>
          <p:cNvSpPr>
            <a:spLocks noGrp="1"/>
          </p:cNvSpPr>
          <p:nvPr>
            <p:ph type="title"/>
          </p:nvPr>
        </p:nvSpPr>
        <p:spPr>
          <a:xfrm>
            <a:off x="179109" y="122550"/>
            <a:ext cx="11887201" cy="688156"/>
          </a:xfrm>
        </p:spPr>
        <p:txBody>
          <a:bodyPr/>
          <a:lstStyle/>
          <a:p>
            <a:r>
              <a:rPr lang="en-US" sz="3200" dirty="0"/>
              <a:t>Generic </a:t>
            </a:r>
            <a:r>
              <a:rPr lang="en-US" sz="3200" dirty="0" err="1"/>
              <a:t>SortedSet</a:t>
            </a:r>
            <a:r>
              <a:rPr lang="en-US" sz="3200" dirty="0"/>
              <a:t> Collection </a:t>
            </a:r>
            <a:r>
              <a:rPr lang="en-US" sz="3200" dirty="0" err="1"/>
              <a:t>UnionWith</a:t>
            </a:r>
            <a:r>
              <a:rPr lang="en-US" sz="3200" dirty="0"/>
              <a:t>(</a:t>
            </a:r>
            <a:r>
              <a:rPr lang="en-US" sz="3200" dirty="0" err="1"/>
              <a:t>IEnumerable</a:t>
            </a:r>
            <a:r>
              <a:rPr lang="en-US" sz="3200" dirty="0"/>
              <a:t>&lt;T&gt; other)</a:t>
            </a:r>
          </a:p>
        </p:txBody>
      </p:sp>
      <p:sp>
        <p:nvSpPr>
          <p:cNvPr id="3" name="Text Placeholder 2">
            <a:extLst>
              <a:ext uri="{FF2B5EF4-FFF2-40B4-BE49-F238E27FC236}">
                <a16:creationId xmlns:a16="http://schemas.microsoft.com/office/drawing/2014/main" id="{93D48564-3971-F0EC-A995-F5DCBF0B46F2}"/>
              </a:ext>
            </a:extLst>
          </p:cNvPr>
          <p:cNvSpPr>
            <a:spLocks noGrp="1"/>
          </p:cNvSpPr>
          <p:nvPr>
            <p:ph type="body" idx="1"/>
          </p:nvPr>
        </p:nvSpPr>
        <p:spPr>
          <a:xfrm>
            <a:off x="179109" y="810706"/>
            <a:ext cx="11745798" cy="5924744"/>
          </a:xfrm>
        </p:spPr>
        <p:txBody>
          <a:bodyPr/>
          <a:lstStyle/>
          <a:p>
            <a:r>
              <a:rPr lang="en-US" dirty="0" err="1"/>
              <a:t>UnionWith</a:t>
            </a:r>
            <a:r>
              <a:rPr lang="en-US" dirty="0"/>
              <a:t> method will contain the elements which are present in both the collection by removing the duplicate elements</a:t>
            </a:r>
          </a:p>
        </p:txBody>
      </p:sp>
      <p:pic>
        <p:nvPicPr>
          <p:cNvPr id="7" name="Picture 6">
            <a:extLst>
              <a:ext uri="{FF2B5EF4-FFF2-40B4-BE49-F238E27FC236}">
                <a16:creationId xmlns:a16="http://schemas.microsoft.com/office/drawing/2014/main" id="{7CA7D534-A22D-DE51-ADB6-297B2B11CE6E}"/>
              </a:ext>
            </a:extLst>
          </p:cNvPr>
          <p:cNvPicPr>
            <a:picLocks noChangeAspect="1"/>
          </p:cNvPicPr>
          <p:nvPr/>
        </p:nvPicPr>
        <p:blipFill>
          <a:blip r:embed="rId2"/>
          <a:stretch>
            <a:fillRect/>
          </a:stretch>
        </p:blipFill>
        <p:spPr>
          <a:xfrm>
            <a:off x="603315" y="1606821"/>
            <a:ext cx="7284270" cy="5128629"/>
          </a:xfrm>
          <a:prstGeom prst="rect">
            <a:avLst/>
          </a:prstGeom>
        </p:spPr>
      </p:pic>
      <p:pic>
        <p:nvPicPr>
          <p:cNvPr id="9" name="Picture 8">
            <a:extLst>
              <a:ext uri="{FF2B5EF4-FFF2-40B4-BE49-F238E27FC236}">
                <a16:creationId xmlns:a16="http://schemas.microsoft.com/office/drawing/2014/main" id="{3C85D20A-8E83-978F-AD7E-816197A9F73D}"/>
              </a:ext>
            </a:extLst>
          </p:cNvPr>
          <p:cNvPicPr>
            <a:picLocks noChangeAspect="1"/>
          </p:cNvPicPr>
          <p:nvPr/>
        </p:nvPicPr>
        <p:blipFill>
          <a:blip r:embed="rId3"/>
          <a:stretch>
            <a:fillRect/>
          </a:stretch>
        </p:blipFill>
        <p:spPr>
          <a:xfrm>
            <a:off x="8311791" y="1760973"/>
            <a:ext cx="3153215" cy="4820323"/>
          </a:xfrm>
          <a:prstGeom prst="rect">
            <a:avLst/>
          </a:prstGeom>
        </p:spPr>
      </p:pic>
    </p:spTree>
    <p:extLst>
      <p:ext uri="{BB962C8B-B14F-4D97-AF65-F5344CB8AC3E}">
        <p14:creationId xmlns:p14="http://schemas.microsoft.com/office/powerpoint/2010/main" val="422755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E4E6-A640-4A61-A236-46860D921D8C}"/>
              </a:ext>
            </a:extLst>
          </p:cNvPr>
          <p:cNvSpPr>
            <a:spLocks noGrp="1"/>
          </p:cNvSpPr>
          <p:nvPr>
            <p:ph type="title"/>
          </p:nvPr>
        </p:nvSpPr>
        <p:spPr>
          <a:xfrm>
            <a:off x="254524" y="75415"/>
            <a:ext cx="12104016" cy="490194"/>
          </a:xfrm>
        </p:spPr>
        <p:txBody>
          <a:bodyPr/>
          <a:lstStyle/>
          <a:p>
            <a:r>
              <a:rPr lang="en-US" sz="3200" b="1" dirty="0"/>
              <a:t>Generic </a:t>
            </a:r>
            <a:r>
              <a:rPr lang="en-US" sz="3200" b="1" dirty="0" err="1"/>
              <a:t>SortedSet</a:t>
            </a:r>
            <a:r>
              <a:rPr lang="en-US" sz="3200" b="1" dirty="0"/>
              <a:t> Collection </a:t>
            </a:r>
            <a:r>
              <a:rPr lang="en-US" sz="3200" b="1" dirty="0" err="1"/>
              <a:t>IntersectWith</a:t>
            </a:r>
            <a:r>
              <a:rPr lang="en-US" sz="3200" b="1" dirty="0"/>
              <a:t>(</a:t>
            </a:r>
            <a:r>
              <a:rPr lang="en-US" sz="3200" b="1" dirty="0" err="1"/>
              <a:t>IEnumerable</a:t>
            </a:r>
            <a:r>
              <a:rPr lang="en-US" sz="3200" b="1" dirty="0"/>
              <a:t>&lt;T&gt; other) </a:t>
            </a:r>
            <a:br>
              <a:rPr lang="en-US" dirty="0"/>
            </a:br>
            <a:endParaRPr lang="en-US" dirty="0"/>
          </a:p>
        </p:txBody>
      </p:sp>
      <p:sp>
        <p:nvSpPr>
          <p:cNvPr id="3" name="Text Placeholder 2">
            <a:extLst>
              <a:ext uri="{FF2B5EF4-FFF2-40B4-BE49-F238E27FC236}">
                <a16:creationId xmlns:a16="http://schemas.microsoft.com/office/drawing/2014/main" id="{A8B875AF-E3DB-B164-A089-EE1F49ED87AB}"/>
              </a:ext>
            </a:extLst>
          </p:cNvPr>
          <p:cNvSpPr>
            <a:spLocks noGrp="1"/>
          </p:cNvSpPr>
          <p:nvPr>
            <p:ph type="body" idx="1"/>
          </p:nvPr>
        </p:nvSpPr>
        <p:spPr>
          <a:xfrm>
            <a:off x="254523" y="697583"/>
            <a:ext cx="11689237" cy="5976593"/>
          </a:xfrm>
        </p:spPr>
        <p:txBody>
          <a:bodyPr/>
          <a:lstStyle/>
          <a:p>
            <a:r>
              <a:rPr lang="en-US" dirty="0"/>
              <a:t>Here, you will see that the </a:t>
            </a:r>
            <a:r>
              <a:rPr lang="en-US" dirty="0" err="1"/>
              <a:t>IntersectWith</a:t>
            </a:r>
            <a:r>
              <a:rPr lang="en-US" dirty="0"/>
              <a:t> method will contain the common elements which are present in both the collection.</a:t>
            </a:r>
          </a:p>
        </p:txBody>
      </p:sp>
      <p:pic>
        <p:nvPicPr>
          <p:cNvPr id="5" name="Picture 4">
            <a:extLst>
              <a:ext uri="{FF2B5EF4-FFF2-40B4-BE49-F238E27FC236}">
                <a16:creationId xmlns:a16="http://schemas.microsoft.com/office/drawing/2014/main" id="{D03AA9B8-33AF-65A0-4A4A-24783F0466E4}"/>
              </a:ext>
            </a:extLst>
          </p:cNvPr>
          <p:cNvPicPr>
            <a:picLocks noChangeAspect="1"/>
          </p:cNvPicPr>
          <p:nvPr/>
        </p:nvPicPr>
        <p:blipFill>
          <a:blip r:embed="rId2"/>
          <a:stretch>
            <a:fillRect/>
          </a:stretch>
        </p:blipFill>
        <p:spPr>
          <a:xfrm>
            <a:off x="848413" y="1582344"/>
            <a:ext cx="7011408" cy="5091832"/>
          </a:xfrm>
          <a:prstGeom prst="rect">
            <a:avLst/>
          </a:prstGeom>
        </p:spPr>
      </p:pic>
      <p:pic>
        <p:nvPicPr>
          <p:cNvPr id="7" name="Picture 6">
            <a:extLst>
              <a:ext uri="{FF2B5EF4-FFF2-40B4-BE49-F238E27FC236}">
                <a16:creationId xmlns:a16="http://schemas.microsoft.com/office/drawing/2014/main" id="{BE4C3F64-F6E8-63BF-35A1-08F237D8E05D}"/>
              </a:ext>
            </a:extLst>
          </p:cNvPr>
          <p:cNvPicPr>
            <a:picLocks noChangeAspect="1"/>
          </p:cNvPicPr>
          <p:nvPr/>
        </p:nvPicPr>
        <p:blipFill rotWithShape="1">
          <a:blip r:embed="rId3"/>
          <a:srcRect r="13264"/>
          <a:stretch/>
        </p:blipFill>
        <p:spPr>
          <a:xfrm>
            <a:off x="8012644" y="2099764"/>
            <a:ext cx="3924833" cy="3620005"/>
          </a:xfrm>
          <a:prstGeom prst="rect">
            <a:avLst/>
          </a:prstGeom>
        </p:spPr>
      </p:pic>
    </p:spTree>
    <p:extLst>
      <p:ext uri="{BB962C8B-B14F-4D97-AF65-F5344CB8AC3E}">
        <p14:creationId xmlns:p14="http://schemas.microsoft.com/office/powerpoint/2010/main" val="310484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B34-A60F-B184-43D0-F6F5D465766B}"/>
              </a:ext>
            </a:extLst>
          </p:cNvPr>
          <p:cNvSpPr>
            <a:spLocks noGrp="1"/>
          </p:cNvSpPr>
          <p:nvPr>
            <p:ph type="title"/>
          </p:nvPr>
        </p:nvSpPr>
        <p:spPr>
          <a:xfrm>
            <a:off x="377071" y="81604"/>
            <a:ext cx="11733229" cy="631904"/>
          </a:xfrm>
        </p:spPr>
        <p:txBody>
          <a:bodyPr/>
          <a:lstStyle/>
          <a:p>
            <a:r>
              <a:rPr lang="en-US" sz="3200" b="1" dirty="0"/>
              <a:t>Generic </a:t>
            </a:r>
            <a:r>
              <a:rPr lang="en-US" sz="3200" b="1" dirty="0" err="1"/>
              <a:t>SortedSet</a:t>
            </a:r>
            <a:r>
              <a:rPr lang="en-US" sz="3200" b="1" dirty="0"/>
              <a:t> Collection </a:t>
            </a:r>
            <a:r>
              <a:rPr lang="en-US" sz="3200" b="1" dirty="0" err="1"/>
              <a:t>ExceptWith</a:t>
            </a:r>
            <a:r>
              <a:rPr lang="en-US" sz="3200" b="1" dirty="0"/>
              <a:t>(</a:t>
            </a:r>
            <a:r>
              <a:rPr lang="en-US" sz="3200" b="1" dirty="0" err="1"/>
              <a:t>IEnumerable</a:t>
            </a:r>
            <a:r>
              <a:rPr lang="en-US" sz="3200" b="1" dirty="0"/>
              <a:t>&lt;T&gt; other)</a:t>
            </a:r>
          </a:p>
        </p:txBody>
      </p:sp>
      <p:sp>
        <p:nvSpPr>
          <p:cNvPr id="3" name="Text Placeholder 2">
            <a:extLst>
              <a:ext uri="{FF2B5EF4-FFF2-40B4-BE49-F238E27FC236}">
                <a16:creationId xmlns:a16="http://schemas.microsoft.com/office/drawing/2014/main" id="{1579852F-024B-25EA-4C0C-644072BB697C}"/>
              </a:ext>
            </a:extLst>
          </p:cNvPr>
          <p:cNvSpPr>
            <a:spLocks noGrp="1"/>
          </p:cNvSpPr>
          <p:nvPr>
            <p:ph type="body" idx="1"/>
          </p:nvPr>
        </p:nvSpPr>
        <p:spPr>
          <a:xfrm>
            <a:off x="329939" y="838986"/>
            <a:ext cx="11651530" cy="5863472"/>
          </a:xfrm>
        </p:spPr>
        <p:txBody>
          <a:bodyPr/>
          <a:lstStyle/>
          <a:p>
            <a:r>
              <a:rPr lang="en-US" dirty="0"/>
              <a:t>Here, you will see that the </a:t>
            </a:r>
            <a:r>
              <a:rPr lang="en-US" dirty="0" err="1"/>
              <a:t>ExceptWith</a:t>
            </a:r>
            <a:r>
              <a:rPr lang="en-US" dirty="0"/>
              <a:t> method will contain the elements from the first collection which are not present in the second collection.</a:t>
            </a:r>
          </a:p>
          <a:p>
            <a:endParaRPr lang="en-US" dirty="0"/>
          </a:p>
        </p:txBody>
      </p:sp>
      <p:pic>
        <p:nvPicPr>
          <p:cNvPr id="5" name="Picture 4">
            <a:extLst>
              <a:ext uri="{FF2B5EF4-FFF2-40B4-BE49-F238E27FC236}">
                <a16:creationId xmlns:a16="http://schemas.microsoft.com/office/drawing/2014/main" id="{6C79577F-2778-1672-39C5-C4725F9FCB90}"/>
              </a:ext>
            </a:extLst>
          </p:cNvPr>
          <p:cNvPicPr>
            <a:picLocks noChangeAspect="1"/>
          </p:cNvPicPr>
          <p:nvPr/>
        </p:nvPicPr>
        <p:blipFill>
          <a:blip r:embed="rId2"/>
          <a:stretch>
            <a:fillRect/>
          </a:stretch>
        </p:blipFill>
        <p:spPr>
          <a:xfrm>
            <a:off x="329939" y="1632735"/>
            <a:ext cx="7257899" cy="5069723"/>
          </a:xfrm>
          <a:prstGeom prst="rect">
            <a:avLst/>
          </a:prstGeom>
        </p:spPr>
      </p:pic>
      <p:pic>
        <p:nvPicPr>
          <p:cNvPr id="7" name="Picture 6">
            <a:extLst>
              <a:ext uri="{FF2B5EF4-FFF2-40B4-BE49-F238E27FC236}">
                <a16:creationId xmlns:a16="http://schemas.microsoft.com/office/drawing/2014/main" id="{BB143169-E31A-1251-EE40-3885ED777BDA}"/>
              </a:ext>
            </a:extLst>
          </p:cNvPr>
          <p:cNvPicPr>
            <a:picLocks noChangeAspect="1"/>
          </p:cNvPicPr>
          <p:nvPr/>
        </p:nvPicPr>
        <p:blipFill rotWithShape="1">
          <a:blip r:embed="rId3"/>
          <a:srcRect r="9734"/>
          <a:stretch/>
        </p:blipFill>
        <p:spPr>
          <a:xfrm>
            <a:off x="7762301" y="2092108"/>
            <a:ext cx="3860948" cy="3896269"/>
          </a:xfrm>
          <a:prstGeom prst="rect">
            <a:avLst/>
          </a:prstGeom>
        </p:spPr>
      </p:pic>
    </p:spTree>
    <p:extLst>
      <p:ext uri="{BB962C8B-B14F-4D97-AF65-F5344CB8AC3E}">
        <p14:creationId xmlns:p14="http://schemas.microsoft.com/office/powerpoint/2010/main" val="309747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AC9-2542-FBDE-595E-8A4B9C759658}"/>
              </a:ext>
            </a:extLst>
          </p:cNvPr>
          <p:cNvSpPr>
            <a:spLocks noGrp="1"/>
          </p:cNvSpPr>
          <p:nvPr>
            <p:ph type="title"/>
          </p:nvPr>
        </p:nvSpPr>
        <p:spPr>
          <a:xfrm>
            <a:off x="500545" y="153381"/>
            <a:ext cx="11673527" cy="675800"/>
          </a:xfrm>
        </p:spPr>
        <p:txBody>
          <a:bodyPr/>
          <a:lstStyle/>
          <a:p>
            <a:r>
              <a:rPr lang="en-US" sz="2800" b="1" dirty="0"/>
              <a:t>Generic </a:t>
            </a:r>
            <a:r>
              <a:rPr lang="en-US" sz="2800" b="1" dirty="0" err="1"/>
              <a:t>SortedSet</a:t>
            </a:r>
            <a:r>
              <a:rPr lang="en-US" sz="2800" b="1" dirty="0"/>
              <a:t> Collection </a:t>
            </a:r>
            <a:r>
              <a:rPr lang="en-US" sz="2800" b="1" dirty="0" err="1"/>
              <a:t>SymmetricExceptWith</a:t>
            </a:r>
            <a:r>
              <a:rPr lang="en-US" sz="2800" b="1" dirty="0"/>
              <a:t>(</a:t>
            </a:r>
            <a:r>
              <a:rPr lang="en-US" sz="2800" b="1" dirty="0" err="1"/>
              <a:t>IEnumerable</a:t>
            </a:r>
            <a:r>
              <a:rPr lang="en-US" sz="2800" b="1" dirty="0"/>
              <a:t>&lt;T&gt; other)</a:t>
            </a:r>
          </a:p>
        </p:txBody>
      </p:sp>
      <p:sp>
        <p:nvSpPr>
          <p:cNvPr id="3" name="Text Placeholder 2">
            <a:extLst>
              <a:ext uri="{FF2B5EF4-FFF2-40B4-BE49-F238E27FC236}">
                <a16:creationId xmlns:a16="http://schemas.microsoft.com/office/drawing/2014/main" id="{C11A6B4F-1835-8532-889A-FB6EC6EF4E25}"/>
              </a:ext>
            </a:extLst>
          </p:cNvPr>
          <p:cNvSpPr>
            <a:spLocks noGrp="1"/>
          </p:cNvSpPr>
          <p:nvPr>
            <p:ph type="body" idx="1"/>
          </p:nvPr>
        </p:nvSpPr>
        <p:spPr>
          <a:xfrm>
            <a:off x="282803" y="772998"/>
            <a:ext cx="11673527" cy="5976594"/>
          </a:xfrm>
        </p:spPr>
        <p:txBody>
          <a:bodyPr/>
          <a:lstStyle/>
          <a:p>
            <a:pPr marL="152396" indent="0">
              <a:buNone/>
            </a:pPr>
            <a:r>
              <a:rPr lang="en-US" dirty="0"/>
              <a:t>Here, you will see that the </a:t>
            </a:r>
            <a:r>
              <a:rPr lang="en-US" dirty="0" err="1"/>
              <a:t>SymmetricExceptWith</a:t>
            </a:r>
            <a:r>
              <a:rPr lang="en-US" dirty="0"/>
              <a:t> method will contain the elements which are not common in both collections.</a:t>
            </a:r>
          </a:p>
          <a:p>
            <a:endParaRPr lang="en-US" dirty="0"/>
          </a:p>
        </p:txBody>
      </p:sp>
      <p:pic>
        <p:nvPicPr>
          <p:cNvPr id="5" name="Picture 4">
            <a:extLst>
              <a:ext uri="{FF2B5EF4-FFF2-40B4-BE49-F238E27FC236}">
                <a16:creationId xmlns:a16="http://schemas.microsoft.com/office/drawing/2014/main" id="{6DBD79D3-55AE-7483-6443-265EF32DC8AE}"/>
              </a:ext>
            </a:extLst>
          </p:cNvPr>
          <p:cNvPicPr>
            <a:picLocks noChangeAspect="1"/>
          </p:cNvPicPr>
          <p:nvPr/>
        </p:nvPicPr>
        <p:blipFill>
          <a:blip r:embed="rId2"/>
          <a:stretch>
            <a:fillRect/>
          </a:stretch>
        </p:blipFill>
        <p:spPr>
          <a:xfrm>
            <a:off x="500545" y="1744844"/>
            <a:ext cx="6715310" cy="5101946"/>
          </a:xfrm>
          <a:prstGeom prst="rect">
            <a:avLst/>
          </a:prstGeom>
        </p:spPr>
      </p:pic>
      <p:pic>
        <p:nvPicPr>
          <p:cNvPr id="7" name="Picture 6">
            <a:extLst>
              <a:ext uri="{FF2B5EF4-FFF2-40B4-BE49-F238E27FC236}">
                <a16:creationId xmlns:a16="http://schemas.microsoft.com/office/drawing/2014/main" id="{FF6B3809-4DEC-6CCF-6E3A-7F27EC00B038}"/>
              </a:ext>
            </a:extLst>
          </p:cNvPr>
          <p:cNvPicPr>
            <a:picLocks noChangeAspect="1"/>
          </p:cNvPicPr>
          <p:nvPr/>
        </p:nvPicPr>
        <p:blipFill rotWithShape="1">
          <a:blip r:embed="rId3"/>
          <a:srcRect r="13462"/>
          <a:stretch/>
        </p:blipFill>
        <p:spPr>
          <a:xfrm>
            <a:off x="7364467" y="1928524"/>
            <a:ext cx="4591863" cy="4734586"/>
          </a:xfrm>
          <a:prstGeom prst="rect">
            <a:avLst/>
          </a:prstGeom>
        </p:spPr>
      </p:pic>
    </p:spTree>
    <p:extLst>
      <p:ext uri="{BB962C8B-B14F-4D97-AF65-F5344CB8AC3E}">
        <p14:creationId xmlns:p14="http://schemas.microsoft.com/office/powerpoint/2010/main" val="114556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68B3-00EA-A2ED-93BF-86D3607A9675}"/>
              </a:ext>
            </a:extLst>
          </p:cNvPr>
          <p:cNvSpPr>
            <a:spLocks noGrp="1"/>
          </p:cNvSpPr>
          <p:nvPr>
            <p:ph type="title"/>
          </p:nvPr>
        </p:nvSpPr>
        <p:spPr>
          <a:xfrm>
            <a:off x="196849" y="0"/>
            <a:ext cx="11995151" cy="820132"/>
          </a:xfrm>
        </p:spPr>
        <p:txBody>
          <a:bodyPr/>
          <a:lstStyle/>
          <a:p>
            <a:r>
              <a:rPr lang="en-US" sz="2800" dirty="0"/>
              <a:t>With custom Classes we should tell how to sort the elements by implementing the </a:t>
            </a:r>
            <a:r>
              <a:rPr lang="en-US" sz="2800" dirty="0" err="1"/>
              <a:t>IComparable</a:t>
            </a:r>
            <a:r>
              <a:rPr lang="en-US" sz="2800" dirty="0"/>
              <a:t> interface and providing an implementation for the </a:t>
            </a:r>
            <a:r>
              <a:rPr lang="en-US" sz="2800" dirty="0" err="1"/>
              <a:t>CompareTo</a:t>
            </a:r>
            <a:r>
              <a:rPr lang="en-US" sz="2800" dirty="0"/>
              <a:t> method</a:t>
            </a:r>
          </a:p>
        </p:txBody>
      </p:sp>
      <p:pic>
        <p:nvPicPr>
          <p:cNvPr id="5" name="Picture 4">
            <a:extLst>
              <a:ext uri="{FF2B5EF4-FFF2-40B4-BE49-F238E27FC236}">
                <a16:creationId xmlns:a16="http://schemas.microsoft.com/office/drawing/2014/main" id="{70FCE5FA-54EB-C4C6-D420-ACB2F7B58ED3}"/>
              </a:ext>
            </a:extLst>
          </p:cNvPr>
          <p:cNvPicPr>
            <a:picLocks noChangeAspect="1"/>
          </p:cNvPicPr>
          <p:nvPr/>
        </p:nvPicPr>
        <p:blipFill>
          <a:blip r:embed="rId2"/>
          <a:stretch>
            <a:fillRect/>
          </a:stretch>
        </p:blipFill>
        <p:spPr>
          <a:xfrm>
            <a:off x="421620" y="948809"/>
            <a:ext cx="8015370" cy="5737498"/>
          </a:xfrm>
          <a:prstGeom prst="rect">
            <a:avLst/>
          </a:prstGeom>
        </p:spPr>
      </p:pic>
      <p:pic>
        <p:nvPicPr>
          <p:cNvPr id="7" name="Picture 6">
            <a:extLst>
              <a:ext uri="{FF2B5EF4-FFF2-40B4-BE49-F238E27FC236}">
                <a16:creationId xmlns:a16="http://schemas.microsoft.com/office/drawing/2014/main" id="{BEEE4E68-95F0-3DC9-D9CC-B67F2C514E95}"/>
              </a:ext>
            </a:extLst>
          </p:cNvPr>
          <p:cNvPicPr>
            <a:picLocks noChangeAspect="1"/>
          </p:cNvPicPr>
          <p:nvPr/>
        </p:nvPicPr>
        <p:blipFill rotWithShape="1">
          <a:blip r:embed="rId3"/>
          <a:srcRect r="31289"/>
          <a:stretch/>
        </p:blipFill>
        <p:spPr>
          <a:xfrm>
            <a:off x="8710837" y="3250741"/>
            <a:ext cx="2318524" cy="1133633"/>
          </a:xfrm>
          <a:prstGeom prst="rect">
            <a:avLst/>
          </a:prstGeom>
        </p:spPr>
      </p:pic>
    </p:spTree>
    <p:extLst>
      <p:ext uri="{BB962C8B-B14F-4D97-AF65-F5344CB8AC3E}">
        <p14:creationId xmlns:p14="http://schemas.microsoft.com/office/powerpoint/2010/main" val="355576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CE60-AD10-0933-C592-F2DC8CDD89AD}"/>
              </a:ext>
            </a:extLst>
          </p:cNvPr>
          <p:cNvSpPr>
            <a:spLocks noGrp="1"/>
          </p:cNvSpPr>
          <p:nvPr>
            <p:ph type="title"/>
          </p:nvPr>
        </p:nvSpPr>
        <p:spPr>
          <a:xfrm>
            <a:off x="490194" y="315800"/>
            <a:ext cx="10928808" cy="815417"/>
          </a:xfrm>
        </p:spPr>
        <p:txBody>
          <a:bodyPr/>
          <a:lstStyle/>
          <a:p>
            <a:r>
              <a:rPr lang="en-US" b="1" dirty="0"/>
              <a:t>Generic </a:t>
            </a:r>
            <a:r>
              <a:rPr lang="en-US" b="1" dirty="0" err="1"/>
              <a:t>SortedSet</a:t>
            </a:r>
            <a:r>
              <a:rPr lang="en-US" b="1" dirty="0"/>
              <a:t> Collection Class Properties</a:t>
            </a:r>
          </a:p>
        </p:txBody>
      </p:sp>
      <p:sp>
        <p:nvSpPr>
          <p:cNvPr id="3" name="Text Placeholder 2">
            <a:extLst>
              <a:ext uri="{FF2B5EF4-FFF2-40B4-BE49-F238E27FC236}">
                <a16:creationId xmlns:a16="http://schemas.microsoft.com/office/drawing/2014/main" id="{9390286E-0681-C27A-5B20-3DA884053485}"/>
              </a:ext>
            </a:extLst>
          </p:cNvPr>
          <p:cNvSpPr>
            <a:spLocks noGrp="1"/>
          </p:cNvSpPr>
          <p:nvPr>
            <p:ph type="body" idx="1"/>
          </p:nvPr>
        </p:nvSpPr>
        <p:spPr>
          <a:xfrm>
            <a:off x="480767" y="1216058"/>
            <a:ext cx="11387579" cy="5505252"/>
          </a:xfrm>
        </p:spPr>
        <p:txBody>
          <a:bodyPr/>
          <a:lstStyle/>
          <a:p>
            <a:pPr marL="152396" indent="0">
              <a:buNone/>
            </a:pPr>
            <a:r>
              <a:rPr lang="en-US" sz="3200" b="1" dirty="0"/>
              <a:t>Min:</a:t>
            </a:r>
            <a:r>
              <a:rPr lang="en-US" sz="3200" dirty="0"/>
              <a:t> Returns the minimum value in the set</a:t>
            </a:r>
          </a:p>
          <a:p>
            <a:pPr marL="152396" indent="0">
              <a:buNone/>
            </a:pPr>
            <a:r>
              <a:rPr lang="en-US" sz="3200" b="1" dirty="0"/>
              <a:t>Max:</a:t>
            </a:r>
            <a:r>
              <a:rPr lang="en-US" sz="3200" dirty="0"/>
              <a:t> Returns the maximum value in the set</a:t>
            </a:r>
          </a:p>
          <a:p>
            <a:pPr marL="152396" indent="0">
              <a:buNone/>
            </a:pPr>
            <a:r>
              <a:rPr lang="en-US" sz="3200" b="1" dirty="0"/>
              <a:t>Count:</a:t>
            </a:r>
            <a:r>
              <a:rPr lang="en-US" sz="3200" dirty="0"/>
              <a:t> Returns the number of elements in the </a:t>
            </a:r>
            <a:r>
              <a:rPr lang="en-US" sz="3200" dirty="0" err="1"/>
              <a:t>SortedSet</a:t>
            </a:r>
            <a:r>
              <a:rPr lang="en-US" sz="3200" dirty="0"/>
              <a:t>.</a:t>
            </a:r>
          </a:p>
          <a:p>
            <a:pPr marL="152396" indent="0">
              <a:buNone/>
            </a:pPr>
            <a:r>
              <a:rPr lang="en-US" sz="3200" b="1" dirty="0"/>
              <a:t>Comparer:</a:t>
            </a:r>
            <a:r>
              <a:rPr lang="en-US" sz="3200" dirty="0"/>
              <a:t> Returns the comparer that is used to order the values in the Generic </a:t>
            </a:r>
            <a:r>
              <a:rPr lang="en-US" sz="3200" dirty="0" err="1"/>
              <a:t>SortedSet</a:t>
            </a:r>
            <a:endParaRPr lang="en-US" sz="3200" dirty="0"/>
          </a:p>
        </p:txBody>
      </p:sp>
    </p:spTree>
    <p:extLst>
      <p:ext uri="{BB962C8B-B14F-4D97-AF65-F5344CB8AC3E}">
        <p14:creationId xmlns:p14="http://schemas.microsoft.com/office/powerpoint/2010/main" val="135110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8359-A746-1E32-2616-4C6F883F6550}"/>
              </a:ext>
            </a:extLst>
          </p:cNvPr>
          <p:cNvSpPr>
            <a:spLocks noGrp="1"/>
          </p:cNvSpPr>
          <p:nvPr>
            <p:ph type="title"/>
          </p:nvPr>
        </p:nvSpPr>
        <p:spPr>
          <a:xfrm>
            <a:off x="484695" y="169682"/>
            <a:ext cx="11513270" cy="631596"/>
          </a:xfrm>
        </p:spPr>
        <p:txBody>
          <a:bodyPr/>
          <a:lstStyle/>
          <a:p>
            <a:r>
              <a:rPr lang="en-US" b="1" dirty="0"/>
              <a:t>Summary of Generic </a:t>
            </a:r>
            <a:r>
              <a:rPr lang="en-US" b="1" dirty="0" err="1"/>
              <a:t>SortedSet</a:t>
            </a:r>
            <a:r>
              <a:rPr lang="en-US" b="1" dirty="0"/>
              <a:t>&lt;T&gt; Collection Class</a:t>
            </a:r>
          </a:p>
        </p:txBody>
      </p:sp>
      <p:sp>
        <p:nvSpPr>
          <p:cNvPr id="3" name="Text Placeholder 2">
            <a:extLst>
              <a:ext uri="{FF2B5EF4-FFF2-40B4-BE49-F238E27FC236}">
                <a16:creationId xmlns:a16="http://schemas.microsoft.com/office/drawing/2014/main" id="{80E56BFA-F981-C909-CABC-BBA50CAE4CAE}"/>
              </a:ext>
            </a:extLst>
          </p:cNvPr>
          <p:cNvSpPr>
            <a:spLocks noGrp="1"/>
          </p:cNvSpPr>
          <p:nvPr>
            <p:ph type="body" idx="1"/>
          </p:nvPr>
        </p:nvSpPr>
        <p:spPr>
          <a:xfrm>
            <a:off x="484695" y="1055803"/>
            <a:ext cx="11348300" cy="5316717"/>
          </a:xfrm>
        </p:spPr>
        <p:txBody>
          <a:bodyPr/>
          <a:lstStyle/>
          <a:p>
            <a:pPr marL="152396" indent="0">
              <a:buNone/>
            </a:pPr>
            <a:r>
              <a:rPr lang="en-US" sz="2400" dirty="0"/>
              <a:t>The Generic </a:t>
            </a:r>
            <a:r>
              <a:rPr lang="en-US" sz="2400" dirty="0" err="1"/>
              <a:t>SortedSet</a:t>
            </a:r>
            <a:r>
              <a:rPr lang="en-US" sz="2400" dirty="0"/>
              <a:t>&lt;T&gt; Collection Class implements the </a:t>
            </a:r>
            <a:r>
              <a:rPr lang="en-US" sz="2400" dirty="0" err="1"/>
              <a:t>ICollection</a:t>
            </a:r>
            <a:r>
              <a:rPr lang="en-US" sz="2400" dirty="0"/>
              <a:t>&lt;T&gt;, </a:t>
            </a:r>
            <a:r>
              <a:rPr lang="en-US" sz="2400" dirty="0" err="1"/>
              <a:t>IEnumerable</a:t>
            </a:r>
            <a:r>
              <a:rPr lang="en-US" sz="2400" dirty="0"/>
              <a:t>&lt;T&gt;, </a:t>
            </a:r>
            <a:r>
              <a:rPr lang="en-US" sz="2400" dirty="0" err="1"/>
              <a:t>IEnumerable</a:t>
            </a:r>
            <a:r>
              <a:rPr lang="en-US" sz="2400" dirty="0"/>
              <a:t>, </a:t>
            </a:r>
            <a:r>
              <a:rPr lang="en-US" sz="2400" dirty="0" err="1"/>
              <a:t>IReadOnlyCollection</a:t>
            </a:r>
            <a:r>
              <a:rPr lang="en-US" sz="2400" dirty="0"/>
              <a:t>&lt;T&gt;, </a:t>
            </a:r>
            <a:r>
              <a:rPr lang="en-US" sz="2400" dirty="0" err="1"/>
              <a:t>ISet</a:t>
            </a:r>
            <a:r>
              <a:rPr lang="en-US" sz="2400" dirty="0"/>
              <a:t>&lt;T&gt;, </a:t>
            </a:r>
            <a:r>
              <a:rPr lang="en-US" sz="2400" dirty="0" err="1"/>
              <a:t>ICollection</a:t>
            </a:r>
            <a:r>
              <a:rPr lang="en-US" sz="2400" dirty="0"/>
              <a:t>, </a:t>
            </a:r>
            <a:r>
              <a:rPr lang="en-US" sz="2400" dirty="0" err="1"/>
              <a:t>IDeserializationCallback</a:t>
            </a:r>
            <a:r>
              <a:rPr lang="en-US" sz="2400" dirty="0"/>
              <a:t>, </a:t>
            </a:r>
            <a:r>
              <a:rPr lang="en-US" sz="2400" dirty="0" err="1"/>
              <a:t>ISerializable</a:t>
            </a:r>
            <a:r>
              <a:rPr lang="en-US" sz="2400" dirty="0"/>
              <a:t> interfaces.</a:t>
            </a:r>
          </a:p>
          <a:p>
            <a:pPr marL="152396" indent="0">
              <a:buNone/>
            </a:pPr>
            <a:r>
              <a:rPr lang="en-US" sz="2400" dirty="0"/>
              <a:t>The capacity of a </a:t>
            </a:r>
            <a:r>
              <a:rPr lang="en-US" sz="2400" dirty="0" err="1"/>
              <a:t>SortedSet</a:t>
            </a:r>
            <a:r>
              <a:rPr lang="en-US" sz="2400" dirty="0"/>
              <a:t>&lt;T&gt; collection is the number of elements it can hold.</a:t>
            </a:r>
          </a:p>
          <a:p>
            <a:pPr marL="152396" indent="0">
              <a:buNone/>
            </a:pPr>
            <a:r>
              <a:rPr lang="en-US" sz="2400" dirty="0"/>
              <a:t>The Generic </a:t>
            </a:r>
            <a:r>
              <a:rPr lang="en-US" sz="2400" dirty="0" err="1"/>
              <a:t>SortedSet</a:t>
            </a:r>
            <a:r>
              <a:rPr lang="en-US" sz="2400" dirty="0"/>
              <a:t>&lt;T&gt; Collection provides many mathematical set operations, such as intersection, union, and difference.</a:t>
            </a:r>
          </a:p>
          <a:p>
            <a:pPr marL="152396" indent="0">
              <a:buNone/>
            </a:pPr>
            <a:r>
              <a:rPr lang="en-US" sz="2400" dirty="0"/>
              <a:t>It does not allow the addition of duplicate elements i.e. the elements must be unique in </a:t>
            </a:r>
            <a:r>
              <a:rPr lang="en-US" sz="2400" dirty="0" err="1"/>
              <a:t>SortedSet</a:t>
            </a:r>
            <a:r>
              <a:rPr lang="en-US" sz="2400" dirty="0"/>
              <a:t>&lt;T&gt;.</a:t>
            </a:r>
          </a:p>
          <a:p>
            <a:pPr marL="152396" indent="0">
              <a:buNone/>
            </a:pPr>
            <a:r>
              <a:rPr lang="en-US" sz="2400" dirty="0"/>
              <a:t>In </a:t>
            </a:r>
            <a:r>
              <a:rPr lang="en-US" sz="2400" dirty="0" err="1"/>
              <a:t>SortedSet</a:t>
            </a:r>
            <a:r>
              <a:rPr lang="en-US" sz="2400" dirty="0"/>
              <a:t>, the order of the element is ascending.</a:t>
            </a:r>
          </a:p>
          <a:p>
            <a:pPr marL="152396" indent="0">
              <a:buNone/>
            </a:pPr>
            <a:r>
              <a:rPr lang="en-US" sz="2400" dirty="0"/>
              <a:t>The Generic </a:t>
            </a:r>
            <a:r>
              <a:rPr lang="en-US" sz="2400" dirty="0" err="1"/>
              <a:t>SortedSet</a:t>
            </a:r>
            <a:r>
              <a:rPr lang="en-US" sz="2400" dirty="0"/>
              <a:t>&lt;T&gt; in C# is a dynamic collection. That means the size of the </a:t>
            </a:r>
            <a:r>
              <a:rPr lang="en-US" sz="2400" dirty="0" err="1"/>
              <a:t>SortedSet</a:t>
            </a:r>
            <a:r>
              <a:rPr lang="en-US" sz="2400" dirty="0"/>
              <a:t> is automatically increased when new elements are added to the collection.</a:t>
            </a:r>
          </a:p>
          <a:p>
            <a:pPr marL="152396" indent="0">
              <a:buNone/>
            </a:pPr>
            <a:r>
              <a:rPr lang="en-US" sz="2400" dirty="0"/>
              <a:t>As the </a:t>
            </a:r>
            <a:r>
              <a:rPr lang="en-US" sz="2400" dirty="0" err="1"/>
              <a:t>SortedSet</a:t>
            </a:r>
            <a:r>
              <a:rPr lang="en-US" sz="2400" dirty="0"/>
              <a:t>&lt;T&gt; is a Generic Collection, so we can only store the same type of elements.</a:t>
            </a:r>
          </a:p>
        </p:txBody>
      </p:sp>
    </p:spTree>
    <p:extLst>
      <p:ext uri="{BB962C8B-B14F-4D97-AF65-F5344CB8AC3E}">
        <p14:creationId xmlns:p14="http://schemas.microsoft.com/office/powerpoint/2010/main" val="369540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t>What is Generic </a:t>
            </a:r>
            <a:r>
              <a:rPr lang="en-US" b="1" dirty="0" err="1"/>
              <a:t>SortedSet</a:t>
            </a:r>
            <a:r>
              <a:rPr lang="en-US" b="1" dirty="0"/>
              <a:t>&lt;T&gt; Collection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The Generic </a:t>
            </a:r>
            <a:r>
              <a:rPr lang="en-US" dirty="0" err="1"/>
              <a:t>SortedSet</a:t>
            </a:r>
            <a:r>
              <a:rPr lang="en-US" dirty="0"/>
              <a:t>&lt;T&gt; Collection Class in C# is used to store, remove or view elements. </a:t>
            </a:r>
            <a:r>
              <a:rPr lang="en-US" dirty="0" err="1"/>
              <a:t>SortedSet</a:t>
            </a:r>
            <a:r>
              <a:rPr lang="en-US" dirty="0"/>
              <a:t> Collection store the elements in sorted order. That means it stores the element in ascending order and also, and it does not store duplicate elements. So, it is recommended to use the </a:t>
            </a:r>
            <a:r>
              <a:rPr lang="en-US" dirty="0" err="1"/>
              <a:t>SortedSet</a:t>
            </a:r>
            <a:r>
              <a:rPr lang="en-US" dirty="0"/>
              <a:t> collection if you want to store only unique elements in ascending order. This collection is of the generic type collection and hence it belongs to </a:t>
            </a:r>
            <a:r>
              <a:rPr lang="en-US" dirty="0" err="1"/>
              <a:t>System.Collections.Generic</a:t>
            </a:r>
            <a:r>
              <a:rPr lang="en-US" dirty="0"/>
              <a:t> namespace.</a:t>
            </a:r>
          </a:p>
          <a:p>
            <a:pPr marL="152396" indent="0">
              <a:buNone/>
            </a:pPr>
            <a:r>
              <a:rPr lang="en-US" dirty="0"/>
              <a:t>It also provides many mathematical set operations, such as intersection, union, and difference. It is a dynamic collection means the size of the </a:t>
            </a:r>
            <a:r>
              <a:rPr lang="en-US" dirty="0" err="1"/>
              <a:t>SortedSet</a:t>
            </a:r>
            <a:r>
              <a:rPr lang="en-US" dirty="0"/>
              <a:t> is automatically increased when new elements are added.</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2BF9-0C40-760B-042C-E98A72D5AAE7}"/>
              </a:ext>
            </a:extLst>
          </p:cNvPr>
          <p:cNvSpPr>
            <a:spLocks noGrp="1"/>
          </p:cNvSpPr>
          <p:nvPr>
            <p:ph type="title"/>
          </p:nvPr>
        </p:nvSpPr>
        <p:spPr>
          <a:xfrm>
            <a:off x="468197" y="0"/>
            <a:ext cx="11428429" cy="675800"/>
          </a:xfrm>
        </p:spPr>
        <p:txBody>
          <a:bodyPr/>
          <a:lstStyle/>
          <a:p>
            <a:r>
              <a:rPr lang="en-US" dirty="0"/>
              <a:t>How to create a Generic </a:t>
            </a:r>
            <a:r>
              <a:rPr lang="en-US" dirty="0" err="1"/>
              <a:t>SortedSet</a:t>
            </a:r>
            <a:r>
              <a:rPr lang="en-US" dirty="0"/>
              <a:t> Collection</a:t>
            </a:r>
          </a:p>
        </p:txBody>
      </p:sp>
      <p:sp>
        <p:nvSpPr>
          <p:cNvPr id="3" name="Text Placeholder 2">
            <a:extLst>
              <a:ext uri="{FF2B5EF4-FFF2-40B4-BE49-F238E27FC236}">
                <a16:creationId xmlns:a16="http://schemas.microsoft.com/office/drawing/2014/main" id="{FFB614F5-757D-A58F-FC0B-B29198195FD4}"/>
              </a:ext>
            </a:extLst>
          </p:cNvPr>
          <p:cNvSpPr>
            <a:spLocks noGrp="1"/>
          </p:cNvSpPr>
          <p:nvPr>
            <p:ph type="body" idx="1"/>
          </p:nvPr>
        </p:nvSpPr>
        <p:spPr>
          <a:xfrm>
            <a:off x="301659" y="791852"/>
            <a:ext cx="11660956" cy="5863472"/>
          </a:xfrm>
        </p:spPr>
        <p:txBody>
          <a:bodyPr/>
          <a:lstStyle/>
          <a:p>
            <a:r>
              <a:rPr lang="en-US" sz="2400" dirty="0"/>
              <a:t>The Generic </a:t>
            </a:r>
            <a:r>
              <a:rPr lang="en-US" sz="2400" dirty="0" err="1"/>
              <a:t>SortedSet</a:t>
            </a:r>
            <a:r>
              <a:rPr lang="en-US" sz="2400" dirty="0"/>
              <a:t> Collection class in C# provided five constructors that we can use to create an instance of </a:t>
            </a:r>
            <a:r>
              <a:rPr lang="en-US" sz="2400" dirty="0" err="1"/>
              <a:t>SortedSet</a:t>
            </a:r>
            <a:r>
              <a:rPr lang="en-US" sz="2400" dirty="0"/>
              <a:t>. They are as follows:</a:t>
            </a:r>
          </a:p>
          <a:p>
            <a:r>
              <a:rPr lang="en-US" sz="2400" b="1" dirty="0" err="1"/>
              <a:t>SortedSet</a:t>
            </a:r>
            <a:r>
              <a:rPr lang="en-US" sz="2400" b="1" dirty="0"/>
              <a:t>():</a:t>
            </a:r>
            <a:r>
              <a:rPr lang="en-US" sz="2400" dirty="0"/>
              <a:t> It initializes a new instance of the Generic </a:t>
            </a:r>
            <a:r>
              <a:rPr lang="en-US" sz="2400" dirty="0" err="1"/>
              <a:t>SortedSet</a:t>
            </a:r>
            <a:r>
              <a:rPr lang="en-US" sz="2400" dirty="0"/>
              <a:t> class.</a:t>
            </a:r>
          </a:p>
          <a:p>
            <a:r>
              <a:rPr lang="en-US" sz="2400" b="1" dirty="0" err="1"/>
              <a:t>SortedSet</a:t>
            </a:r>
            <a:r>
              <a:rPr lang="en-US" sz="2400" b="1" dirty="0"/>
              <a:t>(</a:t>
            </a:r>
            <a:r>
              <a:rPr lang="en-US" sz="2400" b="1" dirty="0" err="1"/>
              <a:t>IComparer</a:t>
            </a:r>
            <a:r>
              <a:rPr lang="en-US" sz="2400" b="1" dirty="0"/>
              <a:t>&lt;T&gt; comparer):</a:t>
            </a:r>
            <a:r>
              <a:rPr lang="en-US" sz="2400" dirty="0"/>
              <a:t> It initializes a new instance of the Generic </a:t>
            </a:r>
            <a:r>
              <a:rPr lang="en-US" sz="2400" dirty="0" err="1"/>
              <a:t>SortedSet</a:t>
            </a:r>
            <a:r>
              <a:rPr lang="en-US" sz="2400" dirty="0"/>
              <a:t> class that uses a specified comparer</a:t>
            </a:r>
          </a:p>
          <a:p>
            <a:r>
              <a:rPr lang="en-US" sz="2400" b="1" dirty="0" err="1"/>
              <a:t>SortedSet</a:t>
            </a:r>
            <a:r>
              <a:rPr lang="en-US" sz="2400" b="1" dirty="0"/>
              <a:t>(</a:t>
            </a:r>
            <a:r>
              <a:rPr lang="en-US" sz="2400" b="1" dirty="0" err="1"/>
              <a:t>IEnumerable</a:t>
            </a:r>
            <a:r>
              <a:rPr lang="en-US" sz="2400" b="1" dirty="0"/>
              <a:t>&lt;T&gt; collection):</a:t>
            </a:r>
            <a:r>
              <a:rPr lang="en-US" sz="2400" dirty="0"/>
              <a:t> It initializes a new instance of the Generic </a:t>
            </a:r>
            <a:r>
              <a:rPr lang="en-US" sz="2400" dirty="0" err="1"/>
              <a:t>SortedSet</a:t>
            </a:r>
            <a:r>
              <a:rPr lang="en-US" sz="2400" dirty="0"/>
              <a:t> class that contains elements copied from a specified enumerable collection.</a:t>
            </a:r>
          </a:p>
          <a:p>
            <a:r>
              <a:rPr lang="en-US" sz="2400" b="1" dirty="0" err="1"/>
              <a:t>SortedSet</a:t>
            </a:r>
            <a:r>
              <a:rPr lang="en-US" sz="2400" b="1" dirty="0"/>
              <a:t>(</a:t>
            </a:r>
            <a:r>
              <a:rPr lang="en-US" sz="2400" b="1" dirty="0" err="1"/>
              <a:t>IEnumerable</a:t>
            </a:r>
            <a:r>
              <a:rPr lang="en-US" sz="2400" b="1" dirty="0"/>
              <a:t>&lt;T&gt; collection, </a:t>
            </a:r>
            <a:r>
              <a:rPr lang="en-US" sz="2400" b="1" dirty="0" err="1"/>
              <a:t>IComparer</a:t>
            </a:r>
            <a:r>
              <a:rPr lang="en-US" sz="2400" b="1" dirty="0"/>
              <a:t>&lt;T&gt; comparer):</a:t>
            </a:r>
            <a:r>
              <a:rPr lang="en-US" sz="2400" dirty="0"/>
              <a:t> It initializes a new instance of the Generic </a:t>
            </a:r>
            <a:r>
              <a:rPr lang="en-US" sz="2400" dirty="0" err="1"/>
              <a:t>SortedSet</a:t>
            </a:r>
            <a:r>
              <a:rPr lang="en-US" sz="2400" dirty="0"/>
              <a:t> class that contains elements copied from a specified enumerable collection and that uses a specified comparer.</a:t>
            </a:r>
          </a:p>
          <a:p>
            <a:r>
              <a:rPr lang="en-US" sz="2400" b="1" dirty="0" err="1"/>
              <a:t>SortedSet</a:t>
            </a:r>
            <a:r>
              <a:rPr lang="en-US" sz="2400" b="1" dirty="0"/>
              <a:t>(</a:t>
            </a:r>
            <a:r>
              <a:rPr lang="en-US" sz="2400" b="1" dirty="0" err="1"/>
              <a:t>SerializationInfo</a:t>
            </a:r>
            <a:r>
              <a:rPr lang="en-US" sz="2400" b="1" dirty="0"/>
              <a:t> info, </a:t>
            </a:r>
            <a:r>
              <a:rPr lang="en-US" sz="2400" b="1" dirty="0" err="1"/>
              <a:t>StreamingContext</a:t>
            </a:r>
            <a:r>
              <a:rPr lang="en-US" sz="2400" b="1" dirty="0"/>
              <a:t> context): </a:t>
            </a:r>
            <a:r>
              <a:rPr lang="en-US" sz="2400" dirty="0"/>
              <a:t>It initializes a new instance of the Generic </a:t>
            </a:r>
            <a:r>
              <a:rPr lang="en-US" sz="2400" dirty="0" err="1"/>
              <a:t>SortedSet</a:t>
            </a:r>
            <a:r>
              <a:rPr lang="en-US" sz="2400" dirty="0"/>
              <a:t> class that contains serialized data. The parameter info specifies the object that contains the information that is required to serialize the Generic </a:t>
            </a:r>
            <a:r>
              <a:rPr lang="en-US" sz="2400" dirty="0" err="1"/>
              <a:t>SortedSet</a:t>
            </a:r>
            <a:r>
              <a:rPr lang="en-US" sz="2400" dirty="0"/>
              <a:t> object and the context parameter specifies the structure that contains the source and destination of the serialized stream associated with the Generic </a:t>
            </a:r>
            <a:r>
              <a:rPr lang="en-US" sz="2400" dirty="0" err="1"/>
              <a:t>SortedSet</a:t>
            </a:r>
            <a:r>
              <a:rPr lang="en-US" sz="2400" dirty="0"/>
              <a:t> object.</a:t>
            </a:r>
          </a:p>
        </p:txBody>
      </p:sp>
    </p:spTree>
    <p:extLst>
      <p:ext uri="{BB962C8B-B14F-4D97-AF65-F5344CB8AC3E}">
        <p14:creationId xmlns:p14="http://schemas.microsoft.com/office/powerpoint/2010/main" val="156970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6DFC-0A9F-F145-7723-163EB0BC4B54}"/>
              </a:ext>
            </a:extLst>
          </p:cNvPr>
          <p:cNvSpPr>
            <a:spLocks noGrp="1"/>
          </p:cNvSpPr>
          <p:nvPr>
            <p:ph type="title"/>
          </p:nvPr>
        </p:nvSpPr>
        <p:spPr>
          <a:xfrm>
            <a:off x="542041" y="100457"/>
            <a:ext cx="11107918" cy="653687"/>
          </a:xfrm>
        </p:spPr>
        <p:txBody>
          <a:bodyPr/>
          <a:lstStyle/>
          <a:p>
            <a:r>
              <a:rPr lang="en-US" b="1" dirty="0"/>
              <a:t>How to Add Elements into a </a:t>
            </a:r>
            <a:r>
              <a:rPr lang="en-US" b="1" dirty="0" err="1"/>
              <a:t>SortedSet</a:t>
            </a:r>
            <a:r>
              <a:rPr lang="en-US" b="1" dirty="0"/>
              <a:t> Collection</a:t>
            </a:r>
          </a:p>
        </p:txBody>
      </p:sp>
      <p:sp>
        <p:nvSpPr>
          <p:cNvPr id="3" name="Text Placeholder 2">
            <a:extLst>
              <a:ext uri="{FF2B5EF4-FFF2-40B4-BE49-F238E27FC236}">
                <a16:creationId xmlns:a16="http://schemas.microsoft.com/office/drawing/2014/main" id="{86B2DC11-0B41-0FDC-A236-D136F703ECBC}"/>
              </a:ext>
            </a:extLst>
          </p:cNvPr>
          <p:cNvSpPr>
            <a:spLocks noGrp="1"/>
          </p:cNvSpPr>
          <p:nvPr>
            <p:ph type="body" idx="1"/>
          </p:nvPr>
        </p:nvSpPr>
        <p:spPr>
          <a:xfrm>
            <a:off x="769854" y="754145"/>
            <a:ext cx="11107918" cy="5891752"/>
          </a:xfrm>
        </p:spPr>
        <p:txBody>
          <a:bodyPr/>
          <a:lstStyle/>
          <a:p>
            <a:r>
              <a:rPr lang="en-US" dirty="0"/>
              <a:t>If you want to add elements to your </a:t>
            </a:r>
            <a:r>
              <a:rPr lang="en-US" dirty="0" err="1"/>
              <a:t>SortedSet</a:t>
            </a:r>
            <a:r>
              <a:rPr lang="en-US" dirty="0"/>
              <a:t> Collection, then you need to use the following Add() method of the </a:t>
            </a:r>
            <a:r>
              <a:rPr lang="en-US" dirty="0" err="1"/>
              <a:t>SortedSet</a:t>
            </a:r>
            <a:r>
              <a:rPr lang="en-US" dirty="0"/>
              <a:t> class.</a:t>
            </a:r>
          </a:p>
          <a:p>
            <a:r>
              <a:rPr lang="en-US" b="1" dirty="0"/>
              <a:t>Add(T item): </a:t>
            </a:r>
            <a:r>
              <a:rPr lang="en-US" dirty="0"/>
              <a:t>This method is used to add an element to the set and returns a value that indicates if it was successfully added. The parameter item specifies the element to add to the set. It returns true if the element is added to the </a:t>
            </a:r>
            <a:r>
              <a:rPr lang="en-US" dirty="0" err="1"/>
              <a:t>SortedSet</a:t>
            </a:r>
            <a:r>
              <a:rPr lang="en-US" dirty="0"/>
              <a:t> object; otherwise, false.</a:t>
            </a:r>
          </a:p>
        </p:txBody>
      </p:sp>
      <p:pic>
        <p:nvPicPr>
          <p:cNvPr id="5" name="Picture 4">
            <a:extLst>
              <a:ext uri="{FF2B5EF4-FFF2-40B4-BE49-F238E27FC236}">
                <a16:creationId xmlns:a16="http://schemas.microsoft.com/office/drawing/2014/main" id="{5C4B61A3-4312-E793-2039-60528989B6E8}"/>
              </a:ext>
            </a:extLst>
          </p:cNvPr>
          <p:cNvPicPr>
            <a:picLocks noChangeAspect="1"/>
          </p:cNvPicPr>
          <p:nvPr/>
        </p:nvPicPr>
        <p:blipFill>
          <a:blip r:embed="rId2"/>
          <a:stretch>
            <a:fillRect/>
          </a:stretch>
        </p:blipFill>
        <p:spPr>
          <a:xfrm>
            <a:off x="3107917" y="3671381"/>
            <a:ext cx="5372850" cy="2324424"/>
          </a:xfrm>
          <a:prstGeom prst="rect">
            <a:avLst/>
          </a:prstGeom>
        </p:spPr>
      </p:pic>
    </p:spTree>
    <p:extLst>
      <p:ext uri="{BB962C8B-B14F-4D97-AF65-F5344CB8AC3E}">
        <p14:creationId xmlns:p14="http://schemas.microsoft.com/office/powerpoint/2010/main" val="3335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B205-92BB-11D8-1F62-F99BB16A8C5A}"/>
              </a:ext>
            </a:extLst>
          </p:cNvPr>
          <p:cNvSpPr>
            <a:spLocks noGrp="1"/>
          </p:cNvSpPr>
          <p:nvPr>
            <p:ph type="title"/>
          </p:nvPr>
        </p:nvSpPr>
        <p:spPr>
          <a:xfrm>
            <a:off x="609600" y="109884"/>
            <a:ext cx="11305880" cy="634834"/>
          </a:xfrm>
        </p:spPr>
        <p:txBody>
          <a:bodyPr/>
          <a:lstStyle/>
          <a:p>
            <a:r>
              <a:rPr lang="en-US" dirty="0"/>
              <a:t>How to Access a Generic </a:t>
            </a:r>
            <a:r>
              <a:rPr lang="en-US" dirty="0" err="1"/>
              <a:t>SortedSet</a:t>
            </a:r>
            <a:r>
              <a:rPr lang="en-US" dirty="0"/>
              <a:t>&lt;T&gt; Collection</a:t>
            </a:r>
          </a:p>
        </p:txBody>
      </p:sp>
      <p:sp>
        <p:nvSpPr>
          <p:cNvPr id="3" name="Text Placeholder 2">
            <a:extLst>
              <a:ext uri="{FF2B5EF4-FFF2-40B4-BE49-F238E27FC236}">
                <a16:creationId xmlns:a16="http://schemas.microsoft.com/office/drawing/2014/main" id="{C59F04FE-9B07-FE27-B88C-B81EA7B0B9BA}"/>
              </a:ext>
            </a:extLst>
          </p:cNvPr>
          <p:cNvSpPr>
            <a:spLocks noGrp="1"/>
          </p:cNvSpPr>
          <p:nvPr>
            <p:ph type="body" idx="1"/>
          </p:nvPr>
        </p:nvSpPr>
        <p:spPr>
          <a:xfrm>
            <a:off x="609599" y="744718"/>
            <a:ext cx="11173905" cy="5437482"/>
          </a:xfrm>
        </p:spPr>
        <p:txBody>
          <a:bodyPr/>
          <a:lstStyle/>
          <a:p>
            <a:pPr marL="152396" indent="0">
              <a:buNone/>
            </a:pPr>
            <a:r>
              <a:rPr lang="en-US" dirty="0"/>
              <a:t>We can access the elements of the </a:t>
            </a:r>
            <a:r>
              <a:rPr lang="en-US" dirty="0" err="1"/>
              <a:t>SortedSet</a:t>
            </a:r>
            <a:r>
              <a:rPr lang="en-US" dirty="0"/>
              <a:t>&lt;T&gt; collection in C# using the </a:t>
            </a:r>
            <a:r>
              <a:rPr lang="en-US" dirty="0" err="1"/>
              <a:t>ForEach</a:t>
            </a:r>
            <a:r>
              <a:rPr lang="en-US" dirty="0"/>
              <a:t> loop as follows:</a:t>
            </a:r>
          </a:p>
          <a:p>
            <a:pPr marL="152396" indent="0">
              <a:buNone/>
            </a:pPr>
            <a:endParaRPr lang="en-US" dirty="0"/>
          </a:p>
        </p:txBody>
      </p:sp>
      <p:pic>
        <p:nvPicPr>
          <p:cNvPr id="9" name="Picture 8">
            <a:extLst>
              <a:ext uri="{FF2B5EF4-FFF2-40B4-BE49-F238E27FC236}">
                <a16:creationId xmlns:a16="http://schemas.microsoft.com/office/drawing/2014/main" id="{4303B518-5A42-C52E-2BEC-2E9E86584B2B}"/>
              </a:ext>
            </a:extLst>
          </p:cNvPr>
          <p:cNvPicPr>
            <a:picLocks noChangeAspect="1"/>
          </p:cNvPicPr>
          <p:nvPr/>
        </p:nvPicPr>
        <p:blipFill>
          <a:blip r:embed="rId2"/>
          <a:stretch>
            <a:fillRect/>
          </a:stretch>
        </p:blipFill>
        <p:spPr>
          <a:xfrm>
            <a:off x="1227220" y="2531916"/>
            <a:ext cx="5382376" cy="3000794"/>
          </a:xfrm>
          <a:prstGeom prst="rect">
            <a:avLst/>
          </a:prstGeom>
        </p:spPr>
      </p:pic>
      <p:pic>
        <p:nvPicPr>
          <p:cNvPr id="11" name="Picture 10">
            <a:extLst>
              <a:ext uri="{FF2B5EF4-FFF2-40B4-BE49-F238E27FC236}">
                <a16:creationId xmlns:a16="http://schemas.microsoft.com/office/drawing/2014/main" id="{011E7457-87D8-7313-FD22-BEAF49046461}"/>
              </a:ext>
            </a:extLst>
          </p:cNvPr>
          <p:cNvPicPr>
            <a:picLocks noChangeAspect="1"/>
          </p:cNvPicPr>
          <p:nvPr/>
        </p:nvPicPr>
        <p:blipFill>
          <a:blip r:embed="rId3"/>
          <a:stretch>
            <a:fillRect/>
          </a:stretch>
        </p:blipFill>
        <p:spPr>
          <a:xfrm>
            <a:off x="7148176" y="2222310"/>
            <a:ext cx="3400900" cy="3620005"/>
          </a:xfrm>
          <a:prstGeom prst="rect">
            <a:avLst/>
          </a:prstGeom>
        </p:spPr>
      </p:pic>
    </p:spTree>
    <p:extLst>
      <p:ext uri="{BB962C8B-B14F-4D97-AF65-F5344CB8AC3E}">
        <p14:creationId xmlns:p14="http://schemas.microsoft.com/office/powerpoint/2010/main" val="66531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62BA-02E9-C9A7-CF2D-AC2E0D969AE0}"/>
              </a:ext>
            </a:extLst>
          </p:cNvPr>
          <p:cNvSpPr>
            <a:spLocks noGrp="1"/>
          </p:cNvSpPr>
          <p:nvPr>
            <p:ph type="title"/>
          </p:nvPr>
        </p:nvSpPr>
        <p:spPr>
          <a:xfrm>
            <a:off x="273378" y="109884"/>
            <a:ext cx="11576114" cy="653687"/>
          </a:xfrm>
        </p:spPr>
        <p:txBody>
          <a:bodyPr/>
          <a:lstStyle/>
          <a:p>
            <a:r>
              <a:rPr lang="en-US" sz="3200" dirty="0"/>
              <a:t>How to Remove Elements from a Generic </a:t>
            </a:r>
            <a:r>
              <a:rPr lang="en-US" sz="3200" dirty="0" err="1"/>
              <a:t>SortedSet</a:t>
            </a:r>
            <a:r>
              <a:rPr lang="en-US" sz="3200" dirty="0"/>
              <a:t>&lt;T&gt; Collection</a:t>
            </a:r>
          </a:p>
        </p:txBody>
      </p:sp>
      <p:sp>
        <p:nvSpPr>
          <p:cNvPr id="3" name="Text Placeholder 2">
            <a:extLst>
              <a:ext uri="{FF2B5EF4-FFF2-40B4-BE49-F238E27FC236}">
                <a16:creationId xmlns:a16="http://schemas.microsoft.com/office/drawing/2014/main" id="{00BB6A70-586A-52ED-B69E-FFAB8BBC118B}"/>
              </a:ext>
            </a:extLst>
          </p:cNvPr>
          <p:cNvSpPr>
            <a:spLocks noGrp="1"/>
          </p:cNvSpPr>
          <p:nvPr>
            <p:ph type="body" idx="1"/>
          </p:nvPr>
        </p:nvSpPr>
        <p:spPr>
          <a:xfrm>
            <a:off x="342509" y="622169"/>
            <a:ext cx="11506984" cy="6014301"/>
          </a:xfrm>
        </p:spPr>
        <p:txBody>
          <a:bodyPr/>
          <a:lstStyle/>
          <a:p>
            <a:r>
              <a:rPr lang="en-US" sz="2400" dirty="0"/>
              <a:t>The Generic </a:t>
            </a:r>
            <a:r>
              <a:rPr lang="en-US" sz="2400" dirty="0" err="1"/>
              <a:t>SortedSet</a:t>
            </a:r>
            <a:r>
              <a:rPr lang="en-US" sz="2400" dirty="0"/>
              <a:t>&lt;T&gt; Collection Class in C# provides the following three methods to remove elements from the HashSet.</a:t>
            </a:r>
          </a:p>
          <a:p>
            <a:r>
              <a:rPr lang="en-US" sz="2400" b="1" dirty="0"/>
              <a:t>Remove(T item):</a:t>
            </a:r>
            <a:r>
              <a:rPr lang="en-US" sz="2400" dirty="0"/>
              <a:t> This method is used to remove the specified element from a </a:t>
            </a:r>
            <a:r>
              <a:rPr lang="en-US" sz="2400" dirty="0" err="1"/>
              <a:t>SortedSet</a:t>
            </a:r>
            <a:r>
              <a:rPr lang="en-US" sz="2400" dirty="0"/>
              <a:t> object. Here, the parameter item specifies the element to remove. It returns true if the element is successfully found and removed; otherwise, false. This method returns false if the item is not found in the Generic </a:t>
            </a:r>
            <a:r>
              <a:rPr lang="en-US" sz="2400" dirty="0" err="1"/>
              <a:t>SortedSe</a:t>
            </a:r>
            <a:r>
              <a:rPr lang="en-US" sz="2400" dirty="0"/>
              <a:t> collection.</a:t>
            </a:r>
          </a:p>
          <a:p>
            <a:r>
              <a:rPr lang="en-US" sz="2400" b="1" dirty="0" err="1"/>
              <a:t>RemoveWhere</a:t>
            </a:r>
            <a:r>
              <a:rPr lang="en-US" sz="2400" b="1" dirty="0"/>
              <a:t>(Predicate&lt;T&gt; match): </a:t>
            </a:r>
            <a:r>
              <a:rPr lang="en-US" sz="2400" dirty="0"/>
              <a:t>This method is used to remove all elements that match the conditions defined by the specified predicate from a </a:t>
            </a:r>
            <a:r>
              <a:rPr lang="en-US" sz="2400" dirty="0" err="1"/>
              <a:t>SortedSet</a:t>
            </a:r>
            <a:r>
              <a:rPr lang="en-US" sz="2400" dirty="0"/>
              <a:t> collection. It returns the number of elements that were removed from the </a:t>
            </a:r>
            <a:r>
              <a:rPr lang="en-US" sz="2400" dirty="0" err="1"/>
              <a:t>SortedSet</a:t>
            </a:r>
            <a:r>
              <a:rPr lang="en-US" sz="2400" dirty="0"/>
              <a:t> collection. Here, the parameter match specifies the Predicate delegate that defines the conditions of the elements to remove.</a:t>
            </a:r>
          </a:p>
          <a:p>
            <a:r>
              <a:rPr lang="en-US" sz="2400" b="1" dirty="0"/>
              <a:t>Clear(): </a:t>
            </a:r>
            <a:r>
              <a:rPr lang="en-US" sz="2400" dirty="0"/>
              <a:t>This method is used to remove all elements from a </a:t>
            </a:r>
            <a:r>
              <a:rPr lang="en-US" sz="2400" dirty="0" err="1"/>
              <a:t>SortedSet</a:t>
            </a:r>
            <a:r>
              <a:rPr lang="en-US" sz="2400" dirty="0"/>
              <a:t> object.</a:t>
            </a:r>
          </a:p>
          <a:p>
            <a:endParaRPr lang="en-US" dirty="0"/>
          </a:p>
        </p:txBody>
      </p:sp>
    </p:spTree>
    <p:extLst>
      <p:ext uri="{BB962C8B-B14F-4D97-AF65-F5344CB8AC3E}">
        <p14:creationId xmlns:p14="http://schemas.microsoft.com/office/powerpoint/2010/main" val="416869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3596B4-923A-2A83-2602-603A903725FF}"/>
              </a:ext>
            </a:extLst>
          </p:cNvPr>
          <p:cNvPicPr>
            <a:picLocks noChangeAspect="1"/>
          </p:cNvPicPr>
          <p:nvPr/>
        </p:nvPicPr>
        <p:blipFill rotWithShape="1">
          <a:blip r:embed="rId2"/>
          <a:srcRect r="4412"/>
          <a:stretch/>
        </p:blipFill>
        <p:spPr>
          <a:xfrm>
            <a:off x="113507" y="1055451"/>
            <a:ext cx="7343095" cy="4387757"/>
          </a:xfrm>
          <a:prstGeom prst="rect">
            <a:avLst/>
          </a:prstGeom>
        </p:spPr>
      </p:pic>
      <p:pic>
        <p:nvPicPr>
          <p:cNvPr id="7" name="Picture 6">
            <a:extLst>
              <a:ext uri="{FF2B5EF4-FFF2-40B4-BE49-F238E27FC236}">
                <a16:creationId xmlns:a16="http://schemas.microsoft.com/office/drawing/2014/main" id="{157B36AB-2D52-C3E8-4D0E-45623E43DD01}"/>
              </a:ext>
            </a:extLst>
          </p:cNvPr>
          <p:cNvPicPr>
            <a:picLocks noChangeAspect="1"/>
          </p:cNvPicPr>
          <p:nvPr/>
        </p:nvPicPr>
        <p:blipFill>
          <a:blip r:embed="rId3"/>
          <a:stretch>
            <a:fillRect/>
          </a:stretch>
        </p:blipFill>
        <p:spPr>
          <a:xfrm>
            <a:off x="7560298" y="81571"/>
            <a:ext cx="4313312" cy="2291065"/>
          </a:xfrm>
          <a:prstGeom prst="rect">
            <a:avLst/>
          </a:prstGeom>
        </p:spPr>
      </p:pic>
      <p:pic>
        <p:nvPicPr>
          <p:cNvPr id="9" name="Picture 8">
            <a:extLst>
              <a:ext uri="{FF2B5EF4-FFF2-40B4-BE49-F238E27FC236}">
                <a16:creationId xmlns:a16="http://schemas.microsoft.com/office/drawing/2014/main" id="{3EE03B09-5DE7-BC5A-D8C6-29C211BA0F5B}"/>
              </a:ext>
            </a:extLst>
          </p:cNvPr>
          <p:cNvPicPr>
            <a:picLocks noChangeAspect="1"/>
          </p:cNvPicPr>
          <p:nvPr/>
        </p:nvPicPr>
        <p:blipFill rotWithShape="1">
          <a:blip r:embed="rId4"/>
          <a:srcRect r="6756"/>
          <a:stretch/>
        </p:blipFill>
        <p:spPr>
          <a:xfrm>
            <a:off x="7556090" y="2601846"/>
            <a:ext cx="4313312" cy="2017289"/>
          </a:xfrm>
          <a:prstGeom prst="rect">
            <a:avLst/>
          </a:prstGeom>
        </p:spPr>
      </p:pic>
      <p:pic>
        <p:nvPicPr>
          <p:cNvPr id="11" name="Picture 10">
            <a:extLst>
              <a:ext uri="{FF2B5EF4-FFF2-40B4-BE49-F238E27FC236}">
                <a16:creationId xmlns:a16="http://schemas.microsoft.com/office/drawing/2014/main" id="{D784DEE9-2308-A9DE-469E-AF80CCF5C31D}"/>
              </a:ext>
            </a:extLst>
          </p:cNvPr>
          <p:cNvPicPr>
            <a:picLocks noChangeAspect="1"/>
          </p:cNvPicPr>
          <p:nvPr/>
        </p:nvPicPr>
        <p:blipFill>
          <a:blip r:embed="rId5"/>
          <a:stretch>
            <a:fillRect/>
          </a:stretch>
        </p:blipFill>
        <p:spPr>
          <a:xfrm>
            <a:off x="5652841" y="5672418"/>
            <a:ext cx="6335009" cy="562053"/>
          </a:xfrm>
          <a:prstGeom prst="rect">
            <a:avLst/>
          </a:prstGeom>
        </p:spPr>
      </p:pic>
    </p:spTree>
    <p:extLst>
      <p:ext uri="{BB962C8B-B14F-4D97-AF65-F5344CB8AC3E}">
        <p14:creationId xmlns:p14="http://schemas.microsoft.com/office/powerpoint/2010/main" val="192225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49E3-17C6-7BB7-64BB-7C9516CE90DC}"/>
              </a:ext>
            </a:extLst>
          </p:cNvPr>
          <p:cNvSpPr>
            <a:spLocks noGrp="1"/>
          </p:cNvSpPr>
          <p:nvPr>
            <p:ph type="title"/>
          </p:nvPr>
        </p:nvSpPr>
        <p:spPr>
          <a:xfrm>
            <a:off x="499621" y="175871"/>
            <a:ext cx="11169191" cy="499929"/>
          </a:xfrm>
        </p:spPr>
        <p:txBody>
          <a:bodyPr/>
          <a:lstStyle/>
          <a:p>
            <a:r>
              <a:rPr lang="en-US" sz="3600" dirty="0"/>
              <a:t>How to Check the Availability of an Element in a </a:t>
            </a:r>
            <a:r>
              <a:rPr lang="en-US" sz="3600" dirty="0" err="1"/>
              <a:t>SortedSet</a:t>
            </a:r>
            <a:endParaRPr lang="en-US" sz="3600" dirty="0"/>
          </a:p>
        </p:txBody>
      </p:sp>
      <p:sp>
        <p:nvSpPr>
          <p:cNvPr id="3" name="Text Placeholder 2">
            <a:extLst>
              <a:ext uri="{FF2B5EF4-FFF2-40B4-BE49-F238E27FC236}">
                <a16:creationId xmlns:a16="http://schemas.microsoft.com/office/drawing/2014/main" id="{8B28409A-F436-C482-6DA2-F56C6F3BA685}"/>
              </a:ext>
            </a:extLst>
          </p:cNvPr>
          <p:cNvSpPr>
            <a:spLocks noGrp="1"/>
          </p:cNvSpPr>
          <p:nvPr>
            <p:ph type="body" idx="1"/>
          </p:nvPr>
        </p:nvSpPr>
        <p:spPr>
          <a:xfrm>
            <a:off x="499621" y="744718"/>
            <a:ext cx="10812543" cy="5437482"/>
          </a:xfrm>
        </p:spPr>
        <p:txBody>
          <a:bodyPr/>
          <a:lstStyle/>
          <a:p>
            <a:pPr marL="152396" indent="0">
              <a:buNone/>
            </a:pPr>
            <a:r>
              <a:rPr lang="en-US" dirty="0"/>
              <a:t>If you want to check whether an element exists or not in the </a:t>
            </a:r>
            <a:r>
              <a:rPr lang="en-US" dirty="0" err="1"/>
              <a:t>SortedSet</a:t>
            </a:r>
            <a:r>
              <a:rPr lang="en-US" dirty="0"/>
              <a:t>, then you can use the following Contains() method of the Generic </a:t>
            </a:r>
            <a:r>
              <a:rPr lang="en-US" dirty="0" err="1"/>
              <a:t>SortedSet</a:t>
            </a:r>
            <a:r>
              <a:rPr lang="en-US" dirty="0"/>
              <a:t> Collection Class in C#.</a:t>
            </a:r>
          </a:p>
          <a:p>
            <a:pPr marL="152396" indent="0">
              <a:buNone/>
            </a:pPr>
            <a:r>
              <a:rPr lang="en-US" b="1" dirty="0"/>
              <a:t>Contains(T item): </a:t>
            </a:r>
            <a:r>
              <a:rPr lang="en-US" dirty="0"/>
              <a:t>This method is used to determine whether a </a:t>
            </a:r>
            <a:r>
              <a:rPr lang="en-US" dirty="0" err="1"/>
              <a:t>SortedSet</a:t>
            </a:r>
            <a:r>
              <a:rPr lang="en-US" dirty="0"/>
              <a:t> object contains the specified element. The parameter item specifies the element to locate in the </a:t>
            </a:r>
            <a:r>
              <a:rPr lang="en-US" dirty="0" err="1"/>
              <a:t>SortedSet</a:t>
            </a:r>
            <a:r>
              <a:rPr lang="en-US" dirty="0"/>
              <a:t> object. It returns true if the </a:t>
            </a:r>
            <a:r>
              <a:rPr lang="en-US" dirty="0" err="1"/>
              <a:t>SortedSet</a:t>
            </a:r>
            <a:r>
              <a:rPr lang="en-US" dirty="0"/>
              <a:t> object contains the specified element; otherwise, false.</a:t>
            </a:r>
          </a:p>
          <a:p>
            <a:pPr marL="152396" indent="0">
              <a:buNone/>
            </a:pPr>
            <a:endParaRPr lang="en-US" dirty="0"/>
          </a:p>
        </p:txBody>
      </p:sp>
      <p:pic>
        <p:nvPicPr>
          <p:cNvPr id="5" name="Picture 4">
            <a:extLst>
              <a:ext uri="{FF2B5EF4-FFF2-40B4-BE49-F238E27FC236}">
                <a16:creationId xmlns:a16="http://schemas.microsoft.com/office/drawing/2014/main" id="{358F0781-EAD6-4040-1E29-65A8A8668E5F}"/>
              </a:ext>
            </a:extLst>
          </p:cNvPr>
          <p:cNvPicPr>
            <a:picLocks noChangeAspect="1"/>
          </p:cNvPicPr>
          <p:nvPr/>
        </p:nvPicPr>
        <p:blipFill>
          <a:blip r:embed="rId2"/>
          <a:stretch>
            <a:fillRect/>
          </a:stretch>
        </p:blipFill>
        <p:spPr>
          <a:xfrm>
            <a:off x="1251619" y="3767072"/>
            <a:ext cx="6125430" cy="2915057"/>
          </a:xfrm>
          <a:prstGeom prst="rect">
            <a:avLst/>
          </a:prstGeom>
        </p:spPr>
      </p:pic>
      <p:pic>
        <p:nvPicPr>
          <p:cNvPr id="7" name="Picture 6">
            <a:extLst>
              <a:ext uri="{FF2B5EF4-FFF2-40B4-BE49-F238E27FC236}">
                <a16:creationId xmlns:a16="http://schemas.microsoft.com/office/drawing/2014/main" id="{6FA0166F-4D49-51A9-088F-B84AA722B59A}"/>
              </a:ext>
            </a:extLst>
          </p:cNvPr>
          <p:cNvPicPr>
            <a:picLocks noChangeAspect="1"/>
          </p:cNvPicPr>
          <p:nvPr/>
        </p:nvPicPr>
        <p:blipFill>
          <a:blip r:embed="rId3"/>
          <a:stretch>
            <a:fillRect/>
          </a:stretch>
        </p:blipFill>
        <p:spPr>
          <a:xfrm>
            <a:off x="7916525" y="4622223"/>
            <a:ext cx="2486372" cy="762106"/>
          </a:xfrm>
          <a:prstGeom prst="rect">
            <a:avLst/>
          </a:prstGeom>
        </p:spPr>
      </p:pic>
    </p:spTree>
    <p:extLst>
      <p:ext uri="{BB962C8B-B14F-4D97-AF65-F5344CB8AC3E}">
        <p14:creationId xmlns:p14="http://schemas.microsoft.com/office/powerpoint/2010/main" val="29981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A373-6D94-A4B6-707D-822F1B48C362}"/>
              </a:ext>
            </a:extLst>
          </p:cNvPr>
          <p:cNvSpPr>
            <a:spLocks noGrp="1"/>
          </p:cNvSpPr>
          <p:nvPr>
            <p:ph type="title"/>
          </p:nvPr>
        </p:nvSpPr>
        <p:spPr>
          <a:xfrm>
            <a:off x="496478" y="306370"/>
            <a:ext cx="11419002" cy="683444"/>
          </a:xfrm>
        </p:spPr>
        <p:txBody>
          <a:bodyPr/>
          <a:lstStyle/>
          <a:p>
            <a:r>
              <a:rPr lang="en-US" dirty="0"/>
              <a:t>Set Operations on Generic </a:t>
            </a:r>
            <a:r>
              <a:rPr lang="en-US" dirty="0" err="1"/>
              <a:t>SortedSet</a:t>
            </a:r>
            <a:r>
              <a:rPr lang="en-US" dirty="0"/>
              <a:t>&lt;T&gt; Collection</a:t>
            </a:r>
          </a:p>
        </p:txBody>
      </p:sp>
      <p:sp>
        <p:nvSpPr>
          <p:cNvPr id="3" name="Text Placeholder 2">
            <a:extLst>
              <a:ext uri="{FF2B5EF4-FFF2-40B4-BE49-F238E27FC236}">
                <a16:creationId xmlns:a16="http://schemas.microsoft.com/office/drawing/2014/main" id="{2109E9BF-8814-D5F9-0E2C-E41B641546AA}"/>
              </a:ext>
            </a:extLst>
          </p:cNvPr>
          <p:cNvSpPr>
            <a:spLocks noGrp="1"/>
          </p:cNvSpPr>
          <p:nvPr>
            <p:ph type="body" idx="1"/>
          </p:nvPr>
        </p:nvSpPr>
        <p:spPr>
          <a:xfrm>
            <a:off x="276520" y="876693"/>
            <a:ext cx="11638960" cy="5674937"/>
          </a:xfrm>
        </p:spPr>
        <p:txBody>
          <a:bodyPr/>
          <a:lstStyle/>
          <a:p>
            <a:r>
              <a:rPr lang="en-US" sz="2000" dirty="0"/>
              <a:t>The Generic </a:t>
            </a:r>
            <a:r>
              <a:rPr lang="en-US" sz="2000" dirty="0" err="1"/>
              <a:t>SortedSet</a:t>
            </a:r>
            <a:r>
              <a:rPr lang="en-US" sz="2000" dirty="0"/>
              <a:t> Collection Class in C# also provides some methods that we can use to perform different set operations. The methods are as follows.</a:t>
            </a:r>
          </a:p>
          <a:p>
            <a:r>
              <a:rPr lang="en-US" sz="2000" b="1" dirty="0" err="1"/>
              <a:t>UnionWith</a:t>
            </a:r>
            <a:r>
              <a:rPr lang="en-US" sz="2000" b="1" dirty="0"/>
              <a:t>(</a:t>
            </a:r>
            <a:r>
              <a:rPr lang="en-US" sz="2000" b="1" dirty="0" err="1"/>
              <a:t>IEnumerable</a:t>
            </a:r>
            <a:r>
              <a:rPr lang="en-US" sz="2000" b="1" dirty="0"/>
              <a:t>&lt;T&gt; other): </a:t>
            </a:r>
            <a:r>
              <a:rPr lang="en-US" sz="2000" dirty="0"/>
              <a:t>This method is used to modify the current </a:t>
            </a:r>
            <a:r>
              <a:rPr lang="en-US" sz="2000" dirty="0" err="1"/>
              <a:t>SortedSet</a:t>
            </a:r>
            <a:r>
              <a:rPr lang="en-US" sz="2000" dirty="0"/>
              <a:t> object to contain all elements that are present in itself, the specified collection, or both. Here, the parameter other specifies the collection to compare to the current </a:t>
            </a:r>
            <a:r>
              <a:rPr lang="en-US" sz="2000" dirty="0" err="1"/>
              <a:t>SortedSet</a:t>
            </a:r>
            <a:r>
              <a:rPr lang="en-US" sz="2000" dirty="0"/>
              <a:t> object. If the parameter other is null, then we will get </a:t>
            </a:r>
            <a:r>
              <a:rPr lang="en-US" sz="2000" dirty="0" err="1"/>
              <a:t>ArgumentNullException</a:t>
            </a:r>
            <a:r>
              <a:rPr lang="en-US" sz="2000" dirty="0"/>
              <a:t>.</a:t>
            </a:r>
          </a:p>
          <a:p>
            <a:r>
              <a:rPr lang="en-US" sz="2000" b="1" dirty="0" err="1"/>
              <a:t>IntersectWith</a:t>
            </a:r>
            <a:r>
              <a:rPr lang="en-US" sz="2000" b="1" dirty="0"/>
              <a:t>(</a:t>
            </a:r>
            <a:r>
              <a:rPr lang="en-US" sz="2000" b="1" dirty="0" err="1"/>
              <a:t>IEnumerable</a:t>
            </a:r>
            <a:r>
              <a:rPr lang="en-US" sz="2000" b="1" dirty="0"/>
              <a:t>&lt;T&gt; other): </a:t>
            </a:r>
            <a:r>
              <a:rPr lang="en-US" sz="2000" dirty="0"/>
              <a:t>This method is used to modify the current </a:t>
            </a:r>
            <a:r>
              <a:rPr lang="en-US" sz="2000" dirty="0" err="1"/>
              <a:t>SortedSet</a:t>
            </a:r>
            <a:r>
              <a:rPr lang="en-US" sz="2000" dirty="0"/>
              <a:t> object to contain only elements that are present in that object and in the specified collection. Here, the parameter other specifies the collection to compare to the current </a:t>
            </a:r>
            <a:r>
              <a:rPr lang="en-US" sz="2000" dirty="0" err="1"/>
              <a:t>SortedSet</a:t>
            </a:r>
            <a:r>
              <a:rPr lang="en-US" sz="2000" dirty="0"/>
              <a:t> object. If the parameter other is null, then we will get </a:t>
            </a:r>
            <a:r>
              <a:rPr lang="en-US" sz="2000" dirty="0" err="1"/>
              <a:t>ArgumentNullException</a:t>
            </a:r>
            <a:r>
              <a:rPr lang="en-US" sz="2000" dirty="0"/>
              <a:t>.</a:t>
            </a:r>
          </a:p>
          <a:p>
            <a:r>
              <a:rPr lang="en-US" sz="2000" b="1" dirty="0" err="1"/>
              <a:t>ExceptWith</a:t>
            </a:r>
            <a:r>
              <a:rPr lang="en-US" sz="2000" b="1" dirty="0"/>
              <a:t>(</a:t>
            </a:r>
            <a:r>
              <a:rPr lang="en-US" sz="2000" b="1" dirty="0" err="1"/>
              <a:t>IEnumerable</a:t>
            </a:r>
            <a:r>
              <a:rPr lang="en-US" sz="2000" b="1" dirty="0"/>
              <a:t>&lt;T&gt; other): </a:t>
            </a:r>
            <a:r>
              <a:rPr lang="en-US" sz="2000" dirty="0"/>
              <a:t>This method is used to remove all elements in the specified collection from the current </a:t>
            </a:r>
            <a:r>
              <a:rPr lang="en-US" sz="2000" dirty="0" err="1"/>
              <a:t>SortedSet</a:t>
            </a:r>
            <a:r>
              <a:rPr lang="en-US" sz="2000" dirty="0"/>
              <a:t> object. Here, the parameter other specifies the collection of items to remove from the </a:t>
            </a:r>
            <a:r>
              <a:rPr lang="en-US" sz="2000" dirty="0" err="1"/>
              <a:t>SortedSet</a:t>
            </a:r>
            <a:r>
              <a:rPr lang="en-US" sz="2000" dirty="0"/>
              <a:t> object. If the parameter other is null, then we will get </a:t>
            </a:r>
            <a:r>
              <a:rPr lang="en-US" sz="2000" dirty="0" err="1"/>
              <a:t>ArgumentNullException</a:t>
            </a:r>
            <a:r>
              <a:rPr lang="en-US" sz="2000" dirty="0"/>
              <a:t>.</a:t>
            </a:r>
          </a:p>
          <a:p>
            <a:r>
              <a:rPr lang="en-US" sz="2000" b="1" dirty="0" err="1"/>
              <a:t>SymmetricExceptWith</a:t>
            </a:r>
            <a:r>
              <a:rPr lang="en-US" sz="2000" b="1" dirty="0"/>
              <a:t>(</a:t>
            </a:r>
            <a:r>
              <a:rPr lang="en-US" sz="2000" b="1" dirty="0" err="1"/>
              <a:t>IEnumerable</a:t>
            </a:r>
            <a:r>
              <a:rPr lang="en-US" sz="2000" b="1" dirty="0"/>
              <a:t>&lt;T&gt; other): </a:t>
            </a:r>
            <a:r>
              <a:rPr lang="en-US" sz="2000" dirty="0"/>
              <a:t>This method is used to modify the current </a:t>
            </a:r>
            <a:r>
              <a:rPr lang="en-US" sz="2000" dirty="0" err="1"/>
              <a:t>SortedSet</a:t>
            </a:r>
            <a:r>
              <a:rPr lang="en-US" sz="2000" dirty="0"/>
              <a:t> object to contain only elements that are present either in that object or in the specified collection, but not both. Here, the parameter other specifies the collection to compare to the current </a:t>
            </a:r>
            <a:r>
              <a:rPr lang="en-US" sz="2000" dirty="0" err="1"/>
              <a:t>SortedSet</a:t>
            </a:r>
            <a:r>
              <a:rPr lang="en-US" sz="2000" dirty="0"/>
              <a:t> object. If the parameter other is null, then it will throw </a:t>
            </a:r>
            <a:r>
              <a:rPr lang="en-US" sz="2000" dirty="0" err="1"/>
              <a:t>ArgumentNullException</a:t>
            </a:r>
            <a:r>
              <a:rPr lang="en-US" sz="2000" dirty="0"/>
              <a:t>.</a:t>
            </a:r>
          </a:p>
        </p:txBody>
      </p:sp>
    </p:spTree>
    <p:extLst>
      <p:ext uri="{BB962C8B-B14F-4D97-AF65-F5344CB8AC3E}">
        <p14:creationId xmlns:p14="http://schemas.microsoft.com/office/powerpoint/2010/main" val="3052700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1401</Words>
  <Application>Microsoft Office PowerPoint</Application>
  <PresentationFormat>Widescreen</PresentationFormat>
  <Paragraphs>52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SORTED SET</vt:lpstr>
      <vt:lpstr>What is Generic SortedSet&lt;T&gt; Collection</vt:lpstr>
      <vt:lpstr>How to create a Generic SortedSet Collection</vt:lpstr>
      <vt:lpstr>How to Add Elements into a SortedSet Collection</vt:lpstr>
      <vt:lpstr>How to Access a Generic SortedSet&lt;T&gt; Collection</vt:lpstr>
      <vt:lpstr>How to Remove Elements from a Generic SortedSet&lt;T&gt; Collection</vt:lpstr>
      <vt:lpstr>PowerPoint Presentation</vt:lpstr>
      <vt:lpstr>How to Check the Availability of an Element in a SortedSet</vt:lpstr>
      <vt:lpstr>Set Operations on Generic SortedSet&lt;T&gt; Collection</vt:lpstr>
      <vt:lpstr>Generic SortedSet Collection UnionWith(IEnumerable&lt;T&gt; other)</vt:lpstr>
      <vt:lpstr>Generic SortedSet Collection IntersectWith(IEnumerable&lt;T&gt; other)  </vt:lpstr>
      <vt:lpstr>Generic SortedSet Collection ExceptWith(IEnumerable&lt;T&gt; other)</vt:lpstr>
      <vt:lpstr>Generic SortedSet Collection SymmetricExceptWith(IEnumerable&lt;T&gt; other)</vt:lpstr>
      <vt:lpstr>With custom Classes we should tell how to sort the elements by implementing the IComparable interface and providing an implementation for the CompareTo method</vt:lpstr>
      <vt:lpstr>Generic SortedSet Collection Class Properties</vt:lpstr>
      <vt:lpstr>Summary of Generic SortedSet&lt;T&gt; Collection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 SET</dc:title>
  <dc:creator>Jonathan Ndambuki</dc:creator>
  <cp:lastModifiedBy>Jonathan Ndambuki</cp:lastModifiedBy>
  <cp:revision>2</cp:revision>
  <dcterms:created xsi:type="dcterms:W3CDTF">2023-06-29T07:45:34Z</dcterms:created>
  <dcterms:modified xsi:type="dcterms:W3CDTF">2023-06-29T09:34:31Z</dcterms:modified>
</cp:coreProperties>
</file>