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52" r:id="rId3"/>
    <p:sldId id="353" r:id="rId4"/>
    <p:sldId id="354" r:id="rId5"/>
    <p:sldId id="356" r:id="rId6"/>
    <p:sldId id="355" r:id="rId7"/>
    <p:sldId id="357" r:id="rId8"/>
    <p:sldId id="358" r:id="rId9"/>
    <p:sldId id="359" r:id="rId10"/>
    <p:sldId id="360" r:id="rId11"/>
    <p:sldId id="361" r:id="rId12"/>
    <p:sldId id="362"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8D4BF-0FC1-46A4-826C-A3AE39320915}"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417EF-911A-4D65-94B8-790A7B7E7F6D}" type="slidenum">
              <a:rPr lang="en-US" smtClean="0"/>
              <a:t>‹#›</a:t>
            </a:fld>
            <a:endParaRPr lang="en-US"/>
          </a:p>
        </p:txBody>
      </p:sp>
    </p:spTree>
    <p:extLst>
      <p:ext uri="{BB962C8B-B14F-4D97-AF65-F5344CB8AC3E}">
        <p14:creationId xmlns:p14="http://schemas.microsoft.com/office/powerpoint/2010/main" val="115743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58BB-B149-4A00-F9DA-5485E4DE2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319DB-F53F-BD3B-D10B-A10147E5B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A4A1B0-EE2F-AB32-D63D-17CD6773005A}"/>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98BE5BE5-9831-8EE5-873B-18B849439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A394C-EA52-CC38-C77D-6797806E37E7}"/>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414299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1584-727D-A309-41FE-CCFA954C05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A9065-4CE4-AD45-E4C0-8EBFBE518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1304D-373E-BAC3-2A9E-A0E605E7C7A3}"/>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B02BEAD0-6A99-436B-7740-A5CEDF5A4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ECD18-1B69-DAF3-90FF-D15AFF8C28BC}"/>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236654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01EB0-3D3F-FA2C-BB2C-B11213EE9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8ACB89-48C1-5F41-44EF-8F3168A63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92693-AC71-7568-9F2D-042F84A89F58}"/>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629A088C-89ED-4279-5344-4B57650DB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689E0-7467-6AE2-6183-A4B19DABB1BA}"/>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229293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6384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608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2BAD-11D7-744D-703E-546C59C51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95B80-7631-6C2B-C36D-1D5DF33BC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A8A5E-3E07-0991-C41C-6E8A5B745E87}"/>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17EFFF83-F535-44A3-7596-C312FF0B5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6CA1A-65F8-CA2A-6F18-E191E21FC870}"/>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411659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CB37-430C-5CF8-0EB0-F37DEA326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35137-F5C4-6BBA-CD4B-DCA787715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75D7C-4FE5-A2EA-970C-965FD96F5279}"/>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1E77E141-501E-22C1-AA05-B638E2B12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C065B-19FF-ED48-81A7-34E8C480B8F9}"/>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354416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4270-FD1D-8ECB-BF52-15985130D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5B7D2-00B4-ED11-F516-E9C8EB411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1713F-46B5-70D5-E0ED-EE3F757F3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8DC68-4881-70E6-8324-6DF8B86C08C1}"/>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6" name="Footer Placeholder 5">
            <a:extLst>
              <a:ext uri="{FF2B5EF4-FFF2-40B4-BE49-F238E27FC236}">
                <a16:creationId xmlns:a16="http://schemas.microsoft.com/office/drawing/2014/main" id="{3D2F60B9-A05B-1389-9BE8-5E13841CF6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2ED8B-CAB3-CAB1-961B-D6940B049C98}"/>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29485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CD6F-7871-877E-CA84-DC42EA681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01658-78C0-1BBE-4D4D-4FA3646DB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19976-1C9F-0CEF-89F6-01252B528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910045-F877-46F1-08F1-CBDD1596E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08B93E-B3E4-5C11-1F0C-1CB2DC83D2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9C19A-91F7-2093-AE85-3AA5A2014AD6}"/>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8" name="Footer Placeholder 7">
            <a:extLst>
              <a:ext uri="{FF2B5EF4-FFF2-40B4-BE49-F238E27FC236}">
                <a16:creationId xmlns:a16="http://schemas.microsoft.com/office/drawing/2014/main" id="{E07C7A0F-31B8-F73A-3F7B-116C33EFC0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655A6A-0A72-66F6-7347-815CDACFFA41}"/>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318579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6522-5B14-6586-3A39-EF2390B435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A86259-7996-F1E4-9FB7-1ABA3270E406}"/>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4" name="Footer Placeholder 3">
            <a:extLst>
              <a:ext uri="{FF2B5EF4-FFF2-40B4-BE49-F238E27FC236}">
                <a16:creationId xmlns:a16="http://schemas.microsoft.com/office/drawing/2014/main" id="{F93A4B08-479F-B445-E145-780E7CF24C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2BFA5D-C191-45D1-4DEA-215096D0ED83}"/>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1367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5D85A3-95D3-103E-2140-167FDD585906}"/>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3" name="Footer Placeholder 2">
            <a:extLst>
              <a:ext uri="{FF2B5EF4-FFF2-40B4-BE49-F238E27FC236}">
                <a16:creationId xmlns:a16="http://schemas.microsoft.com/office/drawing/2014/main" id="{AE74BC28-6D3D-204C-5DF4-B77C21109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BC6704-30E5-C493-506B-01D6A74B9B27}"/>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11244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D3CB-264A-2F56-81A9-A6C3DFACF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5130E-B99D-EF1A-F5DD-E3CA62975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1952F1-6209-9148-98E7-71CEEC65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9595D-C067-1231-DFF0-00DEEAAF4B05}"/>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6" name="Footer Placeholder 5">
            <a:extLst>
              <a:ext uri="{FF2B5EF4-FFF2-40B4-BE49-F238E27FC236}">
                <a16:creationId xmlns:a16="http://schemas.microsoft.com/office/drawing/2014/main" id="{6F796752-76CE-15DF-F19E-B2FE416FB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F162B-788B-91E5-A131-ECCCE25B553A}"/>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394392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061-E7D0-33FD-26DB-0E5729EAA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843D4-934C-39BB-A8BC-994E0272B3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50E885-2571-255A-62F2-9DB8807B0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74B91-2A3C-D98E-52C4-3D990852C6E7}"/>
              </a:ext>
            </a:extLst>
          </p:cNvPr>
          <p:cNvSpPr>
            <a:spLocks noGrp="1"/>
          </p:cNvSpPr>
          <p:nvPr>
            <p:ph type="dt" sz="half" idx="10"/>
          </p:nvPr>
        </p:nvSpPr>
        <p:spPr/>
        <p:txBody>
          <a:bodyPr/>
          <a:lstStyle/>
          <a:p>
            <a:fld id="{FF835652-C135-4E2C-BCAE-96CF139E5011}" type="datetimeFigureOut">
              <a:rPr lang="en-US" smtClean="0"/>
              <a:t>6/21/2023</a:t>
            </a:fld>
            <a:endParaRPr lang="en-US"/>
          </a:p>
        </p:txBody>
      </p:sp>
      <p:sp>
        <p:nvSpPr>
          <p:cNvPr id="6" name="Footer Placeholder 5">
            <a:extLst>
              <a:ext uri="{FF2B5EF4-FFF2-40B4-BE49-F238E27FC236}">
                <a16:creationId xmlns:a16="http://schemas.microsoft.com/office/drawing/2014/main" id="{F5927238-EB93-5B3E-8543-8683713D3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5993D-2FD9-C484-E0FB-E7220B3232E9}"/>
              </a:ext>
            </a:extLst>
          </p:cNvPr>
          <p:cNvSpPr>
            <a:spLocks noGrp="1"/>
          </p:cNvSpPr>
          <p:nvPr>
            <p:ph type="sldNum" sz="quarter" idx="12"/>
          </p:nvPr>
        </p:nvSpPr>
        <p:spPr/>
        <p:txBody>
          <a:bodyPr/>
          <a:lstStyle/>
          <a:p>
            <a:fld id="{0545BD57-DB90-421F-A089-CEE52A4426FA}" type="slidenum">
              <a:rPr lang="en-US" smtClean="0"/>
              <a:t>‹#›</a:t>
            </a:fld>
            <a:endParaRPr lang="en-US"/>
          </a:p>
        </p:txBody>
      </p:sp>
    </p:spTree>
    <p:extLst>
      <p:ext uri="{BB962C8B-B14F-4D97-AF65-F5344CB8AC3E}">
        <p14:creationId xmlns:p14="http://schemas.microsoft.com/office/powerpoint/2010/main" val="377696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BC685-3FBD-06A0-A122-6ABF55F4A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874776-C557-0B26-574F-4D6CB3FEC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6F92C-0296-F96F-BC6E-E9811C04B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35652-C135-4E2C-BCAE-96CF139E5011}" type="datetimeFigureOut">
              <a:rPr lang="en-US" smtClean="0"/>
              <a:t>6/21/2023</a:t>
            </a:fld>
            <a:endParaRPr lang="en-US"/>
          </a:p>
        </p:txBody>
      </p:sp>
      <p:sp>
        <p:nvSpPr>
          <p:cNvPr id="5" name="Footer Placeholder 4">
            <a:extLst>
              <a:ext uri="{FF2B5EF4-FFF2-40B4-BE49-F238E27FC236}">
                <a16:creationId xmlns:a16="http://schemas.microsoft.com/office/drawing/2014/main" id="{4A46264F-2A6B-82CD-5A02-498616C71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52A5E2-1DBE-1900-5B55-73EEEB799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5BD57-DB90-421F-A089-CEE52A4426FA}" type="slidenum">
              <a:rPr lang="en-US" smtClean="0"/>
              <a:t>‹#›</a:t>
            </a:fld>
            <a:endParaRPr lang="en-US"/>
          </a:p>
        </p:txBody>
      </p:sp>
    </p:spTree>
    <p:extLst>
      <p:ext uri="{BB962C8B-B14F-4D97-AF65-F5344CB8AC3E}">
        <p14:creationId xmlns:p14="http://schemas.microsoft.com/office/powerpoint/2010/main" val="1407303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ARRAYLIST</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95EB3-5DE3-F8D0-426F-C10EE226D3FC}"/>
              </a:ext>
            </a:extLst>
          </p:cNvPr>
          <p:cNvPicPr>
            <a:picLocks noChangeAspect="1"/>
          </p:cNvPicPr>
          <p:nvPr/>
        </p:nvPicPr>
        <p:blipFill rotWithShape="1">
          <a:blip r:embed="rId2"/>
          <a:srcRect l="1379" r="46411" b="5030"/>
          <a:stretch/>
        </p:blipFill>
        <p:spPr>
          <a:xfrm>
            <a:off x="654425" y="115071"/>
            <a:ext cx="2868705" cy="2735706"/>
          </a:xfrm>
          <a:prstGeom prst="rect">
            <a:avLst/>
          </a:prstGeom>
        </p:spPr>
      </p:pic>
      <p:pic>
        <p:nvPicPr>
          <p:cNvPr id="7" name="Picture 6">
            <a:extLst>
              <a:ext uri="{FF2B5EF4-FFF2-40B4-BE49-F238E27FC236}">
                <a16:creationId xmlns:a16="http://schemas.microsoft.com/office/drawing/2014/main" id="{954E2BC3-4F77-6003-DEFD-3BD000EC1C22}"/>
              </a:ext>
            </a:extLst>
          </p:cNvPr>
          <p:cNvPicPr>
            <a:picLocks noChangeAspect="1"/>
          </p:cNvPicPr>
          <p:nvPr/>
        </p:nvPicPr>
        <p:blipFill rotWithShape="1">
          <a:blip r:embed="rId3"/>
          <a:srcRect r="55165"/>
          <a:stretch/>
        </p:blipFill>
        <p:spPr>
          <a:xfrm>
            <a:off x="3682117" y="910486"/>
            <a:ext cx="1400871" cy="929721"/>
          </a:xfrm>
          <a:prstGeom prst="rect">
            <a:avLst/>
          </a:prstGeom>
        </p:spPr>
      </p:pic>
      <p:pic>
        <p:nvPicPr>
          <p:cNvPr id="9" name="Picture 8">
            <a:extLst>
              <a:ext uri="{FF2B5EF4-FFF2-40B4-BE49-F238E27FC236}">
                <a16:creationId xmlns:a16="http://schemas.microsoft.com/office/drawing/2014/main" id="{34322DC6-BF99-06AE-15F1-FAF8B04C1303}"/>
              </a:ext>
            </a:extLst>
          </p:cNvPr>
          <p:cNvPicPr>
            <a:picLocks noChangeAspect="1"/>
          </p:cNvPicPr>
          <p:nvPr/>
        </p:nvPicPr>
        <p:blipFill rotWithShape="1">
          <a:blip r:embed="rId4"/>
          <a:srcRect r="37330"/>
          <a:stretch/>
        </p:blipFill>
        <p:spPr>
          <a:xfrm>
            <a:off x="636087" y="2961593"/>
            <a:ext cx="2887043" cy="2793107"/>
          </a:xfrm>
          <a:prstGeom prst="rect">
            <a:avLst/>
          </a:prstGeom>
        </p:spPr>
      </p:pic>
      <p:pic>
        <p:nvPicPr>
          <p:cNvPr id="11" name="Picture 10">
            <a:extLst>
              <a:ext uri="{FF2B5EF4-FFF2-40B4-BE49-F238E27FC236}">
                <a16:creationId xmlns:a16="http://schemas.microsoft.com/office/drawing/2014/main" id="{2DF37FEF-C1C1-022F-CE6B-CD54E422208A}"/>
              </a:ext>
            </a:extLst>
          </p:cNvPr>
          <p:cNvPicPr>
            <a:picLocks noChangeAspect="1"/>
          </p:cNvPicPr>
          <p:nvPr/>
        </p:nvPicPr>
        <p:blipFill rotWithShape="1">
          <a:blip r:embed="rId5"/>
          <a:srcRect r="44464"/>
          <a:stretch/>
        </p:blipFill>
        <p:spPr>
          <a:xfrm>
            <a:off x="3682117" y="3672351"/>
            <a:ext cx="1400871" cy="929721"/>
          </a:xfrm>
          <a:prstGeom prst="rect">
            <a:avLst/>
          </a:prstGeom>
        </p:spPr>
      </p:pic>
      <p:pic>
        <p:nvPicPr>
          <p:cNvPr id="13" name="Picture 12">
            <a:extLst>
              <a:ext uri="{FF2B5EF4-FFF2-40B4-BE49-F238E27FC236}">
                <a16:creationId xmlns:a16="http://schemas.microsoft.com/office/drawing/2014/main" id="{46DAFD79-C7D7-54A6-25D1-4E82FBA87649}"/>
              </a:ext>
            </a:extLst>
          </p:cNvPr>
          <p:cNvPicPr>
            <a:picLocks noChangeAspect="1"/>
          </p:cNvPicPr>
          <p:nvPr/>
        </p:nvPicPr>
        <p:blipFill rotWithShape="1">
          <a:blip r:embed="rId6"/>
          <a:srcRect r="20116"/>
          <a:stretch/>
        </p:blipFill>
        <p:spPr>
          <a:xfrm>
            <a:off x="5963158" y="1620040"/>
            <a:ext cx="3019477" cy="2461473"/>
          </a:xfrm>
          <a:prstGeom prst="rect">
            <a:avLst/>
          </a:prstGeom>
        </p:spPr>
      </p:pic>
      <p:pic>
        <p:nvPicPr>
          <p:cNvPr id="15" name="Picture 14">
            <a:extLst>
              <a:ext uri="{FF2B5EF4-FFF2-40B4-BE49-F238E27FC236}">
                <a16:creationId xmlns:a16="http://schemas.microsoft.com/office/drawing/2014/main" id="{956635F4-815B-CC25-BBAF-BCA7ECD9CAC2}"/>
              </a:ext>
            </a:extLst>
          </p:cNvPr>
          <p:cNvPicPr>
            <a:picLocks noChangeAspect="1"/>
          </p:cNvPicPr>
          <p:nvPr/>
        </p:nvPicPr>
        <p:blipFill rotWithShape="1">
          <a:blip r:embed="rId7"/>
          <a:srcRect r="38128"/>
          <a:stretch/>
        </p:blipFill>
        <p:spPr>
          <a:xfrm>
            <a:off x="9395128" y="2484984"/>
            <a:ext cx="1541814" cy="731583"/>
          </a:xfrm>
          <a:prstGeom prst="rect">
            <a:avLst/>
          </a:prstGeom>
        </p:spPr>
      </p:pic>
    </p:spTree>
    <p:extLst>
      <p:ext uri="{BB962C8B-B14F-4D97-AF65-F5344CB8AC3E}">
        <p14:creationId xmlns:p14="http://schemas.microsoft.com/office/powerpoint/2010/main" val="3487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DC6B-2B07-8583-72A6-F7D3EFE88B80}"/>
              </a:ext>
            </a:extLst>
          </p:cNvPr>
          <p:cNvSpPr>
            <a:spLocks noGrp="1"/>
          </p:cNvSpPr>
          <p:nvPr>
            <p:ph type="title"/>
          </p:nvPr>
        </p:nvSpPr>
        <p:spPr>
          <a:xfrm>
            <a:off x="609600" y="807467"/>
            <a:ext cx="9780494" cy="743427"/>
          </a:xfrm>
        </p:spPr>
        <p:txBody>
          <a:bodyPr/>
          <a:lstStyle/>
          <a:p>
            <a:r>
              <a:rPr lang="en-US" b="1" dirty="0"/>
              <a:t>Checking if an Element Exists?</a:t>
            </a:r>
          </a:p>
        </p:txBody>
      </p:sp>
      <p:sp>
        <p:nvSpPr>
          <p:cNvPr id="3" name="Text Placeholder 2">
            <a:extLst>
              <a:ext uri="{FF2B5EF4-FFF2-40B4-BE49-F238E27FC236}">
                <a16:creationId xmlns:a16="http://schemas.microsoft.com/office/drawing/2014/main" id="{385060CD-90C9-2CF9-B080-4E83B5A3943E}"/>
              </a:ext>
            </a:extLst>
          </p:cNvPr>
          <p:cNvSpPr>
            <a:spLocks noGrp="1"/>
          </p:cNvSpPr>
          <p:nvPr>
            <p:ph type="body" idx="1"/>
          </p:nvPr>
        </p:nvSpPr>
        <p:spPr>
          <a:xfrm>
            <a:off x="609599" y="1613647"/>
            <a:ext cx="11143130" cy="4984377"/>
          </a:xfrm>
        </p:spPr>
        <p:txBody>
          <a:bodyPr/>
          <a:lstStyle/>
          <a:p>
            <a:pPr marL="152396" indent="0">
              <a:buNone/>
            </a:pPr>
            <a:r>
              <a:rPr lang="en-US" dirty="0"/>
              <a:t>In order to check whether an element exists or not in ArrayList, we need to use the Contains() method of the ArrayList non-generic collection class in C#. It returns true if exists otherwise returns false. </a:t>
            </a:r>
          </a:p>
        </p:txBody>
      </p:sp>
      <p:pic>
        <p:nvPicPr>
          <p:cNvPr id="5" name="Picture 4">
            <a:extLst>
              <a:ext uri="{FF2B5EF4-FFF2-40B4-BE49-F238E27FC236}">
                <a16:creationId xmlns:a16="http://schemas.microsoft.com/office/drawing/2014/main" id="{81B6CB3A-830A-2881-ACE6-72B015954442}"/>
              </a:ext>
            </a:extLst>
          </p:cNvPr>
          <p:cNvPicPr>
            <a:picLocks noChangeAspect="1"/>
          </p:cNvPicPr>
          <p:nvPr/>
        </p:nvPicPr>
        <p:blipFill>
          <a:blip r:embed="rId2"/>
          <a:stretch>
            <a:fillRect/>
          </a:stretch>
        </p:blipFill>
        <p:spPr>
          <a:xfrm>
            <a:off x="1238701" y="3429000"/>
            <a:ext cx="5572903" cy="2419688"/>
          </a:xfrm>
          <a:prstGeom prst="rect">
            <a:avLst/>
          </a:prstGeom>
        </p:spPr>
      </p:pic>
      <p:pic>
        <p:nvPicPr>
          <p:cNvPr id="7" name="Picture 6">
            <a:extLst>
              <a:ext uri="{FF2B5EF4-FFF2-40B4-BE49-F238E27FC236}">
                <a16:creationId xmlns:a16="http://schemas.microsoft.com/office/drawing/2014/main" id="{BE1D87CF-5625-B166-5068-8FBB62D17F19}"/>
              </a:ext>
            </a:extLst>
          </p:cNvPr>
          <p:cNvPicPr>
            <a:picLocks noChangeAspect="1"/>
          </p:cNvPicPr>
          <p:nvPr/>
        </p:nvPicPr>
        <p:blipFill rotWithShape="1">
          <a:blip r:embed="rId3"/>
          <a:srcRect r="28469"/>
          <a:stretch/>
        </p:blipFill>
        <p:spPr>
          <a:xfrm>
            <a:off x="7085609" y="4319712"/>
            <a:ext cx="2766603" cy="638264"/>
          </a:xfrm>
          <a:prstGeom prst="rect">
            <a:avLst/>
          </a:prstGeom>
        </p:spPr>
      </p:pic>
    </p:spTree>
    <p:extLst>
      <p:ext uri="{BB962C8B-B14F-4D97-AF65-F5344CB8AC3E}">
        <p14:creationId xmlns:p14="http://schemas.microsoft.com/office/powerpoint/2010/main" val="404273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E97B-989C-5BBB-1EFB-140024F16ED5}"/>
              </a:ext>
            </a:extLst>
          </p:cNvPr>
          <p:cNvSpPr>
            <a:spLocks noGrp="1"/>
          </p:cNvSpPr>
          <p:nvPr>
            <p:ph type="title"/>
          </p:nvPr>
        </p:nvSpPr>
        <p:spPr>
          <a:xfrm>
            <a:off x="609600" y="153043"/>
            <a:ext cx="11582400" cy="662745"/>
          </a:xfrm>
        </p:spPr>
        <p:txBody>
          <a:bodyPr/>
          <a:lstStyle/>
          <a:p>
            <a:r>
              <a:rPr lang="en-US" dirty="0"/>
              <a:t>Cloning Non-generic ArrayList</a:t>
            </a:r>
          </a:p>
        </p:txBody>
      </p:sp>
      <p:sp>
        <p:nvSpPr>
          <p:cNvPr id="3" name="Text Placeholder 2">
            <a:extLst>
              <a:ext uri="{FF2B5EF4-FFF2-40B4-BE49-F238E27FC236}">
                <a16:creationId xmlns:a16="http://schemas.microsoft.com/office/drawing/2014/main" id="{BE036D9C-F908-B0EA-84F9-8C709CC7FE7F}"/>
              </a:ext>
            </a:extLst>
          </p:cNvPr>
          <p:cNvSpPr>
            <a:spLocks noGrp="1"/>
          </p:cNvSpPr>
          <p:nvPr>
            <p:ph type="body" idx="1"/>
          </p:nvPr>
        </p:nvSpPr>
        <p:spPr>
          <a:xfrm>
            <a:off x="744069" y="1219200"/>
            <a:ext cx="11134165" cy="5366412"/>
          </a:xfrm>
        </p:spPr>
        <p:txBody>
          <a:bodyPr/>
          <a:lstStyle/>
          <a:p>
            <a:r>
              <a:rPr lang="en-US" dirty="0"/>
              <a:t>Clone(): This method is used to create and return a shallow copy of the ArrayList</a:t>
            </a:r>
          </a:p>
          <a:p>
            <a:endParaRPr lang="en-US" dirty="0"/>
          </a:p>
          <a:p>
            <a:endParaRPr lang="en-US" dirty="0"/>
          </a:p>
        </p:txBody>
      </p:sp>
      <p:pic>
        <p:nvPicPr>
          <p:cNvPr id="5" name="Picture 4">
            <a:extLst>
              <a:ext uri="{FF2B5EF4-FFF2-40B4-BE49-F238E27FC236}">
                <a16:creationId xmlns:a16="http://schemas.microsoft.com/office/drawing/2014/main" id="{A6864304-E8F2-2F0C-8AC0-99C6CC776794}"/>
              </a:ext>
            </a:extLst>
          </p:cNvPr>
          <p:cNvPicPr>
            <a:picLocks noChangeAspect="1"/>
          </p:cNvPicPr>
          <p:nvPr/>
        </p:nvPicPr>
        <p:blipFill>
          <a:blip r:embed="rId2"/>
          <a:stretch>
            <a:fillRect/>
          </a:stretch>
        </p:blipFill>
        <p:spPr>
          <a:xfrm>
            <a:off x="1155751" y="2623357"/>
            <a:ext cx="5953956" cy="3153215"/>
          </a:xfrm>
          <a:prstGeom prst="rect">
            <a:avLst/>
          </a:prstGeom>
        </p:spPr>
      </p:pic>
      <p:pic>
        <p:nvPicPr>
          <p:cNvPr id="7" name="Picture 6">
            <a:extLst>
              <a:ext uri="{FF2B5EF4-FFF2-40B4-BE49-F238E27FC236}">
                <a16:creationId xmlns:a16="http://schemas.microsoft.com/office/drawing/2014/main" id="{50541A7F-1CC4-334B-5E41-A51BF2DD8A39}"/>
              </a:ext>
            </a:extLst>
          </p:cNvPr>
          <p:cNvPicPr>
            <a:picLocks noChangeAspect="1"/>
          </p:cNvPicPr>
          <p:nvPr/>
        </p:nvPicPr>
        <p:blipFill rotWithShape="1">
          <a:blip r:embed="rId3"/>
          <a:srcRect r="33607"/>
          <a:stretch/>
        </p:blipFill>
        <p:spPr>
          <a:xfrm>
            <a:off x="7521390" y="3273668"/>
            <a:ext cx="2061882" cy="1257475"/>
          </a:xfrm>
          <a:prstGeom prst="rect">
            <a:avLst/>
          </a:prstGeom>
        </p:spPr>
      </p:pic>
    </p:spTree>
    <p:extLst>
      <p:ext uri="{BB962C8B-B14F-4D97-AF65-F5344CB8AC3E}">
        <p14:creationId xmlns:p14="http://schemas.microsoft.com/office/powerpoint/2010/main" val="18080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5AD7-6EE0-7373-EE4F-2A91CE2929A6}"/>
              </a:ext>
            </a:extLst>
          </p:cNvPr>
          <p:cNvSpPr>
            <a:spLocks noGrp="1"/>
          </p:cNvSpPr>
          <p:nvPr>
            <p:ph type="title"/>
          </p:nvPr>
        </p:nvSpPr>
        <p:spPr>
          <a:xfrm>
            <a:off x="609600" y="170972"/>
            <a:ext cx="10497671" cy="599993"/>
          </a:xfrm>
        </p:spPr>
        <p:txBody>
          <a:bodyPr/>
          <a:lstStyle/>
          <a:p>
            <a:r>
              <a:rPr lang="en-US" dirty="0"/>
              <a:t>CopyTo in ArrayList</a:t>
            </a:r>
          </a:p>
        </p:txBody>
      </p:sp>
      <p:sp>
        <p:nvSpPr>
          <p:cNvPr id="3" name="Text Placeholder 2">
            <a:extLst>
              <a:ext uri="{FF2B5EF4-FFF2-40B4-BE49-F238E27FC236}">
                <a16:creationId xmlns:a16="http://schemas.microsoft.com/office/drawing/2014/main" id="{E11AD595-73A2-9203-7B71-89C5D84676ED}"/>
              </a:ext>
            </a:extLst>
          </p:cNvPr>
          <p:cNvSpPr>
            <a:spLocks noGrp="1"/>
          </p:cNvSpPr>
          <p:nvPr>
            <p:ph type="body" idx="1"/>
          </p:nvPr>
        </p:nvSpPr>
        <p:spPr>
          <a:xfrm>
            <a:off x="448235" y="833718"/>
            <a:ext cx="11510683" cy="5540188"/>
          </a:xfrm>
        </p:spPr>
        <p:txBody>
          <a:bodyPr/>
          <a:lstStyle/>
          <a:p>
            <a:pPr marL="152396" indent="0">
              <a:buNone/>
            </a:pPr>
            <a:r>
              <a:rPr lang="en-US" sz="1800" b="1" dirty="0"/>
              <a:t>CopyTo(Array array): </a:t>
            </a:r>
            <a:r>
              <a:rPr lang="en-US" sz="1800" dirty="0"/>
              <a:t>This method is used to copy the entire ArrayList to a compatible one-dimensional Array, starting at the beginning of the target array. The parameter array specifies the one-dimensional Array that is the destination of the elements copied from ArrayList. The Array must have zero-based indexing. If the parameter array is null, then it will throw </a:t>
            </a:r>
            <a:r>
              <a:rPr lang="en-US" sz="1800" dirty="0" err="1"/>
              <a:t>ArgumentNullException</a:t>
            </a:r>
            <a:r>
              <a:rPr lang="en-US" sz="1800" dirty="0"/>
              <a:t>.</a:t>
            </a:r>
          </a:p>
          <a:p>
            <a:pPr marL="152396" indent="0">
              <a:buNone/>
            </a:pPr>
            <a:r>
              <a:rPr lang="en-US" sz="1800" b="1" dirty="0"/>
              <a:t>CopyTo(Array </a:t>
            </a:r>
            <a:r>
              <a:rPr lang="en-US" sz="1800" b="1" dirty="0" err="1"/>
              <a:t>array</a:t>
            </a:r>
            <a:r>
              <a:rPr lang="en-US" sz="1800" b="1" dirty="0"/>
              <a:t>, int </a:t>
            </a:r>
            <a:r>
              <a:rPr lang="en-US" sz="1800" b="1" dirty="0" err="1"/>
              <a:t>arrayIndex</a:t>
            </a:r>
            <a:r>
              <a:rPr lang="en-US" sz="1800" b="1" dirty="0"/>
              <a:t>): </a:t>
            </a:r>
            <a:r>
              <a:rPr lang="en-US" sz="1800" dirty="0"/>
              <a:t>This method is used to copy the entire ArrayList to a compatible one-dimensional Array, starting at the specified index of the target array. Here, the parameter array specifies the one-dimensional array that is the destination of the elements copied from the ArrayList. The Array must have zero-based indexing. The </a:t>
            </a:r>
            <a:r>
              <a:rPr lang="en-US" sz="1800" dirty="0" err="1"/>
              <a:t>arrayIndex</a:t>
            </a:r>
            <a:r>
              <a:rPr lang="en-US" sz="1800" dirty="0"/>
              <a:t> parameter specifies the zero-based index in the array at which copying begins. If the parameter array is null, then it will throw </a:t>
            </a:r>
            <a:r>
              <a:rPr lang="en-US" sz="1800" dirty="0" err="1"/>
              <a:t>ArgumentNullException</a:t>
            </a:r>
            <a:r>
              <a:rPr lang="en-US" sz="1800" dirty="0"/>
              <a:t>. If the parameter </a:t>
            </a:r>
            <a:r>
              <a:rPr lang="en-US" sz="1800" dirty="0" err="1"/>
              <a:t>arrayIndex</a:t>
            </a:r>
            <a:r>
              <a:rPr lang="en-US" sz="1800" dirty="0"/>
              <a:t> is less than zero, then it will throw </a:t>
            </a:r>
            <a:r>
              <a:rPr lang="en-US" sz="1800" dirty="0" err="1"/>
              <a:t>ArgumentOutOfRangeException</a:t>
            </a:r>
            <a:r>
              <a:rPr lang="en-US" sz="1800" dirty="0"/>
              <a:t>.</a:t>
            </a:r>
          </a:p>
          <a:p>
            <a:pPr marL="152396" indent="0">
              <a:buNone/>
            </a:pPr>
            <a:r>
              <a:rPr lang="en-US" sz="1800" b="1" dirty="0"/>
              <a:t>CopyTo(int index, Array </a:t>
            </a:r>
            <a:r>
              <a:rPr lang="en-US" sz="1800" b="1" dirty="0" err="1"/>
              <a:t>array</a:t>
            </a:r>
            <a:r>
              <a:rPr lang="en-US" sz="1800" b="1" dirty="0"/>
              <a:t>, int </a:t>
            </a:r>
            <a:r>
              <a:rPr lang="en-US" sz="1800" b="1" dirty="0" err="1"/>
              <a:t>arrayIndex</a:t>
            </a:r>
            <a:r>
              <a:rPr lang="en-US" sz="1800" b="1" dirty="0"/>
              <a:t>, int count): </a:t>
            </a:r>
            <a:r>
              <a:rPr lang="en-US" sz="1800" dirty="0"/>
              <a:t>This method is used to copy a range of elements from the </a:t>
            </a:r>
            <a:r>
              <a:rPr lang="en-US" sz="1800" dirty="0" err="1"/>
              <a:t>System.Collections.ArrayList</a:t>
            </a:r>
            <a:r>
              <a:rPr lang="en-US" sz="1800" dirty="0"/>
              <a:t> to a compatible one-dimensional Array, starting at the specified index of the target array. The index parameter specifies the zero-based index in the source </a:t>
            </a:r>
            <a:r>
              <a:rPr lang="en-US" sz="1800" dirty="0" err="1"/>
              <a:t>System.Collections.ArrayList</a:t>
            </a:r>
            <a:r>
              <a:rPr lang="en-US" sz="1800" dirty="0"/>
              <a:t> at which copying begins. The array parameter specifies the one-dimensional Array that is the destination of the elements copied from ArrayList. The Array must have zero-based indexing. The </a:t>
            </a:r>
            <a:r>
              <a:rPr lang="en-US" sz="1800" dirty="0" err="1"/>
              <a:t>arrayIndex</a:t>
            </a:r>
            <a:r>
              <a:rPr lang="en-US" sz="1800" dirty="0"/>
              <a:t> parameter specifies the zero-based index in the array at which copying begins. The count parameter specifies the number of elements to copy. If the parameter array is null, then it will throw </a:t>
            </a:r>
            <a:r>
              <a:rPr lang="en-US" sz="1800" dirty="0" err="1"/>
              <a:t>ArgumentNullException</a:t>
            </a:r>
            <a:r>
              <a:rPr lang="en-US" sz="1800" dirty="0"/>
              <a:t>. If the parameter index is less than zero, </a:t>
            </a:r>
            <a:r>
              <a:rPr lang="en-US" sz="1800" dirty="0" err="1"/>
              <a:t>arrayIndex</a:t>
            </a:r>
            <a:r>
              <a:rPr lang="en-US" sz="1800" dirty="0"/>
              <a:t> is less than zero, or the count is less than zero, then it will throw </a:t>
            </a:r>
            <a:r>
              <a:rPr lang="en-US" sz="1800" dirty="0" err="1"/>
              <a:t>ArgumentOutOfRangeException</a:t>
            </a:r>
            <a:r>
              <a:rPr lang="en-US" sz="1800" dirty="0"/>
              <a:t>.</a:t>
            </a:r>
          </a:p>
        </p:txBody>
      </p:sp>
    </p:spTree>
    <p:extLst>
      <p:ext uri="{BB962C8B-B14F-4D97-AF65-F5344CB8AC3E}">
        <p14:creationId xmlns:p14="http://schemas.microsoft.com/office/powerpoint/2010/main" val="28332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E29301-3996-DC88-AA77-097FD2DBA759}"/>
              </a:ext>
            </a:extLst>
          </p:cNvPr>
          <p:cNvPicPr>
            <a:picLocks noChangeAspect="1"/>
          </p:cNvPicPr>
          <p:nvPr/>
        </p:nvPicPr>
        <p:blipFill rotWithShape="1">
          <a:blip r:embed="rId2"/>
          <a:srcRect r="28374"/>
          <a:stretch/>
        </p:blipFill>
        <p:spPr>
          <a:xfrm>
            <a:off x="600189" y="246836"/>
            <a:ext cx="4231787" cy="3358524"/>
          </a:xfrm>
          <a:prstGeom prst="rect">
            <a:avLst/>
          </a:prstGeom>
        </p:spPr>
      </p:pic>
      <p:pic>
        <p:nvPicPr>
          <p:cNvPr id="7" name="Picture 6">
            <a:extLst>
              <a:ext uri="{FF2B5EF4-FFF2-40B4-BE49-F238E27FC236}">
                <a16:creationId xmlns:a16="http://schemas.microsoft.com/office/drawing/2014/main" id="{B2DD847C-AA01-4D97-A043-1B205AD8C91D}"/>
              </a:ext>
            </a:extLst>
          </p:cNvPr>
          <p:cNvPicPr>
            <a:picLocks noChangeAspect="1"/>
          </p:cNvPicPr>
          <p:nvPr/>
        </p:nvPicPr>
        <p:blipFill>
          <a:blip r:embed="rId3"/>
          <a:stretch>
            <a:fillRect/>
          </a:stretch>
        </p:blipFill>
        <p:spPr>
          <a:xfrm>
            <a:off x="600189" y="3771381"/>
            <a:ext cx="4124211" cy="3086619"/>
          </a:xfrm>
          <a:prstGeom prst="rect">
            <a:avLst/>
          </a:prstGeom>
        </p:spPr>
      </p:pic>
      <p:pic>
        <p:nvPicPr>
          <p:cNvPr id="9" name="Picture 8">
            <a:extLst>
              <a:ext uri="{FF2B5EF4-FFF2-40B4-BE49-F238E27FC236}">
                <a16:creationId xmlns:a16="http://schemas.microsoft.com/office/drawing/2014/main" id="{5239DB33-A620-5DBA-DA96-31496982D5A5}"/>
              </a:ext>
            </a:extLst>
          </p:cNvPr>
          <p:cNvPicPr>
            <a:picLocks noChangeAspect="1"/>
          </p:cNvPicPr>
          <p:nvPr/>
        </p:nvPicPr>
        <p:blipFill>
          <a:blip r:embed="rId4"/>
          <a:stretch>
            <a:fillRect/>
          </a:stretch>
        </p:blipFill>
        <p:spPr>
          <a:xfrm>
            <a:off x="5047877" y="1330702"/>
            <a:ext cx="1343212" cy="1190791"/>
          </a:xfrm>
          <a:prstGeom prst="rect">
            <a:avLst/>
          </a:prstGeom>
        </p:spPr>
      </p:pic>
      <p:pic>
        <p:nvPicPr>
          <p:cNvPr id="11" name="Picture 10">
            <a:extLst>
              <a:ext uri="{FF2B5EF4-FFF2-40B4-BE49-F238E27FC236}">
                <a16:creationId xmlns:a16="http://schemas.microsoft.com/office/drawing/2014/main" id="{881891FC-A96E-933A-B1BC-35B8553DC612}"/>
              </a:ext>
            </a:extLst>
          </p:cNvPr>
          <p:cNvPicPr>
            <a:picLocks noChangeAspect="1"/>
          </p:cNvPicPr>
          <p:nvPr/>
        </p:nvPicPr>
        <p:blipFill>
          <a:blip r:embed="rId5"/>
          <a:stretch>
            <a:fillRect/>
          </a:stretch>
        </p:blipFill>
        <p:spPr>
          <a:xfrm>
            <a:off x="5047877" y="4583115"/>
            <a:ext cx="1419423" cy="1295581"/>
          </a:xfrm>
          <a:prstGeom prst="rect">
            <a:avLst/>
          </a:prstGeom>
        </p:spPr>
      </p:pic>
      <p:pic>
        <p:nvPicPr>
          <p:cNvPr id="13" name="Picture 12">
            <a:extLst>
              <a:ext uri="{FF2B5EF4-FFF2-40B4-BE49-F238E27FC236}">
                <a16:creationId xmlns:a16="http://schemas.microsoft.com/office/drawing/2014/main" id="{17421D90-3A69-B91F-554D-AF9EFA986A5E}"/>
              </a:ext>
            </a:extLst>
          </p:cNvPr>
          <p:cNvPicPr>
            <a:picLocks noChangeAspect="1"/>
          </p:cNvPicPr>
          <p:nvPr/>
        </p:nvPicPr>
        <p:blipFill>
          <a:blip r:embed="rId6"/>
          <a:stretch>
            <a:fillRect/>
          </a:stretch>
        </p:blipFill>
        <p:spPr>
          <a:xfrm>
            <a:off x="6621175" y="1642813"/>
            <a:ext cx="4334480" cy="3572374"/>
          </a:xfrm>
          <a:prstGeom prst="rect">
            <a:avLst/>
          </a:prstGeom>
        </p:spPr>
      </p:pic>
      <p:pic>
        <p:nvPicPr>
          <p:cNvPr id="15" name="Picture 14">
            <a:extLst>
              <a:ext uri="{FF2B5EF4-FFF2-40B4-BE49-F238E27FC236}">
                <a16:creationId xmlns:a16="http://schemas.microsoft.com/office/drawing/2014/main" id="{4C342E0D-B986-6024-F3CE-B30B670EFD94}"/>
              </a:ext>
            </a:extLst>
          </p:cNvPr>
          <p:cNvPicPr>
            <a:picLocks noChangeAspect="1"/>
          </p:cNvPicPr>
          <p:nvPr/>
        </p:nvPicPr>
        <p:blipFill>
          <a:blip r:embed="rId7"/>
          <a:stretch>
            <a:fillRect/>
          </a:stretch>
        </p:blipFill>
        <p:spPr>
          <a:xfrm>
            <a:off x="11064390" y="2771683"/>
            <a:ext cx="1054842" cy="1314633"/>
          </a:xfrm>
          <a:prstGeom prst="rect">
            <a:avLst/>
          </a:prstGeom>
        </p:spPr>
      </p:pic>
    </p:spTree>
    <p:extLst>
      <p:ext uri="{BB962C8B-B14F-4D97-AF65-F5344CB8AC3E}">
        <p14:creationId xmlns:p14="http://schemas.microsoft.com/office/powerpoint/2010/main" val="279651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FD59-3808-E70D-32CC-4A13501E18C9}"/>
              </a:ext>
            </a:extLst>
          </p:cNvPr>
          <p:cNvSpPr>
            <a:spLocks noGrp="1"/>
          </p:cNvSpPr>
          <p:nvPr>
            <p:ph type="title"/>
          </p:nvPr>
        </p:nvSpPr>
        <p:spPr>
          <a:xfrm>
            <a:off x="609600" y="206831"/>
            <a:ext cx="7727576" cy="725498"/>
          </a:xfrm>
        </p:spPr>
        <p:txBody>
          <a:bodyPr/>
          <a:lstStyle/>
          <a:p>
            <a:r>
              <a:rPr lang="en-US" dirty="0"/>
              <a:t>Sort Elements </a:t>
            </a:r>
          </a:p>
        </p:txBody>
      </p:sp>
      <p:sp>
        <p:nvSpPr>
          <p:cNvPr id="3" name="Text Placeholder 2">
            <a:extLst>
              <a:ext uri="{FF2B5EF4-FFF2-40B4-BE49-F238E27FC236}">
                <a16:creationId xmlns:a16="http://schemas.microsoft.com/office/drawing/2014/main" id="{EC4029D3-6B9F-6BAF-3F63-9505B435FC4F}"/>
              </a:ext>
            </a:extLst>
          </p:cNvPr>
          <p:cNvSpPr>
            <a:spLocks noGrp="1"/>
          </p:cNvSpPr>
          <p:nvPr>
            <p:ph type="body" idx="1"/>
          </p:nvPr>
        </p:nvSpPr>
        <p:spPr>
          <a:xfrm>
            <a:off x="609600" y="1048871"/>
            <a:ext cx="11062448" cy="5513293"/>
          </a:xfrm>
        </p:spPr>
        <p:txBody>
          <a:bodyPr/>
          <a:lstStyle/>
          <a:p>
            <a:pPr marL="152396" indent="0">
              <a:buNone/>
            </a:pPr>
            <a:r>
              <a:rPr lang="en-US" dirty="0"/>
              <a:t>This method is used to sort the elements in the entire </a:t>
            </a:r>
            <a:r>
              <a:rPr lang="en-US" dirty="0" err="1"/>
              <a:t>System.Collections.ArrayList</a:t>
            </a:r>
            <a:r>
              <a:rPr lang="en-US" dirty="0"/>
              <a:t>.</a:t>
            </a:r>
          </a:p>
        </p:txBody>
      </p:sp>
      <p:pic>
        <p:nvPicPr>
          <p:cNvPr id="5" name="Picture 4">
            <a:extLst>
              <a:ext uri="{FF2B5EF4-FFF2-40B4-BE49-F238E27FC236}">
                <a16:creationId xmlns:a16="http://schemas.microsoft.com/office/drawing/2014/main" id="{316FD3BC-64AB-57D6-5E6A-50E2DCDB1D05}"/>
              </a:ext>
            </a:extLst>
          </p:cNvPr>
          <p:cNvPicPr>
            <a:picLocks noChangeAspect="1"/>
          </p:cNvPicPr>
          <p:nvPr/>
        </p:nvPicPr>
        <p:blipFill>
          <a:blip r:embed="rId2"/>
          <a:stretch>
            <a:fillRect/>
          </a:stretch>
        </p:blipFill>
        <p:spPr>
          <a:xfrm>
            <a:off x="974317" y="2608282"/>
            <a:ext cx="4505954" cy="3200847"/>
          </a:xfrm>
          <a:prstGeom prst="rect">
            <a:avLst/>
          </a:prstGeom>
        </p:spPr>
      </p:pic>
      <p:pic>
        <p:nvPicPr>
          <p:cNvPr id="7" name="Picture 6">
            <a:extLst>
              <a:ext uri="{FF2B5EF4-FFF2-40B4-BE49-F238E27FC236}">
                <a16:creationId xmlns:a16="http://schemas.microsoft.com/office/drawing/2014/main" id="{AE77EDC7-CC11-5A79-1A1E-E458C336E33A}"/>
              </a:ext>
            </a:extLst>
          </p:cNvPr>
          <p:cNvPicPr>
            <a:picLocks noChangeAspect="1"/>
          </p:cNvPicPr>
          <p:nvPr/>
        </p:nvPicPr>
        <p:blipFill>
          <a:blip r:embed="rId3"/>
          <a:stretch>
            <a:fillRect/>
          </a:stretch>
        </p:blipFill>
        <p:spPr>
          <a:xfrm>
            <a:off x="5836024" y="3556151"/>
            <a:ext cx="1409897" cy="1305107"/>
          </a:xfrm>
          <a:prstGeom prst="rect">
            <a:avLst/>
          </a:prstGeom>
        </p:spPr>
      </p:pic>
    </p:spTree>
    <p:extLst>
      <p:ext uri="{BB962C8B-B14F-4D97-AF65-F5344CB8AC3E}">
        <p14:creationId xmlns:p14="http://schemas.microsoft.com/office/powerpoint/2010/main" val="341820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38D5-CDC2-48F5-9388-D00C98D65DA8}"/>
              </a:ext>
            </a:extLst>
          </p:cNvPr>
          <p:cNvSpPr>
            <a:spLocks noGrp="1"/>
          </p:cNvSpPr>
          <p:nvPr>
            <p:ph type="title"/>
          </p:nvPr>
        </p:nvSpPr>
        <p:spPr>
          <a:xfrm>
            <a:off x="600636" y="304799"/>
            <a:ext cx="8928846" cy="887507"/>
          </a:xfrm>
        </p:spPr>
        <p:txBody>
          <a:bodyPr/>
          <a:lstStyle/>
          <a:p>
            <a:r>
              <a:rPr lang="en-US" b="1" dirty="0"/>
              <a:t>Array VS ArrayList</a:t>
            </a:r>
          </a:p>
        </p:txBody>
      </p:sp>
      <p:sp>
        <p:nvSpPr>
          <p:cNvPr id="3" name="Text Placeholder 2">
            <a:extLst>
              <a:ext uri="{FF2B5EF4-FFF2-40B4-BE49-F238E27FC236}">
                <a16:creationId xmlns:a16="http://schemas.microsoft.com/office/drawing/2014/main" id="{0D6BA6D5-EAB3-6ACE-BAC5-8F2B24E010F7}"/>
              </a:ext>
            </a:extLst>
          </p:cNvPr>
          <p:cNvSpPr>
            <a:spLocks noGrp="1"/>
          </p:cNvSpPr>
          <p:nvPr>
            <p:ph type="body" idx="1"/>
          </p:nvPr>
        </p:nvSpPr>
        <p:spPr>
          <a:xfrm>
            <a:off x="609599" y="1192305"/>
            <a:ext cx="11268636" cy="5360895"/>
          </a:xfrm>
        </p:spPr>
        <p:txBody>
          <a:bodyPr/>
          <a:lstStyle/>
          <a:p>
            <a:pPr marL="152396" indent="0">
              <a:buNone/>
            </a:pPr>
            <a:r>
              <a:rPr lang="en-US" sz="2400" b="1" dirty="0"/>
              <a:t>Array:</a:t>
            </a:r>
          </a:p>
          <a:p>
            <a:pPr marL="152396" indent="0">
              <a:buNone/>
            </a:pPr>
            <a:r>
              <a:rPr lang="en-US" sz="2400" dirty="0"/>
              <a:t>Fixed Length</a:t>
            </a:r>
          </a:p>
          <a:p>
            <a:pPr marL="152396" indent="0">
              <a:buNone/>
            </a:pPr>
            <a:r>
              <a:rPr lang="en-US" sz="2400" dirty="0"/>
              <a:t>Cannot insert it into the middle</a:t>
            </a:r>
          </a:p>
          <a:p>
            <a:pPr marL="152396" indent="0">
              <a:buNone/>
            </a:pPr>
            <a:r>
              <a:rPr lang="en-US" sz="2400" dirty="0"/>
              <a:t>Cannot delete from middle</a:t>
            </a:r>
          </a:p>
          <a:p>
            <a:pPr marL="152396" indent="0">
              <a:buNone/>
            </a:pPr>
            <a:r>
              <a:rPr lang="en-US" sz="2400" dirty="0"/>
              <a:t>It is type-safe, so we can store only similar types of data based on the data type.</a:t>
            </a:r>
          </a:p>
          <a:p>
            <a:pPr marL="152396" indent="0">
              <a:buNone/>
            </a:pPr>
            <a:r>
              <a:rPr lang="en-US" sz="2400" dirty="0"/>
              <a:t>Boxing and Unboxing are not required.</a:t>
            </a:r>
          </a:p>
          <a:p>
            <a:pPr marL="152396" indent="0">
              <a:buNone/>
            </a:pPr>
            <a:r>
              <a:rPr lang="en-US" sz="2400" b="1" dirty="0"/>
              <a:t>ArrayList:</a:t>
            </a:r>
          </a:p>
          <a:p>
            <a:pPr marL="152396" indent="0">
              <a:buNone/>
            </a:pPr>
            <a:r>
              <a:rPr lang="en-US" sz="2400" dirty="0"/>
              <a:t>Variable Length</a:t>
            </a:r>
          </a:p>
          <a:p>
            <a:pPr marL="152396" indent="0">
              <a:buNone/>
            </a:pPr>
            <a:r>
              <a:rPr lang="en-US" sz="2400" dirty="0"/>
              <a:t>Can insert an element into the middle of the collection</a:t>
            </a:r>
          </a:p>
          <a:p>
            <a:pPr marL="152396" indent="0">
              <a:buNone/>
            </a:pPr>
            <a:r>
              <a:rPr lang="en-US" sz="2400" dirty="0"/>
              <a:t>Can delete elements from the middle of the collection</a:t>
            </a:r>
          </a:p>
          <a:p>
            <a:pPr marL="152396" indent="0">
              <a:buNone/>
            </a:pPr>
            <a:r>
              <a:rPr lang="en-US" sz="2400" dirty="0"/>
              <a:t>It is not type-safe, so we can store any type of data.</a:t>
            </a:r>
          </a:p>
          <a:p>
            <a:pPr marL="152396" indent="0">
              <a:buNone/>
            </a:pPr>
            <a:r>
              <a:rPr lang="en-US" sz="2400" dirty="0"/>
              <a:t>Boxing and Unboxing are required as it is operated on the object data type.</a:t>
            </a:r>
          </a:p>
          <a:p>
            <a:pPr marL="152396" indent="0">
              <a:buNone/>
            </a:pPr>
            <a:endParaRPr lang="en-US" sz="2000" dirty="0"/>
          </a:p>
          <a:p>
            <a:pPr marL="152396" indent="0">
              <a:buNone/>
            </a:pPr>
            <a:endParaRPr lang="en-US" sz="2000" dirty="0"/>
          </a:p>
        </p:txBody>
      </p:sp>
    </p:spTree>
    <p:extLst>
      <p:ext uri="{BB962C8B-B14F-4D97-AF65-F5344CB8AC3E}">
        <p14:creationId xmlns:p14="http://schemas.microsoft.com/office/powerpoint/2010/main" val="348912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What is an ArrayList</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029585"/>
            <a:ext cx="11976848" cy="5152616"/>
          </a:xfrm>
        </p:spPr>
        <p:txBody>
          <a:bodyPr/>
          <a:lstStyle/>
          <a:p>
            <a:r>
              <a:rPr lang="en-US" dirty="0"/>
              <a:t>ArrayList is a non-generic collection class that works like an array but provides the facilities such a s dynamic resizing, adding and deleting items in the middle of a collection.</a:t>
            </a:r>
          </a:p>
          <a:p>
            <a:r>
              <a:rPr lang="en-US" dirty="0"/>
              <a:t>In an ArrayList you can store elements of the same type and of different types.</a:t>
            </a:r>
          </a:p>
          <a:p>
            <a:pPr marL="152396" indent="0">
              <a:buNone/>
            </a:pPr>
            <a:r>
              <a:rPr lang="en-US" b="1" dirty="0"/>
              <a:t>Some Properties of an ArrayList:</a:t>
            </a:r>
            <a:endParaRPr lang="en-US" dirty="0"/>
          </a:p>
          <a:p>
            <a:pPr>
              <a:buFont typeface="Courier New" panose="02070309020205020404" pitchFamily="49" charset="0"/>
              <a:buChar char="o"/>
            </a:pPr>
            <a:r>
              <a:rPr lang="en-US" sz="2400" dirty="0"/>
              <a:t>The Elements can be added and removed from the Array List collection at any point in time.</a:t>
            </a:r>
          </a:p>
          <a:p>
            <a:pPr>
              <a:buFont typeface="Courier New" panose="02070309020205020404" pitchFamily="49" charset="0"/>
              <a:buChar char="o"/>
            </a:pPr>
            <a:r>
              <a:rPr lang="en-US" sz="2400" dirty="0"/>
              <a:t>The ArrayList is not guaranteed to be sorted.</a:t>
            </a:r>
          </a:p>
          <a:p>
            <a:pPr>
              <a:buFont typeface="Courier New" panose="02070309020205020404" pitchFamily="49" charset="0"/>
              <a:buChar char="o"/>
            </a:pPr>
            <a:r>
              <a:rPr lang="en-US" sz="2400" dirty="0"/>
              <a:t>The capacity of an ArrayList is the number of elements the ArrayList can hold.</a:t>
            </a:r>
          </a:p>
          <a:p>
            <a:pPr>
              <a:buFont typeface="Courier New" panose="02070309020205020404" pitchFamily="49" charset="0"/>
              <a:buChar char="o"/>
            </a:pPr>
            <a:r>
              <a:rPr lang="en-US" sz="2400" dirty="0"/>
              <a:t>Elements in this collection can be accessed using an integer index. Indexes in this collection are zero-based.</a:t>
            </a:r>
          </a:p>
          <a:p>
            <a:pPr>
              <a:buFont typeface="Courier New" panose="02070309020205020404" pitchFamily="49" charset="0"/>
              <a:buChar char="o"/>
            </a:pPr>
            <a:r>
              <a:rPr lang="en-US" sz="2400" dirty="0"/>
              <a:t>It allows duplicate elements.</a:t>
            </a:r>
            <a:br>
              <a:rPr lang="en-US" dirty="0"/>
            </a:br>
            <a:endParaRPr lang="en-US" dirty="0"/>
          </a:p>
          <a:p>
            <a:endParaRPr lang="en-US" dirty="0"/>
          </a:p>
        </p:txBody>
      </p:sp>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7A4F-4376-B094-3811-38B65D65A127}"/>
              </a:ext>
            </a:extLst>
          </p:cNvPr>
          <p:cNvSpPr>
            <a:spLocks noGrp="1"/>
          </p:cNvSpPr>
          <p:nvPr>
            <p:ph type="title"/>
          </p:nvPr>
        </p:nvSpPr>
        <p:spPr>
          <a:xfrm>
            <a:off x="609600" y="197224"/>
            <a:ext cx="10165976" cy="1004047"/>
          </a:xfrm>
        </p:spPr>
        <p:txBody>
          <a:bodyPr/>
          <a:lstStyle/>
          <a:p>
            <a:r>
              <a:rPr lang="en-US" b="1" dirty="0"/>
              <a:t>How to Create an ArrayList</a:t>
            </a:r>
          </a:p>
        </p:txBody>
      </p:sp>
      <p:sp>
        <p:nvSpPr>
          <p:cNvPr id="3" name="Text Placeholder 2">
            <a:extLst>
              <a:ext uri="{FF2B5EF4-FFF2-40B4-BE49-F238E27FC236}">
                <a16:creationId xmlns:a16="http://schemas.microsoft.com/office/drawing/2014/main" id="{C7C84E55-5EEB-34C9-860C-C7C4BD13175E}"/>
              </a:ext>
            </a:extLst>
          </p:cNvPr>
          <p:cNvSpPr>
            <a:spLocks noGrp="1"/>
          </p:cNvSpPr>
          <p:nvPr>
            <p:ph type="body" idx="1"/>
          </p:nvPr>
        </p:nvSpPr>
        <p:spPr>
          <a:xfrm>
            <a:off x="363071" y="1362634"/>
            <a:ext cx="11465858" cy="5172635"/>
          </a:xfrm>
        </p:spPr>
        <p:txBody>
          <a:bodyPr/>
          <a:lstStyle/>
          <a:p>
            <a:r>
              <a:rPr lang="en-US" sz="2400" dirty="0"/>
              <a:t>The ArrayList in C# provides the following three constructors which we can use to create an instance of the ArrayList class:</a:t>
            </a:r>
          </a:p>
          <a:p>
            <a:pPr marL="152396" indent="0">
              <a:buNone/>
            </a:pPr>
            <a:endParaRPr lang="en-US" sz="2400" dirty="0"/>
          </a:p>
          <a:p>
            <a:r>
              <a:rPr lang="en-US" sz="2400" b="1" dirty="0"/>
              <a:t>ArrayList(): </a:t>
            </a:r>
            <a:r>
              <a:rPr lang="en-US" sz="2400" dirty="0"/>
              <a:t>The method is used to initialize a new instance of the ArrayList class that is empty and has the default initial capacity.</a:t>
            </a:r>
          </a:p>
          <a:p>
            <a:r>
              <a:rPr lang="en-US" sz="2400" b="1" dirty="0"/>
              <a:t>ArrayList(ICollection c): </a:t>
            </a:r>
            <a:r>
              <a:rPr lang="en-US" sz="2400" dirty="0"/>
              <a:t>The method is used to initialize a new instance of the ArrayList class that contains elements copied from the specified collection and that have the same initial capacity as the number of elements copied. The parameter c specifies the Collection whose elements are copied to the new list.</a:t>
            </a:r>
          </a:p>
          <a:p>
            <a:r>
              <a:rPr lang="en-US" sz="2400" b="1" dirty="0"/>
              <a:t>ArrayList(int capacity): </a:t>
            </a:r>
            <a:r>
              <a:rPr lang="en-US" sz="2400" dirty="0"/>
              <a:t>The method is used to initialize a new instance of the ArrayList class that is empty and has the specified initial capacity. The parameter capacity specifies the number of elements that the new list can initially store</a:t>
            </a:r>
          </a:p>
        </p:txBody>
      </p:sp>
    </p:spTree>
    <p:extLst>
      <p:ext uri="{BB962C8B-B14F-4D97-AF65-F5344CB8AC3E}">
        <p14:creationId xmlns:p14="http://schemas.microsoft.com/office/powerpoint/2010/main" val="348055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5EB9-883E-40D8-13EA-96ABC494815F}"/>
              </a:ext>
            </a:extLst>
          </p:cNvPr>
          <p:cNvSpPr>
            <a:spLocks noGrp="1"/>
          </p:cNvSpPr>
          <p:nvPr>
            <p:ph type="title"/>
          </p:nvPr>
        </p:nvSpPr>
        <p:spPr>
          <a:xfrm>
            <a:off x="609600" y="317533"/>
            <a:ext cx="10739719" cy="716533"/>
          </a:xfrm>
        </p:spPr>
        <p:txBody>
          <a:bodyPr/>
          <a:lstStyle/>
          <a:p>
            <a:r>
              <a:rPr lang="en-US" dirty="0"/>
              <a:t>How to Add Elements into ArrayList in C#</a:t>
            </a:r>
          </a:p>
        </p:txBody>
      </p:sp>
      <p:sp>
        <p:nvSpPr>
          <p:cNvPr id="3" name="Text Placeholder 2">
            <a:extLst>
              <a:ext uri="{FF2B5EF4-FFF2-40B4-BE49-F238E27FC236}">
                <a16:creationId xmlns:a16="http://schemas.microsoft.com/office/drawing/2014/main" id="{C558033F-F759-6F88-4005-DA19DB535B4F}"/>
              </a:ext>
            </a:extLst>
          </p:cNvPr>
          <p:cNvSpPr>
            <a:spLocks noGrp="1"/>
          </p:cNvSpPr>
          <p:nvPr>
            <p:ph type="body" idx="1"/>
          </p:nvPr>
        </p:nvSpPr>
        <p:spPr>
          <a:xfrm>
            <a:off x="609599" y="1034065"/>
            <a:ext cx="11412072" cy="5506401"/>
          </a:xfrm>
        </p:spPr>
        <p:txBody>
          <a:bodyPr/>
          <a:lstStyle/>
          <a:p>
            <a:endParaRPr lang="en-US" dirty="0"/>
          </a:p>
          <a:p>
            <a:r>
              <a:rPr lang="en-US" dirty="0"/>
              <a:t>ArrayList provides the Add() method which can be used to add elements to the </a:t>
            </a:r>
            <a:r>
              <a:rPr lang="en-US" dirty="0" err="1"/>
              <a:t>arraylist</a:t>
            </a:r>
            <a:r>
              <a:rPr lang="en-US" dirty="0"/>
              <a:t>.</a:t>
            </a:r>
          </a:p>
          <a:p>
            <a:endParaRPr lang="en-US" dirty="0"/>
          </a:p>
        </p:txBody>
      </p:sp>
      <p:pic>
        <p:nvPicPr>
          <p:cNvPr id="5" name="Picture 4">
            <a:extLst>
              <a:ext uri="{FF2B5EF4-FFF2-40B4-BE49-F238E27FC236}">
                <a16:creationId xmlns:a16="http://schemas.microsoft.com/office/drawing/2014/main" id="{3FF53D30-28D5-1A5C-7891-6D2C1CE24DA0}"/>
              </a:ext>
            </a:extLst>
          </p:cNvPr>
          <p:cNvPicPr>
            <a:picLocks noChangeAspect="1"/>
          </p:cNvPicPr>
          <p:nvPr/>
        </p:nvPicPr>
        <p:blipFill rotWithShape="1">
          <a:blip r:embed="rId2"/>
          <a:srcRect b="47950"/>
          <a:stretch/>
        </p:blipFill>
        <p:spPr>
          <a:xfrm>
            <a:off x="878538" y="2620201"/>
            <a:ext cx="4867837" cy="1548388"/>
          </a:xfrm>
          <a:prstGeom prst="rect">
            <a:avLst/>
          </a:prstGeom>
        </p:spPr>
      </p:pic>
    </p:spTree>
    <p:extLst>
      <p:ext uri="{BB962C8B-B14F-4D97-AF65-F5344CB8AC3E}">
        <p14:creationId xmlns:p14="http://schemas.microsoft.com/office/powerpoint/2010/main" val="24956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9D31-1B45-2FA5-14F8-5EC800CB39EA}"/>
              </a:ext>
            </a:extLst>
          </p:cNvPr>
          <p:cNvSpPr>
            <a:spLocks noGrp="1"/>
          </p:cNvSpPr>
          <p:nvPr>
            <p:ph type="title"/>
          </p:nvPr>
        </p:nvSpPr>
        <p:spPr>
          <a:xfrm>
            <a:off x="735105" y="317533"/>
            <a:ext cx="8426823" cy="946491"/>
          </a:xfrm>
        </p:spPr>
        <p:txBody>
          <a:bodyPr/>
          <a:lstStyle/>
          <a:p>
            <a:r>
              <a:rPr lang="en-US" dirty="0"/>
              <a:t>ArrayList Capacity </a:t>
            </a:r>
          </a:p>
        </p:txBody>
      </p:sp>
      <p:sp>
        <p:nvSpPr>
          <p:cNvPr id="3" name="Text Placeholder 2">
            <a:extLst>
              <a:ext uri="{FF2B5EF4-FFF2-40B4-BE49-F238E27FC236}">
                <a16:creationId xmlns:a16="http://schemas.microsoft.com/office/drawing/2014/main" id="{EE6931D1-AD8F-A2E8-7AAF-1D12A3CA4922}"/>
              </a:ext>
            </a:extLst>
          </p:cNvPr>
          <p:cNvSpPr>
            <a:spLocks noGrp="1"/>
          </p:cNvSpPr>
          <p:nvPr>
            <p:ph type="body" idx="1"/>
          </p:nvPr>
        </p:nvSpPr>
        <p:spPr>
          <a:xfrm>
            <a:off x="385482" y="1335741"/>
            <a:ext cx="11421035" cy="5204726"/>
          </a:xfrm>
        </p:spPr>
        <p:txBody>
          <a:bodyPr/>
          <a:lstStyle/>
          <a:p>
            <a:r>
              <a:rPr lang="en-US" dirty="0"/>
              <a:t>Capacity is the amount of items the list can hold at a particular time. At the beginning its Zero, wait does that mean it can hold zero Elements?</a:t>
            </a:r>
          </a:p>
          <a:p>
            <a:endParaRPr lang="en-US" dirty="0"/>
          </a:p>
          <a:p>
            <a:endParaRPr lang="en-US" dirty="0"/>
          </a:p>
          <a:p>
            <a:r>
              <a:rPr lang="en-US" dirty="0"/>
              <a:t>No the capacity will increase after the first element is added, But to what?</a:t>
            </a:r>
          </a:p>
          <a:p>
            <a:endParaRPr lang="en-US" dirty="0"/>
          </a:p>
          <a:p>
            <a:endParaRPr lang="en-US" dirty="0"/>
          </a:p>
          <a:p>
            <a:endParaRPr lang="en-US" dirty="0"/>
          </a:p>
          <a:p>
            <a:r>
              <a:rPr lang="en-US" dirty="0"/>
              <a:t>What happens is after the four are filled , when adding the 5</a:t>
            </a:r>
            <a:r>
              <a:rPr lang="en-US" baseline="30000" dirty="0"/>
              <a:t>th</a:t>
            </a:r>
            <a:r>
              <a:rPr lang="en-US" dirty="0"/>
              <a:t> element the capacity will increase to 8 , then when adding the 9</a:t>
            </a:r>
            <a:r>
              <a:rPr lang="en-US" baseline="30000" dirty="0"/>
              <a:t>th</a:t>
            </a:r>
            <a:r>
              <a:rPr lang="en-US" dirty="0"/>
              <a:t> element the capacity will be 16 …</a:t>
            </a:r>
          </a:p>
          <a:p>
            <a:endParaRPr lang="en-US" dirty="0"/>
          </a:p>
        </p:txBody>
      </p:sp>
      <p:pic>
        <p:nvPicPr>
          <p:cNvPr id="5" name="Picture 4">
            <a:extLst>
              <a:ext uri="{FF2B5EF4-FFF2-40B4-BE49-F238E27FC236}">
                <a16:creationId xmlns:a16="http://schemas.microsoft.com/office/drawing/2014/main" id="{161E94A2-D8C1-DA97-145F-4DB665B6A122}"/>
              </a:ext>
            </a:extLst>
          </p:cNvPr>
          <p:cNvPicPr>
            <a:picLocks noChangeAspect="1"/>
          </p:cNvPicPr>
          <p:nvPr/>
        </p:nvPicPr>
        <p:blipFill>
          <a:blip r:embed="rId2"/>
          <a:stretch>
            <a:fillRect/>
          </a:stretch>
        </p:blipFill>
        <p:spPr>
          <a:xfrm>
            <a:off x="1391877" y="2350076"/>
            <a:ext cx="2720576" cy="472481"/>
          </a:xfrm>
          <a:prstGeom prst="rect">
            <a:avLst/>
          </a:prstGeom>
        </p:spPr>
      </p:pic>
      <p:pic>
        <p:nvPicPr>
          <p:cNvPr id="7" name="Picture 6">
            <a:extLst>
              <a:ext uri="{FF2B5EF4-FFF2-40B4-BE49-F238E27FC236}">
                <a16:creationId xmlns:a16="http://schemas.microsoft.com/office/drawing/2014/main" id="{C069544A-7619-4998-9E8E-D2A193AF15CE}"/>
              </a:ext>
            </a:extLst>
          </p:cNvPr>
          <p:cNvPicPr>
            <a:picLocks noChangeAspect="1"/>
          </p:cNvPicPr>
          <p:nvPr/>
        </p:nvPicPr>
        <p:blipFill>
          <a:blip r:embed="rId3"/>
          <a:stretch>
            <a:fillRect/>
          </a:stretch>
        </p:blipFill>
        <p:spPr>
          <a:xfrm>
            <a:off x="5016338" y="2407230"/>
            <a:ext cx="1988992" cy="358171"/>
          </a:xfrm>
          <a:prstGeom prst="rect">
            <a:avLst/>
          </a:prstGeom>
        </p:spPr>
      </p:pic>
      <p:pic>
        <p:nvPicPr>
          <p:cNvPr id="9" name="Picture 8">
            <a:extLst>
              <a:ext uri="{FF2B5EF4-FFF2-40B4-BE49-F238E27FC236}">
                <a16:creationId xmlns:a16="http://schemas.microsoft.com/office/drawing/2014/main" id="{E3EF097E-F389-0C34-5F89-7FEB9B0989E7}"/>
              </a:ext>
            </a:extLst>
          </p:cNvPr>
          <p:cNvPicPr>
            <a:picLocks noChangeAspect="1"/>
          </p:cNvPicPr>
          <p:nvPr/>
        </p:nvPicPr>
        <p:blipFill>
          <a:blip r:embed="rId4"/>
          <a:stretch>
            <a:fillRect/>
          </a:stretch>
        </p:blipFill>
        <p:spPr>
          <a:xfrm>
            <a:off x="1285161" y="3732625"/>
            <a:ext cx="3543607" cy="1257409"/>
          </a:xfrm>
          <a:prstGeom prst="rect">
            <a:avLst/>
          </a:prstGeom>
        </p:spPr>
      </p:pic>
      <p:pic>
        <p:nvPicPr>
          <p:cNvPr id="11" name="Picture 10">
            <a:extLst>
              <a:ext uri="{FF2B5EF4-FFF2-40B4-BE49-F238E27FC236}">
                <a16:creationId xmlns:a16="http://schemas.microsoft.com/office/drawing/2014/main" id="{FBFFAC63-0940-D3AE-DF6B-EE310E157604}"/>
              </a:ext>
            </a:extLst>
          </p:cNvPr>
          <p:cNvPicPr>
            <a:picLocks noChangeAspect="1"/>
          </p:cNvPicPr>
          <p:nvPr/>
        </p:nvPicPr>
        <p:blipFill>
          <a:blip r:embed="rId5"/>
          <a:stretch>
            <a:fillRect/>
          </a:stretch>
        </p:blipFill>
        <p:spPr>
          <a:xfrm>
            <a:off x="5016338" y="4163192"/>
            <a:ext cx="1577477" cy="396274"/>
          </a:xfrm>
          <a:prstGeom prst="rect">
            <a:avLst/>
          </a:prstGeom>
        </p:spPr>
      </p:pic>
    </p:spTree>
    <p:extLst>
      <p:ext uri="{BB962C8B-B14F-4D97-AF65-F5344CB8AC3E}">
        <p14:creationId xmlns:p14="http://schemas.microsoft.com/office/powerpoint/2010/main" val="172635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AE99-D36A-8D7D-952C-79670247CF5B}"/>
              </a:ext>
            </a:extLst>
          </p:cNvPr>
          <p:cNvSpPr>
            <a:spLocks noGrp="1"/>
          </p:cNvSpPr>
          <p:nvPr>
            <p:ph type="title"/>
          </p:nvPr>
        </p:nvSpPr>
        <p:spPr/>
        <p:txBody>
          <a:bodyPr/>
          <a:lstStyle/>
          <a:p>
            <a:r>
              <a:rPr lang="en-US" dirty="0"/>
              <a:t>How to access an ArrayList in C#</a:t>
            </a:r>
          </a:p>
        </p:txBody>
      </p:sp>
      <p:sp>
        <p:nvSpPr>
          <p:cNvPr id="3" name="Text Placeholder 2">
            <a:extLst>
              <a:ext uri="{FF2B5EF4-FFF2-40B4-BE49-F238E27FC236}">
                <a16:creationId xmlns:a16="http://schemas.microsoft.com/office/drawing/2014/main" id="{D4D96FE8-C663-9AD9-E643-E4E0C6AFA087}"/>
              </a:ext>
            </a:extLst>
          </p:cNvPr>
          <p:cNvSpPr>
            <a:spLocks noGrp="1"/>
          </p:cNvSpPr>
          <p:nvPr>
            <p:ph type="body" idx="1"/>
          </p:nvPr>
        </p:nvSpPr>
        <p:spPr>
          <a:xfrm>
            <a:off x="609600" y="1801906"/>
            <a:ext cx="11430000" cy="4380294"/>
          </a:xfrm>
        </p:spPr>
        <p:txBody>
          <a:bodyPr/>
          <a:lstStyle/>
          <a:p>
            <a:r>
              <a:rPr lang="en-US" dirty="0"/>
              <a:t>If you go to the definition of an ArrayList class the </a:t>
            </a:r>
            <a:r>
              <a:rPr lang="en-US" dirty="0" err="1"/>
              <a:t>ILIst</a:t>
            </a:r>
            <a:r>
              <a:rPr lang="en-US" dirty="0"/>
              <a:t> interface is implemented. This means that we can access elements using an indexer just like in arrays.</a:t>
            </a:r>
          </a:p>
          <a:p>
            <a:endParaRPr lang="en-US" dirty="0"/>
          </a:p>
        </p:txBody>
      </p:sp>
      <p:pic>
        <p:nvPicPr>
          <p:cNvPr id="5" name="Picture 4">
            <a:extLst>
              <a:ext uri="{FF2B5EF4-FFF2-40B4-BE49-F238E27FC236}">
                <a16:creationId xmlns:a16="http://schemas.microsoft.com/office/drawing/2014/main" id="{07AE9011-746C-38F2-0D2D-1528D5E59E8F}"/>
              </a:ext>
            </a:extLst>
          </p:cNvPr>
          <p:cNvPicPr>
            <a:picLocks noChangeAspect="1"/>
          </p:cNvPicPr>
          <p:nvPr/>
        </p:nvPicPr>
        <p:blipFill>
          <a:blip r:embed="rId2"/>
          <a:stretch>
            <a:fillRect/>
          </a:stretch>
        </p:blipFill>
        <p:spPr>
          <a:xfrm>
            <a:off x="1167693" y="3370938"/>
            <a:ext cx="4244708" cy="358171"/>
          </a:xfrm>
          <a:prstGeom prst="rect">
            <a:avLst/>
          </a:prstGeom>
        </p:spPr>
      </p:pic>
      <p:pic>
        <p:nvPicPr>
          <p:cNvPr id="7" name="Picture 6">
            <a:extLst>
              <a:ext uri="{FF2B5EF4-FFF2-40B4-BE49-F238E27FC236}">
                <a16:creationId xmlns:a16="http://schemas.microsoft.com/office/drawing/2014/main" id="{AEED5318-7120-F730-3696-EF7432271932}"/>
              </a:ext>
            </a:extLst>
          </p:cNvPr>
          <p:cNvPicPr>
            <a:picLocks noChangeAspect="1"/>
          </p:cNvPicPr>
          <p:nvPr/>
        </p:nvPicPr>
        <p:blipFill>
          <a:blip r:embed="rId3"/>
          <a:stretch>
            <a:fillRect/>
          </a:stretch>
        </p:blipFill>
        <p:spPr>
          <a:xfrm>
            <a:off x="1167693" y="3930999"/>
            <a:ext cx="3086367" cy="1585097"/>
          </a:xfrm>
          <a:prstGeom prst="rect">
            <a:avLst/>
          </a:prstGeom>
        </p:spPr>
      </p:pic>
      <p:pic>
        <p:nvPicPr>
          <p:cNvPr id="9" name="Picture 8">
            <a:extLst>
              <a:ext uri="{FF2B5EF4-FFF2-40B4-BE49-F238E27FC236}">
                <a16:creationId xmlns:a16="http://schemas.microsoft.com/office/drawing/2014/main" id="{16E86958-92BE-1835-835F-8862D9D47300}"/>
              </a:ext>
            </a:extLst>
          </p:cNvPr>
          <p:cNvPicPr>
            <a:picLocks noChangeAspect="1"/>
          </p:cNvPicPr>
          <p:nvPr/>
        </p:nvPicPr>
        <p:blipFill>
          <a:blip r:embed="rId4"/>
          <a:stretch>
            <a:fillRect/>
          </a:stretch>
        </p:blipFill>
        <p:spPr>
          <a:xfrm>
            <a:off x="4370200" y="4635586"/>
            <a:ext cx="2110923" cy="320068"/>
          </a:xfrm>
          <a:prstGeom prst="rect">
            <a:avLst/>
          </a:prstGeom>
        </p:spPr>
      </p:pic>
    </p:spTree>
    <p:extLst>
      <p:ext uri="{BB962C8B-B14F-4D97-AF65-F5344CB8AC3E}">
        <p14:creationId xmlns:p14="http://schemas.microsoft.com/office/powerpoint/2010/main" val="257557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E4A0-514E-B939-3984-BF37AA200DEC}"/>
              </a:ext>
            </a:extLst>
          </p:cNvPr>
          <p:cNvSpPr>
            <a:spLocks noGrp="1"/>
          </p:cNvSpPr>
          <p:nvPr>
            <p:ph type="title"/>
          </p:nvPr>
        </p:nvSpPr>
        <p:spPr>
          <a:xfrm>
            <a:off x="762000" y="233726"/>
            <a:ext cx="7969624" cy="698603"/>
          </a:xfrm>
        </p:spPr>
        <p:txBody>
          <a:bodyPr/>
          <a:lstStyle/>
          <a:p>
            <a:r>
              <a:rPr lang="en-US" dirty="0"/>
              <a:t>Iterating an ArrayList</a:t>
            </a:r>
          </a:p>
        </p:txBody>
      </p:sp>
      <p:sp>
        <p:nvSpPr>
          <p:cNvPr id="3" name="Text Placeholder 2">
            <a:extLst>
              <a:ext uri="{FF2B5EF4-FFF2-40B4-BE49-F238E27FC236}">
                <a16:creationId xmlns:a16="http://schemas.microsoft.com/office/drawing/2014/main" id="{1FF0E1F2-78CE-A25D-57F3-FD652BAE1113}"/>
              </a:ext>
            </a:extLst>
          </p:cNvPr>
          <p:cNvSpPr>
            <a:spLocks noGrp="1"/>
          </p:cNvSpPr>
          <p:nvPr>
            <p:ph type="body" idx="1"/>
          </p:nvPr>
        </p:nvSpPr>
        <p:spPr>
          <a:xfrm>
            <a:off x="466165" y="932329"/>
            <a:ext cx="11438964" cy="5611906"/>
          </a:xfrm>
        </p:spPr>
        <p:txBody>
          <a:bodyPr/>
          <a:lstStyle/>
          <a:p>
            <a:r>
              <a:rPr lang="en-US" dirty="0"/>
              <a:t>ArrayList implements the ICollection interface that means that we can iterate through. We can iterate through using </a:t>
            </a:r>
            <a:r>
              <a:rPr lang="en-US" dirty="0" err="1"/>
              <a:t>forEach</a:t>
            </a:r>
            <a:r>
              <a:rPr lang="en-US" dirty="0"/>
              <a:t> or for loops.</a:t>
            </a:r>
          </a:p>
          <a:p>
            <a:endParaRPr lang="en-US" dirty="0"/>
          </a:p>
          <a:p>
            <a:endParaRPr lang="en-US" dirty="0"/>
          </a:p>
        </p:txBody>
      </p:sp>
      <p:pic>
        <p:nvPicPr>
          <p:cNvPr id="6" name="Picture 5">
            <a:extLst>
              <a:ext uri="{FF2B5EF4-FFF2-40B4-BE49-F238E27FC236}">
                <a16:creationId xmlns:a16="http://schemas.microsoft.com/office/drawing/2014/main" id="{E2D22507-1C76-0494-20EB-914DE59527D8}"/>
              </a:ext>
            </a:extLst>
          </p:cNvPr>
          <p:cNvPicPr>
            <a:picLocks noChangeAspect="1"/>
          </p:cNvPicPr>
          <p:nvPr/>
        </p:nvPicPr>
        <p:blipFill>
          <a:blip r:embed="rId2"/>
          <a:stretch>
            <a:fillRect/>
          </a:stretch>
        </p:blipFill>
        <p:spPr>
          <a:xfrm>
            <a:off x="1066810" y="2160616"/>
            <a:ext cx="4930567" cy="2339543"/>
          </a:xfrm>
          <a:prstGeom prst="rect">
            <a:avLst/>
          </a:prstGeom>
        </p:spPr>
      </p:pic>
      <p:pic>
        <p:nvPicPr>
          <p:cNvPr id="8" name="Picture 7">
            <a:extLst>
              <a:ext uri="{FF2B5EF4-FFF2-40B4-BE49-F238E27FC236}">
                <a16:creationId xmlns:a16="http://schemas.microsoft.com/office/drawing/2014/main" id="{AAC011E9-D8E1-AB17-139C-8DE360D35163}"/>
              </a:ext>
            </a:extLst>
          </p:cNvPr>
          <p:cNvPicPr>
            <a:picLocks noChangeAspect="1"/>
          </p:cNvPicPr>
          <p:nvPr/>
        </p:nvPicPr>
        <p:blipFill>
          <a:blip r:embed="rId3"/>
          <a:stretch>
            <a:fillRect/>
          </a:stretch>
        </p:blipFill>
        <p:spPr>
          <a:xfrm>
            <a:off x="6285458" y="2160616"/>
            <a:ext cx="3368332" cy="2270957"/>
          </a:xfrm>
          <a:prstGeom prst="rect">
            <a:avLst/>
          </a:prstGeom>
        </p:spPr>
      </p:pic>
    </p:spTree>
    <p:extLst>
      <p:ext uri="{BB962C8B-B14F-4D97-AF65-F5344CB8AC3E}">
        <p14:creationId xmlns:p14="http://schemas.microsoft.com/office/powerpoint/2010/main" val="410303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D117-F977-3D66-6882-BA6ABD27151D}"/>
              </a:ext>
            </a:extLst>
          </p:cNvPr>
          <p:cNvSpPr>
            <a:spLocks noGrp="1"/>
          </p:cNvSpPr>
          <p:nvPr>
            <p:ph type="title"/>
          </p:nvPr>
        </p:nvSpPr>
        <p:spPr>
          <a:xfrm>
            <a:off x="609600" y="84853"/>
            <a:ext cx="11394141" cy="565490"/>
          </a:xfrm>
        </p:spPr>
        <p:txBody>
          <a:bodyPr/>
          <a:lstStyle/>
          <a:p>
            <a:r>
              <a:rPr lang="en-US" b="1" dirty="0"/>
              <a:t>How to Insert an Element into a specified Position</a:t>
            </a:r>
          </a:p>
        </p:txBody>
      </p:sp>
      <p:sp>
        <p:nvSpPr>
          <p:cNvPr id="3" name="Text Placeholder 2">
            <a:extLst>
              <a:ext uri="{FF2B5EF4-FFF2-40B4-BE49-F238E27FC236}">
                <a16:creationId xmlns:a16="http://schemas.microsoft.com/office/drawing/2014/main" id="{1C3459E9-771E-E67A-44CC-1ABF77F57262}"/>
              </a:ext>
            </a:extLst>
          </p:cNvPr>
          <p:cNvSpPr>
            <a:spLocks noGrp="1"/>
          </p:cNvSpPr>
          <p:nvPr>
            <p:ph type="body" idx="1"/>
          </p:nvPr>
        </p:nvSpPr>
        <p:spPr>
          <a:xfrm>
            <a:off x="609600" y="779930"/>
            <a:ext cx="11223812" cy="6078070"/>
          </a:xfrm>
        </p:spPr>
        <p:txBody>
          <a:bodyPr/>
          <a:lstStyle/>
          <a:p>
            <a:r>
              <a:rPr lang="en-US" sz="2400" dirty="0"/>
              <a:t>The Add() method adds an element at the end of the array but what if we want to insert in the middle of the array or at  a specified position?</a:t>
            </a:r>
          </a:p>
          <a:p>
            <a:r>
              <a:rPr lang="en-US" sz="2400" dirty="0"/>
              <a:t>We use the </a:t>
            </a:r>
            <a:r>
              <a:rPr lang="en-US" sz="2400" b="1" dirty="0"/>
              <a:t>insert() </a:t>
            </a:r>
            <a:r>
              <a:rPr lang="en-US" sz="2400" dirty="0"/>
              <a:t>method which takes in the position to insert at and the value to be inserted.</a:t>
            </a:r>
          </a:p>
          <a:p>
            <a:r>
              <a:rPr lang="en-US" sz="2400" dirty="0"/>
              <a:t>The index must be in range .To insert a collection into a collection use </a:t>
            </a:r>
            <a:r>
              <a:rPr lang="en-US" sz="2400" b="1" dirty="0" err="1"/>
              <a:t>InsertRange</a:t>
            </a:r>
            <a:r>
              <a:rPr lang="en-US" sz="2400" b="1" dirty="0"/>
              <a:t>()</a:t>
            </a:r>
          </a:p>
          <a:p>
            <a:endParaRPr lang="en-US" dirty="0"/>
          </a:p>
        </p:txBody>
      </p:sp>
      <p:pic>
        <p:nvPicPr>
          <p:cNvPr id="5" name="Picture 4">
            <a:extLst>
              <a:ext uri="{FF2B5EF4-FFF2-40B4-BE49-F238E27FC236}">
                <a16:creationId xmlns:a16="http://schemas.microsoft.com/office/drawing/2014/main" id="{9DE0AEEF-1067-42BD-9464-33B8FBC5122E}"/>
              </a:ext>
            </a:extLst>
          </p:cNvPr>
          <p:cNvPicPr>
            <a:picLocks noChangeAspect="1"/>
          </p:cNvPicPr>
          <p:nvPr/>
        </p:nvPicPr>
        <p:blipFill>
          <a:blip r:embed="rId2"/>
          <a:stretch>
            <a:fillRect/>
          </a:stretch>
        </p:blipFill>
        <p:spPr>
          <a:xfrm>
            <a:off x="1272122" y="2825088"/>
            <a:ext cx="4140624" cy="1987754"/>
          </a:xfrm>
          <a:prstGeom prst="rect">
            <a:avLst/>
          </a:prstGeom>
        </p:spPr>
      </p:pic>
      <p:pic>
        <p:nvPicPr>
          <p:cNvPr id="7" name="Picture 6">
            <a:extLst>
              <a:ext uri="{FF2B5EF4-FFF2-40B4-BE49-F238E27FC236}">
                <a16:creationId xmlns:a16="http://schemas.microsoft.com/office/drawing/2014/main" id="{0BF67384-D8E3-9B16-AEEE-8F62017A5999}"/>
              </a:ext>
            </a:extLst>
          </p:cNvPr>
          <p:cNvPicPr>
            <a:picLocks noChangeAspect="1"/>
          </p:cNvPicPr>
          <p:nvPr/>
        </p:nvPicPr>
        <p:blipFill>
          <a:blip r:embed="rId3"/>
          <a:stretch>
            <a:fillRect/>
          </a:stretch>
        </p:blipFill>
        <p:spPr>
          <a:xfrm>
            <a:off x="6568966" y="3167398"/>
            <a:ext cx="3482642" cy="1303133"/>
          </a:xfrm>
          <a:prstGeom prst="rect">
            <a:avLst/>
          </a:prstGeom>
        </p:spPr>
      </p:pic>
      <p:pic>
        <p:nvPicPr>
          <p:cNvPr id="11" name="Picture 10">
            <a:extLst>
              <a:ext uri="{FF2B5EF4-FFF2-40B4-BE49-F238E27FC236}">
                <a16:creationId xmlns:a16="http://schemas.microsoft.com/office/drawing/2014/main" id="{2903297B-77D2-172A-CB24-A84B6D31176E}"/>
              </a:ext>
            </a:extLst>
          </p:cNvPr>
          <p:cNvPicPr>
            <a:picLocks noChangeAspect="1"/>
          </p:cNvPicPr>
          <p:nvPr/>
        </p:nvPicPr>
        <p:blipFill>
          <a:blip r:embed="rId4"/>
          <a:stretch>
            <a:fillRect/>
          </a:stretch>
        </p:blipFill>
        <p:spPr>
          <a:xfrm>
            <a:off x="6568966" y="5020395"/>
            <a:ext cx="3635055" cy="1752752"/>
          </a:xfrm>
          <a:prstGeom prst="rect">
            <a:avLst/>
          </a:prstGeom>
        </p:spPr>
      </p:pic>
      <p:pic>
        <p:nvPicPr>
          <p:cNvPr id="13" name="Picture 12">
            <a:extLst>
              <a:ext uri="{FF2B5EF4-FFF2-40B4-BE49-F238E27FC236}">
                <a16:creationId xmlns:a16="http://schemas.microsoft.com/office/drawing/2014/main" id="{AE3C1EF8-780D-A086-068F-4157FD473151}"/>
              </a:ext>
            </a:extLst>
          </p:cNvPr>
          <p:cNvPicPr>
            <a:picLocks noChangeAspect="1"/>
          </p:cNvPicPr>
          <p:nvPr/>
        </p:nvPicPr>
        <p:blipFill>
          <a:blip r:embed="rId5"/>
          <a:stretch>
            <a:fillRect/>
          </a:stretch>
        </p:blipFill>
        <p:spPr>
          <a:xfrm>
            <a:off x="1272122" y="4901738"/>
            <a:ext cx="4823878" cy="1912786"/>
          </a:xfrm>
          <a:prstGeom prst="rect">
            <a:avLst/>
          </a:prstGeom>
        </p:spPr>
      </p:pic>
    </p:spTree>
    <p:extLst>
      <p:ext uri="{BB962C8B-B14F-4D97-AF65-F5344CB8AC3E}">
        <p14:creationId xmlns:p14="http://schemas.microsoft.com/office/powerpoint/2010/main" val="314346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98D4-F111-2BAD-F4D5-EE8FAE64C1E1}"/>
              </a:ext>
            </a:extLst>
          </p:cNvPr>
          <p:cNvSpPr>
            <a:spLocks noGrp="1"/>
          </p:cNvSpPr>
          <p:nvPr>
            <p:ph type="title"/>
          </p:nvPr>
        </p:nvSpPr>
        <p:spPr>
          <a:xfrm>
            <a:off x="609600" y="807467"/>
            <a:ext cx="10309412" cy="716533"/>
          </a:xfrm>
        </p:spPr>
        <p:txBody>
          <a:bodyPr/>
          <a:lstStyle/>
          <a:p>
            <a:r>
              <a:rPr lang="en-US" dirty="0"/>
              <a:t>How to Remove Elements from ArrayList</a:t>
            </a:r>
          </a:p>
        </p:txBody>
      </p:sp>
      <p:sp>
        <p:nvSpPr>
          <p:cNvPr id="3" name="Text Placeholder 2">
            <a:extLst>
              <a:ext uri="{FF2B5EF4-FFF2-40B4-BE49-F238E27FC236}">
                <a16:creationId xmlns:a16="http://schemas.microsoft.com/office/drawing/2014/main" id="{25C63814-3954-277C-3EDB-833C1A0EA564}"/>
              </a:ext>
            </a:extLst>
          </p:cNvPr>
          <p:cNvSpPr>
            <a:spLocks noGrp="1"/>
          </p:cNvSpPr>
          <p:nvPr>
            <p:ph type="body" idx="1"/>
          </p:nvPr>
        </p:nvSpPr>
        <p:spPr>
          <a:xfrm>
            <a:off x="609599" y="1461247"/>
            <a:ext cx="11277601" cy="5145741"/>
          </a:xfrm>
        </p:spPr>
        <p:txBody>
          <a:bodyPr/>
          <a:lstStyle/>
          <a:p>
            <a:r>
              <a:rPr lang="en-US" b="1" dirty="0"/>
              <a:t>Remove(object? obj): </a:t>
            </a:r>
            <a:r>
              <a:rPr lang="en-US" dirty="0"/>
              <a:t>This method is used to remove the first occurrence of a specific object from the </a:t>
            </a:r>
            <a:r>
              <a:rPr lang="en-US" dirty="0" err="1"/>
              <a:t>System.Collections.ArrayList</a:t>
            </a:r>
            <a:r>
              <a:rPr lang="en-US" dirty="0"/>
              <a:t>. The parameter obj specifies the Object to remove from the ArrayList. The value can be null.</a:t>
            </a:r>
          </a:p>
          <a:p>
            <a:r>
              <a:rPr lang="en-US" b="1" dirty="0" err="1"/>
              <a:t>RemoveAt</a:t>
            </a:r>
            <a:r>
              <a:rPr lang="en-US" b="1" dirty="0"/>
              <a:t>(int index)</a:t>
            </a:r>
            <a:r>
              <a:rPr lang="en-US" dirty="0"/>
              <a:t>: This method is used to remove the element at the specified index of the ArrayList. The parameter index specifies the index position of the element to remove.</a:t>
            </a:r>
          </a:p>
          <a:p>
            <a:r>
              <a:rPr lang="en-US" b="1" dirty="0" err="1"/>
              <a:t>RemoveRange</a:t>
            </a:r>
            <a:r>
              <a:rPr lang="en-US" b="1" dirty="0"/>
              <a:t>(int index, int count): </a:t>
            </a:r>
            <a:r>
              <a:rPr lang="en-US" dirty="0"/>
              <a:t>This method is used to remove a range of elements from the ArrayList. The parameter index specifies the starting index position of the range of elements to remove and the parameter count specifies the number of elements to remove.</a:t>
            </a:r>
          </a:p>
        </p:txBody>
      </p:sp>
    </p:spTree>
    <p:extLst>
      <p:ext uri="{BB962C8B-B14F-4D97-AF65-F5344CB8AC3E}">
        <p14:creationId xmlns:p14="http://schemas.microsoft.com/office/powerpoint/2010/main" val="340024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1175</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Times New Roman</vt:lpstr>
      <vt:lpstr>Office Theme</vt:lpstr>
      <vt:lpstr>ARRAYLIST</vt:lpstr>
      <vt:lpstr>What is an ArrayList</vt:lpstr>
      <vt:lpstr>How to Create an ArrayList</vt:lpstr>
      <vt:lpstr>How to Add Elements into ArrayList in C#</vt:lpstr>
      <vt:lpstr>ArrayList Capacity </vt:lpstr>
      <vt:lpstr>How to access an ArrayList in C#</vt:lpstr>
      <vt:lpstr>Iterating an ArrayList</vt:lpstr>
      <vt:lpstr>How to Insert an Element into a specified Position</vt:lpstr>
      <vt:lpstr>How to Remove Elements from ArrayList</vt:lpstr>
      <vt:lpstr>PowerPoint Presentation</vt:lpstr>
      <vt:lpstr>Checking if an Element Exists?</vt:lpstr>
      <vt:lpstr>Cloning Non-generic ArrayList</vt:lpstr>
      <vt:lpstr>CopyTo in ArrayList</vt:lpstr>
      <vt:lpstr>PowerPoint Presentation</vt:lpstr>
      <vt:lpstr>Sort Elements </vt:lpstr>
      <vt:lpstr>Array VS ArrayList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creator>Jonathan Ndambuki</dc:creator>
  <cp:lastModifiedBy>Jonathan Ndambuki</cp:lastModifiedBy>
  <cp:revision>4</cp:revision>
  <dcterms:created xsi:type="dcterms:W3CDTF">2023-06-19T13:40:54Z</dcterms:created>
  <dcterms:modified xsi:type="dcterms:W3CDTF">2023-06-21T09:59:53Z</dcterms:modified>
</cp:coreProperties>
</file>