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2D6BB-809E-48C6-BD08-F9C24CEF57E6}"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DCA96-0FCB-4ABD-A086-2843D3715412}" type="slidenum">
              <a:rPr lang="en-US" smtClean="0"/>
              <a:t>‹#›</a:t>
            </a:fld>
            <a:endParaRPr lang="en-US"/>
          </a:p>
        </p:txBody>
      </p:sp>
    </p:spTree>
    <p:extLst>
      <p:ext uri="{BB962C8B-B14F-4D97-AF65-F5344CB8AC3E}">
        <p14:creationId xmlns:p14="http://schemas.microsoft.com/office/powerpoint/2010/main" val="359651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C583-DEA2-CEE3-EB38-0A8C2FA57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87111-3F9D-4232-DA2C-D88238EB5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3C4323-3193-326E-10CA-0FF88E64D33C}"/>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5" name="Footer Placeholder 4">
            <a:extLst>
              <a:ext uri="{FF2B5EF4-FFF2-40B4-BE49-F238E27FC236}">
                <a16:creationId xmlns:a16="http://schemas.microsoft.com/office/drawing/2014/main" id="{589D6CDD-1E9B-26A3-DEEA-2E83344BB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9973-9E43-4846-E9BA-43438BF4C854}"/>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333494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2DBD-EC69-9260-F30C-FF191B4D0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F4F6E4-6ADD-5A03-54DE-39DB20B59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1BCF4-DF26-D916-1787-54B1CD4DCAD0}"/>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5" name="Footer Placeholder 4">
            <a:extLst>
              <a:ext uri="{FF2B5EF4-FFF2-40B4-BE49-F238E27FC236}">
                <a16:creationId xmlns:a16="http://schemas.microsoft.com/office/drawing/2014/main" id="{0BD0A62D-EE34-24F6-5A48-7FB1FD858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BB4F0-69AF-B775-4F8B-EFD83F99BE6D}"/>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253574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14AF3-16EC-BAA0-724D-FFAB966049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7AF74-661E-2E81-404D-E233487F3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0F926-6241-C531-12AD-15B851C6CEF1}"/>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5" name="Footer Placeholder 4">
            <a:extLst>
              <a:ext uri="{FF2B5EF4-FFF2-40B4-BE49-F238E27FC236}">
                <a16:creationId xmlns:a16="http://schemas.microsoft.com/office/drawing/2014/main" id="{BFCE3813-785A-1A07-2297-15638C0EF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EEB4E-D230-EFEA-BB62-5959AAB4273E}"/>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240080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922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960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A69D-B24A-7BBB-C30B-467E12016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3EC79-C4B4-FB5C-0E65-E034F3505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1B9D1-0AC5-A6A1-73F7-4E55BAAAA614}"/>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5" name="Footer Placeholder 4">
            <a:extLst>
              <a:ext uri="{FF2B5EF4-FFF2-40B4-BE49-F238E27FC236}">
                <a16:creationId xmlns:a16="http://schemas.microsoft.com/office/drawing/2014/main" id="{B6FD9314-B467-5FD2-8648-7C6893A26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70FA6-18DD-113C-3EC4-BA0F0724E62F}"/>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72207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D63-D787-6425-2E9E-448A96C8A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4B2733-7C97-2950-8ED6-D04D82E9D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2BD5AB-D0AC-5556-C3B9-93DA0832B006}"/>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5" name="Footer Placeholder 4">
            <a:extLst>
              <a:ext uri="{FF2B5EF4-FFF2-40B4-BE49-F238E27FC236}">
                <a16:creationId xmlns:a16="http://schemas.microsoft.com/office/drawing/2014/main" id="{4A76B8C0-53DE-D9B9-A9D4-773DCA31E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7659E-4092-50C6-B3F6-9168F97526F0}"/>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90940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F218-F666-81CC-41A3-E7D1A5738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F8029E-AC55-EF01-4B1C-2ECAC3F2C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A2DFD-27BD-DD62-FAAB-615289C02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925974-4F10-B804-2C94-DC5104443B8B}"/>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6" name="Footer Placeholder 5">
            <a:extLst>
              <a:ext uri="{FF2B5EF4-FFF2-40B4-BE49-F238E27FC236}">
                <a16:creationId xmlns:a16="http://schemas.microsoft.com/office/drawing/2014/main" id="{37852E54-1537-3892-2415-AF644BDBD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03F65-4D10-B969-2B3F-666F8E2CF1FC}"/>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24777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CB53-DDE7-4245-BB2B-839DEC401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D554B-1B92-7ECA-471F-B64517263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C58B4-2029-BA95-7E54-9B7859DEF5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72EBE-44DF-4FFD-4447-EA042A6F1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0AC65-2988-A65C-020C-4CD294D726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1729F4-FCD8-AD20-7B00-05EC156F6DA5}"/>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8" name="Footer Placeholder 7">
            <a:extLst>
              <a:ext uri="{FF2B5EF4-FFF2-40B4-BE49-F238E27FC236}">
                <a16:creationId xmlns:a16="http://schemas.microsoft.com/office/drawing/2014/main" id="{B84D2C13-71FE-E9D0-79E7-D2C7858D9E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D12B74-5D10-061D-DAC2-C6D55DA64D35}"/>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1581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51BF-6F00-A71D-9D72-EE7257214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CC738-1C8E-1412-4C55-36EE48E8F311}"/>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4" name="Footer Placeholder 3">
            <a:extLst>
              <a:ext uri="{FF2B5EF4-FFF2-40B4-BE49-F238E27FC236}">
                <a16:creationId xmlns:a16="http://schemas.microsoft.com/office/drawing/2014/main" id="{E206D4DD-2D72-C049-C5BB-E9266DADC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156F83-B104-5597-8105-A14EFB92F8FE}"/>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408894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848560-5617-73B8-28BB-71223983E36E}"/>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3" name="Footer Placeholder 2">
            <a:extLst>
              <a:ext uri="{FF2B5EF4-FFF2-40B4-BE49-F238E27FC236}">
                <a16:creationId xmlns:a16="http://schemas.microsoft.com/office/drawing/2014/main" id="{D2270D7E-CC32-A85B-89BE-835D677D57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5C7E8-82C5-2F35-825B-C268E7EE298B}"/>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369912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890-46EF-4035-048F-19EB0890E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06E68-E422-4CFD-B12E-299A77B08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79E0FD-90C5-AF38-26A9-0E80BEFD0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C6DA1-D77F-DEF7-C871-C04E7E8E034F}"/>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6" name="Footer Placeholder 5">
            <a:extLst>
              <a:ext uri="{FF2B5EF4-FFF2-40B4-BE49-F238E27FC236}">
                <a16:creationId xmlns:a16="http://schemas.microsoft.com/office/drawing/2014/main" id="{5B50D8B7-6D11-D110-C054-07EC77778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2B6F9-CBD2-3BC1-6C3D-5FAD5D9748BB}"/>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68794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F703-083C-CA05-27C2-AF8A9B302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E7CFFA-E0C6-6DB7-957B-81700C323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6BEC4-13D6-C133-1BB1-9BFAF5ACA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B7C74-8710-EADA-19B0-20D305251C01}"/>
              </a:ext>
            </a:extLst>
          </p:cNvPr>
          <p:cNvSpPr>
            <a:spLocks noGrp="1"/>
          </p:cNvSpPr>
          <p:nvPr>
            <p:ph type="dt" sz="half" idx="10"/>
          </p:nvPr>
        </p:nvSpPr>
        <p:spPr/>
        <p:txBody>
          <a:bodyPr/>
          <a:lstStyle/>
          <a:p>
            <a:fld id="{6D9868DE-73B6-4FC1-959F-CCDE785984CA}" type="datetimeFigureOut">
              <a:rPr lang="en-US" smtClean="0"/>
              <a:t>6/5/2023</a:t>
            </a:fld>
            <a:endParaRPr lang="en-US"/>
          </a:p>
        </p:txBody>
      </p:sp>
      <p:sp>
        <p:nvSpPr>
          <p:cNvPr id="6" name="Footer Placeholder 5">
            <a:extLst>
              <a:ext uri="{FF2B5EF4-FFF2-40B4-BE49-F238E27FC236}">
                <a16:creationId xmlns:a16="http://schemas.microsoft.com/office/drawing/2014/main" id="{A33642CF-89D1-22CD-D983-A070FC0DA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A441A-BC6D-2F07-5689-3B8B2D7D7040}"/>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81362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38DC2-FBF3-412F-2374-784A92BB77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39561-171F-C79B-250D-1AE38EAD7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EC21F-E712-F5AE-FDF4-B75B65D57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868DE-73B6-4FC1-959F-CCDE785984CA}" type="datetimeFigureOut">
              <a:rPr lang="en-US" smtClean="0"/>
              <a:t>6/5/2023</a:t>
            </a:fld>
            <a:endParaRPr lang="en-US"/>
          </a:p>
        </p:txBody>
      </p:sp>
      <p:sp>
        <p:nvSpPr>
          <p:cNvPr id="5" name="Footer Placeholder 4">
            <a:extLst>
              <a:ext uri="{FF2B5EF4-FFF2-40B4-BE49-F238E27FC236}">
                <a16:creationId xmlns:a16="http://schemas.microsoft.com/office/drawing/2014/main" id="{76C4876C-42F9-57C9-D4DD-E53A32A3A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814A0-8708-FC7A-8F04-A68DB49B4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59C44-832F-452E-A946-2EE05CEC6EBC}" type="slidenum">
              <a:rPr lang="en-US" smtClean="0"/>
              <a:t>‹#›</a:t>
            </a:fld>
            <a:endParaRPr lang="en-US"/>
          </a:p>
        </p:txBody>
      </p:sp>
    </p:spTree>
    <p:extLst>
      <p:ext uri="{BB962C8B-B14F-4D97-AF65-F5344CB8AC3E}">
        <p14:creationId xmlns:p14="http://schemas.microsoft.com/office/powerpoint/2010/main" val="204849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55179" y="2049645"/>
            <a:ext cx="6954983" cy="274947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CONTROL</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FLOW</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FCE2-1C53-BBD6-4281-F4DEF9F1057C}"/>
              </a:ext>
            </a:extLst>
          </p:cNvPr>
          <p:cNvSpPr>
            <a:spLocks noGrp="1"/>
          </p:cNvSpPr>
          <p:nvPr>
            <p:ph type="title"/>
          </p:nvPr>
        </p:nvSpPr>
        <p:spPr>
          <a:xfrm>
            <a:off x="609599" y="807467"/>
            <a:ext cx="8720831" cy="577450"/>
          </a:xfrm>
        </p:spPr>
        <p:txBody>
          <a:bodyPr/>
          <a:lstStyle/>
          <a:p>
            <a:r>
              <a:rPr lang="en-US" dirty="0"/>
              <a:t>Loops in C#</a:t>
            </a:r>
          </a:p>
        </p:txBody>
      </p:sp>
      <p:sp>
        <p:nvSpPr>
          <p:cNvPr id="3" name="Text Placeholder 2">
            <a:extLst>
              <a:ext uri="{FF2B5EF4-FFF2-40B4-BE49-F238E27FC236}">
                <a16:creationId xmlns:a16="http://schemas.microsoft.com/office/drawing/2014/main" id="{B6D37E89-866F-3F07-61D5-B45B8FDD7440}"/>
              </a:ext>
            </a:extLst>
          </p:cNvPr>
          <p:cNvSpPr>
            <a:spLocks noGrp="1"/>
          </p:cNvSpPr>
          <p:nvPr>
            <p:ph type="body" idx="1"/>
          </p:nvPr>
        </p:nvSpPr>
        <p:spPr>
          <a:xfrm>
            <a:off x="609599" y="1482571"/>
            <a:ext cx="11215457" cy="5042516"/>
          </a:xfrm>
        </p:spPr>
        <p:txBody>
          <a:bodyPr/>
          <a:lstStyle/>
          <a:p>
            <a:r>
              <a:rPr lang="en-US" dirty="0"/>
              <a:t>Loops is the process of repeatedly executing a statement or group of statements until the condition is satisfied. When the condition becomes false the execution of the loop  terminates.</a:t>
            </a:r>
          </a:p>
          <a:p>
            <a:r>
              <a:rPr lang="en-US" dirty="0"/>
              <a:t>The Whole intention of loops in programming is to make the code cleaner and efficient as well as make the developer job easier e.g. if you were to print numbers from 0 to 9 without a loop you will have 10 </a:t>
            </a:r>
            <a:r>
              <a:rPr lang="en-US" dirty="0" err="1"/>
              <a:t>console.write</a:t>
            </a:r>
            <a:r>
              <a:rPr lang="en-US" dirty="0"/>
              <a:t> statements but with loops its one .</a:t>
            </a:r>
          </a:p>
          <a:p>
            <a:endParaRPr lang="en-US" dirty="0"/>
          </a:p>
          <a:p>
            <a:endParaRPr lang="en-US" dirty="0"/>
          </a:p>
        </p:txBody>
      </p:sp>
      <p:pic>
        <p:nvPicPr>
          <p:cNvPr id="7" name="Picture 6">
            <a:extLst>
              <a:ext uri="{FF2B5EF4-FFF2-40B4-BE49-F238E27FC236}">
                <a16:creationId xmlns:a16="http://schemas.microsoft.com/office/drawing/2014/main" id="{0D97324C-98A2-122C-A160-FE99514ECC5C}"/>
              </a:ext>
            </a:extLst>
          </p:cNvPr>
          <p:cNvPicPr>
            <a:picLocks noChangeAspect="1"/>
          </p:cNvPicPr>
          <p:nvPr/>
        </p:nvPicPr>
        <p:blipFill>
          <a:blip r:embed="rId2"/>
          <a:stretch>
            <a:fillRect/>
          </a:stretch>
        </p:blipFill>
        <p:spPr>
          <a:xfrm>
            <a:off x="1283701" y="4919709"/>
            <a:ext cx="4067175" cy="1066800"/>
          </a:xfrm>
          <a:prstGeom prst="rect">
            <a:avLst/>
          </a:prstGeom>
        </p:spPr>
      </p:pic>
      <p:pic>
        <p:nvPicPr>
          <p:cNvPr id="9" name="Picture 8">
            <a:extLst>
              <a:ext uri="{FF2B5EF4-FFF2-40B4-BE49-F238E27FC236}">
                <a16:creationId xmlns:a16="http://schemas.microsoft.com/office/drawing/2014/main" id="{3192F216-563B-5111-ACDB-7FA28350DC16}"/>
              </a:ext>
            </a:extLst>
          </p:cNvPr>
          <p:cNvPicPr>
            <a:picLocks noChangeAspect="1"/>
          </p:cNvPicPr>
          <p:nvPr/>
        </p:nvPicPr>
        <p:blipFill>
          <a:blip r:embed="rId3"/>
          <a:stretch>
            <a:fillRect/>
          </a:stretch>
        </p:blipFill>
        <p:spPr>
          <a:xfrm>
            <a:off x="6024978" y="4641541"/>
            <a:ext cx="409575" cy="1981200"/>
          </a:xfrm>
          <a:prstGeom prst="rect">
            <a:avLst/>
          </a:prstGeom>
        </p:spPr>
      </p:pic>
    </p:spTree>
    <p:extLst>
      <p:ext uri="{BB962C8B-B14F-4D97-AF65-F5344CB8AC3E}">
        <p14:creationId xmlns:p14="http://schemas.microsoft.com/office/powerpoint/2010/main" val="414370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9995-7761-4C9E-AA64-48A7048EF01F}"/>
              </a:ext>
            </a:extLst>
          </p:cNvPr>
          <p:cNvSpPr>
            <a:spLocks noGrp="1"/>
          </p:cNvSpPr>
          <p:nvPr>
            <p:ph type="title"/>
          </p:nvPr>
        </p:nvSpPr>
        <p:spPr/>
        <p:txBody>
          <a:bodyPr/>
          <a:lstStyle/>
          <a:p>
            <a:r>
              <a:rPr lang="en-US" dirty="0"/>
              <a:t>Types of Loops </a:t>
            </a:r>
          </a:p>
        </p:txBody>
      </p:sp>
      <p:sp>
        <p:nvSpPr>
          <p:cNvPr id="3" name="Text Placeholder 2">
            <a:extLst>
              <a:ext uri="{FF2B5EF4-FFF2-40B4-BE49-F238E27FC236}">
                <a16:creationId xmlns:a16="http://schemas.microsoft.com/office/drawing/2014/main" id="{8BD50819-3311-2914-2A55-3B967E346388}"/>
              </a:ext>
            </a:extLst>
          </p:cNvPr>
          <p:cNvSpPr>
            <a:spLocks noGrp="1"/>
          </p:cNvSpPr>
          <p:nvPr>
            <p:ph type="body" idx="1"/>
          </p:nvPr>
        </p:nvSpPr>
        <p:spPr/>
        <p:txBody>
          <a:bodyPr/>
          <a:lstStyle/>
          <a:p>
            <a:r>
              <a:rPr lang="en-US" dirty="0"/>
              <a:t>For Loop</a:t>
            </a:r>
          </a:p>
          <a:p>
            <a:r>
              <a:rPr lang="en-US" dirty="0"/>
              <a:t>For each Loop</a:t>
            </a:r>
          </a:p>
          <a:p>
            <a:r>
              <a:rPr lang="en-US" dirty="0"/>
              <a:t>While loop</a:t>
            </a:r>
          </a:p>
          <a:p>
            <a:r>
              <a:rPr lang="en-US" dirty="0"/>
              <a:t>Do while loop</a:t>
            </a:r>
          </a:p>
          <a:p>
            <a:endParaRPr lang="en-US" dirty="0"/>
          </a:p>
        </p:txBody>
      </p:sp>
      <p:pic>
        <p:nvPicPr>
          <p:cNvPr id="5" name="Picture 4">
            <a:extLst>
              <a:ext uri="{FF2B5EF4-FFF2-40B4-BE49-F238E27FC236}">
                <a16:creationId xmlns:a16="http://schemas.microsoft.com/office/drawing/2014/main" id="{6C8896FD-8B08-CC68-BE78-0F70ADDD7F7D}"/>
              </a:ext>
            </a:extLst>
          </p:cNvPr>
          <p:cNvPicPr>
            <a:picLocks noChangeAspect="1"/>
          </p:cNvPicPr>
          <p:nvPr/>
        </p:nvPicPr>
        <p:blipFill rotWithShape="1">
          <a:blip r:embed="rId2"/>
          <a:srcRect t="1129"/>
          <a:stretch/>
        </p:blipFill>
        <p:spPr>
          <a:xfrm>
            <a:off x="6031637" y="542691"/>
            <a:ext cx="1736324" cy="5507842"/>
          </a:xfrm>
          <a:prstGeom prst="rect">
            <a:avLst/>
          </a:prstGeom>
        </p:spPr>
      </p:pic>
    </p:spTree>
    <p:extLst>
      <p:ext uri="{BB962C8B-B14F-4D97-AF65-F5344CB8AC3E}">
        <p14:creationId xmlns:p14="http://schemas.microsoft.com/office/powerpoint/2010/main" val="73863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5778-FB29-E292-1FDD-061DF7124626}"/>
              </a:ext>
            </a:extLst>
          </p:cNvPr>
          <p:cNvSpPr>
            <a:spLocks noGrp="1"/>
          </p:cNvSpPr>
          <p:nvPr>
            <p:ph type="title"/>
          </p:nvPr>
        </p:nvSpPr>
        <p:spPr>
          <a:xfrm>
            <a:off x="609600" y="558892"/>
            <a:ext cx="7824186" cy="701737"/>
          </a:xfrm>
        </p:spPr>
        <p:txBody>
          <a:bodyPr/>
          <a:lstStyle/>
          <a:p>
            <a:r>
              <a:rPr lang="en-US" dirty="0"/>
              <a:t>While Loops</a:t>
            </a:r>
          </a:p>
        </p:txBody>
      </p:sp>
      <p:sp>
        <p:nvSpPr>
          <p:cNvPr id="3" name="Text Placeholder 2">
            <a:extLst>
              <a:ext uri="{FF2B5EF4-FFF2-40B4-BE49-F238E27FC236}">
                <a16:creationId xmlns:a16="http://schemas.microsoft.com/office/drawing/2014/main" id="{B24AFF4F-C82A-F5BA-111A-48D951F40A58}"/>
              </a:ext>
            </a:extLst>
          </p:cNvPr>
          <p:cNvSpPr>
            <a:spLocks noGrp="1"/>
          </p:cNvSpPr>
          <p:nvPr>
            <p:ph type="body" idx="1"/>
          </p:nvPr>
        </p:nvSpPr>
        <p:spPr>
          <a:xfrm>
            <a:off x="609599" y="1624613"/>
            <a:ext cx="11144435" cy="5069149"/>
          </a:xfrm>
        </p:spPr>
        <p:txBody>
          <a:bodyPr/>
          <a:lstStyle/>
          <a:p>
            <a:r>
              <a:rPr lang="en-US" sz="2400" dirty="0"/>
              <a:t>A while loop is used for executing a statement repeatedly until a given condition returns false. Here, statements may be a single statement or a block of statements</a:t>
            </a:r>
          </a:p>
          <a:p>
            <a:endParaRPr lang="en-US" sz="2400" dirty="0"/>
          </a:p>
          <a:p>
            <a:pPr marL="152396" indent="0">
              <a:buNone/>
            </a:pPr>
            <a:endParaRPr lang="en-US" sz="2400" dirty="0"/>
          </a:p>
          <a:p>
            <a:endParaRPr lang="en-US" sz="2400" dirty="0"/>
          </a:p>
          <a:p>
            <a:endParaRPr lang="en-US" sz="2400" dirty="0"/>
          </a:p>
          <a:p>
            <a:r>
              <a:rPr lang="en-US" sz="2400" dirty="0"/>
              <a:t>While we are working with a while loop first, we need to check the condition, if the condition is true then the control will pass within the body and if the condition is false the control will pass outside the body.</a:t>
            </a:r>
          </a:p>
          <a:p>
            <a:r>
              <a:rPr lang="en-US" sz="2400" dirty="0"/>
              <a:t>While we are working with a while loop first, we need to check the condition, if the condition is true then the control will pass within the body and if the condition is false the control will pass outside the body.</a:t>
            </a:r>
          </a:p>
        </p:txBody>
      </p:sp>
      <p:pic>
        <p:nvPicPr>
          <p:cNvPr id="5" name="Picture 4">
            <a:extLst>
              <a:ext uri="{FF2B5EF4-FFF2-40B4-BE49-F238E27FC236}">
                <a16:creationId xmlns:a16="http://schemas.microsoft.com/office/drawing/2014/main" id="{A6FFA26A-EA0E-5CBB-3957-2C2F9D1F058D}"/>
              </a:ext>
            </a:extLst>
          </p:cNvPr>
          <p:cNvPicPr>
            <a:picLocks noChangeAspect="1"/>
          </p:cNvPicPr>
          <p:nvPr/>
        </p:nvPicPr>
        <p:blipFill rotWithShape="1">
          <a:blip r:embed="rId2"/>
          <a:srcRect r="7988"/>
          <a:stretch/>
        </p:blipFill>
        <p:spPr>
          <a:xfrm>
            <a:off x="4423299" y="2595608"/>
            <a:ext cx="2536794" cy="1253189"/>
          </a:xfrm>
          <a:prstGeom prst="rect">
            <a:avLst/>
          </a:prstGeom>
        </p:spPr>
      </p:pic>
    </p:spTree>
    <p:extLst>
      <p:ext uri="{BB962C8B-B14F-4D97-AF65-F5344CB8AC3E}">
        <p14:creationId xmlns:p14="http://schemas.microsoft.com/office/powerpoint/2010/main" val="74784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73B304-73E2-B3F9-4079-A3B29B219773}"/>
              </a:ext>
            </a:extLst>
          </p:cNvPr>
          <p:cNvPicPr>
            <a:picLocks noChangeAspect="1"/>
          </p:cNvPicPr>
          <p:nvPr/>
        </p:nvPicPr>
        <p:blipFill>
          <a:blip r:embed="rId2"/>
          <a:stretch>
            <a:fillRect/>
          </a:stretch>
        </p:blipFill>
        <p:spPr>
          <a:xfrm>
            <a:off x="3969844" y="800234"/>
            <a:ext cx="4943337" cy="5496695"/>
          </a:xfrm>
          <a:prstGeom prst="rect">
            <a:avLst/>
          </a:prstGeom>
        </p:spPr>
      </p:pic>
    </p:spTree>
    <p:extLst>
      <p:ext uri="{BB962C8B-B14F-4D97-AF65-F5344CB8AC3E}">
        <p14:creationId xmlns:p14="http://schemas.microsoft.com/office/powerpoint/2010/main" val="417794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E64CB-FC2D-BF2D-6D0E-AFC5262F35B4}"/>
              </a:ext>
            </a:extLst>
          </p:cNvPr>
          <p:cNvPicPr>
            <a:picLocks noChangeAspect="1"/>
          </p:cNvPicPr>
          <p:nvPr/>
        </p:nvPicPr>
        <p:blipFill>
          <a:blip r:embed="rId2"/>
          <a:stretch>
            <a:fillRect/>
          </a:stretch>
        </p:blipFill>
        <p:spPr>
          <a:xfrm>
            <a:off x="777721" y="150354"/>
            <a:ext cx="5889409" cy="2770667"/>
          </a:xfrm>
          <a:prstGeom prst="rect">
            <a:avLst/>
          </a:prstGeom>
        </p:spPr>
      </p:pic>
      <p:pic>
        <p:nvPicPr>
          <p:cNvPr id="7" name="Picture 6">
            <a:extLst>
              <a:ext uri="{FF2B5EF4-FFF2-40B4-BE49-F238E27FC236}">
                <a16:creationId xmlns:a16="http://schemas.microsoft.com/office/drawing/2014/main" id="{3DDFC802-7245-2F89-BA0A-36ED3C8B968E}"/>
              </a:ext>
            </a:extLst>
          </p:cNvPr>
          <p:cNvPicPr>
            <a:picLocks noChangeAspect="1"/>
          </p:cNvPicPr>
          <p:nvPr/>
        </p:nvPicPr>
        <p:blipFill>
          <a:blip r:embed="rId3"/>
          <a:stretch>
            <a:fillRect/>
          </a:stretch>
        </p:blipFill>
        <p:spPr>
          <a:xfrm>
            <a:off x="777721" y="3178901"/>
            <a:ext cx="5889409" cy="3283792"/>
          </a:xfrm>
          <a:prstGeom prst="rect">
            <a:avLst/>
          </a:prstGeom>
        </p:spPr>
      </p:pic>
      <p:pic>
        <p:nvPicPr>
          <p:cNvPr id="9" name="Picture 8">
            <a:extLst>
              <a:ext uri="{FF2B5EF4-FFF2-40B4-BE49-F238E27FC236}">
                <a16:creationId xmlns:a16="http://schemas.microsoft.com/office/drawing/2014/main" id="{A25AD844-1E48-E413-B42D-416B28AC97C5}"/>
              </a:ext>
            </a:extLst>
          </p:cNvPr>
          <p:cNvPicPr>
            <a:picLocks noChangeAspect="1"/>
          </p:cNvPicPr>
          <p:nvPr/>
        </p:nvPicPr>
        <p:blipFill>
          <a:blip r:embed="rId4"/>
          <a:stretch>
            <a:fillRect/>
          </a:stretch>
        </p:blipFill>
        <p:spPr>
          <a:xfrm>
            <a:off x="7500475" y="791176"/>
            <a:ext cx="600075" cy="1209675"/>
          </a:xfrm>
          <a:prstGeom prst="rect">
            <a:avLst/>
          </a:prstGeom>
        </p:spPr>
      </p:pic>
      <p:pic>
        <p:nvPicPr>
          <p:cNvPr id="11" name="Picture 10">
            <a:extLst>
              <a:ext uri="{FF2B5EF4-FFF2-40B4-BE49-F238E27FC236}">
                <a16:creationId xmlns:a16="http://schemas.microsoft.com/office/drawing/2014/main" id="{470D78DB-E260-1C2F-ED5A-78DE685EE3BC}"/>
              </a:ext>
            </a:extLst>
          </p:cNvPr>
          <p:cNvPicPr>
            <a:picLocks noChangeAspect="1"/>
          </p:cNvPicPr>
          <p:nvPr/>
        </p:nvPicPr>
        <p:blipFill rotWithShape="1">
          <a:blip r:embed="rId5"/>
          <a:srcRect l="10549"/>
          <a:stretch/>
        </p:blipFill>
        <p:spPr>
          <a:xfrm>
            <a:off x="7563775" y="4063559"/>
            <a:ext cx="536774" cy="2168453"/>
          </a:xfrm>
          <a:prstGeom prst="rect">
            <a:avLst/>
          </a:prstGeom>
        </p:spPr>
      </p:pic>
    </p:spTree>
    <p:extLst>
      <p:ext uri="{BB962C8B-B14F-4D97-AF65-F5344CB8AC3E}">
        <p14:creationId xmlns:p14="http://schemas.microsoft.com/office/powerpoint/2010/main" val="304941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71E1-D716-8C12-9E51-73553397B23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762A0AC-69B2-F027-FC4F-0C8AB6F3B1A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676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A6-D378-1146-BFEB-72DB2DBD7E0D}"/>
              </a:ext>
            </a:extLst>
          </p:cNvPr>
          <p:cNvSpPr>
            <a:spLocks noGrp="1"/>
          </p:cNvSpPr>
          <p:nvPr>
            <p:ph type="title"/>
          </p:nvPr>
        </p:nvSpPr>
        <p:spPr>
          <a:xfrm>
            <a:off x="609599" y="807467"/>
            <a:ext cx="9121629" cy="643828"/>
          </a:xfrm>
        </p:spPr>
        <p:txBody>
          <a:bodyPr/>
          <a:lstStyle/>
          <a:p>
            <a:r>
              <a:rPr lang="en-US" dirty="0"/>
              <a:t>Control Flow</a:t>
            </a:r>
          </a:p>
        </p:txBody>
      </p:sp>
      <p:sp>
        <p:nvSpPr>
          <p:cNvPr id="3" name="Text Placeholder 2">
            <a:extLst>
              <a:ext uri="{FF2B5EF4-FFF2-40B4-BE49-F238E27FC236}">
                <a16:creationId xmlns:a16="http://schemas.microsoft.com/office/drawing/2014/main" id="{974405E3-99E4-1500-ED0A-063F6B4724AD}"/>
              </a:ext>
            </a:extLst>
          </p:cNvPr>
          <p:cNvSpPr>
            <a:spLocks noGrp="1"/>
          </p:cNvSpPr>
          <p:nvPr>
            <p:ph type="body" idx="1"/>
          </p:nvPr>
        </p:nvSpPr>
        <p:spPr>
          <a:xfrm>
            <a:off x="609600" y="2097248"/>
            <a:ext cx="10094752" cy="4084952"/>
          </a:xfrm>
        </p:spPr>
        <p:txBody>
          <a:bodyPr/>
          <a:lstStyle/>
          <a:p>
            <a:pPr marL="152396" indent="0">
              <a:buNone/>
            </a:pPr>
            <a:r>
              <a:rPr lang="en-US" dirty="0"/>
              <a:t>By default C# executes from top to bottom , however we can alter the flow of program execution and provide better control on the flow of execution based on Logic and values.</a:t>
            </a:r>
          </a:p>
          <a:p>
            <a:pPr marL="152396" indent="0">
              <a:buNone/>
            </a:pPr>
            <a:endParaRPr lang="en-US" dirty="0"/>
          </a:p>
        </p:txBody>
      </p:sp>
    </p:spTree>
    <p:extLst>
      <p:ext uri="{BB962C8B-B14F-4D97-AF65-F5344CB8AC3E}">
        <p14:creationId xmlns:p14="http://schemas.microsoft.com/office/powerpoint/2010/main" val="204134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2ACB2-A5C7-12FC-A5D2-4A78C1E0FD79}"/>
              </a:ext>
            </a:extLst>
          </p:cNvPr>
          <p:cNvPicPr>
            <a:picLocks noChangeAspect="1"/>
          </p:cNvPicPr>
          <p:nvPr/>
        </p:nvPicPr>
        <p:blipFill>
          <a:blip r:embed="rId2"/>
          <a:stretch>
            <a:fillRect/>
          </a:stretch>
        </p:blipFill>
        <p:spPr>
          <a:xfrm>
            <a:off x="1555857" y="755527"/>
            <a:ext cx="9230512" cy="4516316"/>
          </a:xfrm>
          <a:prstGeom prst="rect">
            <a:avLst/>
          </a:prstGeom>
        </p:spPr>
      </p:pic>
    </p:spTree>
    <p:extLst>
      <p:ext uri="{BB962C8B-B14F-4D97-AF65-F5344CB8AC3E}">
        <p14:creationId xmlns:p14="http://schemas.microsoft.com/office/powerpoint/2010/main" val="88137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59F1-5D04-A04C-5B13-6353BF867959}"/>
              </a:ext>
            </a:extLst>
          </p:cNvPr>
          <p:cNvSpPr>
            <a:spLocks noGrp="1"/>
          </p:cNvSpPr>
          <p:nvPr>
            <p:ph type="title"/>
          </p:nvPr>
        </p:nvSpPr>
        <p:spPr>
          <a:xfrm>
            <a:off x="482324" y="675800"/>
            <a:ext cx="9087803" cy="737248"/>
          </a:xfrm>
        </p:spPr>
        <p:txBody>
          <a:bodyPr/>
          <a:lstStyle/>
          <a:p>
            <a:r>
              <a:rPr lang="en-US" dirty="0"/>
              <a:t>If Statements in C#</a:t>
            </a:r>
          </a:p>
        </p:txBody>
      </p:sp>
      <p:sp>
        <p:nvSpPr>
          <p:cNvPr id="3" name="Text Placeholder 2">
            <a:extLst>
              <a:ext uri="{FF2B5EF4-FFF2-40B4-BE49-F238E27FC236}">
                <a16:creationId xmlns:a16="http://schemas.microsoft.com/office/drawing/2014/main" id="{74AE8C2E-A031-1EC8-E933-5F865C68286E}"/>
              </a:ext>
            </a:extLst>
          </p:cNvPr>
          <p:cNvSpPr>
            <a:spLocks noGrp="1"/>
          </p:cNvSpPr>
          <p:nvPr>
            <p:ph type="body" idx="1"/>
          </p:nvPr>
        </p:nvSpPr>
        <p:spPr>
          <a:xfrm>
            <a:off x="609600" y="1926454"/>
            <a:ext cx="10780450" cy="4255746"/>
          </a:xfrm>
        </p:spPr>
        <p:txBody>
          <a:bodyPr/>
          <a:lstStyle/>
          <a:p>
            <a:r>
              <a:rPr lang="en-US" dirty="0"/>
              <a:t>If else execute a block of statements (one or more instructions) when the condition in the if block is true and when its false it skip the execution of the if block .</a:t>
            </a:r>
          </a:p>
          <a:p>
            <a:endParaRPr lang="en-US" dirty="0"/>
          </a:p>
        </p:txBody>
      </p:sp>
      <p:pic>
        <p:nvPicPr>
          <p:cNvPr id="5" name="Picture 4">
            <a:extLst>
              <a:ext uri="{FF2B5EF4-FFF2-40B4-BE49-F238E27FC236}">
                <a16:creationId xmlns:a16="http://schemas.microsoft.com/office/drawing/2014/main" id="{54471994-5DDF-AA7F-6C5C-B913411421CE}"/>
              </a:ext>
            </a:extLst>
          </p:cNvPr>
          <p:cNvPicPr>
            <a:picLocks noChangeAspect="1"/>
          </p:cNvPicPr>
          <p:nvPr/>
        </p:nvPicPr>
        <p:blipFill>
          <a:blip r:embed="rId2"/>
          <a:stretch>
            <a:fillRect/>
          </a:stretch>
        </p:blipFill>
        <p:spPr>
          <a:xfrm>
            <a:off x="4509255" y="3098954"/>
            <a:ext cx="3457575" cy="3181350"/>
          </a:xfrm>
          <a:prstGeom prst="rect">
            <a:avLst/>
          </a:prstGeom>
        </p:spPr>
      </p:pic>
    </p:spTree>
    <p:extLst>
      <p:ext uri="{BB962C8B-B14F-4D97-AF65-F5344CB8AC3E}">
        <p14:creationId xmlns:p14="http://schemas.microsoft.com/office/powerpoint/2010/main" val="146730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10DA-2540-CDD1-F99C-22353C92E1D5}"/>
              </a:ext>
            </a:extLst>
          </p:cNvPr>
          <p:cNvSpPr>
            <a:spLocks noGrp="1"/>
          </p:cNvSpPr>
          <p:nvPr>
            <p:ph type="title"/>
          </p:nvPr>
        </p:nvSpPr>
        <p:spPr>
          <a:xfrm>
            <a:off x="609599" y="225980"/>
            <a:ext cx="9608598" cy="648471"/>
          </a:xfrm>
        </p:spPr>
        <p:txBody>
          <a:bodyPr/>
          <a:lstStyle/>
          <a:p>
            <a:r>
              <a:rPr lang="en-US" b="1" dirty="0"/>
              <a:t>Else If Statement</a:t>
            </a:r>
          </a:p>
        </p:txBody>
      </p:sp>
      <p:sp>
        <p:nvSpPr>
          <p:cNvPr id="3" name="Text Placeholder 2">
            <a:extLst>
              <a:ext uri="{FF2B5EF4-FFF2-40B4-BE49-F238E27FC236}">
                <a16:creationId xmlns:a16="http://schemas.microsoft.com/office/drawing/2014/main" id="{32FB11AA-3E5F-B9E0-A54A-CE736D1EB8F3}"/>
              </a:ext>
            </a:extLst>
          </p:cNvPr>
          <p:cNvSpPr>
            <a:spLocks noGrp="1"/>
          </p:cNvSpPr>
          <p:nvPr>
            <p:ph type="body" idx="1"/>
          </p:nvPr>
        </p:nvSpPr>
        <p:spPr>
          <a:xfrm>
            <a:off x="470517" y="985421"/>
            <a:ext cx="11239129" cy="5655076"/>
          </a:xfrm>
        </p:spPr>
        <p:txBody>
          <a:bodyPr/>
          <a:lstStyle/>
          <a:p>
            <a:pPr marL="152396" indent="0">
              <a:buNone/>
            </a:pPr>
            <a:r>
              <a:rPr lang="en-US" dirty="0"/>
              <a:t>When the condition is true the if block is executed  and if the condition is false then the else block will execute, but only one block is executed.</a:t>
            </a:r>
          </a:p>
          <a:p>
            <a:pPr marL="152396" indent="0">
              <a:buNone/>
            </a:pPr>
            <a:r>
              <a:rPr lang="en-US" dirty="0"/>
              <a:t>For every if condition statement, the else block is optional. But for every else block, the if block is compulsory. The purpose of the ‘if’ statement in a program is to allow multiple execution paths for varying user inputs, making it more interactive!</a:t>
            </a:r>
          </a:p>
        </p:txBody>
      </p:sp>
      <p:pic>
        <p:nvPicPr>
          <p:cNvPr id="5" name="Picture 4">
            <a:extLst>
              <a:ext uri="{FF2B5EF4-FFF2-40B4-BE49-F238E27FC236}">
                <a16:creationId xmlns:a16="http://schemas.microsoft.com/office/drawing/2014/main" id="{DCD972DC-3D23-7304-085E-03DB1F99DDDC}"/>
              </a:ext>
            </a:extLst>
          </p:cNvPr>
          <p:cNvPicPr>
            <a:picLocks noChangeAspect="1"/>
          </p:cNvPicPr>
          <p:nvPr/>
        </p:nvPicPr>
        <p:blipFill rotWithShape="1">
          <a:blip r:embed="rId2"/>
          <a:srcRect l="1160"/>
          <a:stretch/>
        </p:blipFill>
        <p:spPr>
          <a:xfrm>
            <a:off x="3684232" y="3311124"/>
            <a:ext cx="4575421" cy="3209925"/>
          </a:xfrm>
          <a:prstGeom prst="rect">
            <a:avLst/>
          </a:prstGeom>
        </p:spPr>
      </p:pic>
    </p:spTree>
    <p:extLst>
      <p:ext uri="{BB962C8B-B14F-4D97-AF65-F5344CB8AC3E}">
        <p14:creationId xmlns:p14="http://schemas.microsoft.com/office/powerpoint/2010/main" val="340307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A405-AE1B-475E-2CAF-D5F91C08AD61}"/>
              </a:ext>
            </a:extLst>
          </p:cNvPr>
          <p:cNvSpPr>
            <a:spLocks noGrp="1"/>
          </p:cNvSpPr>
          <p:nvPr>
            <p:ph type="title"/>
          </p:nvPr>
        </p:nvSpPr>
        <p:spPr>
          <a:xfrm>
            <a:off x="609600" y="444780"/>
            <a:ext cx="10025849" cy="462040"/>
          </a:xfrm>
        </p:spPr>
        <p:txBody>
          <a:bodyPr/>
          <a:lstStyle/>
          <a:p>
            <a:r>
              <a:rPr lang="en-US" dirty="0"/>
              <a:t>Nested-If and Ladder If </a:t>
            </a:r>
          </a:p>
        </p:txBody>
      </p:sp>
      <p:sp>
        <p:nvSpPr>
          <p:cNvPr id="3" name="Text Placeholder 2">
            <a:extLst>
              <a:ext uri="{FF2B5EF4-FFF2-40B4-BE49-F238E27FC236}">
                <a16:creationId xmlns:a16="http://schemas.microsoft.com/office/drawing/2014/main" id="{4A1B0038-D67A-F89B-EA6B-089DA7F1C642}"/>
              </a:ext>
            </a:extLst>
          </p:cNvPr>
          <p:cNvSpPr>
            <a:spLocks noGrp="1"/>
          </p:cNvSpPr>
          <p:nvPr>
            <p:ph type="body" idx="1"/>
          </p:nvPr>
        </p:nvSpPr>
        <p:spPr>
          <a:xfrm>
            <a:off x="736847" y="1686757"/>
            <a:ext cx="10617694" cy="4726462"/>
          </a:xfrm>
        </p:spPr>
        <p:txBody>
          <a:bodyPr/>
          <a:lstStyle/>
          <a:p>
            <a:r>
              <a:rPr lang="en-US" dirty="0"/>
              <a:t>When an if-else statement is present inside the body of another if or else then this is called nested if-else. Nested IF-ELSE statements are used when we want to check for a condition only when the previous dependent condition is true or false. </a:t>
            </a:r>
          </a:p>
          <a:p>
            <a:r>
              <a:rPr lang="en-US" dirty="0"/>
              <a:t>In Ladder if-else statements one of the statements will be executed depending upon the truth or false of the conditions. As soon as one of the conditions controlling the if is true, the statement associated with that if block is going to be executed, and the rest of the C# else-if ladder is bypassed. </a:t>
            </a:r>
          </a:p>
        </p:txBody>
      </p:sp>
    </p:spTree>
    <p:extLst>
      <p:ext uri="{BB962C8B-B14F-4D97-AF65-F5344CB8AC3E}">
        <p14:creationId xmlns:p14="http://schemas.microsoft.com/office/powerpoint/2010/main" val="282585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ED2641-F6AC-2259-A8F2-2127C370035F}"/>
              </a:ext>
            </a:extLst>
          </p:cNvPr>
          <p:cNvPicPr>
            <a:picLocks noChangeAspect="1"/>
          </p:cNvPicPr>
          <p:nvPr/>
        </p:nvPicPr>
        <p:blipFill rotWithShape="1">
          <a:blip r:embed="rId2"/>
          <a:srcRect l="1840" r="25802"/>
          <a:stretch/>
        </p:blipFill>
        <p:spPr>
          <a:xfrm>
            <a:off x="6747030" y="1931493"/>
            <a:ext cx="4838330" cy="3705225"/>
          </a:xfrm>
          <a:prstGeom prst="rect">
            <a:avLst/>
          </a:prstGeom>
        </p:spPr>
      </p:pic>
      <p:pic>
        <p:nvPicPr>
          <p:cNvPr id="7" name="Picture 6">
            <a:extLst>
              <a:ext uri="{FF2B5EF4-FFF2-40B4-BE49-F238E27FC236}">
                <a16:creationId xmlns:a16="http://schemas.microsoft.com/office/drawing/2014/main" id="{B642757D-DBCA-2A77-481C-C86193F26ED1}"/>
              </a:ext>
            </a:extLst>
          </p:cNvPr>
          <p:cNvPicPr>
            <a:picLocks noChangeAspect="1"/>
          </p:cNvPicPr>
          <p:nvPr/>
        </p:nvPicPr>
        <p:blipFill rotWithShape="1">
          <a:blip r:embed="rId3"/>
          <a:srcRect r="11735"/>
          <a:stretch/>
        </p:blipFill>
        <p:spPr>
          <a:xfrm>
            <a:off x="442357" y="1560019"/>
            <a:ext cx="5843033" cy="4448175"/>
          </a:xfrm>
          <a:prstGeom prst="rect">
            <a:avLst/>
          </a:prstGeom>
        </p:spPr>
      </p:pic>
    </p:spTree>
    <p:extLst>
      <p:ext uri="{BB962C8B-B14F-4D97-AF65-F5344CB8AC3E}">
        <p14:creationId xmlns:p14="http://schemas.microsoft.com/office/powerpoint/2010/main" val="291554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257C-BD78-FF18-7539-006D60E07DFF}"/>
              </a:ext>
            </a:extLst>
          </p:cNvPr>
          <p:cNvSpPr>
            <a:spLocks noGrp="1"/>
          </p:cNvSpPr>
          <p:nvPr>
            <p:ph type="title"/>
          </p:nvPr>
        </p:nvSpPr>
        <p:spPr>
          <a:xfrm>
            <a:off x="796031" y="194908"/>
            <a:ext cx="8578788" cy="719492"/>
          </a:xfrm>
        </p:spPr>
        <p:txBody>
          <a:bodyPr/>
          <a:lstStyle/>
          <a:p>
            <a:r>
              <a:rPr lang="en-US" dirty="0"/>
              <a:t>Switch </a:t>
            </a:r>
          </a:p>
        </p:txBody>
      </p:sp>
      <p:sp>
        <p:nvSpPr>
          <p:cNvPr id="3" name="Text Placeholder 2">
            <a:extLst>
              <a:ext uri="{FF2B5EF4-FFF2-40B4-BE49-F238E27FC236}">
                <a16:creationId xmlns:a16="http://schemas.microsoft.com/office/drawing/2014/main" id="{924B439D-F813-4DE4-7280-64C090472544}"/>
              </a:ext>
            </a:extLst>
          </p:cNvPr>
          <p:cNvSpPr>
            <a:spLocks noGrp="1"/>
          </p:cNvSpPr>
          <p:nvPr>
            <p:ph type="body" idx="1"/>
          </p:nvPr>
        </p:nvSpPr>
        <p:spPr>
          <a:xfrm>
            <a:off x="609600" y="1003177"/>
            <a:ext cx="11126680" cy="5179023"/>
          </a:xfrm>
        </p:spPr>
        <p:txBody>
          <a:bodyPr/>
          <a:lstStyle/>
          <a:p>
            <a:r>
              <a:rPr lang="en-US" dirty="0"/>
              <a:t>The switch is a keyword in the C# language, and by using this switch keyword we can create selection statements with multiple blocks. And the Multiple blocks can be constructed by using the case keyword.</a:t>
            </a:r>
          </a:p>
          <a:p>
            <a:r>
              <a:rPr lang="en-US" dirty="0"/>
              <a:t>Switch case statements in C# are a substitute for long if else statements that compare a variable or expression to several values. The switch statement is a multi-way branching statement which means it provides an easy way to switch the execution to different parts of code based on the value of the expression. Nested if makes the program more complex and less readable.</a:t>
            </a:r>
          </a:p>
        </p:txBody>
      </p:sp>
      <p:pic>
        <p:nvPicPr>
          <p:cNvPr id="5" name="Picture 4">
            <a:extLst>
              <a:ext uri="{FF2B5EF4-FFF2-40B4-BE49-F238E27FC236}">
                <a16:creationId xmlns:a16="http://schemas.microsoft.com/office/drawing/2014/main" id="{344AAC09-8A3F-8C8E-8B38-8AFE1045DE3C}"/>
              </a:ext>
            </a:extLst>
          </p:cNvPr>
          <p:cNvPicPr>
            <a:picLocks noChangeAspect="1"/>
          </p:cNvPicPr>
          <p:nvPr/>
        </p:nvPicPr>
        <p:blipFill rotWithShape="1">
          <a:blip r:embed="rId2"/>
          <a:srcRect t="1529"/>
          <a:stretch/>
        </p:blipFill>
        <p:spPr>
          <a:xfrm>
            <a:off x="4018626" y="4284490"/>
            <a:ext cx="2790547" cy="2378602"/>
          </a:xfrm>
          <a:prstGeom prst="rect">
            <a:avLst/>
          </a:prstGeom>
        </p:spPr>
      </p:pic>
    </p:spTree>
    <p:extLst>
      <p:ext uri="{BB962C8B-B14F-4D97-AF65-F5344CB8AC3E}">
        <p14:creationId xmlns:p14="http://schemas.microsoft.com/office/powerpoint/2010/main" val="249820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EF102E-419D-F31C-D414-E67B77E40088}"/>
              </a:ext>
            </a:extLst>
          </p:cNvPr>
          <p:cNvPicPr>
            <a:picLocks noChangeAspect="1"/>
          </p:cNvPicPr>
          <p:nvPr/>
        </p:nvPicPr>
        <p:blipFill>
          <a:blip r:embed="rId2"/>
          <a:stretch>
            <a:fillRect/>
          </a:stretch>
        </p:blipFill>
        <p:spPr>
          <a:xfrm>
            <a:off x="1366837" y="914908"/>
            <a:ext cx="9458325" cy="3838575"/>
          </a:xfrm>
          <a:prstGeom prst="rect">
            <a:avLst/>
          </a:prstGeom>
        </p:spPr>
      </p:pic>
      <p:pic>
        <p:nvPicPr>
          <p:cNvPr id="7" name="Picture 6">
            <a:extLst>
              <a:ext uri="{FF2B5EF4-FFF2-40B4-BE49-F238E27FC236}">
                <a16:creationId xmlns:a16="http://schemas.microsoft.com/office/drawing/2014/main" id="{FEDEFCFD-B989-1893-B3DA-E6F96C39F283}"/>
              </a:ext>
            </a:extLst>
          </p:cNvPr>
          <p:cNvPicPr>
            <a:picLocks noChangeAspect="1"/>
          </p:cNvPicPr>
          <p:nvPr/>
        </p:nvPicPr>
        <p:blipFill>
          <a:blip r:embed="rId3"/>
          <a:stretch>
            <a:fillRect/>
          </a:stretch>
        </p:blipFill>
        <p:spPr>
          <a:xfrm>
            <a:off x="3184771" y="5466842"/>
            <a:ext cx="5467350" cy="476250"/>
          </a:xfrm>
          <a:prstGeom prst="rect">
            <a:avLst/>
          </a:prstGeom>
        </p:spPr>
      </p:pic>
    </p:spTree>
    <p:extLst>
      <p:ext uri="{BB962C8B-B14F-4D97-AF65-F5344CB8AC3E}">
        <p14:creationId xmlns:p14="http://schemas.microsoft.com/office/powerpoint/2010/main" val="3564019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3DA09E55-07E3-4B96-80C1-B81AA4C2395D}">
  <ds:schemaRefs>
    <ds:schemaRef ds:uri="http://schemas.microsoft.com/sharepoint/v3/contenttype/forms"/>
  </ds:schemaRefs>
</ds:datastoreItem>
</file>

<file path=customXml/itemProps2.xml><?xml version="1.0" encoding="utf-8"?>
<ds:datastoreItem xmlns:ds="http://schemas.openxmlformats.org/officeDocument/2006/customXml" ds:itemID="{D1D7B4EB-F5C5-4CA3-BAC1-B3B4AF6DB5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2AA5A4-E269-4899-862A-127C1A8BCCA6}">
  <ds:schemaRef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www.w3.org/XML/1998/namespace"/>
    <ds:schemaRef ds:uri="http://purl.org/dc/terms/"/>
    <ds:schemaRef ds:uri="http://schemas.microsoft.com/office/infopath/2007/PartnerControls"/>
    <ds:schemaRef ds:uri="cb70dd5e-aeba-4303-895e-0ae485ba4d8f"/>
    <ds:schemaRef ds:uri="b2463319-f063-494d-be28-0864aafcbfaf"/>
  </ds:schemaRefs>
</ds:datastoreItem>
</file>

<file path=docProps/app.xml><?xml version="1.0" encoding="utf-8"?>
<Properties xmlns="http://schemas.openxmlformats.org/officeDocument/2006/extended-properties" xmlns:vt="http://schemas.openxmlformats.org/officeDocument/2006/docPropsVTypes">
  <TotalTime>408</TotalTime>
  <Words>600</Words>
  <Application>Microsoft Office PowerPoint</Application>
  <PresentationFormat>Widescreen</PresentationFormat>
  <Paragraphs>30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CONTROL FLOW</vt:lpstr>
      <vt:lpstr>Control Flow</vt:lpstr>
      <vt:lpstr>PowerPoint Presentation</vt:lpstr>
      <vt:lpstr>If Statements in C#</vt:lpstr>
      <vt:lpstr>Else If Statement</vt:lpstr>
      <vt:lpstr>Nested-If and Ladder If </vt:lpstr>
      <vt:lpstr>PowerPoint Presentation</vt:lpstr>
      <vt:lpstr>Switch </vt:lpstr>
      <vt:lpstr>PowerPoint Presentation</vt:lpstr>
      <vt:lpstr>Loops in C#</vt:lpstr>
      <vt:lpstr>Types of Loops </vt:lpstr>
      <vt:lpstr>While Loops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dc:title>
  <dc:creator>Jonathan Ndambuki</dc:creator>
  <cp:lastModifiedBy>Jonathan Ndambuki</cp:lastModifiedBy>
  <cp:revision>2</cp:revision>
  <dcterms:created xsi:type="dcterms:W3CDTF">2023-05-30T14:44:15Z</dcterms:created>
  <dcterms:modified xsi:type="dcterms:W3CDTF">2023-06-05T14:58:35Z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