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Professor, My name is Junchao Ma and we are here to present our PINN network for solving Burgers Equation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061307e0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061307e0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this project is to solve the burgers equation shown in the slides using Physics Informed Neural Network. We tested the network three times. The first one is a network with 2 inputs, trained with single v of 0.001 to get a plot of u. The second one is a network with 2 inputs, trained with various v to compare with the first scenarios. In addition, we modified the network to include a third input v and plotted the result when v = 0.001.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061307e0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061307e0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for the algorithm. The original network is composed of 1 input layer, 3 hidden layers and 1 output layer. Each hidden layer has a width of 20 activated with a tanh activation function. In addition, each hidden layer has the randomnormal kernel and bias initializations and a l2 regularization parameter of 1e-6. The modified PINN keeps most </a:t>
            </a:r>
            <a:r>
              <a:rPr lang="en"/>
              <a:t>settings</a:t>
            </a:r>
            <a:r>
              <a:rPr lang="en"/>
              <a:t> from the original network, with a smaller width of 16 for faster execution, and a different input dimension of 3.</a:t>
            </a:r>
            <a:endParaRPr/>
          </a:p>
          <a:p>
            <a:pPr indent="0" lvl="0" marL="0" rtl="0" algn="l">
              <a:spcBef>
                <a:spcPts val="0"/>
              </a:spcBef>
              <a:spcAft>
                <a:spcPts val="0"/>
              </a:spcAft>
              <a:buNone/>
            </a:pPr>
            <a:r>
              <a:rPr lang="en"/>
              <a:t>The loss function for this network will consist of two parts, the interior loss and the boundary plus initial condition loss </a:t>
            </a:r>
            <a:r>
              <a:rPr lang="en"/>
              <a:t>similar</a:t>
            </a:r>
            <a:r>
              <a:rPr lang="en"/>
              <a:t> to the loss function that was seen in assignment 3. Now I will hand it over to Chiao Hsiao to talk about the first test we did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061307e0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061307e0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part, we will talk about 3 results of our model, test 1, test2, and test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test 1, we use the two-input model with the v to 0.001, and 1000 sample numbers, and 6000 epochs.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figure 1, we can see that</a:t>
            </a:r>
            <a:r>
              <a:rPr lang="en"/>
              <a:t> </a:t>
            </a:r>
            <a:r>
              <a:rPr lang="en">
                <a:solidFill>
                  <a:schemeClr val="dk1"/>
                </a:solidFill>
              </a:rPr>
              <a:t>the training loss keeps decreasing as the epochs increases. Even at 6000 epochs, it still decrease gradually.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Figure 2 is</a:t>
            </a:r>
            <a:r>
              <a:rPr lang="en">
                <a:solidFill>
                  <a:schemeClr val="dk1"/>
                </a:solidFill>
              </a:rPr>
              <a:t> our PINN result. As you can see, when the t increases, the peak will shift to the center gradually. And for figure 3, it is the numerical solution. Compare it with figure 2, we can see that there are some noise in our PINN result, and it may be solved if we increase the sample size or the number of epochs.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61307e0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61307e0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test 2, we still use the two input model, but we use two different </a:t>
            </a:r>
            <a:r>
              <a:rPr lang="en"/>
              <a:t>v, 0.01 and 0.05 to compare. The figure 4 and  5 is the loss of these two model, both of them </a:t>
            </a:r>
            <a:r>
              <a:rPr lang="en">
                <a:solidFill>
                  <a:schemeClr val="dk1"/>
                </a:solidFill>
              </a:rPr>
              <a:t>decrease when the epochs increase.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And the figure 6 and 7 are the result of them, compare </a:t>
            </a:r>
            <a:r>
              <a:rPr lang="en">
                <a:solidFill>
                  <a:schemeClr val="dk1"/>
                </a:solidFill>
              </a:rPr>
              <a:t>to plot in the test 1, in the figure 2, the peak value of u are 1 or almost 1. However, for test 2, in the figure 6 and 7, the peak value of u are less than 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Accordingly, in the figure 8, we compare the result with different v, and when the v increases, the peak value will decrease gradually.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for the test 3, let change to 天勝 to explain.</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1307e02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1307e0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317bde67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317bde67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tline">
  <p:cSld name="Outline">
    <p:spTree>
      <p:nvGrpSpPr>
        <p:cNvPr id="13" name="Shape 13"/>
        <p:cNvGrpSpPr/>
        <p:nvPr/>
      </p:nvGrpSpPr>
      <p:grpSpPr>
        <a:xfrm>
          <a:off x="0" y="0"/>
          <a:ext cx="0" cy="0"/>
          <a:chOff x="0" y="0"/>
          <a:chExt cx="0" cy="0"/>
        </a:xfrm>
      </p:grpSpPr>
      <p:sp>
        <p:nvSpPr>
          <p:cNvPr id="14" name="Google Shape;14;p2"/>
          <p:cNvSpPr txBox="1"/>
          <p:nvPr>
            <p:ph type="title"/>
          </p:nvPr>
        </p:nvSpPr>
        <p:spPr>
          <a:xfrm>
            <a:off x="720362" y="207566"/>
            <a:ext cx="7886700" cy="546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2"/>
          <p:cNvSpPr txBox="1"/>
          <p:nvPr>
            <p:ph idx="1" type="body"/>
          </p:nvPr>
        </p:nvSpPr>
        <p:spPr>
          <a:xfrm>
            <a:off x="720362" y="767876"/>
            <a:ext cx="7886700" cy="2743200"/>
          </a:xfrm>
          <a:prstGeom prst="rect">
            <a:avLst/>
          </a:prstGeom>
          <a:noFill/>
          <a:ln>
            <a:noFill/>
          </a:ln>
        </p:spPr>
        <p:txBody>
          <a:bodyPr anchorCtr="0" anchor="t" bIns="91425" lIns="91425" spcFirstLastPara="1" rIns="91425" wrap="square" tIns="91425">
            <a:noAutofit/>
          </a:bodyPr>
          <a:lstStyle>
            <a:lvl1pPr indent="-457200" lvl="0" marL="457200" marR="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1pPr>
            <a:lvl2pPr indent="-431800" lvl="1" marL="9144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406400" lvl="2" marL="13716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381000" lvl="3" marL="18288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16" name="Google Shape;16;p2"/>
          <p:cNvCxnSpPr/>
          <p:nvPr/>
        </p:nvCxnSpPr>
        <p:spPr>
          <a:xfrm flipH="1" rot="10800000">
            <a:off x="3548590" y="754487"/>
            <a:ext cx="2230200" cy="5700"/>
          </a:xfrm>
          <a:prstGeom prst="straightConnector1">
            <a:avLst/>
          </a:prstGeom>
          <a:noFill/>
          <a:ln cap="flat" cmpd="sng" w="57150">
            <a:solidFill>
              <a:schemeClr val="dk1"/>
            </a:solidFill>
            <a:prstDash val="solid"/>
            <a:round/>
            <a:headEnd len="sm" w="sm" type="none"/>
            <a:tailEnd len="sm" w="sm" type="none"/>
          </a:ln>
          <a:effectLst>
            <a:outerShdw blurRad="40000" rotWithShape="0" dir="5400000" dist="20000">
              <a:srgbClr val="000000">
                <a:alpha val="34901"/>
              </a:srgbClr>
            </a:outerShdw>
          </a:effectLst>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152400" y="34528"/>
            <a:ext cx="8839200" cy="479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3400"/>
              <a:buFont typeface="Arial"/>
              <a:buNone/>
              <a:defRPr b="1" i="0" sz="3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3"/>
          <p:cNvSpPr txBox="1"/>
          <p:nvPr>
            <p:ph idx="1" type="body"/>
          </p:nvPr>
        </p:nvSpPr>
        <p:spPr>
          <a:xfrm>
            <a:off x="152400" y="685800"/>
            <a:ext cx="8839200" cy="39087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5562600" y="4869656"/>
            <a:ext cx="2895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8458200" y="4869656"/>
            <a:ext cx="609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r>
              <a:rPr lang="en"/>
              <a:t>/25</a:t>
            </a:r>
            <a:endParaRPr/>
          </a:p>
        </p:txBody>
      </p:sp>
      <p:sp>
        <p:nvSpPr>
          <p:cNvPr id="22" name="Google Shape;22;p3"/>
          <p:cNvSpPr/>
          <p:nvPr/>
        </p:nvSpPr>
        <p:spPr>
          <a:xfrm>
            <a:off x="152400" y="514350"/>
            <a:ext cx="8839200" cy="34200"/>
          </a:xfrm>
          <a:prstGeom prst="snip2DiagRect">
            <a:avLst>
              <a:gd fmla="val 0" name="adj1"/>
              <a:gd fmla="val 16667" name="adj2"/>
            </a:avLst>
          </a:prstGeom>
          <a:solidFill>
            <a:srgbClr val="366092"/>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5" name="Google Shape;25;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 name="Google Shape;2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9" name="Google Shape;29;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352925"/>
            <a:ext cx="9144000" cy="789600"/>
          </a:xfrm>
          <a:prstGeom prst="rect">
            <a:avLst/>
          </a:prstGeom>
          <a:solidFill>
            <a:schemeClr val="dk1"/>
          </a:solidFill>
          <a:ln>
            <a:noFill/>
          </a:ln>
          <a:effectLst>
            <a:outerShdw blurRad="40000" rotWithShape="0" dir="5400000" dist="23000">
              <a:srgbClr val="000000">
                <a:alpha val="32156"/>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 name="Google Shape;7;p1"/>
          <p:cNvSpPr/>
          <p:nvPr/>
        </p:nvSpPr>
        <p:spPr>
          <a:xfrm flipH="1" rot="10800000">
            <a:off x="0" y="4333875"/>
            <a:ext cx="9144000" cy="38100"/>
          </a:xfrm>
          <a:prstGeom prst="rect">
            <a:avLst/>
          </a:prstGeom>
          <a:solidFill>
            <a:srgbClr val="FFCC00"/>
          </a:solidFill>
          <a:ln>
            <a:noFill/>
          </a:ln>
          <a:effectLst>
            <a:outerShdw blurRad="40000" rotWithShape="0" dir="5400000" dist="20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Small Use Shield_GoldOnTrans.eps" id="8" name="Google Shape;8;p1"/>
          <p:cNvPicPr preferRelativeResize="0"/>
          <p:nvPr/>
        </p:nvPicPr>
        <p:blipFill rotWithShape="1">
          <a:blip r:embed="rId1">
            <a:alphaModFix/>
          </a:blip>
          <a:srcRect b="0" l="0" r="0" t="0"/>
          <a:stretch/>
        </p:blipFill>
        <p:spPr>
          <a:xfrm>
            <a:off x="8397509" y="-2773"/>
            <a:ext cx="561179" cy="561179"/>
          </a:xfrm>
          <a:prstGeom prst="rect">
            <a:avLst/>
          </a:prstGeom>
          <a:noFill/>
          <a:ln>
            <a:noFill/>
          </a:ln>
        </p:spPr>
      </p:pic>
      <p:pic>
        <p:nvPicPr>
          <p:cNvPr descr="Formal_Viterbi_GoldOnCard_NoBG.eps" id="9" name="Google Shape;9;p1"/>
          <p:cNvPicPr preferRelativeResize="0"/>
          <p:nvPr/>
        </p:nvPicPr>
        <p:blipFill rotWithShape="1">
          <a:blip r:embed="rId2">
            <a:alphaModFix/>
          </a:blip>
          <a:srcRect b="0" l="0" r="0" t="0"/>
          <a:stretch/>
        </p:blipFill>
        <p:spPr>
          <a:xfrm>
            <a:off x="292102" y="4603732"/>
            <a:ext cx="1306266" cy="352556"/>
          </a:xfrm>
          <a:prstGeom prst="rect">
            <a:avLst/>
          </a:prstGeom>
          <a:noFill/>
          <a:ln>
            <a:noFill/>
          </a:ln>
        </p:spPr>
      </p:pic>
      <p:sp>
        <p:nvSpPr>
          <p:cNvPr id="10" name="Google Shape;10;p1"/>
          <p:cNvSpPr txBox="1"/>
          <p:nvPr>
            <p:ph type="title"/>
          </p:nvPr>
        </p:nvSpPr>
        <p:spPr>
          <a:xfrm>
            <a:off x="628650" y="180323"/>
            <a:ext cx="7886700" cy="546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28650" y="806627"/>
            <a:ext cx="7886700" cy="34677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8374837" y="4864714"/>
            <a:ext cx="6558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B9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r>
              <a:rPr lang="en"/>
              <a:t>/10</a:t>
            </a:r>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t>PINN for Burgers’ Equation</a:t>
            </a:r>
            <a:endParaRPr sz="4000"/>
          </a:p>
        </p:txBody>
      </p:sp>
      <p:sp>
        <p:nvSpPr>
          <p:cNvPr id="36" name="Google Shape;36;p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Tiansheng Wu</a:t>
            </a:r>
            <a:endParaRPr/>
          </a:p>
          <a:p>
            <a:pPr indent="0" lvl="0" marL="0" rtl="0" algn="ctr">
              <a:spcBef>
                <a:spcPts val="0"/>
              </a:spcBef>
              <a:spcAft>
                <a:spcPts val="0"/>
              </a:spcAft>
              <a:buNone/>
            </a:pPr>
            <a:r>
              <a:rPr lang="en"/>
              <a:t>Chiao Hsiao</a:t>
            </a:r>
            <a:endParaRPr/>
          </a:p>
          <a:p>
            <a:pPr indent="0" lvl="0" marL="0" rtl="0" algn="ctr">
              <a:spcBef>
                <a:spcPts val="0"/>
              </a:spcBef>
              <a:spcAft>
                <a:spcPts val="0"/>
              </a:spcAft>
              <a:buNone/>
            </a:pPr>
            <a:r>
              <a:rPr lang="en"/>
              <a:t>Junchao Ma</a:t>
            </a:r>
            <a:endParaRPr/>
          </a:p>
        </p:txBody>
      </p:sp>
      <p:sp>
        <p:nvSpPr>
          <p:cNvPr id="37" name="Google Shape;37;p6"/>
          <p:cNvSpPr txBox="1"/>
          <p:nvPr/>
        </p:nvSpPr>
        <p:spPr>
          <a:xfrm>
            <a:off x="1168950" y="3559000"/>
            <a:ext cx="68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https://drive.google.com/file/d/1OCHtZ2HuntEiQZ3Ph5q_X3E-Jj1Kbb-5/view?usp=sharing</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Goal</a:t>
            </a:r>
            <a:endParaRPr sz="3000"/>
          </a:p>
        </p:txBody>
      </p:sp>
      <p:sp>
        <p:nvSpPr>
          <p:cNvPr id="43" name="Google Shape;43;p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	Solve the Burgers Equation using Physics Informed Neural Network (PINN)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ctr">
              <a:lnSpc>
                <a:spcPct val="100000"/>
              </a:lnSpc>
              <a:spcBef>
                <a:spcPts val="0"/>
              </a:spcBef>
              <a:spcAft>
                <a:spcPts val="0"/>
              </a:spcAft>
              <a:buNone/>
            </a:pPr>
            <a:r>
              <a:rPr i="1" lang="en" sz="1400"/>
              <a:t>x : spatial coordinate</a:t>
            </a:r>
            <a:endParaRPr i="1" sz="1400"/>
          </a:p>
          <a:p>
            <a:pPr indent="0" lvl="0" marL="0" rtl="0" algn="ctr">
              <a:lnSpc>
                <a:spcPct val="100000"/>
              </a:lnSpc>
              <a:spcBef>
                <a:spcPts val="0"/>
              </a:spcBef>
              <a:spcAft>
                <a:spcPts val="0"/>
              </a:spcAft>
              <a:buNone/>
            </a:pPr>
            <a:r>
              <a:rPr i="1" lang="en" sz="1400"/>
              <a:t>t : temporal coordinate</a:t>
            </a:r>
            <a:endParaRPr i="1" sz="1400"/>
          </a:p>
          <a:p>
            <a:pPr indent="0" lvl="0" marL="0" rtl="0" algn="ctr">
              <a:lnSpc>
                <a:spcPct val="100000"/>
              </a:lnSpc>
              <a:spcBef>
                <a:spcPts val="0"/>
              </a:spcBef>
              <a:spcAft>
                <a:spcPts val="0"/>
              </a:spcAft>
              <a:buNone/>
            </a:pPr>
            <a:r>
              <a:rPr i="1" lang="en" sz="1400"/>
              <a:t>u(x, t): speed of fluid at the indicated coordinates</a:t>
            </a:r>
            <a:endParaRPr i="1" sz="1400"/>
          </a:p>
          <a:p>
            <a:pPr indent="0" lvl="0" marL="0" rtl="0" algn="ctr">
              <a:lnSpc>
                <a:spcPct val="100000"/>
              </a:lnSpc>
              <a:spcBef>
                <a:spcPts val="0"/>
              </a:spcBef>
              <a:spcAft>
                <a:spcPts val="0"/>
              </a:spcAft>
              <a:buNone/>
            </a:pPr>
            <a:r>
              <a:rPr i="1" lang="en" sz="1400"/>
              <a:t>v : viscosity of the fluid</a:t>
            </a:r>
            <a:endParaRPr i="1" sz="1400"/>
          </a:p>
          <a:p>
            <a:pPr indent="0" lvl="0" marL="0" rtl="0" algn="l">
              <a:spcBef>
                <a:spcPts val="0"/>
              </a:spcBef>
              <a:spcAft>
                <a:spcPts val="0"/>
              </a:spcAft>
              <a:buNone/>
            </a:pPr>
            <a:r>
              <a:rPr lang="en" sz="1600"/>
              <a:t>-	Deliverable</a:t>
            </a:r>
            <a:endParaRPr sz="1600"/>
          </a:p>
          <a:p>
            <a:pPr indent="0" lvl="0" marL="0" rtl="0" algn="l">
              <a:spcBef>
                <a:spcPts val="0"/>
              </a:spcBef>
              <a:spcAft>
                <a:spcPts val="0"/>
              </a:spcAft>
              <a:buNone/>
            </a:pPr>
            <a:r>
              <a:rPr lang="en" sz="1600"/>
              <a:t>	-	2 inputs (t, x) -&gt; Trained with single v = 0.001 -&gt;Plot of u(t,x)</a:t>
            </a:r>
            <a:endParaRPr sz="1600"/>
          </a:p>
          <a:p>
            <a:pPr indent="0" lvl="0" marL="0" rtl="0" algn="l">
              <a:spcBef>
                <a:spcPts val="0"/>
              </a:spcBef>
              <a:spcAft>
                <a:spcPts val="0"/>
              </a:spcAft>
              <a:buNone/>
            </a:pPr>
            <a:r>
              <a:rPr lang="en" sz="1600"/>
              <a:t>	-	2 inputs (t, x) -&gt; Trained with various v -&gt; Plot of u(t,x)</a:t>
            </a:r>
            <a:endParaRPr sz="1600"/>
          </a:p>
          <a:p>
            <a:pPr indent="0" lvl="0" marL="0" rtl="0" algn="l">
              <a:spcBef>
                <a:spcPts val="0"/>
              </a:spcBef>
              <a:spcAft>
                <a:spcPts val="0"/>
              </a:spcAft>
              <a:buNone/>
            </a:pPr>
            <a:r>
              <a:rPr lang="en" sz="1600"/>
              <a:t>	-	3 inputs (t, x, v) -&gt; Plot of u(t,x) when v = 0.001</a:t>
            </a:r>
            <a:endParaRPr sz="1600"/>
          </a:p>
        </p:txBody>
      </p:sp>
      <p:pic>
        <p:nvPicPr>
          <p:cNvPr id="44" name="Google Shape;44;p7"/>
          <p:cNvPicPr preferRelativeResize="0"/>
          <p:nvPr/>
        </p:nvPicPr>
        <p:blipFill>
          <a:blip r:embed="rId3">
            <a:alphaModFix/>
          </a:blip>
          <a:stretch>
            <a:fillRect/>
          </a:stretch>
        </p:blipFill>
        <p:spPr>
          <a:xfrm>
            <a:off x="3802350" y="1521675"/>
            <a:ext cx="1539300" cy="516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Description of Algorithm</a:t>
            </a:r>
            <a:endParaRPr sz="3000"/>
          </a:p>
        </p:txBody>
      </p:sp>
      <p:sp>
        <p:nvSpPr>
          <p:cNvPr id="50" name="Google Shape;50;p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Architecture</a:t>
            </a:r>
            <a:endParaRPr sz="1600"/>
          </a:p>
          <a:p>
            <a:pPr indent="0" lvl="0" marL="457200" rtl="0" algn="l">
              <a:spcBef>
                <a:spcPts val="0"/>
              </a:spcBef>
              <a:spcAft>
                <a:spcPts val="0"/>
              </a:spcAft>
              <a:buNone/>
            </a:pPr>
            <a:r>
              <a:rPr lang="en" sz="1400"/>
              <a:t>Depth: 4</a:t>
            </a:r>
            <a:endParaRPr sz="1400"/>
          </a:p>
          <a:p>
            <a:pPr indent="0" lvl="0" marL="457200" rtl="0" algn="l">
              <a:spcBef>
                <a:spcPts val="0"/>
              </a:spcBef>
              <a:spcAft>
                <a:spcPts val="0"/>
              </a:spcAft>
              <a:buNone/>
            </a:pPr>
            <a:r>
              <a:rPr lang="en" sz="1400"/>
              <a:t>Activation Function: tanh</a:t>
            </a:r>
            <a:endParaRPr sz="1400"/>
          </a:p>
          <a:p>
            <a:pPr indent="0" lvl="0" marL="457200" rtl="0" algn="l">
              <a:spcBef>
                <a:spcPts val="0"/>
              </a:spcBef>
              <a:spcAft>
                <a:spcPts val="0"/>
              </a:spcAft>
              <a:buNone/>
            </a:pPr>
            <a:r>
              <a:rPr lang="en" sz="1400"/>
              <a:t>Regularization parameter: 1e-6</a:t>
            </a:r>
            <a:endParaRPr sz="1400"/>
          </a:p>
          <a:p>
            <a:pPr indent="0" lvl="0" marL="457200" rtl="0" algn="l">
              <a:spcBef>
                <a:spcPts val="0"/>
              </a:spcBef>
              <a:spcAft>
                <a:spcPts val="0"/>
              </a:spcAft>
              <a:buNone/>
            </a:pPr>
            <a:r>
              <a:rPr lang="en" sz="1400"/>
              <a:t>Kernel and bias initializations: RandomNormal</a:t>
            </a:r>
            <a:endParaRPr sz="1400"/>
          </a:p>
          <a:p>
            <a:pPr indent="0" lvl="0" marL="0" rtl="0" algn="l">
              <a:spcBef>
                <a:spcPts val="0"/>
              </a:spcBef>
              <a:spcAft>
                <a:spcPts val="0"/>
              </a:spcAft>
              <a:buNone/>
            </a:pPr>
            <a:r>
              <a:t/>
            </a:r>
            <a:endParaRPr sz="1400"/>
          </a:p>
          <a:p>
            <a:pPr indent="-330200" lvl="0" marL="457200" rtl="0" algn="l">
              <a:spcBef>
                <a:spcPts val="0"/>
              </a:spcBef>
              <a:spcAft>
                <a:spcPts val="0"/>
              </a:spcAft>
              <a:buSzPts val="1600"/>
              <a:buChar char="●"/>
            </a:pPr>
            <a:r>
              <a:rPr lang="en" sz="1600"/>
              <a:t>Loss Function</a:t>
            </a:r>
            <a:endParaRPr sz="1600"/>
          </a:p>
          <a:p>
            <a:pPr indent="-330200" lvl="1" marL="914400" rtl="0" algn="l">
              <a:spcBef>
                <a:spcPts val="0"/>
              </a:spcBef>
              <a:spcAft>
                <a:spcPts val="0"/>
              </a:spcAft>
              <a:buSzPts val="1600"/>
              <a:buChar char="○"/>
            </a:pPr>
            <a:r>
              <a:t/>
            </a:r>
            <a:endParaRPr sz="1600"/>
          </a:p>
        </p:txBody>
      </p:sp>
      <p:pic>
        <p:nvPicPr>
          <p:cNvPr id="51" name="Google Shape;51;p8"/>
          <p:cNvPicPr preferRelativeResize="0"/>
          <p:nvPr/>
        </p:nvPicPr>
        <p:blipFill rotWithShape="1">
          <a:blip r:embed="rId3">
            <a:alphaModFix/>
          </a:blip>
          <a:srcRect b="13352" l="0" r="0" t="0"/>
          <a:stretch/>
        </p:blipFill>
        <p:spPr>
          <a:xfrm>
            <a:off x="3200400" y="1152475"/>
            <a:ext cx="5943600" cy="1081200"/>
          </a:xfrm>
          <a:prstGeom prst="rect">
            <a:avLst/>
          </a:prstGeom>
          <a:noFill/>
          <a:ln>
            <a:noFill/>
          </a:ln>
        </p:spPr>
      </p:pic>
      <p:pic>
        <p:nvPicPr>
          <p:cNvPr id="52" name="Google Shape;52;p8"/>
          <p:cNvPicPr preferRelativeResize="0"/>
          <p:nvPr/>
        </p:nvPicPr>
        <p:blipFill>
          <a:blip r:embed="rId4">
            <a:alphaModFix/>
          </a:blip>
          <a:stretch>
            <a:fillRect/>
          </a:stretch>
        </p:blipFill>
        <p:spPr>
          <a:xfrm>
            <a:off x="2505075" y="2985225"/>
            <a:ext cx="4133850" cy="933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Test 1</a:t>
            </a:r>
            <a:endParaRPr sz="3000"/>
          </a:p>
        </p:txBody>
      </p:sp>
      <p:sp>
        <p:nvSpPr>
          <p:cNvPr id="58" name="Google Shape;58;p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p>
        </p:txBody>
      </p:sp>
      <p:pic>
        <p:nvPicPr>
          <p:cNvPr id="59" name="Google Shape;59;p9"/>
          <p:cNvPicPr preferRelativeResize="0"/>
          <p:nvPr/>
        </p:nvPicPr>
        <p:blipFill>
          <a:blip r:embed="rId3">
            <a:alphaModFix/>
          </a:blip>
          <a:stretch>
            <a:fillRect/>
          </a:stretch>
        </p:blipFill>
        <p:spPr>
          <a:xfrm>
            <a:off x="1494575" y="574175"/>
            <a:ext cx="2884646" cy="2034625"/>
          </a:xfrm>
          <a:prstGeom prst="rect">
            <a:avLst/>
          </a:prstGeom>
          <a:noFill/>
          <a:ln>
            <a:noFill/>
          </a:ln>
        </p:spPr>
      </p:pic>
      <p:pic>
        <p:nvPicPr>
          <p:cNvPr id="60" name="Google Shape;60;p9"/>
          <p:cNvPicPr preferRelativeResize="0"/>
          <p:nvPr/>
        </p:nvPicPr>
        <p:blipFill>
          <a:blip r:embed="rId4">
            <a:alphaModFix/>
          </a:blip>
          <a:stretch>
            <a:fillRect/>
          </a:stretch>
        </p:blipFill>
        <p:spPr>
          <a:xfrm>
            <a:off x="1981200" y="2625988"/>
            <a:ext cx="5181600" cy="1457325"/>
          </a:xfrm>
          <a:prstGeom prst="rect">
            <a:avLst/>
          </a:prstGeom>
          <a:noFill/>
          <a:ln>
            <a:noFill/>
          </a:ln>
        </p:spPr>
      </p:pic>
      <p:pic>
        <p:nvPicPr>
          <p:cNvPr id="61" name="Google Shape;61;p9"/>
          <p:cNvPicPr preferRelativeResize="0"/>
          <p:nvPr/>
        </p:nvPicPr>
        <p:blipFill>
          <a:blip r:embed="rId5">
            <a:alphaModFix/>
          </a:blip>
          <a:stretch>
            <a:fillRect/>
          </a:stretch>
        </p:blipFill>
        <p:spPr>
          <a:xfrm>
            <a:off x="4738325" y="574163"/>
            <a:ext cx="2316375" cy="1926150"/>
          </a:xfrm>
          <a:prstGeom prst="rect">
            <a:avLst/>
          </a:prstGeom>
          <a:noFill/>
          <a:ln>
            <a:noFill/>
          </a:ln>
        </p:spPr>
      </p:pic>
      <p:sp>
        <p:nvSpPr>
          <p:cNvPr id="62" name="Google Shape;62;p9"/>
          <p:cNvSpPr txBox="1"/>
          <p:nvPr/>
        </p:nvSpPr>
        <p:spPr>
          <a:xfrm>
            <a:off x="3281175" y="1994263"/>
            <a:ext cx="16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latin typeface="Calibri"/>
                <a:ea typeface="Calibri"/>
                <a:cs typeface="Calibri"/>
                <a:sym typeface="Calibri"/>
              </a:rPr>
              <a:t>Fig 1</a:t>
            </a:r>
            <a:endParaRPr u="sng">
              <a:solidFill>
                <a:schemeClr val="dk1"/>
              </a:solidFill>
              <a:latin typeface="Calibri"/>
              <a:ea typeface="Calibri"/>
              <a:cs typeface="Calibri"/>
              <a:sym typeface="Calibri"/>
            </a:endParaRPr>
          </a:p>
        </p:txBody>
      </p:sp>
      <p:sp>
        <p:nvSpPr>
          <p:cNvPr id="63" name="Google Shape;63;p9"/>
          <p:cNvSpPr txBox="1"/>
          <p:nvPr/>
        </p:nvSpPr>
        <p:spPr>
          <a:xfrm>
            <a:off x="5986825" y="2171550"/>
            <a:ext cx="16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latin typeface="Calibri"/>
                <a:ea typeface="Calibri"/>
                <a:cs typeface="Calibri"/>
                <a:sym typeface="Calibri"/>
              </a:rPr>
              <a:t>Fig 3</a:t>
            </a:r>
            <a:endParaRPr u="sng">
              <a:solidFill>
                <a:schemeClr val="dk1"/>
              </a:solidFill>
              <a:latin typeface="Calibri"/>
              <a:ea typeface="Calibri"/>
              <a:cs typeface="Calibri"/>
              <a:sym typeface="Calibri"/>
            </a:endParaRPr>
          </a:p>
        </p:txBody>
      </p:sp>
      <p:sp>
        <p:nvSpPr>
          <p:cNvPr id="64" name="Google Shape;64;p9"/>
          <p:cNvSpPr txBox="1"/>
          <p:nvPr/>
        </p:nvSpPr>
        <p:spPr>
          <a:xfrm>
            <a:off x="3722800" y="3927425"/>
            <a:ext cx="16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latin typeface="Calibri"/>
                <a:ea typeface="Calibri"/>
                <a:cs typeface="Calibri"/>
                <a:sym typeface="Calibri"/>
              </a:rPr>
              <a:t>Fig 2</a:t>
            </a:r>
            <a:endParaRPr u="sng">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Test</a:t>
            </a:r>
            <a:r>
              <a:rPr lang="en" sz="3000"/>
              <a:t> 2</a:t>
            </a:r>
            <a:endParaRPr sz="3000"/>
          </a:p>
        </p:txBody>
      </p:sp>
      <p:sp>
        <p:nvSpPr>
          <p:cNvPr id="70" name="Google Shape;70;p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71" name="Google Shape;71;p10"/>
          <p:cNvPicPr preferRelativeResize="0"/>
          <p:nvPr/>
        </p:nvPicPr>
        <p:blipFill>
          <a:blip r:embed="rId3">
            <a:alphaModFix/>
          </a:blip>
          <a:stretch>
            <a:fillRect/>
          </a:stretch>
        </p:blipFill>
        <p:spPr>
          <a:xfrm>
            <a:off x="32200" y="1102500"/>
            <a:ext cx="2057400" cy="1476375"/>
          </a:xfrm>
          <a:prstGeom prst="rect">
            <a:avLst/>
          </a:prstGeom>
          <a:noFill/>
          <a:ln>
            <a:noFill/>
          </a:ln>
        </p:spPr>
      </p:pic>
      <p:pic>
        <p:nvPicPr>
          <p:cNvPr id="72" name="Google Shape;72;p10"/>
          <p:cNvPicPr preferRelativeResize="0"/>
          <p:nvPr/>
        </p:nvPicPr>
        <p:blipFill>
          <a:blip r:embed="rId4">
            <a:alphaModFix/>
          </a:blip>
          <a:stretch>
            <a:fillRect/>
          </a:stretch>
        </p:blipFill>
        <p:spPr>
          <a:xfrm>
            <a:off x="2089588" y="1116788"/>
            <a:ext cx="2019300" cy="1447800"/>
          </a:xfrm>
          <a:prstGeom prst="rect">
            <a:avLst/>
          </a:prstGeom>
          <a:noFill/>
          <a:ln>
            <a:noFill/>
          </a:ln>
        </p:spPr>
      </p:pic>
      <p:pic>
        <p:nvPicPr>
          <p:cNvPr id="73" name="Google Shape;73;p10"/>
          <p:cNvPicPr preferRelativeResize="0"/>
          <p:nvPr/>
        </p:nvPicPr>
        <p:blipFill>
          <a:blip r:embed="rId5">
            <a:alphaModFix/>
          </a:blip>
          <a:stretch>
            <a:fillRect/>
          </a:stretch>
        </p:blipFill>
        <p:spPr>
          <a:xfrm>
            <a:off x="4108900" y="1225375"/>
            <a:ext cx="4841026" cy="1330625"/>
          </a:xfrm>
          <a:prstGeom prst="rect">
            <a:avLst/>
          </a:prstGeom>
          <a:noFill/>
          <a:ln>
            <a:noFill/>
          </a:ln>
        </p:spPr>
      </p:pic>
      <p:pic>
        <p:nvPicPr>
          <p:cNvPr id="74" name="Google Shape;74;p10"/>
          <p:cNvPicPr preferRelativeResize="0"/>
          <p:nvPr/>
        </p:nvPicPr>
        <p:blipFill>
          <a:blip r:embed="rId6">
            <a:alphaModFix/>
          </a:blip>
          <a:stretch>
            <a:fillRect/>
          </a:stretch>
        </p:blipFill>
        <p:spPr>
          <a:xfrm>
            <a:off x="4108900" y="2663650"/>
            <a:ext cx="4873083" cy="1330625"/>
          </a:xfrm>
          <a:prstGeom prst="rect">
            <a:avLst/>
          </a:prstGeom>
          <a:noFill/>
          <a:ln>
            <a:noFill/>
          </a:ln>
        </p:spPr>
      </p:pic>
      <p:pic>
        <p:nvPicPr>
          <p:cNvPr id="75" name="Google Shape;75;p10"/>
          <p:cNvPicPr preferRelativeResize="0"/>
          <p:nvPr/>
        </p:nvPicPr>
        <p:blipFill>
          <a:blip r:embed="rId7">
            <a:alphaModFix/>
          </a:blip>
          <a:stretch>
            <a:fillRect/>
          </a:stretch>
        </p:blipFill>
        <p:spPr>
          <a:xfrm>
            <a:off x="1455200" y="2663675"/>
            <a:ext cx="1919925" cy="1630900"/>
          </a:xfrm>
          <a:prstGeom prst="rect">
            <a:avLst/>
          </a:prstGeom>
          <a:noFill/>
          <a:ln>
            <a:noFill/>
          </a:ln>
        </p:spPr>
      </p:pic>
      <p:sp>
        <p:nvSpPr>
          <p:cNvPr id="76" name="Google Shape;76;p10"/>
          <p:cNvSpPr txBox="1"/>
          <p:nvPr/>
        </p:nvSpPr>
        <p:spPr>
          <a:xfrm>
            <a:off x="672700" y="2029238"/>
            <a:ext cx="16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latin typeface="Calibri"/>
                <a:ea typeface="Calibri"/>
                <a:cs typeface="Calibri"/>
                <a:sym typeface="Calibri"/>
              </a:rPr>
              <a:t>Fig 4 (v =0.01)</a:t>
            </a:r>
            <a:endParaRPr u="sng">
              <a:solidFill>
                <a:schemeClr val="dk1"/>
              </a:solidFill>
              <a:latin typeface="Calibri"/>
              <a:ea typeface="Calibri"/>
              <a:cs typeface="Calibri"/>
              <a:sym typeface="Calibri"/>
            </a:endParaRPr>
          </a:p>
        </p:txBody>
      </p:sp>
      <p:sp>
        <p:nvSpPr>
          <p:cNvPr id="77" name="Google Shape;77;p10"/>
          <p:cNvSpPr txBox="1"/>
          <p:nvPr/>
        </p:nvSpPr>
        <p:spPr>
          <a:xfrm>
            <a:off x="2734975" y="2029238"/>
            <a:ext cx="16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latin typeface="Calibri"/>
                <a:ea typeface="Calibri"/>
                <a:cs typeface="Calibri"/>
                <a:sym typeface="Calibri"/>
              </a:rPr>
              <a:t>Fig 5</a:t>
            </a:r>
            <a:r>
              <a:rPr lang="en" u="sng">
                <a:solidFill>
                  <a:schemeClr val="dk1"/>
                </a:solidFill>
                <a:latin typeface="Calibri"/>
                <a:ea typeface="Calibri"/>
                <a:cs typeface="Calibri"/>
                <a:sym typeface="Calibri"/>
              </a:rPr>
              <a:t>(v =0.05)</a:t>
            </a:r>
            <a:endParaRPr u="sng">
              <a:solidFill>
                <a:schemeClr val="dk1"/>
              </a:solidFill>
              <a:latin typeface="Calibri"/>
              <a:ea typeface="Calibri"/>
              <a:cs typeface="Calibri"/>
              <a:sym typeface="Calibri"/>
            </a:endParaRPr>
          </a:p>
        </p:txBody>
      </p:sp>
      <p:sp>
        <p:nvSpPr>
          <p:cNvPr id="78" name="Google Shape;78;p10"/>
          <p:cNvSpPr txBox="1"/>
          <p:nvPr/>
        </p:nvSpPr>
        <p:spPr>
          <a:xfrm>
            <a:off x="5494100" y="2371638"/>
            <a:ext cx="16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latin typeface="Calibri"/>
                <a:ea typeface="Calibri"/>
                <a:cs typeface="Calibri"/>
                <a:sym typeface="Calibri"/>
              </a:rPr>
              <a:t>Fig 6</a:t>
            </a:r>
            <a:r>
              <a:rPr lang="en" u="sng">
                <a:solidFill>
                  <a:schemeClr val="dk1"/>
                </a:solidFill>
                <a:latin typeface="Calibri"/>
                <a:ea typeface="Calibri"/>
                <a:cs typeface="Calibri"/>
                <a:sym typeface="Calibri"/>
              </a:rPr>
              <a:t>(v =0.01)</a:t>
            </a:r>
            <a:endParaRPr u="sng">
              <a:solidFill>
                <a:schemeClr val="dk1"/>
              </a:solidFill>
              <a:latin typeface="Calibri"/>
              <a:ea typeface="Calibri"/>
              <a:cs typeface="Calibri"/>
              <a:sym typeface="Calibri"/>
            </a:endParaRPr>
          </a:p>
        </p:txBody>
      </p:sp>
      <p:sp>
        <p:nvSpPr>
          <p:cNvPr id="79" name="Google Shape;79;p10"/>
          <p:cNvSpPr txBox="1"/>
          <p:nvPr/>
        </p:nvSpPr>
        <p:spPr>
          <a:xfrm>
            <a:off x="5463175" y="3836238"/>
            <a:ext cx="16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latin typeface="Calibri"/>
                <a:ea typeface="Calibri"/>
                <a:cs typeface="Calibri"/>
                <a:sym typeface="Calibri"/>
              </a:rPr>
              <a:t>Fig 7</a:t>
            </a:r>
            <a:r>
              <a:rPr lang="en" u="sng">
                <a:solidFill>
                  <a:schemeClr val="dk1"/>
                </a:solidFill>
                <a:latin typeface="Calibri"/>
                <a:ea typeface="Calibri"/>
                <a:cs typeface="Calibri"/>
                <a:sym typeface="Calibri"/>
              </a:rPr>
              <a:t>(v =0.05)</a:t>
            </a:r>
            <a:endParaRPr u="sng">
              <a:solidFill>
                <a:schemeClr val="dk1"/>
              </a:solidFill>
              <a:latin typeface="Calibri"/>
              <a:ea typeface="Calibri"/>
              <a:cs typeface="Calibri"/>
              <a:sym typeface="Calibri"/>
            </a:endParaRPr>
          </a:p>
        </p:txBody>
      </p:sp>
      <p:sp>
        <p:nvSpPr>
          <p:cNvPr id="80" name="Google Shape;80;p10"/>
          <p:cNvSpPr txBox="1"/>
          <p:nvPr/>
        </p:nvSpPr>
        <p:spPr>
          <a:xfrm>
            <a:off x="2280100" y="3994263"/>
            <a:ext cx="16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latin typeface="Calibri"/>
                <a:ea typeface="Calibri"/>
                <a:cs typeface="Calibri"/>
                <a:sym typeface="Calibri"/>
              </a:rPr>
              <a:t>Fig 8</a:t>
            </a:r>
            <a:endParaRPr u="sng">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Test</a:t>
            </a:r>
            <a:r>
              <a:rPr lang="en" sz="3000"/>
              <a:t> 3 (v as input) N = 10,000 , Epoch = 10,000</a:t>
            </a:r>
            <a:endParaRPr sz="3000"/>
          </a:p>
        </p:txBody>
      </p:sp>
      <p:sp>
        <p:nvSpPr>
          <p:cNvPr id="86" name="Google Shape;86;p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87" name="Google Shape;87;p11"/>
          <p:cNvPicPr preferRelativeResize="0"/>
          <p:nvPr/>
        </p:nvPicPr>
        <p:blipFill>
          <a:blip r:embed="rId3">
            <a:alphaModFix/>
          </a:blip>
          <a:stretch>
            <a:fillRect/>
          </a:stretch>
        </p:blipFill>
        <p:spPr>
          <a:xfrm>
            <a:off x="223275" y="1653900"/>
            <a:ext cx="2995425" cy="1980975"/>
          </a:xfrm>
          <a:prstGeom prst="rect">
            <a:avLst/>
          </a:prstGeom>
          <a:noFill/>
          <a:ln>
            <a:noFill/>
          </a:ln>
        </p:spPr>
      </p:pic>
      <p:pic>
        <p:nvPicPr>
          <p:cNvPr id="88" name="Google Shape;88;p11"/>
          <p:cNvPicPr preferRelativeResize="0"/>
          <p:nvPr/>
        </p:nvPicPr>
        <p:blipFill>
          <a:blip r:embed="rId4">
            <a:alphaModFix/>
          </a:blip>
          <a:stretch>
            <a:fillRect/>
          </a:stretch>
        </p:blipFill>
        <p:spPr>
          <a:xfrm>
            <a:off x="3218700" y="1842913"/>
            <a:ext cx="5715650" cy="160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Conclusion and Summary</a:t>
            </a:r>
            <a:endParaRPr sz="3000"/>
          </a:p>
        </p:txBody>
      </p:sp>
      <p:sp>
        <p:nvSpPr>
          <p:cNvPr id="94" name="Google Shape;94;p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	Good performance on tests with two inputs t, x</a:t>
            </a:r>
            <a:endParaRPr sz="1400"/>
          </a:p>
          <a:p>
            <a:pPr indent="0" lvl="0" marL="0" rtl="0" algn="l">
              <a:spcBef>
                <a:spcPts val="0"/>
              </a:spcBef>
              <a:spcAft>
                <a:spcPts val="0"/>
              </a:spcAft>
              <a:buNone/>
            </a:pPr>
            <a:r>
              <a:rPr lang="en" sz="1400"/>
              <a:t>-	Unsatisfactory on tests with three inputs t, x, v</a:t>
            </a:r>
            <a:endParaRPr sz="1400"/>
          </a:p>
          <a:p>
            <a:pPr indent="0" lvl="0" marL="0" rtl="0" algn="l">
              <a:spcBef>
                <a:spcPts val="0"/>
              </a:spcBef>
              <a:spcAft>
                <a:spcPts val="0"/>
              </a:spcAft>
              <a:buNone/>
            </a:pPr>
            <a:r>
              <a:rPr lang="en" sz="1400"/>
              <a:t>	-	Long computation time</a:t>
            </a:r>
            <a:endParaRPr sz="1400"/>
          </a:p>
          <a:p>
            <a:pPr indent="0" lvl="0" marL="0" rtl="0" algn="l">
              <a:spcBef>
                <a:spcPts val="0"/>
              </a:spcBef>
              <a:spcAft>
                <a:spcPts val="0"/>
              </a:spcAft>
              <a:buNone/>
            </a:pPr>
            <a:r>
              <a:rPr lang="en" sz="1400"/>
              <a:t>	-	Lack of epochs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Future work:</a:t>
            </a:r>
            <a:endParaRPr sz="1400"/>
          </a:p>
          <a:p>
            <a:pPr indent="0" lvl="0" marL="0" rtl="0" algn="l">
              <a:spcBef>
                <a:spcPts val="0"/>
              </a:spcBef>
              <a:spcAft>
                <a:spcPts val="0"/>
              </a:spcAft>
              <a:buNone/>
            </a:pPr>
            <a:r>
              <a:rPr lang="en" sz="1400"/>
              <a:t>-	Decrease computation time</a:t>
            </a:r>
            <a:endParaRPr sz="1400"/>
          </a:p>
          <a:p>
            <a:pPr indent="0" lvl="0" marL="0" rtl="0" algn="l">
              <a:spcBef>
                <a:spcPts val="0"/>
              </a:spcBef>
              <a:spcAft>
                <a:spcPts val="0"/>
              </a:spcAft>
              <a:buNone/>
            </a:pPr>
            <a:r>
              <a:rPr lang="en" sz="1400"/>
              <a:t>-	Increase </a:t>
            </a:r>
            <a:r>
              <a:rPr lang="en" sz="1400"/>
              <a:t>number</a:t>
            </a:r>
            <a:r>
              <a:rPr lang="en" sz="1400"/>
              <a:t> of epochs</a:t>
            </a:r>
            <a:endParaRPr sz="1400"/>
          </a:p>
          <a:p>
            <a:pPr indent="0" lvl="0" marL="0" rtl="0" algn="l">
              <a:spcBef>
                <a:spcPts val="0"/>
              </a:spcBef>
              <a:spcAft>
                <a:spcPts val="0"/>
              </a:spcAft>
              <a:buNone/>
            </a:pPr>
            <a:r>
              <a:rPr lang="en" sz="1400"/>
              <a:t>-	Increase number of samples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Custom 23">
      <a:dk1>
        <a:srgbClr val="99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