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1"/>
    <p:restoredTop sz="94698"/>
  </p:normalViewPr>
  <p:slideViewPr>
    <p:cSldViewPr snapToGrid="0" snapToObjects="1">
      <p:cViewPr>
        <p:scale>
          <a:sx n="87" d="100"/>
          <a:sy n="87" d="100"/>
        </p:scale>
        <p:origin x="10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72124-FEBE-88F8-6595-844AF0C99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4700"/>
              <a:t>NFL Play Call Prediction Using Sequential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B7C52-6970-F8C7-07EC-F54B9349A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460408"/>
            <a:ext cx="9622971" cy="691312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Joseph Director</a:t>
            </a:r>
          </a:p>
          <a:p>
            <a:pPr algn="ctr">
              <a:lnSpc>
                <a:spcPct val="11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 Statistics</a:t>
            </a:r>
          </a:p>
          <a:p>
            <a:pPr algn="ctr">
              <a:lnSpc>
                <a:spcPct val="11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Master’s Project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F8946D2-BB50-ABC0-F9F9-B41F7455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09" y="2754782"/>
            <a:ext cx="5091318" cy="7663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66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B4A43-AF03-3BDE-6FA4-FC146E7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Preprocessing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19D2-1981-39CF-52D8-A259632E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Filter data to only include desired observations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Only retain regular season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No “special teams” plays (kick-offs, punts, field goals) or penalties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QB scrambles count as passes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Handle missing values for games inside domes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Set temperature to 72℉ and 0 windspeed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One-hot encode binary and categorical features </a:t>
            </a:r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2579A8C6-BD73-4F21-9AAB-228850C2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34EEE-7118-2EB2-21D7-2944A0C2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Wrench with solid fill">
            <a:extLst>
              <a:ext uri="{FF2B5EF4-FFF2-40B4-BE49-F238E27FC236}">
                <a16:creationId xmlns:a16="http://schemas.microsoft.com/office/drawing/2014/main" id="{923EB416-F2F6-F401-DFF0-C97F4020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16C-ED1F-B650-C397-05212A0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Build cumulative tendencies into data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Designed to reflect current information at the time of a given play call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Cumulative pass to run ratio: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Group data by offensive team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Calculate running total of passes over total plays 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Cumulative yards per play type: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Group data by offensive team 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Calculate running total of yards gained (for each play type) per play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Cumulative yards allowed per play type: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Perform above calculation instead grouping by defensive team 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5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7DAA2-499A-4168-CB29-7D69E89F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Cross-Validation Splitting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00F5FA-1945-DCDB-E130-1AA69EE8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5136176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Training is used for teaching the model the patterns in the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Weeks 1-8 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Validation is used as unseen data used for evaluating hyperparameter combinations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Weeks 9-12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Testing is used for final performance reporting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Retrain candidate models weeks 1-12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Final test on weeks 13-17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69DE3F3-53C2-CABE-3F88-A33097EA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" t="4444" r="5470" b="2887"/>
          <a:stretch/>
        </p:blipFill>
        <p:spPr>
          <a:xfrm>
            <a:off x="6360671" y="2268222"/>
            <a:ext cx="5671050" cy="33342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1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15F1-F38E-E13E-09F8-D625E3B0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 – Response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FE16B-0CD6-7ABB-43B3-B5BB46361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488837"/>
              </p:ext>
            </p:extLst>
          </p:nvPr>
        </p:nvGraphicFramePr>
        <p:xfrm>
          <a:off x="661856" y="2580761"/>
          <a:ext cx="4156887" cy="253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5629">
                  <a:extLst>
                    <a:ext uri="{9D8B030D-6E8A-4147-A177-3AD203B41FA5}">
                      <a16:colId xmlns:a16="http://schemas.microsoft.com/office/drawing/2014/main" val="3488946413"/>
                    </a:ext>
                  </a:extLst>
                </a:gridCol>
                <a:gridCol w="1385629">
                  <a:extLst>
                    <a:ext uri="{9D8B030D-6E8A-4147-A177-3AD203B41FA5}">
                      <a16:colId xmlns:a16="http://schemas.microsoft.com/office/drawing/2014/main" val="3204211145"/>
                    </a:ext>
                  </a:extLst>
                </a:gridCol>
                <a:gridCol w="1385629">
                  <a:extLst>
                    <a:ext uri="{9D8B030D-6E8A-4147-A177-3AD203B41FA5}">
                      <a16:colId xmlns:a16="http://schemas.microsoft.com/office/drawing/2014/main" val="3520636227"/>
                    </a:ext>
                  </a:extLst>
                </a:gridCol>
              </a:tblGrid>
              <a:tr h="63497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4575"/>
                  </a:ext>
                </a:extLst>
              </a:tr>
              <a:tr h="63497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56561"/>
                  </a:ext>
                </a:extLst>
              </a:tr>
              <a:tr h="634970"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38651"/>
                  </a:ext>
                </a:extLst>
              </a:tr>
              <a:tr h="63497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9705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C1A3C7-77F2-3D6B-D392-808217B6DF85}"/>
              </a:ext>
            </a:extLst>
          </p:cNvPr>
          <p:cNvSpPr txBox="1">
            <a:spLocks/>
          </p:cNvSpPr>
          <p:nvPr/>
        </p:nvSpPr>
        <p:spPr>
          <a:xfrm>
            <a:off x="5225143" y="2282372"/>
            <a:ext cx="668237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Important to understand distribution of the response in various cross-validation folds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 dirty="0"/>
              <a:t> Class Imbalance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 dirty="0"/>
              <a:t> Consistency 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Distribution is “slightly imbalanced” in favor of passes over runs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 dirty="0"/>
              <a:t> No sampling methods necessary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 The distribution remains consistent over the three folds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 dirty="0"/>
              <a:t> Training data is a good representation of the unseen samples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sz="1700" dirty="0"/>
          </a:p>
          <a:p>
            <a:pPr marL="201168" lvl="1" indent="0">
              <a:lnSpc>
                <a:spcPct val="11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4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840D-83B4-170C-9AFF-CAFB0C09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Analysis –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C90B83-81C1-4389-D5F2-51CE1299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5" y="2054333"/>
            <a:ext cx="4507716" cy="38147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Play call frequency by down and distance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Runs favored over passes on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short, and 4</a:t>
            </a:r>
            <a:r>
              <a:rPr lang="en-US" baseline="30000" dirty="0"/>
              <a:t>th</a:t>
            </a:r>
            <a:r>
              <a:rPr lang="en-US" dirty="0"/>
              <a:t> and short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Large disparities of passes over runs for 3</a:t>
            </a:r>
            <a:r>
              <a:rPr lang="en-US" baseline="30000" dirty="0"/>
              <a:t>rd</a:t>
            </a:r>
            <a:r>
              <a:rPr lang="en-US" dirty="0"/>
              <a:t>/4</a:t>
            </a:r>
            <a:r>
              <a:rPr lang="en-US" baseline="30000" dirty="0"/>
              <a:t>th</a:t>
            </a:r>
            <a:r>
              <a:rPr lang="en-US" dirty="0"/>
              <a:t> and 4+ yards, 2</a:t>
            </a:r>
            <a:r>
              <a:rPr lang="en-US" baseline="30000" dirty="0"/>
              <a:t>nd</a:t>
            </a:r>
            <a:r>
              <a:rPr lang="en-US" dirty="0"/>
              <a:t> and long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More passes on third and short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Riskier option with 2 plays left (pass)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Safer option with 1 play left (run)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4754EC9-66D5-06FE-AC46-3853F1B8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69" y="2240520"/>
            <a:ext cx="6688603" cy="3628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008AB8-1E14-9A50-BD9F-CA2FDC4795FD}"/>
              </a:ext>
            </a:extLst>
          </p:cNvPr>
          <p:cNvCxnSpPr/>
          <p:nvPr/>
        </p:nvCxnSpPr>
        <p:spPr>
          <a:xfrm flipV="1">
            <a:off x="4361544" y="5114344"/>
            <a:ext cx="1030514" cy="7547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78F39C6D-07BF-3872-308C-5027ABF25144}"/>
              </a:ext>
            </a:extLst>
          </p:cNvPr>
          <p:cNvSpPr/>
          <p:nvPr/>
        </p:nvSpPr>
        <p:spPr>
          <a:xfrm>
            <a:off x="5442857" y="4758267"/>
            <a:ext cx="195943" cy="711200"/>
          </a:xfrm>
          <a:prstGeom prst="lef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1F72DC-2D8A-8859-DA8F-6B497BBB505C}"/>
              </a:ext>
            </a:extLst>
          </p:cNvPr>
          <p:cNvCxnSpPr>
            <a:cxnSpLocks/>
          </p:cNvCxnSpPr>
          <p:nvPr/>
        </p:nvCxnSpPr>
        <p:spPr>
          <a:xfrm flipH="1" flipV="1">
            <a:off x="9985829" y="3232866"/>
            <a:ext cx="885370" cy="1330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719D2-39E2-9D16-1383-BE9A5A1E7504}"/>
              </a:ext>
            </a:extLst>
          </p:cNvPr>
          <p:cNvCxnSpPr>
            <a:cxnSpLocks/>
          </p:cNvCxnSpPr>
          <p:nvPr/>
        </p:nvCxnSpPr>
        <p:spPr>
          <a:xfrm flipH="1" flipV="1">
            <a:off x="9398000" y="4040084"/>
            <a:ext cx="1030514" cy="198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9BF1C7-6030-F16A-13F6-672FA72EE9CE}"/>
              </a:ext>
            </a:extLst>
          </p:cNvPr>
          <p:cNvCxnSpPr>
            <a:cxnSpLocks/>
          </p:cNvCxnSpPr>
          <p:nvPr/>
        </p:nvCxnSpPr>
        <p:spPr>
          <a:xfrm flipV="1">
            <a:off x="4706927" y="2850520"/>
            <a:ext cx="664027" cy="4376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538E6A9D-EB13-86BF-560C-22AEC08B4202}"/>
              </a:ext>
            </a:extLst>
          </p:cNvPr>
          <p:cNvSpPr/>
          <p:nvPr/>
        </p:nvSpPr>
        <p:spPr>
          <a:xfrm>
            <a:off x="5388737" y="2631717"/>
            <a:ext cx="228959" cy="437607"/>
          </a:xfrm>
          <a:prstGeom prst="lef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36B55-ABB0-26A0-C4F0-241CD7559CF6}"/>
              </a:ext>
            </a:extLst>
          </p:cNvPr>
          <p:cNvCxnSpPr>
            <a:cxnSpLocks/>
          </p:cNvCxnSpPr>
          <p:nvPr/>
        </p:nvCxnSpPr>
        <p:spPr>
          <a:xfrm flipV="1">
            <a:off x="4685158" y="4437917"/>
            <a:ext cx="664027" cy="4376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A7E69BAD-F9A9-D72F-4CA8-3D66194B2BAA}"/>
              </a:ext>
            </a:extLst>
          </p:cNvPr>
          <p:cNvSpPr/>
          <p:nvPr/>
        </p:nvSpPr>
        <p:spPr>
          <a:xfrm>
            <a:off x="5366968" y="4219114"/>
            <a:ext cx="228959" cy="437607"/>
          </a:xfrm>
          <a:prstGeom prst="lef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4FEF8C-945F-10AA-6F56-70880CB5B887}"/>
              </a:ext>
            </a:extLst>
          </p:cNvPr>
          <p:cNvCxnSpPr>
            <a:cxnSpLocks/>
          </p:cNvCxnSpPr>
          <p:nvPr/>
        </p:nvCxnSpPr>
        <p:spPr>
          <a:xfrm flipH="1" flipV="1">
            <a:off x="10029370" y="3886273"/>
            <a:ext cx="631372" cy="2950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5F5182-73FC-C750-8613-763022604166}"/>
              </a:ext>
            </a:extLst>
          </p:cNvPr>
          <p:cNvCxnSpPr>
            <a:cxnSpLocks/>
          </p:cNvCxnSpPr>
          <p:nvPr/>
        </p:nvCxnSpPr>
        <p:spPr>
          <a:xfrm flipH="1" flipV="1">
            <a:off x="9543144" y="2451018"/>
            <a:ext cx="885370" cy="1330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EC63B-C762-F81F-9E85-DCF42C44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Analysis – Features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D218A-FE8C-2BD9-0EFA-65F9E547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313" y="2108201"/>
            <a:ext cx="5575367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Play call frequency by formation and huddle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Passes much more frequent from the shotgun formation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Slightly more frequently when also using the hurry up offense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Runs more common under center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Suspected it is more common to run when using hurry up under center when time is not a factor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B8A76A-F125-E280-38C7-DB9DD917E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4" t="-891" r="-4822" b="889"/>
          <a:stretch/>
        </p:blipFill>
        <p:spPr>
          <a:xfrm>
            <a:off x="333829" y="2268479"/>
            <a:ext cx="5036457" cy="3600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1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12C3-3BDA-AB14-ED95-43121515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Exploratory Analysis – Features</a:t>
            </a:r>
            <a:endParaRPr lang="en-US"/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D563B2-7345-7C22-F61C-1FDD98E0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12" y="2108201"/>
            <a:ext cx="3937029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Play call by score differential and seconds remaining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Passes much more frequent down by 0-20 points with less then 500 seconds remaining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Runs more common than usual up by 0-30 points in this same time window</a:t>
            </a:r>
          </a:p>
        </p:txBody>
      </p:sp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8703DD77-AAB7-A4D9-A922-D3008399D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7" r="-731"/>
          <a:stretch/>
        </p:blipFill>
        <p:spPr>
          <a:xfrm>
            <a:off x="5034309" y="2268222"/>
            <a:ext cx="7153395" cy="39877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9AAA18-202C-3E48-E056-A271693DB9B1}"/>
              </a:ext>
            </a:extLst>
          </p:cNvPr>
          <p:cNvSpPr/>
          <p:nvPr/>
        </p:nvSpPr>
        <p:spPr>
          <a:xfrm>
            <a:off x="7264400" y="4669367"/>
            <a:ext cx="1388534" cy="11997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CD024A-5A06-87E0-9D46-C7AE94FAFF53}"/>
              </a:ext>
            </a:extLst>
          </p:cNvPr>
          <p:cNvSpPr/>
          <p:nvPr/>
        </p:nvSpPr>
        <p:spPr>
          <a:xfrm>
            <a:off x="8611006" y="4669367"/>
            <a:ext cx="1853794" cy="11997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E5BB-7116-74EC-86D5-990A9C1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Analysis – Features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3ABEC6-AED5-2DF7-5CC9-32C390C01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0321" y="2268645"/>
                <a:ext cx="4155359" cy="37608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Cumulative pass to run ratio by team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Behavior is sporadic for the first 1000-2000 plays, steadies after this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All teams operate using 40-80% passes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Most use around 60% passes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Confirms what was seen in response distribution 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3ABEC6-AED5-2DF7-5CC9-32C390C01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321" y="2268645"/>
                <a:ext cx="4155359" cy="3760891"/>
              </a:xfrm>
              <a:blipFill>
                <a:blip r:embed="rId2"/>
                <a:stretch>
                  <a:fillRect l="-3354" t="-33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E4E6365D-2BB5-7927-E550-69484F95C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4" r="4"/>
          <a:stretch/>
        </p:blipFill>
        <p:spPr>
          <a:xfrm>
            <a:off x="232225" y="2123864"/>
            <a:ext cx="6473374" cy="40844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7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50FB-1E94-4904-7A65-45176FE5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3642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Model Details –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10CE0-AA87-2A69-F7DA-0D9F0E0F2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59952" y="2733467"/>
                <a:ext cx="3731701" cy="3224881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Relationships defined as: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Activation Functions: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tanh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10CE0-AA87-2A69-F7DA-0D9F0E0F2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9952" y="2733467"/>
                <a:ext cx="3731701" cy="3224881"/>
              </a:xfrm>
              <a:blipFill>
                <a:blip r:embed="rId2"/>
                <a:stretch>
                  <a:fillRect l="-3390" t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533625-8966-EBF9-1B8E-0C313539D012}"/>
                  </a:ext>
                </a:extLst>
              </p:cNvPr>
              <p:cNvSpPr/>
              <p:nvPr/>
            </p:nvSpPr>
            <p:spPr>
              <a:xfrm>
                <a:off x="1374049" y="5042906"/>
                <a:ext cx="758930" cy="75343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533625-8966-EBF9-1B8E-0C313539D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49" y="5042906"/>
                <a:ext cx="758930" cy="75343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5A49CB-BCD4-58B0-0B01-F4BE6BCB77A0}"/>
                  </a:ext>
                </a:extLst>
              </p:cNvPr>
              <p:cNvSpPr/>
              <p:nvPr/>
            </p:nvSpPr>
            <p:spPr>
              <a:xfrm>
                <a:off x="3664485" y="5042906"/>
                <a:ext cx="758930" cy="75343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5A49CB-BCD4-58B0-0B01-F4BE6BCB7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85" y="5042906"/>
                <a:ext cx="758930" cy="753431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F16B86F-0A69-1951-1912-996A9638B7BC}"/>
                  </a:ext>
                </a:extLst>
              </p:cNvPr>
              <p:cNvSpPr/>
              <p:nvPr/>
            </p:nvSpPr>
            <p:spPr>
              <a:xfrm>
                <a:off x="6497921" y="5042906"/>
                <a:ext cx="758930" cy="75343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F16B86F-0A69-1951-1912-996A9638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21" y="5042906"/>
                <a:ext cx="758930" cy="7534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F025DB13-639C-FE5A-619F-3A2AAFBC18B6}"/>
                  </a:ext>
                </a:extLst>
              </p:cNvPr>
              <p:cNvSpPr/>
              <p:nvPr/>
            </p:nvSpPr>
            <p:spPr>
              <a:xfrm>
                <a:off x="952014" y="3642677"/>
                <a:ext cx="1606201" cy="76738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F025DB13-639C-FE5A-619F-3A2AAFBC1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14" y="3642677"/>
                <a:ext cx="1606201" cy="76738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D952F77-2A9D-B2A3-C0B7-605E0B2E2E4C}"/>
                  </a:ext>
                </a:extLst>
              </p:cNvPr>
              <p:cNvSpPr/>
              <p:nvPr/>
            </p:nvSpPr>
            <p:spPr>
              <a:xfrm>
                <a:off x="3240849" y="3642678"/>
                <a:ext cx="1606201" cy="76738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D952F77-2A9D-B2A3-C0B7-605E0B2E2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49" y="3642678"/>
                <a:ext cx="1606201" cy="76738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6BAF2A2-E81A-536F-C429-F1CF58269EBF}"/>
                  </a:ext>
                </a:extLst>
              </p:cNvPr>
              <p:cNvSpPr/>
              <p:nvPr/>
            </p:nvSpPr>
            <p:spPr>
              <a:xfrm>
                <a:off x="6074286" y="3642677"/>
                <a:ext cx="1606201" cy="76738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6BAF2A2-E81A-536F-C429-F1CF58269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86" y="3642677"/>
                <a:ext cx="1606201" cy="76738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B3464-1A4A-F3F9-9F61-AD8D090272A5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1753514" y="4410062"/>
            <a:ext cx="1600" cy="63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5995-ED96-7388-B81A-81745EAA853D}"/>
              </a:ext>
            </a:extLst>
          </p:cNvPr>
          <p:cNvCxnSpPr/>
          <p:nvPr/>
        </p:nvCxnSpPr>
        <p:spPr>
          <a:xfrm flipV="1">
            <a:off x="4043950" y="4410062"/>
            <a:ext cx="0" cy="63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783138-F114-53D9-EE1F-7570B77B260F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6877386" y="4410062"/>
            <a:ext cx="1" cy="63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F87ABB-FD22-D746-E476-4A71A35FDECE}"/>
                  </a:ext>
                </a:extLst>
              </p:cNvPr>
              <p:cNvSpPr txBox="1"/>
              <p:nvPr/>
            </p:nvSpPr>
            <p:spPr>
              <a:xfrm>
                <a:off x="1765154" y="4587710"/>
                <a:ext cx="441706" cy="31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F87ABB-FD22-D746-E476-4A71A35F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54" y="4587710"/>
                <a:ext cx="441706" cy="311318"/>
              </a:xfrm>
              <a:prstGeom prst="rect">
                <a:avLst/>
              </a:prstGeom>
              <a:blipFill>
                <a:blip r:embed="rId9"/>
                <a:stretch>
                  <a:fillRect r="-4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97E4B-CA9C-5301-92B0-8A1DEC1F9B0E}"/>
                  </a:ext>
                </a:extLst>
              </p:cNvPr>
              <p:cNvSpPr txBox="1"/>
              <p:nvPr/>
            </p:nvSpPr>
            <p:spPr>
              <a:xfrm>
                <a:off x="6877387" y="4599414"/>
                <a:ext cx="441706" cy="31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97E4B-CA9C-5301-92B0-8A1DEC1F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87" y="4599414"/>
                <a:ext cx="441706" cy="310711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470ECE-B30D-D7A2-C1BA-9606C3F22CFB}"/>
                  </a:ext>
                </a:extLst>
              </p:cNvPr>
              <p:cNvSpPr txBox="1"/>
              <p:nvPr/>
            </p:nvSpPr>
            <p:spPr>
              <a:xfrm>
                <a:off x="4043950" y="4599415"/>
                <a:ext cx="441706" cy="31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470ECE-B30D-D7A2-C1BA-9606C3F2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50" y="4599415"/>
                <a:ext cx="441706" cy="312092"/>
              </a:xfrm>
              <a:prstGeom prst="rect">
                <a:avLst/>
              </a:prstGeom>
              <a:blipFill>
                <a:blip r:embed="rId11"/>
                <a:stretch>
                  <a:fillRect r="-7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510C4-A064-5B13-DBCE-E1DAD49B7F8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58215" y="4026370"/>
            <a:ext cx="6826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4961E8-E27A-74C2-0D65-8E0DECAA4C4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47050" y="4026371"/>
            <a:ext cx="406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5BFCA7-D295-50F0-488F-71E5A59F7F7A}"/>
              </a:ext>
            </a:extLst>
          </p:cNvPr>
          <p:cNvSpPr txBox="1"/>
          <p:nvPr/>
        </p:nvSpPr>
        <p:spPr>
          <a:xfrm>
            <a:off x="5180059" y="3792167"/>
            <a:ext cx="978778" cy="35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9B1768-81F8-50C0-ABE9-9B8576DDAC9E}"/>
              </a:ext>
            </a:extLst>
          </p:cNvPr>
          <p:cNvCxnSpPr>
            <a:cxnSpLocks/>
          </p:cNvCxnSpPr>
          <p:nvPr/>
        </p:nvCxnSpPr>
        <p:spPr>
          <a:xfrm>
            <a:off x="5667717" y="4026369"/>
            <a:ext cx="406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54C36-6304-CB37-7B12-426107726F80}"/>
              </a:ext>
            </a:extLst>
          </p:cNvPr>
          <p:cNvCxnSpPr>
            <a:cxnSpLocks/>
            <a:stCxn id="16" idx="0"/>
            <a:endCxn id="28" idx="4"/>
          </p:cNvCxnSpPr>
          <p:nvPr/>
        </p:nvCxnSpPr>
        <p:spPr>
          <a:xfrm flipV="1">
            <a:off x="6877387" y="3079021"/>
            <a:ext cx="2092" cy="56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73CF82-7256-6761-61A6-CFB88DD78ECA}"/>
                  </a:ext>
                </a:extLst>
              </p:cNvPr>
              <p:cNvSpPr/>
              <p:nvPr/>
            </p:nvSpPr>
            <p:spPr>
              <a:xfrm>
                <a:off x="6531635" y="2388376"/>
                <a:ext cx="695686" cy="69064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73CF82-7256-6761-61A6-CFB88DD78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35" y="2388376"/>
                <a:ext cx="695686" cy="69064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46BA76-FF8F-480E-3174-48F5B014E3CF}"/>
                  </a:ext>
                </a:extLst>
              </p:cNvPr>
              <p:cNvSpPr txBox="1"/>
              <p:nvPr/>
            </p:nvSpPr>
            <p:spPr>
              <a:xfrm>
                <a:off x="2639780" y="4068723"/>
                <a:ext cx="441706" cy="31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46BA76-FF8F-480E-3174-48F5B014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80" y="4068723"/>
                <a:ext cx="441706" cy="311318"/>
              </a:xfrm>
              <a:prstGeom prst="rect">
                <a:avLst/>
              </a:prstGeom>
              <a:blipFill>
                <a:blip r:embed="rId13"/>
                <a:stretch>
                  <a:fillRect r="-3055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00CA60-72A2-4EE5-5BFC-A3341437ED15}"/>
                  </a:ext>
                </a:extLst>
              </p:cNvPr>
              <p:cNvSpPr txBox="1"/>
              <p:nvPr/>
            </p:nvSpPr>
            <p:spPr>
              <a:xfrm>
                <a:off x="4842031" y="4065245"/>
                <a:ext cx="572209" cy="31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00CA60-72A2-4EE5-5BFC-A3341437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31" y="4065245"/>
                <a:ext cx="572209" cy="312092"/>
              </a:xfrm>
              <a:prstGeom prst="rect">
                <a:avLst/>
              </a:prstGeom>
              <a:blipFill>
                <a:blip r:embed="rId14"/>
                <a:stretch>
                  <a:fillRect r="-2826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13F5DB-843D-E1F5-1518-198A047D750F}"/>
                  </a:ext>
                </a:extLst>
              </p:cNvPr>
              <p:cNvSpPr txBox="1"/>
              <p:nvPr/>
            </p:nvSpPr>
            <p:spPr>
              <a:xfrm>
                <a:off x="6877386" y="3189975"/>
                <a:ext cx="441706" cy="31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13F5DB-843D-E1F5-1518-198A047D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86" y="3189975"/>
                <a:ext cx="441706" cy="310711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85F25E-CFF5-B7AF-B30B-D31D98856AE1}"/>
                  </a:ext>
                </a:extLst>
              </p:cNvPr>
              <p:cNvSpPr txBox="1"/>
              <p:nvPr/>
            </p:nvSpPr>
            <p:spPr>
              <a:xfrm>
                <a:off x="5561809" y="4101731"/>
                <a:ext cx="572209" cy="36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85F25E-CFF5-B7AF-B30B-D31D9885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9" y="4101731"/>
                <a:ext cx="572209" cy="3609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89DB961-1582-3EEE-9230-1934348A6590}"/>
                  </a:ext>
                </a:extLst>
              </p:cNvPr>
              <p:cNvSpPr/>
              <p:nvPr/>
            </p:nvSpPr>
            <p:spPr>
              <a:xfrm>
                <a:off x="5486707" y="4684280"/>
                <a:ext cx="695686" cy="69064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89DB961-1582-3EEE-9230-1934348A6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07" y="4684280"/>
                <a:ext cx="695686" cy="69064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0F8A55-656F-2945-B4E9-D464316AC81C}"/>
              </a:ext>
            </a:extLst>
          </p:cNvPr>
          <p:cNvCxnSpPr>
            <a:cxnSpLocks/>
            <a:stCxn id="33" idx="7"/>
          </p:cNvCxnSpPr>
          <p:nvPr/>
        </p:nvCxnSpPr>
        <p:spPr>
          <a:xfrm flipV="1">
            <a:off x="6080511" y="4425648"/>
            <a:ext cx="354857" cy="35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8BF2794-8FFD-2D61-2550-1448B5286C90}"/>
                  </a:ext>
                </a:extLst>
              </p:cNvPr>
              <p:cNvSpPr/>
              <p:nvPr/>
            </p:nvSpPr>
            <p:spPr>
              <a:xfrm>
                <a:off x="5486707" y="2964414"/>
                <a:ext cx="695686" cy="69064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8BF2794-8FFD-2D61-2550-1448B5286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07" y="2964414"/>
                <a:ext cx="695686" cy="69064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83E11FB-67F5-094C-C1A3-6362C116C561}"/>
                  </a:ext>
                </a:extLst>
              </p:cNvPr>
              <p:cNvSpPr/>
              <p:nvPr/>
            </p:nvSpPr>
            <p:spPr>
              <a:xfrm>
                <a:off x="2633505" y="4673670"/>
                <a:ext cx="695686" cy="69064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83E11FB-67F5-094C-C1A3-6362C116C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05" y="4673670"/>
                <a:ext cx="695686" cy="690645"/>
              </a:xfrm>
              <a:prstGeom prst="ellipse">
                <a:avLst/>
              </a:prstGeom>
              <a:blipFill>
                <a:blip r:embed="rId19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EDAD5C-2F51-04D3-7CB2-E0C61E48D77F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3227309" y="4415038"/>
            <a:ext cx="354857" cy="35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6A9D8E-0B29-9CAA-751F-9BC4BEAA2D3D}"/>
                  </a:ext>
                </a:extLst>
              </p:cNvPr>
              <p:cNvSpPr/>
              <p:nvPr/>
            </p:nvSpPr>
            <p:spPr>
              <a:xfrm>
                <a:off x="379807" y="4684430"/>
                <a:ext cx="695686" cy="69064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6A9D8E-0B29-9CAA-751F-9BC4BEAA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7" y="4684430"/>
                <a:ext cx="695686" cy="69064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38E024-30EB-909B-F382-DB3F5B0547C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973612" y="4425798"/>
            <a:ext cx="354857" cy="35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467CB-12E2-6D36-FD4A-DB490639A1E6}"/>
              </a:ext>
            </a:extLst>
          </p:cNvPr>
          <p:cNvCxnSpPr>
            <a:cxnSpLocks/>
            <a:stCxn id="35" idx="7"/>
            <a:endCxn id="28" idx="2"/>
          </p:cNvCxnSpPr>
          <p:nvPr/>
        </p:nvCxnSpPr>
        <p:spPr>
          <a:xfrm flipV="1">
            <a:off x="6080511" y="2733699"/>
            <a:ext cx="451124" cy="331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5" grpId="0"/>
      <p:bldP spid="28" grpId="0" animBg="1"/>
      <p:bldP spid="29" grpId="0"/>
      <p:bldP spid="30" grpId="0"/>
      <p:bldP spid="31" grpId="0"/>
      <p:bldP spid="32" grpId="0"/>
      <p:bldP spid="33" grpId="0" animBg="1"/>
      <p:bldP spid="3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295-9B14-873A-9D7E-BCC2F564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E616D-CD68-0416-6A9F-2E6D54D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Over the last 20 years, the use of analytics in professional sports has gone from fringes to mainstream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One application is tendency analysis in football: play call prediction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Supervised machine learning has been used to map available features to play calls (run or pass)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However, treating play calls as sequential has been proposed, but not adopted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This work compares the predictive performance of sequential models (RNN and LSTM Neural Networks) to baseline approaches (Logistic Regression and Gradient Boosted Decision Trees) </a:t>
            </a:r>
          </a:p>
        </p:txBody>
      </p:sp>
    </p:spTree>
    <p:extLst>
      <p:ext uri="{BB962C8B-B14F-4D97-AF65-F5344CB8AC3E}">
        <p14:creationId xmlns:p14="http://schemas.microsoft.com/office/powerpoint/2010/main" val="25828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E5E04-CA2C-EC87-C407-57305BFD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 – Domain Context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lose up of chess pieces">
            <a:extLst>
              <a:ext uri="{FF2B5EF4-FFF2-40B4-BE49-F238E27FC236}">
                <a16:creationId xmlns:a16="http://schemas.microsoft.com/office/drawing/2014/main" id="{A5FFC3A2-BC08-595E-6E60-F98B3FC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8" r="18193" b="-3"/>
          <a:stretch/>
        </p:blipFill>
        <p:spPr>
          <a:xfrm>
            <a:off x="1161535" y="2108200"/>
            <a:ext cx="3495807" cy="36006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EB90-F362-DA2A-E3FC-83909559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Gameplay is done in a sequence of instances (plays) each with a binary outcome (run or pass)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Between plays, offensive and defensive teams reposition and strategize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Strategy is guided by the predicted course of action the opposition will take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Significant competitive advantage gained by accurate predictions 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Several factors influence play call decisions: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Formation and personnel groups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In game context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500"/>
              <a:t> Historical tendencies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037-B243-EBE5-1DF7-7FD5725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–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9C4DA-FA9F-1D71-D1B3-BAD9ABCC3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767977" cy="376089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Supervised machine learning involves teaching a computer to learn underlying patterns in labeled examples in order to map unseen inputs to outputs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In reality, an NFL coach uses: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Experience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Labeled sample data from an entire NFL season (2019-2020)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Intuition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Machine learning algorithm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Deep learning is a domain of algorithms loosely resembling a biological brain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Recurrent Neural Networks (RNNs) and Long Short-Term Memory Networks (LSTM) are specifically designed for use with sequential data  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9C4DA-FA9F-1D71-D1B3-BAD9ABCC3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767977" cy="3760891"/>
              </a:xfrm>
              <a:blipFill>
                <a:blip r:embed="rId2"/>
                <a:stretch>
                  <a:fillRect l="-2198" t="-673" r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8CFFC1C-33C9-E1FD-A47A-FED6CF69E003}"/>
              </a:ext>
            </a:extLst>
          </p:cNvPr>
          <p:cNvGrpSpPr/>
          <p:nvPr/>
        </p:nvGrpSpPr>
        <p:grpSpPr>
          <a:xfrm>
            <a:off x="7410995" y="2689617"/>
            <a:ext cx="4049485" cy="2598058"/>
            <a:chOff x="5867400" y="4996768"/>
            <a:chExt cx="1865812" cy="11606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8685B2-7845-6034-7C94-DD920E462565}"/>
                </a:ext>
              </a:extLst>
            </p:cNvPr>
            <p:cNvSpPr/>
            <p:nvPr/>
          </p:nvSpPr>
          <p:spPr>
            <a:xfrm>
              <a:off x="5867400" y="500609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1E244E-2AE0-FCCB-F187-6C2B12083D8F}"/>
                </a:ext>
              </a:extLst>
            </p:cNvPr>
            <p:cNvSpPr/>
            <p:nvPr/>
          </p:nvSpPr>
          <p:spPr>
            <a:xfrm>
              <a:off x="5867400" y="5449868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E78EE5-BC4F-F7BE-5BC3-936DDD4BF720}"/>
                </a:ext>
              </a:extLst>
            </p:cNvPr>
            <p:cNvSpPr/>
            <p:nvPr/>
          </p:nvSpPr>
          <p:spPr>
            <a:xfrm>
              <a:off x="5867400" y="588312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FB8312-6CAE-3F4D-9232-9A1DE3322409}"/>
                </a:ext>
              </a:extLst>
            </p:cNvPr>
            <p:cNvSpPr/>
            <p:nvPr/>
          </p:nvSpPr>
          <p:spPr>
            <a:xfrm>
              <a:off x="6442166" y="4996768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E9DC4E-8C63-574A-DF3E-AD6C7B031FB6}"/>
                </a:ext>
              </a:extLst>
            </p:cNvPr>
            <p:cNvSpPr/>
            <p:nvPr/>
          </p:nvSpPr>
          <p:spPr>
            <a:xfrm>
              <a:off x="6446520" y="544054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85E5BC-B108-E512-C302-C4F8EABFA251}"/>
                </a:ext>
              </a:extLst>
            </p:cNvPr>
            <p:cNvSpPr/>
            <p:nvPr/>
          </p:nvSpPr>
          <p:spPr>
            <a:xfrm>
              <a:off x="7021286" y="571486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63DAAB-26A4-AF31-BA1B-C77301B92597}"/>
                </a:ext>
              </a:extLst>
            </p:cNvPr>
            <p:cNvSpPr/>
            <p:nvPr/>
          </p:nvSpPr>
          <p:spPr>
            <a:xfrm>
              <a:off x="7021286" y="520215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3DA118-21EF-5ED3-4298-43CF99E9C0BF}"/>
                </a:ext>
              </a:extLst>
            </p:cNvPr>
            <p:cNvSpPr/>
            <p:nvPr/>
          </p:nvSpPr>
          <p:spPr>
            <a:xfrm>
              <a:off x="6446520" y="588312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ABB28C-9F6F-A8EC-97AF-390A9D74E103}"/>
                </a:ext>
              </a:extLst>
            </p:cNvPr>
            <p:cNvSpPr/>
            <p:nvPr/>
          </p:nvSpPr>
          <p:spPr>
            <a:xfrm>
              <a:off x="7458892" y="54386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A25365-DA3A-E68F-83AA-9F0DB091D1D1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6141720" y="5133928"/>
              <a:ext cx="300446" cy="9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5BA604-3BFC-E335-3F38-D55259C00DA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6141720" y="5577707"/>
              <a:ext cx="304800" cy="9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555CC0-8C9F-C9F6-F459-1C6895BDEFA6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6141720" y="5133928"/>
              <a:ext cx="300446" cy="453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E6244F-79ED-51C8-11AE-CF299DE4D243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6141720" y="5587028"/>
              <a:ext cx="304800" cy="43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D630BF-6502-DC7D-5728-3E2B6D54E39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6141720" y="5143250"/>
              <a:ext cx="304800" cy="43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F1134D6-9518-C063-8EE4-8DABA1FB4032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6141720" y="5143250"/>
              <a:ext cx="304800" cy="877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ABF584-7F18-9039-000C-A4F2E0196B5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6141720" y="5133928"/>
              <a:ext cx="300446" cy="8863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A4B140-A6C9-0B6E-DB32-B182EF0B4AF1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6141720" y="6020281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2FAEAA-1CA3-7007-DA94-C6AD8492B8C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6141720" y="5577707"/>
              <a:ext cx="304800" cy="44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36BA69-E672-6985-955C-ABE3458417B5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716486" y="5133928"/>
              <a:ext cx="304800" cy="205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47DDB1-91F6-7805-0CBE-D4821DEB93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6716486" y="5133928"/>
              <a:ext cx="304800" cy="7180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21CA4E-2E66-D0EA-A1F8-D5AF651F2C9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6720840" y="5339313"/>
              <a:ext cx="300446" cy="238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B6869B-17C8-2374-7F12-F129F5297EE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6720840" y="5577707"/>
              <a:ext cx="30044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D859E1-3D0F-3A3A-34E1-D5758B879628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6720840" y="5852027"/>
              <a:ext cx="300446" cy="168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5585E1-3BD9-1D18-32AF-9ACF0E28C26E}"/>
                </a:ext>
              </a:extLst>
            </p:cNvPr>
            <p:cNvCxnSpPr>
              <a:cxnSpLocks/>
              <a:stCxn id="11" idx="6"/>
              <a:endCxn id="10" idx="2"/>
            </p:cNvCxnSpPr>
            <p:nvPr/>
          </p:nvCxnSpPr>
          <p:spPr>
            <a:xfrm flipV="1">
              <a:off x="6720840" y="5339313"/>
              <a:ext cx="300446" cy="680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E2FF12-70A3-8AA8-B67C-F3C85299073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7295606" y="5339313"/>
              <a:ext cx="163286" cy="236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45EA84-6F6D-F9B4-5DE8-37DB6FC06293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7295606" y="5575763"/>
              <a:ext cx="163286" cy="276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0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3D3C-E046-5CD6-FDF8-72A469ED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Idea with solid fill">
            <a:extLst>
              <a:ext uri="{FF2B5EF4-FFF2-40B4-BE49-F238E27FC236}">
                <a16:creationId xmlns:a16="http://schemas.microsoft.com/office/drawing/2014/main" id="{5631E75D-B890-BBDA-D51C-74921E62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DBA8F-4A90-B41C-9C80-EBC2B8FD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460" y="2108201"/>
                <a:ext cx="6388260" cy="37608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/>
                  <a:t> Prior studies have implemented machine learning methods for play call prediction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/>
                  <a:t>Minimal performance increase when adding complexity to model strategy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/>
                  <a:t> Treated each singular play call as an observation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/>
                  <a:t>Performance increase requires rethinking how the data is structured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/>
                  <a:t>Treat each sample observation as a sequence of play calls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/>
              </a:p>
              <a:p>
                <a:pPr lvl="1">
                  <a:buFont typeface="Wingdings" pitchFamily="2" charset="2"/>
                  <a:buChar char="q"/>
                </a:pPr>
                <a:r>
                  <a:rPr lang="en-US"/>
                  <a:t> Allow model to pick up on sequential patterns inherent in the data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DBA8F-4A90-B41C-9C80-EBC2B8FD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460" y="2108201"/>
                <a:ext cx="6388260" cy="3760891"/>
              </a:xfrm>
              <a:blipFill>
                <a:blip r:embed="rId4"/>
                <a:stretch>
                  <a:fillRect l="-1984" t="-673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55F2A-D6AD-794F-EE79-CD838D87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B8B4-C654-00E9-C0DE-86FC40EC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/>
              <a:t>Using the measures of prediction accuracy and class separability on unseen data, can sequential models outperform baseline approaches?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/>
              <a:t>Find necessary level of complexity required for any given modeling approach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 Determine ideal play call sequence length for sequential models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 Test if best model can perform in important game situations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C46BB4D8-6F50-0544-9D37-8A9C495D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2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4CE43-8DBF-F280-190C-83B99A2E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Available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D910C9-04D2-7D02-717B-C3FE4C30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564A601-466D-CE2E-2B32-71308351F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460" y="2108201"/>
                <a:ext cx="6388260" cy="37608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nflfastR provides abundant play by play data so no web-scraping is required during preprocessing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A single NFL season was chosen (2019) for team consistency ~ 32,000 play call observations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Tabular data is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features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Sequential data is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sequence length 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564A601-466D-CE2E-2B32-71308351F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460" y="2108201"/>
                <a:ext cx="6388260" cy="3760891"/>
              </a:xfrm>
              <a:blipFill>
                <a:blip r:embed="rId3"/>
                <a:stretch>
                  <a:fillRect l="-1984" t="-673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1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E6C17-966E-6937-7B1E-6896F7D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AF5CE7-5F3F-A927-5768-1213C6C9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Choice of features designed to reflect information available at time of play call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Some features are directly available from nflfastR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Others are gained through feature engineering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771B397-FEFE-4A69-ECBC-76F01C51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0" y="713907"/>
            <a:ext cx="7713087" cy="5225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899EA7-B047-AD4C-F2CF-9E69691939B2}"/>
              </a:ext>
            </a:extLst>
          </p:cNvPr>
          <p:cNvGrpSpPr/>
          <p:nvPr/>
        </p:nvGrpSpPr>
        <p:grpSpPr>
          <a:xfrm>
            <a:off x="4053742" y="4818743"/>
            <a:ext cx="428855" cy="883745"/>
            <a:chOff x="4053742" y="4818743"/>
            <a:chExt cx="428855" cy="883745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3FC766B8-77CE-4566-6776-EB516E002F46}"/>
                </a:ext>
              </a:extLst>
            </p:cNvPr>
            <p:cNvSpPr/>
            <p:nvPr/>
          </p:nvSpPr>
          <p:spPr>
            <a:xfrm>
              <a:off x="4056758" y="4818743"/>
              <a:ext cx="425839" cy="72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AB445D5-9404-B4C1-F060-6B8D93264561}"/>
                </a:ext>
              </a:extLst>
            </p:cNvPr>
            <p:cNvSpPr/>
            <p:nvPr/>
          </p:nvSpPr>
          <p:spPr>
            <a:xfrm>
              <a:off x="4056757" y="5015894"/>
              <a:ext cx="425839" cy="72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556500C-74C5-F596-CDB8-1562F87EE9F7}"/>
                </a:ext>
              </a:extLst>
            </p:cNvPr>
            <p:cNvSpPr/>
            <p:nvPr/>
          </p:nvSpPr>
          <p:spPr>
            <a:xfrm>
              <a:off x="4056757" y="5220302"/>
              <a:ext cx="425839" cy="72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C4AFD517-7187-93D0-4247-25C1E8BA8A5C}"/>
                </a:ext>
              </a:extLst>
            </p:cNvPr>
            <p:cNvSpPr/>
            <p:nvPr/>
          </p:nvSpPr>
          <p:spPr>
            <a:xfrm>
              <a:off x="4056756" y="5436425"/>
              <a:ext cx="425839" cy="72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5D0BCF6B-0F4F-7259-1D1B-9CA8DDAA49C9}"/>
                </a:ext>
              </a:extLst>
            </p:cNvPr>
            <p:cNvSpPr/>
            <p:nvPr/>
          </p:nvSpPr>
          <p:spPr>
            <a:xfrm>
              <a:off x="4053742" y="5629918"/>
              <a:ext cx="425839" cy="72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2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9831-AE21-00DA-434A-166F74A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82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Overall Methodological Workflow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E6A857BB-F2FB-41C5-FC4F-F962197ECBAF}"/>
              </a:ext>
            </a:extLst>
          </p:cNvPr>
          <p:cNvSpPr/>
          <p:nvPr/>
        </p:nvSpPr>
        <p:spPr>
          <a:xfrm>
            <a:off x="3777945" y="2678106"/>
            <a:ext cx="1756128" cy="2446322"/>
          </a:xfrm>
          <a:prstGeom prst="chevron">
            <a:avLst>
              <a:gd name="adj" fmla="val 261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8B7EE0-462C-E4F2-A1B5-36E93D4CB8B3}"/>
              </a:ext>
            </a:extLst>
          </p:cNvPr>
          <p:cNvGrpSpPr/>
          <p:nvPr/>
        </p:nvGrpSpPr>
        <p:grpSpPr>
          <a:xfrm>
            <a:off x="471713" y="2707583"/>
            <a:ext cx="1764195" cy="2699755"/>
            <a:chOff x="634614" y="2076595"/>
            <a:chExt cx="1745340" cy="26354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137DB2-B90D-431F-79D5-F228CF6A7490}"/>
                </a:ext>
              </a:extLst>
            </p:cNvPr>
            <p:cNvGrpSpPr/>
            <p:nvPr/>
          </p:nvGrpSpPr>
          <p:grpSpPr>
            <a:xfrm>
              <a:off x="634614" y="2076595"/>
              <a:ext cx="1745340" cy="2388052"/>
              <a:chOff x="576557" y="1922707"/>
              <a:chExt cx="1745340" cy="2388052"/>
            </a:xfrm>
          </p:grpSpPr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8E97495E-2940-B378-8659-DBEDF1C08580}"/>
                  </a:ext>
                </a:extLst>
              </p:cNvPr>
              <p:cNvSpPr/>
              <p:nvPr/>
            </p:nvSpPr>
            <p:spPr>
              <a:xfrm>
                <a:off x="576557" y="1922707"/>
                <a:ext cx="1745340" cy="2388052"/>
              </a:xfrm>
              <a:prstGeom prst="chevron">
                <a:avLst>
                  <a:gd name="adj" fmla="val 26174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8963D8-E7E0-741C-57D6-0136C9558609}"/>
                  </a:ext>
                </a:extLst>
              </p:cNvPr>
              <p:cNvSpPr txBox="1"/>
              <p:nvPr/>
            </p:nvSpPr>
            <p:spPr>
              <a:xfrm>
                <a:off x="1057491" y="2765473"/>
                <a:ext cx="11013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Sample Data</a:t>
                </a:r>
              </a:p>
            </p:txBody>
          </p:sp>
        </p:grpSp>
        <p:sp>
          <p:nvSpPr>
            <p:cNvPr id="38" name="Multidocument 37">
              <a:extLst>
                <a:ext uri="{FF2B5EF4-FFF2-40B4-BE49-F238E27FC236}">
                  <a16:creationId xmlns:a16="http://schemas.microsoft.com/office/drawing/2014/main" id="{C50835ED-7B85-30BF-30E5-8760028DAAAB}"/>
                </a:ext>
              </a:extLst>
            </p:cNvPr>
            <p:cNvSpPr/>
            <p:nvPr/>
          </p:nvSpPr>
          <p:spPr>
            <a:xfrm>
              <a:off x="979590" y="4004157"/>
              <a:ext cx="1199808" cy="707886"/>
            </a:xfrm>
            <a:prstGeom prst="flowChartMultidocumen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9D84E9-289F-1838-48C5-47B13E805C93}"/>
                </a:ext>
              </a:extLst>
            </p:cNvPr>
            <p:cNvSpPr txBox="1"/>
            <p:nvPr/>
          </p:nvSpPr>
          <p:spPr>
            <a:xfrm>
              <a:off x="1059475" y="4189096"/>
              <a:ext cx="1059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nflfastR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4349D6-6B6F-A3D0-579F-998C5F43DD40}"/>
              </a:ext>
            </a:extLst>
          </p:cNvPr>
          <p:cNvGrpSpPr/>
          <p:nvPr/>
        </p:nvGrpSpPr>
        <p:grpSpPr>
          <a:xfrm>
            <a:off x="2112749" y="2699475"/>
            <a:ext cx="1758455" cy="2655748"/>
            <a:chOff x="1648511" y="2042393"/>
            <a:chExt cx="1739662" cy="2592489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A55896DA-BC85-A025-0692-D4629EFC1D78}"/>
                </a:ext>
              </a:extLst>
            </p:cNvPr>
            <p:cNvSpPr/>
            <p:nvPr/>
          </p:nvSpPr>
          <p:spPr>
            <a:xfrm>
              <a:off x="1650813" y="2042393"/>
              <a:ext cx="1737360" cy="2388052"/>
            </a:xfrm>
            <a:prstGeom prst="chevron">
              <a:avLst>
                <a:gd name="adj" fmla="val 26174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4ADEBC-EAB9-1942-7DBE-8E51F8CC582E}"/>
                </a:ext>
              </a:extLst>
            </p:cNvPr>
            <p:cNvSpPr txBox="1"/>
            <p:nvPr/>
          </p:nvSpPr>
          <p:spPr>
            <a:xfrm>
              <a:off x="1922787" y="2868073"/>
              <a:ext cx="1465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Preprocess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59BB7558-15E8-72B0-F02E-DF8BA0FB25B3}"/>
                </a:ext>
              </a:extLst>
            </p:cNvPr>
            <p:cNvSpPr/>
            <p:nvPr/>
          </p:nvSpPr>
          <p:spPr>
            <a:xfrm>
              <a:off x="1800775" y="4026602"/>
              <a:ext cx="1152579" cy="608280"/>
            </a:xfrm>
            <a:prstGeom prst="can">
              <a:avLst>
                <a:gd name="adj" fmla="val 32335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D9037-C777-990B-F5C3-8C609CB98C52}"/>
                </a:ext>
              </a:extLst>
            </p:cNvPr>
            <p:cNvSpPr txBox="1"/>
            <p:nvPr/>
          </p:nvSpPr>
          <p:spPr>
            <a:xfrm>
              <a:off x="1648511" y="4224886"/>
              <a:ext cx="1451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Tabular Data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8C428C-D2C5-7EB6-3A39-27B84FD2C6F5}"/>
              </a:ext>
            </a:extLst>
          </p:cNvPr>
          <p:cNvSpPr txBox="1"/>
          <p:nvPr/>
        </p:nvSpPr>
        <p:spPr>
          <a:xfrm>
            <a:off x="4086647" y="3432543"/>
            <a:ext cx="1494460" cy="85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Cross- Validation Splitting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A5E854-5252-A61A-0D84-69A147D8351D}"/>
              </a:ext>
            </a:extLst>
          </p:cNvPr>
          <p:cNvGrpSpPr/>
          <p:nvPr/>
        </p:nvGrpSpPr>
        <p:grpSpPr>
          <a:xfrm>
            <a:off x="4645325" y="4666598"/>
            <a:ext cx="881061" cy="685441"/>
            <a:chOff x="3037608" y="4452644"/>
            <a:chExt cx="871645" cy="669114"/>
          </a:xfrm>
        </p:grpSpPr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0C27051A-FFFD-5426-F2C2-95BD3A313C54}"/>
                </a:ext>
              </a:extLst>
            </p:cNvPr>
            <p:cNvSpPr/>
            <p:nvPr/>
          </p:nvSpPr>
          <p:spPr>
            <a:xfrm>
              <a:off x="3185087" y="4452644"/>
              <a:ext cx="567558" cy="669114"/>
            </a:xfrm>
            <a:prstGeom prst="can">
              <a:avLst/>
            </a:prstGeom>
            <a:solidFill>
              <a:srgbClr val="B80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B9FDE-65E3-C901-05D8-E8BA744345C1}"/>
                </a:ext>
              </a:extLst>
            </p:cNvPr>
            <p:cNvSpPr txBox="1"/>
            <p:nvPr/>
          </p:nvSpPr>
          <p:spPr>
            <a:xfrm>
              <a:off x="3037608" y="4669160"/>
              <a:ext cx="871645" cy="31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86E815-1E4C-A994-A827-DAFC385E3D67}"/>
              </a:ext>
            </a:extLst>
          </p:cNvPr>
          <p:cNvGrpSpPr/>
          <p:nvPr/>
        </p:nvGrpSpPr>
        <p:grpSpPr>
          <a:xfrm>
            <a:off x="4036754" y="4755966"/>
            <a:ext cx="951953" cy="685441"/>
            <a:chOff x="2964374" y="4402260"/>
            <a:chExt cx="941779" cy="669114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BB4BA854-4E35-7C90-A31A-4105254AC2E1}"/>
                </a:ext>
              </a:extLst>
            </p:cNvPr>
            <p:cNvSpPr/>
            <p:nvPr/>
          </p:nvSpPr>
          <p:spPr>
            <a:xfrm>
              <a:off x="3152853" y="4402260"/>
              <a:ext cx="567558" cy="669114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851A88-8667-EE60-6026-8ADFEE1EE391}"/>
                </a:ext>
              </a:extLst>
            </p:cNvPr>
            <p:cNvSpPr txBox="1"/>
            <p:nvPr/>
          </p:nvSpPr>
          <p:spPr>
            <a:xfrm>
              <a:off x="2964374" y="4643765"/>
              <a:ext cx="941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Val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BD9B2F-C267-BFE6-B06E-CE55F87697E4}"/>
              </a:ext>
            </a:extLst>
          </p:cNvPr>
          <p:cNvGrpSpPr/>
          <p:nvPr/>
        </p:nvGrpSpPr>
        <p:grpSpPr>
          <a:xfrm>
            <a:off x="3682339" y="4876829"/>
            <a:ext cx="813041" cy="685441"/>
            <a:chOff x="3121336" y="4392270"/>
            <a:chExt cx="804352" cy="669114"/>
          </a:xfrm>
        </p:grpSpPr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4C2C934F-8AAD-37D7-A925-FBD31B26876E}"/>
                </a:ext>
              </a:extLst>
            </p:cNvPr>
            <p:cNvSpPr/>
            <p:nvPr/>
          </p:nvSpPr>
          <p:spPr>
            <a:xfrm>
              <a:off x="3121336" y="4392270"/>
              <a:ext cx="567558" cy="669114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27E5-50C3-71E0-A771-80205A6B49B1}"/>
                </a:ext>
              </a:extLst>
            </p:cNvPr>
            <p:cNvSpPr txBox="1"/>
            <p:nvPr/>
          </p:nvSpPr>
          <p:spPr>
            <a:xfrm>
              <a:off x="3121538" y="4593994"/>
              <a:ext cx="804150" cy="31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Train</a:t>
              </a:r>
            </a:p>
          </p:txBody>
        </p:sp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6E09ABC8-5E16-B7EA-FF69-A9CDA682E634}"/>
              </a:ext>
            </a:extLst>
          </p:cNvPr>
          <p:cNvSpPr/>
          <p:nvPr/>
        </p:nvSpPr>
        <p:spPr>
          <a:xfrm>
            <a:off x="5651800" y="2538044"/>
            <a:ext cx="166256" cy="2780607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033584E5-C1BE-E56B-3C5C-3487F8170DA5}"/>
              </a:ext>
            </a:extLst>
          </p:cNvPr>
          <p:cNvSpPr/>
          <p:nvPr/>
        </p:nvSpPr>
        <p:spPr>
          <a:xfrm>
            <a:off x="5880331" y="2678106"/>
            <a:ext cx="2181925" cy="855527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Sequential Models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4D831605-AC08-2143-A32B-FBEBC4AA0CA7}"/>
              </a:ext>
            </a:extLst>
          </p:cNvPr>
          <p:cNvSpPr/>
          <p:nvPr/>
        </p:nvSpPr>
        <p:spPr>
          <a:xfrm>
            <a:off x="5880331" y="4362356"/>
            <a:ext cx="2181925" cy="855527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Baseline Models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143BECC-05F1-3DDE-874F-F5399F7BC31B}"/>
              </a:ext>
            </a:extLst>
          </p:cNvPr>
          <p:cNvSpPr/>
          <p:nvPr/>
        </p:nvSpPr>
        <p:spPr>
          <a:xfrm>
            <a:off x="8166217" y="2538044"/>
            <a:ext cx="166256" cy="1161413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6F6F9A82-3877-480E-8757-000EDD186923}"/>
              </a:ext>
            </a:extLst>
          </p:cNvPr>
          <p:cNvSpPr/>
          <p:nvPr/>
        </p:nvSpPr>
        <p:spPr>
          <a:xfrm>
            <a:off x="8461360" y="2707583"/>
            <a:ext cx="1424786" cy="358780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RNN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A0CAE75-EE68-7568-AF12-5E54008CEF71}"/>
              </a:ext>
            </a:extLst>
          </p:cNvPr>
          <p:cNvSpPr/>
          <p:nvPr/>
        </p:nvSpPr>
        <p:spPr>
          <a:xfrm>
            <a:off x="8461359" y="3267115"/>
            <a:ext cx="1424786" cy="358780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LSTM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28A7D8B7-32B2-6427-3D77-AEC634D1DF0E}"/>
              </a:ext>
            </a:extLst>
          </p:cNvPr>
          <p:cNvSpPr/>
          <p:nvPr/>
        </p:nvSpPr>
        <p:spPr>
          <a:xfrm>
            <a:off x="8460746" y="4312172"/>
            <a:ext cx="1424786" cy="358780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 Regr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B187E66-A591-52CB-5F59-05F18F51A9D5}"/>
              </a:ext>
            </a:extLst>
          </p:cNvPr>
          <p:cNvSpPr/>
          <p:nvPr/>
        </p:nvSpPr>
        <p:spPr>
          <a:xfrm>
            <a:off x="8149973" y="4159176"/>
            <a:ext cx="166256" cy="127253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4BD4D364-0A69-79D6-F7E4-08FD213F9994}"/>
              </a:ext>
            </a:extLst>
          </p:cNvPr>
          <p:cNvSpPr/>
          <p:nvPr/>
        </p:nvSpPr>
        <p:spPr>
          <a:xfrm>
            <a:off x="8428872" y="4861303"/>
            <a:ext cx="1424786" cy="358780"/>
          </a:xfrm>
          <a:prstGeom prst="chevron">
            <a:avLst>
              <a:gd name="adj" fmla="val 481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GBDT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7436C122-9C3B-335A-1816-E5D041EC0756}"/>
              </a:ext>
            </a:extLst>
          </p:cNvPr>
          <p:cNvSpPr/>
          <p:nvPr/>
        </p:nvSpPr>
        <p:spPr>
          <a:xfrm>
            <a:off x="9995043" y="2727007"/>
            <a:ext cx="1742191" cy="2446322"/>
          </a:xfrm>
          <a:prstGeom prst="chevron">
            <a:avLst>
              <a:gd name="adj" fmla="val 261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5F768-D5DB-7D13-E0BF-909FDC93EAFA}"/>
              </a:ext>
            </a:extLst>
          </p:cNvPr>
          <p:cNvSpPr txBox="1"/>
          <p:nvPr/>
        </p:nvSpPr>
        <p:spPr>
          <a:xfrm>
            <a:off x="10286787" y="3652965"/>
            <a:ext cx="1494460" cy="53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Performance Evaluation</a:t>
            </a:r>
          </a:p>
        </p:txBody>
      </p:sp>
      <p:pic>
        <p:nvPicPr>
          <p:cNvPr id="15" name="Graphic 14" descr="Pandemic exponential curve bar graph with solid fill">
            <a:extLst>
              <a:ext uri="{FF2B5EF4-FFF2-40B4-BE49-F238E27FC236}">
                <a16:creationId xmlns:a16="http://schemas.microsoft.com/office/drawing/2014/main" id="{6B22B52D-6D87-AE9F-71BB-163257E0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644" y="4263744"/>
            <a:ext cx="924278" cy="9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Words>1072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Nova</vt:lpstr>
      <vt:lpstr>Arial Nova Light</vt:lpstr>
      <vt:lpstr>Calibri</vt:lpstr>
      <vt:lpstr>Cambria Math</vt:lpstr>
      <vt:lpstr>Wingdings</vt:lpstr>
      <vt:lpstr>RetrospectVTI</vt:lpstr>
      <vt:lpstr>NFL Play Call Prediction Using Sequential Neural Networks</vt:lpstr>
      <vt:lpstr>Abstract</vt:lpstr>
      <vt:lpstr>Background – Domain Context</vt:lpstr>
      <vt:lpstr>Background – Machine Learning</vt:lpstr>
      <vt:lpstr>Motivation</vt:lpstr>
      <vt:lpstr>Problem Statement</vt:lpstr>
      <vt:lpstr>Available Data</vt:lpstr>
      <vt:lpstr> Features</vt:lpstr>
      <vt:lpstr>Overall Methodological Workflow</vt:lpstr>
      <vt:lpstr>Data Preprocessing </vt:lpstr>
      <vt:lpstr>Feature Engineering</vt:lpstr>
      <vt:lpstr>Cross-Validation Splitting</vt:lpstr>
      <vt:lpstr>Exploratory Analysis – Response</vt:lpstr>
      <vt:lpstr>Exploratory Analysis – Features</vt:lpstr>
      <vt:lpstr>Exploratory Analysis – Features</vt:lpstr>
      <vt:lpstr>Exploratory Analysis – Features</vt:lpstr>
      <vt:lpstr>Exploratory Analysis – Features</vt:lpstr>
      <vt:lpstr>Model Details – RNNs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 Call Prediction Using Sequential Neural Networks</dc:title>
  <dc:creator>joe director</dc:creator>
  <cp:lastModifiedBy>joe director</cp:lastModifiedBy>
  <cp:revision>28</cp:revision>
  <dcterms:created xsi:type="dcterms:W3CDTF">2022-04-26T20:59:28Z</dcterms:created>
  <dcterms:modified xsi:type="dcterms:W3CDTF">2022-04-28T23:06:56Z</dcterms:modified>
</cp:coreProperties>
</file>