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6" r:id="rId4"/>
    <p:sldId id="277" r:id="rId5"/>
    <p:sldId id="278" r:id="rId6"/>
    <p:sldId id="279" r:id="rId7"/>
    <p:sldId id="280" r:id="rId8"/>
    <p:sldId id="281" r:id="rId9"/>
    <p:sldId id="282" r:id="rId10"/>
    <p:sldId id="284" r:id="rId11"/>
    <p:sldId id="283" r:id="rId12"/>
    <p:sldId id="285" r:id="rId13"/>
    <p:sldId id="286" r:id="rId14"/>
    <p:sldId id="287" r:id="rId15"/>
    <p:sldId id="288" r:id="rId16"/>
    <p:sldId id="290"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65" autoAdjust="0"/>
  </p:normalViewPr>
  <p:slideViewPr>
    <p:cSldViewPr snapToGrid="0">
      <p:cViewPr varScale="1">
        <p:scale>
          <a:sx n="79" d="100"/>
          <a:sy n="79" d="100"/>
        </p:scale>
        <p:origin x="108" y="5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70214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f01e1c70f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f01e1c70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468724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984b00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984b00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Complete</a:t>
            </a:r>
          </a:p>
          <a:p>
            <a:pPr marL="628650" lvl="1" indent="-171450" algn="l" rtl="0">
              <a:spcBef>
                <a:spcPts val="0"/>
              </a:spcBef>
              <a:spcAft>
                <a:spcPts val="0"/>
              </a:spcAft>
            </a:pPr>
            <a:r>
              <a:rPr lang="en-CA" dirty="0"/>
              <a:t>Django follows the “Batteries Included” philosophy, where it includes everything you need “out of the box”</a:t>
            </a:r>
          </a:p>
          <a:p>
            <a:pPr marL="171450" lvl="0" indent="-171450" algn="l" rtl="0">
              <a:spcBef>
                <a:spcPts val="0"/>
              </a:spcBef>
              <a:spcAft>
                <a:spcPts val="0"/>
              </a:spcAft>
            </a:pPr>
            <a:r>
              <a:rPr lang="en-CA" dirty="0"/>
              <a:t>Versatile</a:t>
            </a:r>
          </a:p>
          <a:p>
            <a:pPr marL="628650" lvl="1" indent="-171450" algn="l" rtl="0">
              <a:spcBef>
                <a:spcPts val="0"/>
              </a:spcBef>
              <a:spcAft>
                <a:spcPts val="0"/>
              </a:spcAft>
            </a:pPr>
            <a:r>
              <a:rPr lang="en-CA" dirty="0"/>
              <a:t>With Django, it will enable to build almost any type of website, from social networks, to content management systems and wikis</a:t>
            </a:r>
          </a:p>
          <a:p>
            <a:pPr marL="628650" lvl="1" indent="-171450" algn="l" rtl="0">
              <a:spcBef>
                <a:spcPts val="0"/>
              </a:spcBef>
              <a:spcAft>
                <a:spcPts val="0"/>
              </a:spcAft>
            </a:pPr>
            <a:r>
              <a:rPr lang="en-CA" dirty="0"/>
              <a:t>It works with any client-side framework, and can deliver content in almost any format</a:t>
            </a:r>
          </a:p>
          <a:p>
            <a:pPr marL="1085850" lvl="2" indent="-171450" algn="l" rtl="0">
              <a:spcBef>
                <a:spcPts val="0"/>
              </a:spcBef>
              <a:spcAft>
                <a:spcPts val="0"/>
              </a:spcAft>
            </a:pPr>
            <a:r>
              <a:rPr lang="en-CA" dirty="0"/>
              <a:t>HTML</a:t>
            </a:r>
          </a:p>
          <a:p>
            <a:pPr marL="1085850" lvl="2" indent="-171450" algn="l" rtl="0">
              <a:spcBef>
                <a:spcPts val="0"/>
              </a:spcBef>
              <a:spcAft>
                <a:spcPts val="0"/>
              </a:spcAft>
            </a:pPr>
            <a:r>
              <a:rPr lang="en-CA" dirty="0"/>
              <a:t>RSS</a:t>
            </a:r>
          </a:p>
          <a:p>
            <a:pPr marL="1085850" lvl="2" indent="-171450" algn="l" rtl="0">
              <a:spcBef>
                <a:spcPts val="0"/>
              </a:spcBef>
              <a:spcAft>
                <a:spcPts val="0"/>
              </a:spcAft>
            </a:pPr>
            <a:r>
              <a:rPr lang="en-CA" dirty="0"/>
              <a:t>JSON</a:t>
            </a:r>
          </a:p>
          <a:p>
            <a:pPr marL="1085850" lvl="2" indent="-171450" algn="l" rtl="0">
              <a:spcBef>
                <a:spcPts val="0"/>
              </a:spcBef>
              <a:spcAft>
                <a:spcPts val="0"/>
              </a:spcAft>
            </a:pPr>
            <a:r>
              <a:rPr lang="en-CA" dirty="0"/>
              <a:t>XML</a:t>
            </a:r>
          </a:p>
          <a:p>
            <a:pPr marL="1085850" lvl="2" indent="-171450" algn="l" rtl="0">
              <a:spcBef>
                <a:spcPts val="0"/>
              </a:spcBef>
              <a:spcAft>
                <a:spcPts val="0"/>
              </a:spcAft>
            </a:pPr>
            <a:r>
              <a:rPr lang="en-CA" dirty="0"/>
              <a:t>Etc.</a:t>
            </a:r>
          </a:p>
          <a:p>
            <a:pPr marL="628650" lvl="1" indent="-171450" algn="l" rtl="0">
              <a:spcBef>
                <a:spcPts val="0"/>
              </a:spcBef>
              <a:spcAft>
                <a:spcPts val="0"/>
              </a:spcAft>
            </a:pPr>
            <a:r>
              <a:rPr lang="en-CA" dirty="0"/>
              <a:t>On the inside, it provides options for almost any additional functionality you may need, like databases and templating engines. It can be extended to use other components if needed.</a:t>
            </a:r>
          </a:p>
          <a:p>
            <a:pPr marL="171450" lvl="0" indent="-171450" algn="l" rtl="0">
              <a:spcBef>
                <a:spcPts val="0"/>
              </a:spcBef>
              <a:spcAft>
                <a:spcPts val="0"/>
              </a:spcAft>
            </a:pPr>
            <a:r>
              <a:rPr lang="en-CA" dirty="0"/>
              <a:t>Secure</a:t>
            </a:r>
          </a:p>
          <a:p>
            <a:pPr marL="628650" lvl="1" indent="-171450" algn="l" rtl="0">
              <a:spcBef>
                <a:spcPts val="0"/>
              </a:spcBef>
              <a:spcAft>
                <a:spcPts val="0"/>
              </a:spcAft>
            </a:pPr>
            <a:r>
              <a:rPr lang="en-CA" dirty="0"/>
              <a:t>Django uses a component-based-“shared nothing” architecture (each part of the architecture is independent of the others, and can hence be replaced or changed if needed).</a:t>
            </a:r>
          </a:p>
          <a:p>
            <a:pPr marL="628650" lvl="1" indent="-171450" algn="l" rtl="0">
              <a:spcBef>
                <a:spcPts val="0"/>
              </a:spcBef>
              <a:spcAft>
                <a:spcPts val="0"/>
              </a:spcAft>
            </a:pPr>
            <a:r>
              <a:rPr lang="en-CA" dirty="0"/>
              <a:t>Having clear separation between the different parts means that it can scale for increased traffic by adding hardware at any level: </a:t>
            </a:r>
          </a:p>
          <a:p>
            <a:pPr marL="1085850" lvl="2" indent="-171450" algn="l" rtl="0">
              <a:spcBef>
                <a:spcPts val="0"/>
              </a:spcBef>
              <a:spcAft>
                <a:spcPts val="0"/>
              </a:spcAft>
            </a:pPr>
            <a:r>
              <a:rPr lang="en-CA" dirty="0"/>
              <a:t>caching servers</a:t>
            </a:r>
          </a:p>
          <a:p>
            <a:pPr marL="1085850" lvl="2" indent="-171450" algn="l" rtl="0">
              <a:spcBef>
                <a:spcPts val="0"/>
              </a:spcBef>
              <a:spcAft>
                <a:spcPts val="0"/>
              </a:spcAft>
            </a:pPr>
            <a:r>
              <a:rPr lang="en-CA" dirty="0"/>
              <a:t>database servers</a:t>
            </a:r>
          </a:p>
          <a:p>
            <a:pPr marL="1085850" lvl="2" indent="-171450" algn="l" rtl="0">
              <a:spcBef>
                <a:spcPts val="0"/>
              </a:spcBef>
              <a:spcAft>
                <a:spcPts val="0"/>
              </a:spcAft>
            </a:pPr>
            <a:r>
              <a:rPr lang="en-CA" dirty="0"/>
              <a:t>application servers.</a:t>
            </a:r>
          </a:p>
          <a:p>
            <a:pPr marL="628650" lvl="1" indent="-171450" algn="l" rtl="0">
              <a:spcBef>
                <a:spcPts val="0"/>
              </a:spcBef>
              <a:spcAft>
                <a:spcPts val="0"/>
              </a:spcAft>
            </a:pPr>
            <a:r>
              <a:rPr lang="en-CA" dirty="0"/>
              <a:t>Some of the busiest sites have successfully scaled Django to meet their demands </a:t>
            </a:r>
          </a:p>
          <a:p>
            <a:pPr marL="1085850" lvl="2" indent="-171450" algn="l" rtl="0">
              <a:spcBef>
                <a:spcPts val="0"/>
              </a:spcBef>
              <a:spcAft>
                <a:spcPts val="0"/>
              </a:spcAft>
            </a:pPr>
            <a:r>
              <a:rPr lang="en-CA" dirty="0"/>
              <a:t>Instagram</a:t>
            </a:r>
          </a:p>
          <a:p>
            <a:pPr marL="1085850" lvl="2" indent="-171450" algn="l" rtl="0">
              <a:spcBef>
                <a:spcPts val="0"/>
              </a:spcBef>
              <a:spcAft>
                <a:spcPts val="0"/>
              </a:spcAft>
            </a:pPr>
            <a:r>
              <a:rPr lang="en-CA" dirty="0"/>
              <a:t>Discus</a:t>
            </a:r>
          </a:p>
          <a:p>
            <a:pPr marL="171450" lvl="0" indent="-171450" algn="l" rtl="0">
              <a:spcBef>
                <a:spcPts val="0"/>
              </a:spcBef>
              <a:spcAft>
                <a:spcPts val="0"/>
              </a:spcAft>
            </a:pPr>
            <a:r>
              <a:rPr lang="en-CA" dirty="0"/>
              <a:t>Maintainable</a:t>
            </a:r>
          </a:p>
          <a:p>
            <a:pPr marL="628650" lvl="1" indent="-171450" algn="l" rtl="0">
              <a:spcBef>
                <a:spcPts val="0"/>
              </a:spcBef>
              <a:spcAft>
                <a:spcPts val="0"/>
              </a:spcAft>
            </a:pPr>
            <a:r>
              <a:rPr lang="en-CA" dirty="0"/>
              <a:t>Django code is written using design principles and patterns that encourage the creation of maintainable</a:t>
            </a:r>
          </a:p>
          <a:p>
            <a:pPr marL="628650" lvl="1" indent="-171450" algn="l" rtl="0">
              <a:spcBef>
                <a:spcPts val="0"/>
              </a:spcBef>
              <a:spcAft>
                <a:spcPts val="0"/>
              </a:spcAft>
            </a:pPr>
            <a:r>
              <a:rPr lang="en-CA" dirty="0"/>
              <a:t>In particular, it makes use of the Don’t repeat yourself (DRY) principle so there is no unnecessary duplication, reducing the amount of code.</a:t>
            </a:r>
          </a:p>
          <a:p>
            <a:pPr marL="628650" lvl="1" indent="-171450" algn="l" rtl="0">
              <a:spcBef>
                <a:spcPts val="0"/>
              </a:spcBef>
              <a:spcAft>
                <a:spcPts val="0"/>
              </a:spcAft>
            </a:pPr>
            <a:r>
              <a:rPr lang="en-CA" dirty="0"/>
              <a:t>Django also promotes the grouping of related functionality into reusable “applications” and, at a lower level, groups related code into modules (along the lines of the Model View Controller MVC pattern</a:t>
            </a:r>
          </a:p>
          <a:p>
            <a:pPr marL="171450" lvl="0" indent="-171450" algn="l" rtl="0">
              <a:spcBef>
                <a:spcPts val="0"/>
              </a:spcBef>
              <a:spcAft>
                <a:spcPts val="0"/>
              </a:spcAft>
            </a:pPr>
            <a:r>
              <a:rPr lang="en-CA" dirty="0"/>
              <a:t>Portable</a:t>
            </a:r>
          </a:p>
          <a:p>
            <a:pPr marL="628650" lvl="1" indent="-171450" algn="l" rtl="0">
              <a:spcBef>
                <a:spcPts val="0"/>
              </a:spcBef>
              <a:spcAft>
                <a:spcPts val="0"/>
              </a:spcAft>
            </a:pPr>
            <a:r>
              <a:rPr lang="en-CA" dirty="0"/>
              <a:t>Django is written in Python, which runs on many platforms. That means that you are not tied to any particular server platform, and run your applications on many flavours of Linux, Windows, and Mac OS X.</a:t>
            </a:r>
          </a:p>
          <a:p>
            <a:pPr marL="628650" lvl="1" indent="-171450" algn="l" rtl="0">
              <a:spcBef>
                <a:spcPts val="0"/>
              </a:spcBef>
              <a:spcAft>
                <a:spcPts val="0"/>
              </a:spcAft>
            </a:pPr>
            <a:r>
              <a:rPr lang="en-CA" dirty="0"/>
              <a:t>Django is also well-supported by many web hosting providers, who often provide specific infrastructure and documentation for hosting Django sites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When you first create a Django Project, you are given the following…</a:t>
            </a:r>
          </a:p>
          <a:p>
            <a:pPr marL="158750" indent="0">
              <a:buNone/>
            </a:pPr>
            <a:endParaRPr lang="en-CA" dirty="0"/>
          </a:p>
          <a:p>
            <a:r>
              <a:rPr lang="en-CA" dirty="0"/>
              <a:t>The Container</a:t>
            </a:r>
          </a:p>
          <a:p>
            <a:pPr lvl="1"/>
            <a:r>
              <a:rPr lang="en-CA" sz="1100" dirty="0"/>
              <a:t>In our case ‘</a:t>
            </a:r>
            <a:r>
              <a:rPr lang="en-CA" sz="1100" dirty="0" err="1"/>
              <a:t>mysite</a:t>
            </a:r>
            <a:r>
              <a:rPr lang="en-CA" sz="1100" dirty="0"/>
              <a:t>’, is the root directory for the project. </a:t>
            </a:r>
          </a:p>
          <a:p>
            <a:pPr lvl="1"/>
            <a:r>
              <a:rPr lang="en-CA" sz="1100" dirty="0"/>
              <a:t>Its name is used as a reference point across the entire project </a:t>
            </a:r>
          </a:p>
          <a:p>
            <a:pPr lvl="2"/>
            <a:r>
              <a:rPr lang="en-CA" sz="1100" dirty="0"/>
              <a:t>For example </a:t>
            </a:r>
            <a:r>
              <a:rPr lang="en-CA" sz="1100" dirty="0" err="1"/>
              <a:t>mysite.urls</a:t>
            </a:r>
            <a:endParaRPr lang="en-CA" sz="1100" dirty="0"/>
          </a:p>
          <a:p>
            <a:pPr lvl="0"/>
            <a:r>
              <a:rPr lang="en-CA" sz="1100" dirty="0"/>
              <a:t>manage.py</a:t>
            </a:r>
          </a:p>
          <a:p>
            <a:pPr lvl="1"/>
            <a:r>
              <a:rPr lang="en-CA" sz="1100" dirty="0"/>
              <a:t>A command line utility that lets you interact with a Django project in various ways</a:t>
            </a:r>
          </a:p>
          <a:p>
            <a:pPr lvl="2"/>
            <a:r>
              <a:rPr lang="en-CA" sz="1100" dirty="0"/>
              <a:t>You’ll see an example of this later on in the demo.</a:t>
            </a:r>
          </a:p>
          <a:p>
            <a:pPr lvl="0"/>
            <a:r>
              <a:rPr lang="en-CA" sz="1100" dirty="0"/>
              <a:t>__init__.py file</a:t>
            </a:r>
          </a:p>
          <a:p>
            <a:pPr lvl="1"/>
            <a:r>
              <a:rPr lang="en-CA" sz="1100" dirty="0"/>
              <a:t>An empty file that tells python that this directory should be considered a Python package.</a:t>
            </a:r>
          </a:p>
          <a:p>
            <a:pPr lvl="0"/>
            <a:r>
              <a:rPr lang="en-CA" sz="1100" dirty="0"/>
              <a:t>settings.py</a:t>
            </a:r>
          </a:p>
          <a:p>
            <a:pPr lvl="1"/>
            <a:r>
              <a:rPr lang="en-CA" sz="1100" dirty="0"/>
              <a:t>Settings or in other words the configuration file for the project</a:t>
            </a:r>
          </a:p>
          <a:p>
            <a:pPr lvl="1"/>
            <a:r>
              <a:rPr lang="en-CA" sz="1100" dirty="0"/>
              <a:t>Things like middleware and databases are set up here, more on this later on.</a:t>
            </a:r>
          </a:p>
          <a:p>
            <a:pPr lvl="0"/>
            <a:r>
              <a:rPr lang="en-CA" sz="1100" dirty="0"/>
              <a:t>urls.py </a:t>
            </a:r>
          </a:p>
          <a:p>
            <a:pPr lvl="1"/>
            <a:r>
              <a:rPr lang="en-CA" sz="1100" dirty="0"/>
              <a:t>URL declarations for the project are set here</a:t>
            </a:r>
          </a:p>
          <a:p>
            <a:pPr lvl="1"/>
            <a:r>
              <a:rPr lang="en-CA" sz="1100" dirty="0"/>
              <a:t>This is where you set up your site navigation.</a:t>
            </a:r>
          </a:p>
          <a:p>
            <a:pPr lvl="0"/>
            <a:r>
              <a:rPr lang="en-CA" sz="1100" dirty="0"/>
              <a:t>asgi.py</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solidFill>
                  <a:srgbClr val="CE9178"/>
                </a:solidFill>
                <a:effectLst/>
                <a:latin typeface="Consolas" panose="020B0609020204030204" pitchFamily="49" charset="0"/>
              </a:rPr>
              <a:t>exposes the ASGI callable as a module-level variable named ``application``.</a:t>
            </a:r>
            <a:endParaRPr lang="en-CA" sz="1100" dirty="0"/>
          </a:p>
          <a:p>
            <a:pPr lvl="1"/>
            <a:r>
              <a:rPr lang="en-US" b="0" i="0" dirty="0">
                <a:solidFill>
                  <a:srgbClr val="0C3C26"/>
                </a:solidFill>
                <a:effectLst/>
                <a:latin typeface="Roboto" panose="02000000000000000000" pitchFamily="2" charset="0"/>
              </a:rPr>
              <a:t>An entry-point for ASGI-compatible web servers to serve your project.</a:t>
            </a:r>
          </a:p>
          <a:p>
            <a:pPr lvl="0"/>
            <a:r>
              <a:rPr lang="en-CA" sz="1100" b="0" i="0" dirty="0">
                <a:solidFill>
                  <a:srgbClr val="0C3C26"/>
                </a:solidFill>
                <a:effectLst/>
                <a:latin typeface="Roboto" panose="02000000000000000000" pitchFamily="2" charset="0"/>
              </a:rPr>
              <a:t>wsgi.py</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solidFill>
                  <a:srgbClr val="CE9178"/>
                </a:solidFill>
                <a:effectLst/>
                <a:latin typeface="Consolas" panose="020B0609020204030204" pitchFamily="49" charset="0"/>
              </a:rPr>
              <a:t>exposes the WSGI callable as a module-level variable named ``application``</a:t>
            </a:r>
            <a:endParaRPr lang="en-CA" sz="1100" b="0" i="0" dirty="0">
              <a:solidFill>
                <a:srgbClr val="0C3C26"/>
              </a:solidFill>
              <a:effectLst/>
              <a:latin typeface="Roboto" panose="02000000000000000000" pitchFamily="2" charset="0"/>
            </a:endParaRPr>
          </a:p>
          <a:p>
            <a:pPr lvl="1"/>
            <a:r>
              <a:rPr lang="en-US" b="0" i="0" dirty="0">
                <a:solidFill>
                  <a:srgbClr val="0C3C26"/>
                </a:solidFill>
                <a:effectLst/>
                <a:latin typeface="Roboto" panose="02000000000000000000" pitchFamily="2" charset="0"/>
              </a:rPr>
              <a:t>An entry-point for WSGI-compatible web servers to serve your project.</a:t>
            </a:r>
          </a:p>
          <a:p>
            <a:pPr lvl="0"/>
            <a:r>
              <a:rPr lang="en-US" sz="1100" b="1" i="0" dirty="0">
                <a:solidFill>
                  <a:srgbClr val="0C3C26"/>
                </a:solidFill>
                <a:effectLst/>
                <a:latin typeface="Roboto" panose="02000000000000000000" pitchFamily="2" charset="0"/>
              </a:rPr>
              <a:t>Fun facts</a:t>
            </a:r>
          </a:p>
          <a:p>
            <a:pPr lvl="1"/>
            <a:r>
              <a:rPr lang="en-US" sz="1100" b="1" i="0" dirty="0">
                <a:solidFill>
                  <a:srgbClr val="0C3C26"/>
                </a:solidFill>
                <a:effectLst/>
                <a:latin typeface="Roboto" panose="02000000000000000000" pitchFamily="2" charset="0"/>
              </a:rPr>
              <a:t>WSGI (Web server gateway interface) provides a standard for synchronous Python apps.</a:t>
            </a:r>
          </a:p>
          <a:p>
            <a:pPr lvl="1"/>
            <a:r>
              <a:rPr lang="en-US" sz="1100" b="1" i="0" dirty="0">
                <a:solidFill>
                  <a:srgbClr val="0C3C26"/>
                </a:solidFill>
                <a:effectLst/>
                <a:latin typeface="Roboto" panose="02000000000000000000" pitchFamily="2" charset="0"/>
              </a:rPr>
              <a:t>Where ASGI (Asynchronous Server Gateway Interface) provides a standard for both asynchronous and synchronous Web Servers, Frameworks and Applications.</a:t>
            </a:r>
          </a:p>
          <a:p>
            <a:pPr lvl="1"/>
            <a:endParaRPr lang="en-CA" sz="1100" b="1" dirty="0"/>
          </a:p>
        </p:txBody>
      </p:sp>
    </p:spTree>
    <p:extLst>
      <p:ext uri="{BB962C8B-B14F-4D97-AF65-F5344CB8AC3E}">
        <p14:creationId xmlns:p14="http://schemas.microsoft.com/office/powerpoint/2010/main" val="168766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Aside from the simple homepage with a cool little animation</a:t>
            </a:r>
          </a:p>
          <a:p>
            <a:r>
              <a:rPr lang="en-CA" dirty="0"/>
              <a:t>The starting project for Django comes equipped with full site administrator functionality</a:t>
            </a:r>
          </a:p>
          <a:p>
            <a:r>
              <a:rPr lang="en-CA" dirty="0"/>
              <a:t>More on this later.</a:t>
            </a:r>
          </a:p>
        </p:txBody>
      </p:sp>
    </p:spTree>
    <p:extLst>
      <p:ext uri="{BB962C8B-B14F-4D97-AF65-F5344CB8AC3E}">
        <p14:creationId xmlns:p14="http://schemas.microsoft.com/office/powerpoint/2010/main" val="2872534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14547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dirty="0"/>
              <a:t>Once you have successfully downloaded the newest version of python, do the following:</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dirty="0"/>
              <a:t>Open your command prompt and navigate to where you want to store your project.</a:t>
            </a:r>
          </a:p>
          <a:p>
            <a:pPr lvl="1"/>
            <a:r>
              <a:rPr lang="en-CA" dirty="0"/>
              <a:t>In my case I created a folder called </a:t>
            </a:r>
            <a:r>
              <a:rPr lang="en-CA" dirty="0" err="1"/>
              <a:t>Python_WorkSpace</a:t>
            </a:r>
            <a:endParaRPr lang="en-CA" dirty="0"/>
          </a:p>
          <a:p>
            <a:pPr lvl="0"/>
            <a:r>
              <a:rPr lang="en-CA" dirty="0"/>
              <a:t>Type the following command: (the name can be anything you like) </a:t>
            </a:r>
            <a:r>
              <a:rPr lang="en-CA" dirty="0" err="1"/>
              <a:t>py</a:t>
            </a:r>
            <a:r>
              <a:rPr lang="en-CA" dirty="0"/>
              <a:t> –m </a:t>
            </a:r>
            <a:r>
              <a:rPr lang="en-CA" dirty="0" err="1"/>
              <a:t>venv</a:t>
            </a:r>
            <a:r>
              <a:rPr lang="en-CA" dirty="0"/>
              <a:t> </a:t>
            </a:r>
            <a:r>
              <a:rPr lang="en-CA" dirty="0" err="1"/>
              <a:t>project_name</a:t>
            </a:r>
            <a:endParaRPr lang="en-CA" dirty="0"/>
          </a:p>
          <a:p>
            <a:pPr lvl="0"/>
            <a:r>
              <a:rPr lang="en-US" b="0" i="0" dirty="0">
                <a:solidFill>
                  <a:srgbClr val="0C3C26"/>
                </a:solidFill>
                <a:effectLst/>
                <a:latin typeface="Roboto" panose="02000000000000000000" pitchFamily="2" charset="0"/>
              </a:rPr>
              <a:t>This tool provides isolated Python environments (or virtual environments), which are more practical than installing packages systemwide. It also allows installing packages without administrator privileges.</a:t>
            </a:r>
          </a:p>
          <a:p>
            <a:pPr lvl="0"/>
            <a:r>
              <a:rPr lang="en-US" b="0" i="0" dirty="0">
                <a:solidFill>
                  <a:srgbClr val="0C3C26"/>
                </a:solidFill>
                <a:effectLst/>
                <a:latin typeface="Roboto" panose="02000000000000000000" pitchFamily="2" charset="0"/>
              </a:rPr>
              <a:t>Finally, enter: python –m pip install Django</a:t>
            </a:r>
            <a:endParaRPr lang="en-CA" dirty="0"/>
          </a:p>
        </p:txBody>
      </p:sp>
    </p:spTree>
    <p:extLst>
      <p:ext uri="{BB962C8B-B14F-4D97-AF65-F5344CB8AC3E}">
        <p14:creationId xmlns:p14="http://schemas.microsoft.com/office/powerpoint/2010/main" val="2673262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88239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rHux0gMZ3Eg" TargetMode="External"/><Relationship Id="rId3" Type="http://schemas.openxmlformats.org/officeDocument/2006/relationships/hyperlink" Target="https://www.python.org/" TargetMode="External"/><Relationship Id="rId7" Type="http://schemas.openxmlformats.org/officeDocument/2006/relationships/hyperlink" Target="https://www.youtube.com/watch?v=_uQrJ0TkZl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youtube.com/watch?v=eJdfsrvnhTE" TargetMode="External"/><Relationship Id="rId5" Type="http://schemas.openxmlformats.org/officeDocument/2006/relationships/hyperlink" Target="https://developer.mozilla.org/en-US/docs/Learn/Serverside/Django/Introduction" TargetMode="External"/><Relationship Id="rId4" Type="http://schemas.openxmlformats.org/officeDocument/2006/relationships/hyperlink" Target="https://www.djangoproject.com/" TargetMode="External"/><Relationship Id="rId9" Type="http://schemas.openxmlformats.org/officeDocument/2006/relationships/hyperlink" Target="https://www.youtube.com/watch?v=OTmQOjsl0e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 Introduction to Django</a:t>
            </a:r>
            <a:endParaRPr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dirty="0"/>
              <a:t>By Joe Ekstrom &amp; Jason Densmore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B7AE7-251D-4CBB-B8F2-90E5E983EE1C}"/>
              </a:ext>
            </a:extLst>
          </p:cNvPr>
          <p:cNvSpPr>
            <a:spLocks noGrp="1"/>
          </p:cNvSpPr>
          <p:nvPr>
            <p:ph type="title"/>
          </p:nvPr>
        </p:nvSpPr>
        <p:spPr/>
        <p:txBody>
          <a:bodyPr/>
          <a:lstStyle/>
          <a:p>
            <a:r>
              <a:rPr lang="en-CA" dirty="0"/>
              <a:t>Variables</a:t>
            </a:r>
          </a:p>
        </p:txBody>
      </p:sp>
      <p:sp>
        <p:nvSpPr>
          <p:cNvPr id="3" name="Text Placeholder 2">
            <a:extLst>
              <a:ext uri="{FF2B5EF4-FFF2-40B4-BE49-F238E27FC236}">
                <a16:creationId xmlns:a16="http://schemas.microsoft.com/office/drawing/2014/main" id="{82FD557C-066F-4D36-921E-14C3F71DDA47}"/>
              </a:ext>
            </a:extLst>
          </p:cNvPr>
          <p:cNvSpPr>
            <a:spLocks noGrp="1"/>
          </p:cNvSpPr>
          <p:nvPr>
            <p:ph type="body" idx="1"/>
          </p:nvPr>
        </p:nvSpPr>
        <p:spPr>
          <a:xfrm>
            <a:off x="1297500" y="1116150"/>
            <a:ext cx="7038900" cy="2911200"/>
          </a:xfrm>
        </p:spPr>
        <p:txBody>
          <a:bodyPr/>
          <a:lstStyle/>
          <a:p>
            <a:r>
              <a:rPr lang="en-CA" dirty="0"/>
              <a:t>When it comes to variables in python, most languages use a type to state that it is a variable, python does not.</a:t>
            </a:r>
          </a:p>
          <a:p>
            <a:endParaRPr lang="en-CA" dirty="0"/>
          </a:p>
          <a:p>
            <a:r>
              <a:rPr lang="en-CA" dirty="0"/>
              <a:t>python automatically determines and assigns the data type to the variable: </a:t>
            </a:r>
          </a:p>
          <a:p>
            <a:endParaRPr lang="en-CA" dirty="0"/>
          </a:p>
          <a:p>
            <a:endParaRPr lang="en-CA" dirty="0"/>
          </a:p>
        </p:txBody>
      </p:sp>
      <p:pic>
        <p:nvPicPr>
          <p:cNvPr id="7" name="Picture 6">
            <a:extLst>
              <a:ext uri="{FF2B5EF4-FFF2-40B4-BE49-F238E27FC236}">
                <a16:creationId xmlns:a16="http://schemas.microsoft.com/office/drawing/2014/main" id="{BF5DC856-0D32-4327-8B2B-ABFE2FB45932}"/>
              </a:ext>
            </a:extLst>
          </p:cNvPr>
          <p:cNvPicPr>
            <a:picLocks noChangeAspect="1"/>
          </p:cNvPicPr>
          <p:nvPr/>
        </p:nvPicPr>
        <p:blipFill>
          <a:blip r:embed="rId2"/>
          <a:stretch>
            <a:fillRect/>
          </a:stretch>
        </p:blipFill>
        <p:spPr>
          <a:xfrm>
            <a:off x="4359863" y="2779401"/>
            <a:ext cx="3486637" cy="1247949"/>
          </a:xfrm>
          <a:prstGeom prst="rect">
            <a:avLst/>
          </a:prstGeom>
        </p:spPr>
      </p:pic>
      <p:pic>
        <p:nvPicPr>
          <p:cNvPr id="9" name="Picture 8">
            <a:extLst>
              <a:ext uri="{FF2B5EF4-FFF2-40B4-BE49-F238E27FC236}">
                <a16:creationId xmlns:a16="http://schemas.microsoft.com/office/drawing/2014/main" id="{7A4C4E53-8BE1-4C71-AD9A-7D68CD1C8D4E}"/>
              </a:ext>
            </a:extLst>
          </p:cNvPr>
          <p:cNvPicPr>
            <a:picLocks noChangeAspect="1"/>
          </p:cNvPicPr>
          <p:nvPr/>
        </p:nvPicPr>
        <p:blipFill>
          <a:blip r:embed="rId3"/>
          <a:stretch>
            <a:fillRect/>
          </a:stretch>
        </p:blipFill>
        <p:spPr>
          <a:xfrm>
            <a:off x="1297500" y="2894803"/>
            <a:ext cx="2478050" cy="1132547"/>
          </a:xfrm>
          <a:prstGeom prst="rect">
            <a:avLst/>
          </a:prstGeom>
        </p:spPr>
      </p:pic>
    </p:spTree>
    <p:extLst>
      <p:ext uri="{BB962C8B-B14F-4D97-AF65-F5344CB8AC3E}">
        <p14:creationId xmlns:p14="http://schemas.microsoft.com/office/powerpoint/2010/main" val="92354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3BDF-98A3-4A7B-8CBB-11A676B76164}"/>
              </a:ext>
            </a:extLst>
          </p:cNvPr>
          <p:cNvSpPr>
            <a:spLocks noGrp="1"/>
          </p:cNvSpPr>
          <p:nvPr>
            <p:ph type="title"/>
          </p:nvPr>
        </p:nvSpPr>
        <p:spPr/>
        <p:txBody>
          <a:bodyPr/>
          <a:lstStyle/>
          <a:p>
            <a:r>
              <a:rPr lang="en-CA" dirty="0"/>
              <a:t>Functions </a:t>
            </a:r>
          </a:p>
        </p:txBody>
      </p:sp>
      <p:sp>
        <p:nvSpPr>
          <p:cNvPr id="3" name="Text Placeholder 2">
            <a:extLst>
              <a:ext uri="{FF2B5EF4-FFF2-40B4-BE49-F238E27FC236}">
                <a16:creationId xmlns:a16="http://schemas.microsoft.com/office/drawing/2014/main" id="{90553C52-0E71-4C3E-AEC5-A305349E5944}"/>
              </a:ext>
            </a:extLst>
          </p:cNvPr>
          <p:cNvSpPr>
            <a:spLocks noGrp="1"/>
          </p:cNvSpPr>
          <p:nvPr>
            <p:ph type="body" idx="1"/>
          </p:nvPr>
        </p:nvSpPr>
        <p:spPr>
          <a:xfrm>
            <a:off x="1297500" y="1055182"/>
            <a:ext cx="7038900" cy="2911200"/>
          </a:xfrm>
        </p:spPr>
        <p:txBody>
          <a:bodyPr/>
          <a:lstStyle/>
          <a:p>
            <a:r>
              <a:rPr lang="en-CA" dirty="0"/>
              <a:t>The difference between Python and most languages in terms of functions / methods is python rather than using the typical curly brace approach, uses a “:” then indent approach.</a:t>
            </a:r>
          </a:p>
          <a:p>
            <a:endParaRPr lang="en-CA" dirty="0"/>
          </a:p>
          <a:p>
            <a:r>
              <a:rPr lang="en-CA" dirty="0"/>
              <a:t>For example:</a:t>
            </a:r>
          </a:p>
        </p:txBody>
      </p:sp>
      <p:pic>
        <p:nvPicPr>
          <p:cNvPr id="7" name="Picture 6">
            <a:extLst>
              <a:ext uri="{FF2B5EF4-FFF2-40B4-BE49-F238E27FC236}">
                <a16:creationId xmlns:a16="http://schemas.microsoft.com/office/drawing/2014/main" id="{CF3B027E-662B-4D03-95F3-977147DC9387}"/>
              </a:ext>
            </a:extLst>
          </p:cNvPr>
          <p:cNvPicPr>
            <a:picLocks noChangeAspect="1"/>
          </p:cNvPicPr>
          <p:nvPr/>
        </p:nvPicPr>
        <p:blipFill>
          <a:blip r:embed="rId2"/>
          <a:stretch>
            <a:fillRect/>
          </a:stretch>
        </p:blipFill>
        <p:spPr>
          <a:xfrm>
            <a:off x="4716133" y="2571750"/>
            <a:ext cx="3902851" cy="1059345"/>
          </a:xfrm>
          <a:prstGeom prst="rect">
            <a:avLst/>
          </a:prstGeom>
        </p:spPr>
      </p:pic>
      <p:pic>
        <p:nvPicPr>
          <p:cNvPr id="9" name="Picture 8">
            <a:extLst>
              <a:ext uri="{FF2B5EF4-FFF2-40B4-BE49-F238E27FC236}">
                <a16:creationId xmlns:a16="http://schemas.microsoft.com/office/drawing/2014/main" id="{52079A1B-6F34-44E6-BAF4-722EB350011A}"/>
              </a:ext>
            </a:extLst>
          </p:cNvPr>
          <p:cNvPicPr>
            <a:picLocks noChangeAspect="1"/>
          </p:cNvPicPr>
          <p:nvPr/>
        </p:nvPicPr>
        <p:blipFill>
          <a:blip r:embed="rId3"/>
          <a:stretch>
            <a:fillRect/>
          </a:stretch>
        </p:blipFill>
        <p:spPr>
          <a:xfrm>
            <a:off x="807600" y="2571750"/>
            <a:ext cx="3564384" cy="1059345"/>
          </a:xfrm>
          <a:prstGeom prst="rect">
            <a:avLst/>
          </a:prstGeom>
        </p:spPr>
      </p:pic>
    </p:spTree>
    <p:extLst>
      <p:ext uri="{BB962C8B-B14F-4D97-AF65-F5344CB8AC3E}">
        <p14:creationId xmlns:p14="http://schemas.microsoft.com/office/powerpoint/2010/main" val="200211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3BDF-98A3-4A7B-8CBB-11A676B76164}"/>
              </a:ext>
            </a:extLst>
          </p:cNvPr>
          <p:cNvSpPr>
            <a:spLocks noGrp="1"/>
          </p:cNvSpPr>
          <p:nvPr>
            <p:ph type="title"/>
          </p:nvPr>
        </p:nvSpPr>
        <p:spPr/>
        <p:txBody>
          <a:bodyPr/>
          <a:lstStyle/>
          <a:p>
            <a:r>
              <a:rPr lang="en-CA" dirty="0"/>
              <a:t>Classes </a:t>
            </a:r>
          </a:p>
        </p:txBody>
      </p:sp>
      <p:sp>
        <p:nvSpPr>
          <p:cNvPr id="3" name="Text Placeholder 2">
            <a:extLst>
              <a:ext uri="{FF2B5EF4-FFF2-40B4-BE49-F238E27FC236}">
                <a16:creationId xmlns:a16="http://schemas.microsoft.com/office/drawing/2014/main" id="{90553C52-0E71-4C3E-AEC5-A305349E5944}"/>
              </a:ext>
            </a:extLst>
          </p:cNvPr>
          <p:cNvSpPr>
            <a:spLocks noGrp="1"/>
          </p:cNvSpPr>
          <p:nvPr>
            <p:ph type="body" idx="1"/>
          </p:nvPr>
        </p:nvSpPr>
        <p:spPr>
          <a:xfrm>
            <a:off x="1297500" y="1055182"/>
            <a:ext cx="7038900" cy="2911200"/>
          </a:xfrm>
        </p:spPr>
        <p:txBody>
          <a:bodyPr/>
          <a:lstStyle/>
          <a:p>
            <a:r>
              <a:rPr lang="en-CA" dirty="0"/>
              <a:t>When it comes to using classes python is like most languages, it uses the ‘class’ keyword, followed by the class name.</a:t>
            </a:r>
          </a:p>
          <a:p>
            <a:endParaRPr lang="en-CA" dirty="0"/>
          </a:p>
          <a:p>
            <a:r>
              <a:rPr lang="en-CA" dirty="0"/>
              <a:t>For example:</a:t>
            </a:r>
          </a:p>
        </p:txBody>
      </p:sp>
      <p:pic>
        <p:nvPicPr>
          <p:cNvPr id="5" name="Picture 4">
            <a:extLst>
              <a:ext uri="{FF2B5EF4-FFF2-40B4-BE49-F238E27FC236}">
                <a16:creationId xmlns:a16="http://schemas.microsoft.com/office/drawing/2014/main" id="{4E04D6A8-B9F6-40AD-9071-B8B8AA8ACD30}"/>
              </a:ext>
            </a:extLst>
          </p:cNvPr>
          <p:cNvPicPr>
            <a:picLocks noChangeAspect="1"/>
          </p:cNvPicPr>
          <p:nvPr/>
        </p:nvPicPr>
        <p:blipFill>
          <a:blip r:embed="rId2"/>
          <a:stretch>
            <a:fillRect/>
          </a:stretch>
        </p:blipFill>
        <p:spPr>
          <a:xfrm>
            <a:off x="756800" y="2575538"/>
            <a:ext cx="3191320" cy="1390844"/>
          </a:xfrm>
          <a:prstGeom prst="rect">
            <a:avLst/>
          </a:prstGeom>
        </p:spPr>
      </p:pic>
      <p:pic>
        <p:nvPicPr>
          <p:cNvPr id="8" name="Picture 7">
            <a:extLst>
              <a:ext uri="{FF2B5EF4-FFF2-40B4-BE49-F238E27FC236}">
                <a16:creationId xmlns:a16="http://schemas.microsoft.com/office/drawing/2014/main" id="{A4BB7C14-77CE-41B9-B79D-DB70E6B91FEC}"/>
              </a:ext>
            </a:extLst>
          </p:cNvPr>
          <p:cNvPicPr>
            <a:picLocks noChangeAspect="1"/>
          </p:cNvPicPr>
          <p:nvPr/>
        </p:nvPicPr>
        <p:blipFill>
          <a:blip r:embed="rId3"/>
          <a:stretch>
            <a:fillRect/>
          </a:stretch>
        </p:blipFill>
        <p:spPr>
          <a:xfrm>
            <a:off x="5112443" y="2394537"/>
            <a:ext cx="2734057" cy="1752845"/>
          </a:xfrm>
          <a:prstGeom prst="rect">
            <a:avLst/>
          </a:prstGeom>
        </p:spPr>
      </p:pic>
    </p:spTree>
    <p:extLst>
      <p:ext uri="{BB962C8B-B14F-4D97-AF65-F5344CB8AC3E}">
        <p14:creationId xmlns:p14="http://schemas.microsoft.com/office/powerpoint/2010/main" val="219422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FBB3-3DEC-43AD-B85D-D9B016895FC2}"/>
              </a:ext>
            </a:extLst>
          </p:cNvPr>
          <p:cNvSpPr>
            <a:spLocks noGrp="1"/>
          </p:cNvSpPr>
          <p:nvPr>
            <p:ph type="title"/>
          </p:nvPr>
        </p:nvSpPr>
        <p:spPr/>
        <p:txBody>
          <a:bodyPr/>
          <a:lstStyle/>
          <a:p>
            <a:r>
              <a:rPr lang="en-CA" dirty="0"/>
              <a:t>Django Installation</a:t>
            </a:r>
          </a:p>
        </p:txBody>
      </p:sp>
    </p:spTree>
    <p:extLst>
      <p:ext uri="{BB962C8B-B14F-4D97-AF65-F5344CB8AC3E}">
        <p14:creationId xmlns:p14="http://schemas.microsoft.com/office/powerpoint/2010/main" val="660922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BFFC-4329-4235-A976-7F86B4FF41F0}"/>
              </a:ext>
            </a:extLst>
          </p:cNvPr>
          <p:cNvSpPr>
            <a:spLocks noGrp="1"/>
          </p:cNvSpPr>
          <p:nvPr>
            <p:ph type="title"/>
          </p:nvPr>
        </p:nvSpPr>
        <p:spPr/>
        <p:txBody>
          <a:bodyPr/>
          <a:lstStyle/>
          <a:p>
            <a:r>
              <a:rPr lang="en-CA" dirty="0"/>
              <a:t>Its as easy as 1,2,3</a:t>
            </a:r>
          </a:p>
        </p:txBody>
      </p:sp>
      <p:sp>
        <p:nvSpPr>
          <p:cNvPr id="3" name="Text Placeholder 2">
            <a:extLst>
              <a:ext uri="{FF2B5EF4-FFF2-40B4-BE49-F238E27FC236}">
                <a16:creationId xmlns:a16="http://schemas.microsoft.com/office/drawing/2014/main" id="{7CF37169-CB97-4F85-B23D-4372DF56BC8F}"/>
              </a:ext>
            </a:extLst>
          </p:cNvPr>
          <p:cNvSpPr>
            <a:spLocks noGrp="1"/>
          </p:cNvSpPr>
          <p:nvPr>
            <p:ph type="body" idx="1"/>
          </p:nvPr>
        </p:nvSpPr>
        <p:spPr>
          <a:xfrm>
            <a:off x="1297500" y="1116150"/>
            <a:ext cx="7038900" cy="2911200"/>
          </a:xfrm>
        </p:spPr>
        <p:txBody>
          <a:bodyPr>
            <a:normAutofit lnSpcReduction="10000"/>
          </a:bodyPr>
          <a:lstStyle/>
          <a:p>
            <a:r>
              <a:rPr lang="en-CA" dirty="0"/>
              <a:t>Once you have successfully downloaded the newest version of python, do the following:</a:t>
            </a:r>
          </a:p>
          <a:p>
            <a:endParaRPr lang="en-CA" dirty="0"/>
          </a:p>
          <a:p>
            <a:r>
              <a:rPr lang="en-CA" dirty="0"/>
              <a:t>Open your command prompt and navigate to where you want to store your project.</a:t>
            </a:r>
          </a:p>
          <a:p>
            <a:endParaRPr lang="en-CA" dirty="0"/>
          </a:p>
          <a:p>
            <a:endParaRPr lang="en-CA" dirty="0"/>
          </a:p>
          <a:p>
            <a:endParaRPr lang="en-CA" dirty="0"/>
          </a:p>
          <a:p>
            <a:endParaRPr lang="en-CA" dirty="0"/>
          </a:p>
          <a:p>
            <a:r>
              <a:rPr lang="en-CA" dirty="0"/>
              <a:t>Enter the following command: </a:t>
            </a:r>
          </a:p>
          <a:p>
            <a:endParaRPr lang="en-CA" dirty="0"/>
          </a:p>
          <a:p>
            <a:r>
              <a:rPr lang="en-CA" dirty="0"/>
              <a:t>This will essentially create a virtual environment</a:t>
            </a:r>
          </a:p>
          <a:p>
            <a:endParaRPr lang="en-CA" dirty="0"/>
          </a:p>
          <a:p>
            <a:r>
              <a:rPr lang="en-CA" dirty="0"/>
              <a:t>Finally, enter: </a:t>
            </a:r>
          </a:p>
          <a:p>
            <a:endParaRPr lang="en-CA" dirty="0"/>
          </a:p>
          <a:p>
            <a:pPr marL="146050" indent="0">
              <a:buNone/>
            </a:pPr>
            <a:endParaRPr lang="en-CA" dirty="0"/>
          </a:p>
        </p:txBody>
      </p:sp>
      <p:pic>
        <p:nvPicPr>
          <p:cNvPr id="5" name="Picture 4">
            <a:extLst>
              <a:ext uri="{FF2B5EF4-FFF2-40B4-BE49-F238E27FC236}">
                <a16:creationId xmlns:a16="http://schemas.microsoft.com/office/drawing/2014/main" id="{23B41BA4-26B9-4D81-ACAC-8731273F7FC0}"/>
              </a:ext>
            </a:extLst>
          </p:cNvPr>
          <p:cNvPicPr>
            <a:picLocks noChangeAspect="1"/>
          </p:cNvPicPr>
          <p:nvPr/>
        </p:nvPicPr>
        <p:blipFill>
          <a:blip r:embed="rId3"/>
          <a:stretch>
            <a:fillRect/>
          </a:stretch>
        </p:blipFill>
        <p:spPr>
          <a:xfrm>
            <a:off x="1750422" y="2095566"/>
            <a:ext cx="2220688" cy="665342"/>
          </a:xfrm>
          <a:prstGeom prst="rect">
            <a:avLst/>
          </a:prstGeom>
        </p:spPr>
      </p:pic>
      <p:pic>
        <p:nvPicPr>
          <p:cNvPr id="7" name="Picture 6">
            <a:extLst>
              <a:ext uri="{FF2B5EF4-FFF2-40B4-BE49-F238E27FC236}">
                <a16:creationId xmlns:a16="http://schemas.microsoft.com/office/drawing/2014/main" id="{9994C0EC-F6B2-4D8F-95CE-1465BECD53FE}"/>
              </a:ext>
            </a:extLst>
          </p:cNvPr>
          <p:cNvPicPr>
            <a:picLocks noChangeAspect="1"/>
          </p:cNvPicPr>
          <p:nvPr/>
        </p:nvPicPr>
        <p:blipFill>
          <a:blip r:embed="rId4"/>
          <a:stretch>
            <a:fillRect/>
          </a:stretch>
        </p:blipFill>
        <p:spPr>
          <a:xfrm>
            <a:off x="4146437" y="2822028"/>
            <a:ext cx="3886742" cy="285790"/>
          </a:xfrm>
          <a:prstGeom prst="rect">
            <a:avLst/>
          </a:prstGeom>
        </p:spPr>
      </p:pic>
      <p:pic>
        <p:nvPicPr>
          <p:cNvPr id="9" name="Picture 8">
            <a:extLst>
              <a:ext uri="{FF2B5EF4-FFF2-40B4-BE49-F238E27FC236}">
                <a16:creationId xmlns:a16="http://schemas.microsoft.com/office/drawing/2014/main" id="{23FF8669-02C0-44A6-A0D9-40C046456A8E}"/>
              </a:ext>
            </a:extLst>
          </p:cNvPr>
          <p:cNvPicPr>
            <a:picLocks noChangeAspect="1"/>
          </p:cNvPicPr>
          <p:nvPr/>
        </p:nvPicPr>
        <p:blipFill>
          <a:blip r:embed="rId5"/>
          <a:stretch>
            <a:fillRect/>
          </a:stretch>
        </p:blipFill>
        <p:spPr>
          <a:xfrm>
            <a:off x="3004458" y="3607870"/>
            <a:ext cx="4134427" cy="314369"/>
          </a:xfrm>
          <a:prstGeom prst="rect">
            <a:avLst/>
          </a:prstGeom>
        </p:spPr>
      </p:pic>
    </p:spTree>
    <p:extLst>
      <p:ext uri="{BB962C8B-B14F-4D97-AF65-F5344CB8AC3E}">
        <p14:creationId xmlns:p14="http://schemas.microsoft.com/office/powerpoint/2010/main" val="303765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F002-9ED2-428D-844B-9BB633D62377}"/>
              </a:ext>
            </a:extLst>
          </p:cNvPr>
          <p:cNvSpPr>
            <a:spLocks noGrp="1"/>
          </p:cNvSpPr>
          <p:nvPr>
            <p:ph type="title"/>
          </p:nvPr>
        </p:nvSpPr>
        <p:spPr/>
        <p:txBody>
          <a:bodyPr/>
          <a:lstStyle/>
          <a:p>
            <a:r>
              <a:rPr lang="en-CA" dirty="0"/>
              <a:t>And that’s it!</a:t>
            </a:r>
          </a:p>
        </p:txBody>
      </p:sp>
      <p:sp>
        <p:nvSpPr>
          <p:cNvPr id="3" name="Text Placeholder 2">
            <a:extLst>
              <a:ext uri="{FF2B5EF4-FFF2-40B4-BE49-F238E27FC236}">
                <a16:creationId xmlns:a16="http://schemas.microsoft.com/office/drawing/2014/main" id="{B5C464D8-6B5D-4C11-A8B8-C1F2919E1518}"/>
              </a:ext>
            </a:extLst>
          </p:cNvPr>
          <p:cNvSpPr>
            <a:spLocks noGrp="1"/>
          </p:cNvSpPr>
          <p:nvPr>
            <p:ph type="body" idx="1"/>
          </p:nvPr>
        </p:nvSpPr>
        <p:spPr/>
        <p:txBody>
          <a:bodyPr>
            <a:normAutofit/>
          </a:bodyPr>
          <a:lstStyle/>
          <a:p>
            <a:pPr marL="146050" indent="0">
              <a:buNone/>
            </a:pPr>
            <a:r>
              <a:rPr lang="en-CA" sz="2000" dirty="0"/>
              <a:t>You have successfully installed Django, and can now create any project using the framework!</a:t>
            </a:r>
          </a:p>
          <a:p>
            <a:pPr marL="146050" indent="0">
              <a:buNone/>
            </a:pPr>
            <a:endParaRPr lang="en-CA" sz="2000" dirty="0"/>
          </a:p>
          <a:p>
            <a:pPr marL="146050" indent="0">
              <a:buNone/>
            </a:pPr>
            <a:r>
              <a:rPr lang="en-CA" sz="2000" dirty="0"/>
              <a:t>Now lets put it to work!</a:t>
            </a:r>
          </a:p>
        </p:txBody>
      </p:sp>
    </p:spTree>
    <p:extLst>
      <p:ext uri="{BB962C8B-B14F-4D97-AF65-F5344CB8AC3E}">
        <p14:creationId xmlns:p14="http://schemas.microsoft.com/office/powerpoint/2010/main" val="46874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9CD6-0B28-41B3-A111-F66D9D7156EE}"/>
              </a:ext>
            </a:extLst>
          </p:cNvPr>
          <p:cNvSpPr>
            <a:spLocks noGrp="1"/>
          </p:cNvSpPr>
          <p:nvPr>
            <p:ph type="title"/>
          </p:nvPr>
        </p:nvSpPr>
        <p:spPr/>
        <p:txBody>
          <a:bodyPr/>
          <a:lstStyle/>
          <a:p>
            <a:r>
              <a:rPr lang="en-CA" dirty="0"/>
              <a:t>Outside Reading and Documentation</a:t>
            </a:r>
          </a:p>
        </p:txBody>
      </p:sp>
      <p:sp>
        <p:nvSpPr>
          <p:cNvPr id="3" name="Text Placeholder 2">
            <a:extLst>
              <a:ext uri="{FF2B5EF4-FFF2-40B4-BE49-F238E27FC236}">
                <a16:creationId xmlns:a16="http://schemas.microsoft.com/office/drawing/2014/main" id="{1E9EDD74-27B6-4237-B0F4-09E46C0E17A6}"/>
              </a:ext>
            </a:extLst>
          </p:cNvPr>
          <p:cNvSpPr>
            <a:spLocks noGrp="1"/>
          </p:cNvSpPr>
          <p:nvPr>
            <p:ph type="body" idx="1"/>
          </p:nvPr>
        </p:nvSpPr>
        <p:spPr>
          <a:xfrm>
            <a:off x="1297499" y="963168"/>
            <a:ext cx="7493803" cy="3883152"/>
          </a:xfrm>
        </p:spPr>
        <p:txBody>
          <a:bodyPr>
            <a:normAutofit fontScale="77500" lnSpcReduction="20000"/>
          </a:bodyPr>
          <a:lstStyle/>
          <a:p>
            <a:pPr marL="146050" indent="0">
              <a:buNone/>
            </a:pPr>
            <a:r>
              <a:rPr lang="en-CA" sz="1800" b="1" dirty="0">
                <a:solidFill>
                  <a:schemeClr val="bg1"/>
                </a:solidFill>
                <a:effectLst/>
                <a:latin typeface="Arial" panose="020B0604020202020204" pitchFamily="34" charset="0"/>
                <a:ea typeface="Times New Roman" panose="02020603050405020304" pitchFamily="18" charset="0"/>
              </a:rPr>
              <a:t>Reference Links:</a:t>
            </a:r>
          </a:p>
          <a:p>
            <a:pPr marL="146050" indent="0">
              <a:buNone/>
            </a:pP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buNone/>
            </a:pPr>
            <a:r>
              <a:rPr lang="en-CA" sz="1800" dirty="0">
                <a:solidFill>
                  <a:schemeClr val="bg1"/>
                </a:solidFill>
                <a:effectLst/>
                <a:latin typeface="Arial" panose="020B0604020202020204" pitchFamily="34" charset="0"/>
                <a:ea typeface="Times New Roman" panose="02020603050405020304" pitchFamily="18" charset="0"/>
              </a:rPr>
              <a:t>Python Documentation - </a:t>
            </a:r>
            <a:r>
              <a:rPr lang="en-CA" sz="1800" u="sng" dirty="0">
                <a:solidFill>
                  <a:schemeClr val="bg1"/>
                </a:solidFill>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https://www.python.org/</a:t>
            </a: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buNone/>
            </a:pPr>
            <a:endParaRPr lang="en-CA" sz="1800" dirty="0">
              <a:solidFill>
                <a:schemeClr val="bg1"/>
              </a:solidFill>
              <a:effectLst/>
              <a:latin typeface="Arial" panose="020B0604020202020204" pitchFamily="34" charset="0"/>
              <a:ea typeface="Times New Roman" panose="02020603050405020304" pitchFamily="18" charset="0"/>
            </a:endParaRPr>
          </a:p>
          <a:p>
            <a:pPr marL="158750" indent="0">
              <a:buNone/>
            </a:pPr>
            <a:r>
              <a:rPr lang="en-CA" sz="1800" dirty="0" err="1">
                <a:solidFill>
                  <a:schemeClr val="bg1"/>
                </a:solidFill>
                <a:effectLst/>
                <a:latin typeface="Arial" panose="020B0604020202020204" pitchFamily="34" charset="0"/>
                <a:ea typeface="Times New Roman" panose="02020603050405020304" pitchFamily="18" charset="0"/>
              </a:rPr>
              <a:t>DJango</a:t>
            </a:r>
            <a:r>
              <a:rPr lang="en-CA" sz="1800" dirty="0">
                <a:solidFill>
                  <a:schemeClr val="bg1"/>
                </a:solidFill>
                <a:effectLst/>
                <a:latin typeface="Arial" panose="020B0604020202020204" pitchFamily="34" charset="0"/>
                <a:ea typeface="Times New Roman" panose="02020603050405020304" pitchFamily="18" charset="0"/>
              </a:rPr>
              <a:t> Documentation - </a:t>
            </a:r>
            <a:r>
              <a:rPr lang="en-CA" sz="1800" u="sng" dirty="0">
                <a:solidFill>
                  <a:schemeClr val="bg1"/>
                </a:solidFill>
                <a:effectLst/>
                <a:latin typeface="Arial" panose="020B060402020202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https://www.djangoproject.com/</a:t>
            </a: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buNone/>
            </a:pPr>
            <a:endParaRPr lang="en-CA" sz="1800" dirty="0">
              <a:solidFill>
                <a:schemeClr val="bg1"/>
              </a:solidFill>
              <a:effectLst/>
              <a:latin typeface="Arial" panose="020B0604020202020204" pitchFamily="34" charset="0"/>
              <a:ea typeface="Times New Roman" panose="02020603050405020304" pitchFamily="18" charset="0"/>
            </a:endParaRPr>
          </a:p>
          <a:p>
            <a:pPr marL="158750" indent="0">
              <a:buNone/>
            </a:pPr>
            <a:r>
              <a:rPr lang="en-CA" sz="1800" dirty="0" err="1">
                <a:solidFill>
                  <a:schemeClr val="bg1"/>
                </a:solidFill>
                <a:effectLst/>
                <a:latin typeface="Arial" panose="020B0604020202020204" pitchFamily="34" charset="0"/>
                <a:ea typeface="Times New Roman" panose="02020603050405020304" pitchFamily="18" charset="0"/>
              </a:rPr>
              <a:t>DJango</a:t>
            </a:r>
            <a:r>
              <a:rPr lang="en-CA" sz="1800" dirty="0">
                <a:solidFill>
                  <a:schemeClr val="bg1"/>
                </a:solidFill>
                <a:effectLst/>
                <a:latin typeface="Arial" panose="020B0604020202020204" pitchFamily="34" charset="0"/>
                <a:ea typeface="Times New Roman" panose="02020603050405020304" pitchFamily="18" charset="0"/>
              </a:rPr>
              <a:t> Introduction  - </a:t>
            </a:r>
            <a:r>
              <a:rPr lang="en-CA" sz="1800" u="sng" dirty="0">
                <a:solidFill>
                  <a:schemeClr val="bg1"/>
                </a:solidFill>
                <a:effectLst/>
                <a:latin typeface="Arial" panose="020B0604020202020204" pitchFamily="34" charset="0"/>
                <a:ea typeface="Times New Roman" panose="02020603050405020304" pitchFamily="18" charset="0"/>
                <a:hlinkClick r:id="rId5">
                  <a:extLst>
                    <a:ext uri="{A12FA001-AC4F-418D-AE19-62706E023703}">
                      <ahyp:hlinkClr xmlns:ahyp="http://schemas.microsoft.com/office/drawing/2018/hyperlinkcolor" val="tx"/>
                    </a:ext>
                  </a:extLst>
                </a:hlinkClick>
              </a:rPr>
              <a:t>https://developer.mozilla.org/en-US/docs/Learn/Serverside/Django/Introduction</a:t>
            </a:r>
            <a:r>
              <a:rPr lang="en-CA" sz="1800" dirty="0">
                <a:solidFill>
                  <a:schemeClr val="bg1"/>
                </a:solidFill>
                <a:effectLst/>
                <a:latin typeface="Arial" panose="020B0604020202020204" pitchFamily="34" charset="0"/>
                <a:ea typeface="Times New Roman" panose="02020603050405020304" pitchFamily="18" charset="0"/>
              </a:rPr>
              <a:t> </a:t>
            </a: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buNone/>
            </a:pPr>
            <a:endParaRPr lang="en-CA" sz="1800" dirty="0">
              <a:solidFill>
                <a:schemeClr val="bg1"/>
              </a:solidFill>
              <a:effectLst/>
              <a:latin typeface="Arial" panose="020B0604020202020204" pitchFamily="34" charset="0"/>
              <a:ea typeface="Times New Roman" panose="02020603050405020304" pitchFamily="18" charset="0"/>
            </a:endParaRPr>
          </a:p>
          <a:p>
            <a:pPr marL="158750" indent="0">
              <a:buNone/>
            </a:pPr>
            <a:r>
              <a:rPr lang="en-CA" sz="1800" dirty="0" err="1">
                <a:solidFill>
                  <a:schemeClr val="bg1"/>
                </a:solidFill>
                <a:effectLst/>
                <a:latin typeface="Arial" panose="020B0604020202020204" pitchFamily="34" charset="0"/>
                <a:ea typeface="Times New Roman" panose="02020603050405020304" pitchFamily="18" charset="0"/>
              </a:rPr>
              <a:t>DJango</a:t>
            </a:r>
            <a:r>
              <a:rPr lang="en-CA" sz="1800" dirty="0">
                <a:solidFill>
                  <a:schemeClr val="bg1"/>
                </a:solidFill>
                <a:effectLst/>
                <a:latin typeface="Arial" panose="020B0604020202020204" pitchFamily="34" charset="0"/>
                <a:ea typeface="Times New Roman" panose="02020603050405020304" pitchFamily="18" charset="0"/>
              </a:rPr>
              <a:t> Setup </a:t>
            </a:r>
            <a:r>
              <a:rPr lang="en-CA" sz="1800" dirty="0">
                <a:solidFill>
                  <a:schemeClr val="bg1"/>
                </a:solidFill>
                <a:effectLst/>
                <a:latin typeface="Arial" panose="020B0604020202020204" pitchFamily="34" charset="0"/>
                <a:ea typeface="Times New Roman" panose="02020603050405020304" pitchFamily="18" charset="0"/>
                <a:hlinkClick r:id="rId6">
                  <a:extLst>
                    <a:ext uri="{A12FA001-AC4F-418D-AE19-62706E023703}">
                      <ahyp:hlinkClr xmlns:ahyp="http://schemas.microsoft.com/office/drawing/2018/hyperlinkcolor" val="tx"/>
                    </a:ext>
                  </a:extLst>
                </a:hlinkClick>
              </a:rPr>
              <a:t>–</a:t>
            </a:r>
            <a:r>
              <a:rPr lang="en-CA" sz="1800" dirty="0">
                <a:solidFill>
                  <a:schemeClr val="bg1"/>
                </a:solidFill>
                <a:effectLst/>
                <a:latin typeface="Arial" panose="020B0604020202020204" pitchFamily="34" charset="0"/>
                <a:ea typeface="Times New Roman" panose="02020603050405020304" pitchFamily="18" charset="0"/>
              </a:rPr>
              <a:t> </a:t>
            </a:r>
            <a:r>
              <a:rPr lang="en-CA" sz="1800" u="sng" dirty="0">
                <a:solidFill>
                  <a:schemeClr val="bg1"/>
                </a:solidFill>
                <a:effectLst/>
                <a:latin typeface="Arial" panose="020B0604020202020204" pitchFamily="34" charset="0"/>
                <a:ea typeface="Times New Roman" panose="02020603050405020304" pitchFamily="18" charset="0"/>
                <a:hlinkClick r:id="rId6">
                  <a:extLst>
                    <a:ext uri="{A12FA001-AC4F-418D-AE19-62706E023703}">
                      <ahyp:hlinkClr xmlns:ahyp="http://schemas.microsoft.com/office/drawing/2018/hyperlinkcolor" val="tx"/>
                    </a:ext>
                  </a:extLst>
                </a:hlinkClick>
              </a:rPr>
              <a:t>https://www.youtube.com/watch?v=eJdfsrvnhTE</a:t>
            </a: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lnSpc>
                <a:spcPct val="107000"/>
              </a:lnSpc>
              <a:spcAft>
                <a:spcPts val="800"/>
              </a:spcAft>
              <a:buNone/>
            </a:pPr>
            <a:r>
              <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158750" indent="0">
              <a:buNone/>
            </a:pPr>
            <a:r>
              <a:rPr lang="en-CA" sz="1800" dirty="0">
                <a:solidFill>
                  <a:schemeClr val="bg1"/>
                </a:solidFill>
                <a:effectLst/>
                <a:latin typeface="Arial" panose="020B0604020202020204" pitchFamily="34" charset="0"/>
                <a:ea typeface="Times New Roman" panose="02020603050405020304" pitchFamily="18" charset="0"/>
              </a:rPr>
              <a:t>Python Tutorial - </a:t>
            </a:r>
            <a:r>
              <a:rPr lang="en-CA" sz="1800" u="sng" dirty="0">
                <a:solidFill>
                  <a:schemeClr val="bg1"/>
                </a:solidFill>
                <a:effectLst/>
                <a:latin typeface="Arial" panose="020B0604020202020204" pitchFamily="34" charset="0"/>
                <a:ea typeface="Times New Roman" panose="02020603050405020304" pitchFamily="18" charset="0"/>
                <a:hlinkClick r:id="rId7">
                  <a:extLst>
                    <a:ext uri="{A12FA001-AC4F-418D-AE19-62706E023703}">
                      <ahyp:hlinkClr xmlns:ahyp="http://schemas.microsoft.com/office/drawing/2018/hyperlinkcolor" val="tx"/>
                    </a:ext>
                  </a:extLst>
                </a:hlinkClick>
              </a:rPr>
              <a:t>https://www.youtube.com/watch?v=_uQrJ0TkZlc</a:t>
            </a:r>
            <a:r>
              <a:rPr lang="en-CA" sz="1800" dirty="0">
                <a:solidFill>
                  <a:schemeClr val="bg1"/>
                </a:solidFill>
                <a:effectLst/>
                <a:latin typeface="Arial" panose="020B0604020202020204" pitchFamily="34" charset="0"/>
                <a:ea typeface="Times New Roman" panose="02020603050405020304" pitchFamily="18" charset="0"/>
              </a:rPr>
              <a:t> </a:t>
            </a:r>
            <a:endParaRPr lang="en-CA" sz="1800" dirty="0">
              <a:solidFill>
                <a:schemeClr val="bg1"/>
              </a:solidFill>
              <a:effectLst/>
              <a:latin typeface="Times New Roman" panose="02020603050405020304" pitchFamily="18" charset="0"/>
              <a:ea typeface="Times New Roman" panose="02020603050405020304" pitchFamily="18" charset="0"/>
            </a:endParaRPr>
          </a:p>
          <a:p>
            <a:pPr marL="158750" indent="0">
              <a:lnSpc>
                <a:spcPct val="107000"/>
              </a:lnSpc>
              <a:spcAft>
                <a:spcPts val="800"/>
              </a:spcAft>
              <a:buNone/>
            </a:pPr>
            <a:endParaRPr lang="en-CA"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CA"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Python </a:t>
            </a:r>
            <a:r>
              <a:rPr lang="en-CA" sz="18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DJango</a:t>
            </a:r>
            <a:r>
              <a:rPr lang="en-CA"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Tutorial - </a:t>
            </a:r>
            <a:r>
              <a:rPr lang="en-CA" sz="18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https://www.youtube.com/watch?v=rHux0gMZ3Eg</a:t>
            </a:r>
            <a:endParaRPr lang="en-CA" sz="18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en-CA" sz="1800"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CA"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Django Tutorial - </a:t>
            </a:r>
            <a:r>
              <a:rPr lang="en-CA" sz="1900" b="0" i="0" u="none" strike="noStrike" dirty="0">
                <a:solidFill>
                  <a:schemeClr val="bg1"/>
                </a:solidFill>
                <a:effectLst/>
                <a:latin typeface="+mj-lt"/>
                <a:hlinkClick r:id="rId9">
                  <a:extLst>
                    <a:ext uri="{A12FA001-AC4F-418D-AE19-62706E023703}">
                      <ahyp:hlinkClr xmlns:ahyp="http://schemas.microsoft.com/office/drawing/2018/hyperlinkcolor" val="tx"/>
                    </a:ext>
                  </a:extLst>
                </a:hlinkClick>
              </a:rPr>
              <a:t>https://www.youtube.com/watch?v=OTmQOjsl0eg</a:t>
            </a:r>
            <a:endParaRPr lang="en-CA" sz="1900" dirty="0">
              <a:solidFill>
                <a:schemeClr val="bg1"/>
              </a:solidFill>
              <a:effectLst/>
              <a:latin typeface="+mj-lt"/>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06178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1" name="Google Shape;141;p14"/>
          <p:cNvPicPr preferRelativeResize="0"/>
          <p:nvPr/>
        </p:nvPicPr>
        <p:blipFill>
          <a:blip r:embed="rId3">
            <a:alphaModFix/>
          </a:blip>
          <a:stretch>
            <a:fillRect/>
          </a:stretch>
        </p:blipFill>
        <p:spPr>
          <a:xfrm>
            <a:off x="3689153" y="1605298"/>
            <a:ext cx="1765693" cy="19329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6458-3851-480C-A9CF-849431AA0B95}"/>
              </a:ext>
            </a:extLst>
          </p:cNvPr>
          <p:cNvSpPr>
            <a:spLocks noGrp="1"/>
          </p:cNvSpPr>
          <p:nvPr>
            <p:ph type="title"/>
          </p:nvPr>
        </p:nvSpPr>
        <p:spPr/>
        <p:txBody>
          <a:bodyPr/>
          <a:lstStyle/>
          <a:p>
            <a:r>
              <a:rPr lang="en-CA" dirty="0"/>
              <a:t>What is Django?	</a:t>
            </a:r>
          </a:p>
        </p:txBody>
      </p:sp>
      <p:sp>
        <p:nvSpPr>
          <p:cNvPr id="3" name="Text Placeholder 2">
            <a:extLst>
              <a:ext uri="{FF2B5EF4-FFF2-40B4-BE49-F238E27FC236}">
                <a16:creationId xmlns:a16="http://schemas.microsoft.com/office/drawing/2014/main" id="{079C4B92-C042-48B7-8592-8E84DA521CBE}"/>
              </a:ext>
            </a:extLst>
          </p:cNvPr>
          <p:cNvSpPr>
            <a:spLocks noGrp="1"/>
          </p:cNvSpPr>
          <p:nvPr>
            <p:ph type="body" idx="1"/>
          </p:nvPr>
        </p:nvSpPr>
        <p:spPr>
          <a:xfrm>
            <a:off x="1297500" y="1307850"/>
            <a:ext cx="4103556" cy="3441900"/>
          </a:xfrm>
        </p:spPr>
        <p:txBody>
          <a:bodyPr>
            <a:normAutofit/>
          </a:bodyPr>
          <a:lstStyle/>
          <a:p>
            <a:r>
              <a:rPr lang="en-CA" dirty="0"/>
              <a:t>Django is a Python web framework that allows developers to quickly and effectively build secure and maintainable websites.</a:t>
            </a:r>
          </a:p>
          <a:p>
            <a:pPr marL="146050" indent="0">
              <a:buNone/>
            </a:pPr>
            <a:endParaRPr lang="en-CA" dirty="0"/>
          </a:p>
          <a:p>
            <a:r>
              <a:rPr lang="en-CA" dirty="0"/>
              <a:t>Built by developers, for developers.</a:t>
            </a:r>
          </a:p>
          <a:p>
            <a:pPr marL="146050" indent="0">
              <a:buNone/>
            </a:pPr>
            <a:endParaRPr lang="en-CA" dirty="0"/>
          </a:p>
          <a:p>
            <a:r>
              <a:rPr lang="en-CA" dirty="0"/>
              <a:t>Django is free and open source, with great up to date documentation, and a thriving active community</a:t>
            </a:r>
          </a:p>
          <a:p>
            <a:pPr marL="146050" indent="0">
              <a:buNone/>
            </a:pPr>
            <a:r>
              <a:rPr lang="en-CA" dirty="0"/>
              <a:t> </a:t>
            </a:r>
          </a:p>
          <a:p>
            <a:r>
              <a:rPr lang="en-CA" dirty="0"/>
              <a:t>Django takes care of many of the roadblocks web development endures, in order to let you focus more on writing the app, and less on building it from scratch.</a:t>
            </a:r>
          </a:p>
        </p:txBody>
      </p:sp>
      <p:pic>
        <p:nvPicPr>
          <p:cNvPr id="4" name="Google Shape;141;p14">
            <a:extLst>
              <a:ext uri="{FF2B5EF4-FFF2-40B4-BE49-F238E27FC236}">
                <a16:creationId xmlns:a16="http://schemas.microsoft.com/office/drawing/2014/main" id="{79B54CB2-7185-4A03-A567-FC3054C36E93}"/>
              </a:ext>
            </a:extLst>
          </p:cNvPr>
          <p:cNvPicPr preferRelativeResize="0"/>
          <p:nvPr/>
        </p:nvPicPr>
        <p:blipFill>
          <a:blip r:embed="rId3">
            <a:alphaModFix/>
          </a:blip>
          <a:stretch>
            <a:fillRect/>
          </a:stretch>
        </p:blipFill>
        <p:spPr>
          <a:xfrm>
            <a:off x="6570707" y="1605298"/>
            <a:ext cx="1765693" cy="1932904"/>
          </a:xfrm>
          <a:prstGeom prst="rect">
            <a:avLst/>
          </a:prstGeom>
          <a:noFill/>
          <a:ln>
            <a:noFill/>
          </a:ln>
        </p:spPr>
      </p:pic>
    </p:spTree>
    <p:extLst>
      <p:ext uri="{BB962C8B-B14F-4D97-AF65-F5344CB8AC3E}">
        <p14:creationId xmlns:p14="http://schemas.microsoft.com/office/powerpoint/2010/main" val="146468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Django helps you write software that is…</a:t>
            </a:r>
            <a:endParaRPr dirty="0"/>
          </a:p>
        </p:txBody>
      </p:sp>
      <p:sp>
        <p:nvSpPr>
          <p:cNvPr id="270" name="Google Shape;270;p33"/>
          <p:cNvSpPr txBox="1">
            <a:spLocks noGrp="1"/>
          </p:cNvSpPr>
          <p:nvPr>
            <p:ph type="body" idx="1"/>
          </p:nvPr>
        </p:nvSpPr>
        <p:spPr>
          <a:xfrm>
            <a:off x="1297500" y="1307850"/>
            <a:ext cx="6456612" cy="3398400"/>
          </a:xfrm>
          <a:prstGeom prst="rect">
            <a:avLst/>
          </a:prstGeom>
        </p:spPr>
        <p:txBody>
          <a:bodyPr spcFirstLastPara="1" wrap="square" lIns="91425" tIns="91425" rIns="91425" bIns="91425" anchor="t" anchorCtr="0">
            <a:normAutofit/>
          </a:bodyPr>
          <a:lstStyle/>
          <a:p>
            <a:pPr marL="914400" lvl="1" indent="-349250" algn="l" rtl="0">
              <a:spcBef>
                <a:spcPts val="0"/>
              </a:spcBef>
              <a:spcAft>
                <a:spcPts val="0"/>
              </a:spcAft>
              <a:buSzPts val="1900"/>
              <a:buChar char="○"/>
            </a:pPr>
            <a:r>
              <a:rPr lang="en" sz="2400" dirty="0"/>
              <a:t>Complete</a:t>
            </a:r>
            <a:endParaRPr sz="2400" dirty="0"/>
          </a:p>
          <a:p>
            <a:pPr marL="914400" lvl="1" indent="-349250" algn="l" rtl="0">
              <a:spcBef>
                <a:spcPts val="0"/>
              </a:spcBef>
              <a:spcAft>
                <a:spcPts val="0"/>
              </a:spcAft>
              <a:buSzPts val="1900"/>
              <a:buChar char="○"/>
            </a:pPr>
            <a:r>
              <a:rPr lang="en" sz="2400" dirty="0"/>
              <a:t>Versatile</a:t>
            </a:r>
            <a:endParaRPr sz="2400" dirty="0"/>
          </a:p>
          <a:p>
            <a:pPr marL="914400" lvl="1" indent="-349250" algn="l" rtl="0">
              <a:spcBef>
                <a:spcPts val="0"/>
              </a:spcBef>
              <a:spcAft>
                <a:spcPts val="0"/>
              </a:spcAft>
              <a:buSzPts val="1900"/>
              <a:buChar char="○"/>
            </a:pPr>
            <a:r>
              <a:rPr lang="en" sz="2400" dirty="0"/>
              <a:t>Secure</a:t>
            </a:r>
            <a:endParaRPr sz="2400" dirty="0"/>
          </a:p>
          <a:p>
            <a:pPr marL="914400" lvl="1" indent="-349250" algn="l" rtl="0">
              <a:spcBef>
                <a:spcPts val="0"/>
              </a:spcBef>
              <a:spcAft>
                <a:spcPts val="0"/>
              </a:spcAft>
              <a:buSzPts val="1900"/>
              <a:buChar char="○"/>
            </a:pPr>
            <a:r>
              <a:rPr lang="en" sz="2400" dirty="0"/>
              <a:t>Scalable</a:t>
            </a:r>
            <a:endParaRPr sz="2400" dirty="0"/>
          </a:p>
          <a:p>
            <a:pPr marL="914400" lvl="1" indent="-349250" algn="l" rtl="0">
              <a:spcBef>
                <a:spcPts val="0"/>
              </a:spcBef>
              <a:spcAft>
                <a:spcPts val="0"/>
              </a:spcAft>
              <a:buSzPts val="1900"/>
              <a:buChar char="○"/>
            </a:pPr>
            <a:r>
              <a:rPr lang="en" sz="2400" dirty="0"/>
              <a:t>Maintainable</a:t>
            </a:r>
            <a:endParaRPr sz="2400" dirty="0"/>
          </a:p>
          <a:p>
            <a:pPr marL="914400" lvl="1" indent="-349250" algn="l" rtl="0">
              <a:spcBef>
                <a:spcPts val="0"/>
              </a:spcBef>
              <a:spcAft>
                <a:spcPts val="0"/>
              </a:spcAft>
              <a:buSzPts val="1900"/>
              <a:buChar char="○"/>
            </a:pPr>
            <a:r>
              <a:rPr lang="en" sz="2400" dirty="0"/>
              <a:t>Portable</a:t>
            </a:r>
            <a:endParaRPr sz="2400" dirty="0"/>
          </a:p>
          <a:p>
            <a:pPr marL="0" lvl="0" indent="0" algn="l" rtl="0">
              <a:spcBef>
                <a:spcPts val="1200"/>
              </a:spcBef>
              <a:spcAft>
                <a:spcPts val="1200"/>
              </a:spcAft>
              <a:buNone/>
            </a:pPr>
            <a:endParaRPr dirty="0"/>
          </a:p>
        </p:txBody>
      </p:sp>
      <p:pic>
        <p:nvPicPr>
          <p:cNvPr id="1028" name="Picture 4" descr="Python and Django Full Stack Web Developer Bootcamp : r/django">
            <a:extLst>
              <a:ext uri="{FF2B5EF4-FFF2-40B4-BE49-F238E27FC236}">
                <a16:creationId xmlns:a16="http://schemas.microsoft.com/office/drawing/2014/main" id="{47761B52-A2DC-4EC9-96AE-1F87814DC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560" y="1307850"/>
            <a:ext cx="3956304" cy="2527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0257-4A45-4D5A-8350-7BAE00E46760}"/>
              </a:ext>
            </a:extLst>
          </p:cNvPr>
          <p:cNvSpPr>
            <a:spLocks noGrp="1"/>
          </p:cNvSpPr>
          <p:nvPr>
            <p:ph type="title"/>
          </p:nvPr>
        </p:nvSpPr>
        <p:spPr>
          <a:xfrm>
            <a:off x="823850" y="866775"/>
            <a:ext cx="4776850" cy="3521100"/>
          </a:xfrm>
        </p:spPr>
        <p:txBody>
          <a:bodyPr>
            <a:normAutofit/>
          </a:bodyPr>
          <a:lstStyle/>
          <a:p>
            <a:r>
              <a:rPr lang="en-CA" sz="3600" dirty="0"/>
              <a:t>What’s do we get “out of the box”?</a:t>
            </a:r>
            <a:endParaRPr lang="en-CA" sz="4000" dirty="0"/>
          </a:p>
        </p:txBody>
      </p:sp>
    </p:spTree>
    <p:extLst>
      <p:ext uri="{BB962C8B-B14F-4D97-AF65-F5344CB8AC3E}">
        <p14:creationId xmlns:p14="http://schemas.microsoft.com/office/powerpoint/2010/main" val="195391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A79D-9CC0-4BFE-A7C8-56E6B80CDFFB}"/>
              </a:ext>
            </a:extLst>
          </p:cNvPr>
          <p:cNvSpPr>
            <a:spLocks noGrp="1"/>
          </p:cNvSpPr>
          <p:nvPr>
            <p:ph type="title"/>
          </p:nvPr>
        </p:nvSpPr>
        <p:spPr/>
        <p:txBody>
          <a:bodyPr/>
          <a:lstStyle/>
          <a:p>
            <a:r>
              <a:rPr lang="en-CA" dirty="0"/>
              <a:t>What we are given “Out of the box”</a:t>
            </a:r>
          </a:p>
        </p:txBody>
      </p:sp>
      <p:sp>
        <p:nvSpPr>
          <p:cNvPr id="3" name="Text Placeholder 2">
            <a:extLst>
              <a:ext uri="{FF2B5EF4-FFF2-40B4-BE49-F238E27FC236}">
                <a16:creationId xmlns:a16="http://schemas.microsoft.com/office/drawing/2014/main" id="{D845D0BA-8302-4644-BB14-FA9C123F2156}"/>
              </a:ext>
            </a:extLst>
          </p:cNvPr>
          <p:cNvSpPr>
            <a:spLocks noGrp="1"/>
          </p:cNvSpPr>
          <p:nvPr>
            <p:ph type="body" idx="1"/>
          </p:nvPr>
        </p:nvSpPr>
        <p:spPr>
          <a:xfrm>
            <a:off x="1297500" y="1085437"/>
            <a:ext cx="3647562" cy="3892963"/>
          </a:xfrm>
        </p:spPr>
        <p:txBody>
          <a:bodyPr>
            <a:normAutofit fontScale="92500" lnSpcReduction="20000"/>
          </a:bodyPr>
          <a:lstStyle/>
          <a:p>
            <a:r>
              <a:rPr lang="en-CA" dirty="0"/>
              <a:t>The container</a:t>
            </a:r>
          </a:p>
          <a:p>
            <a:pPr lvl="1"/>
            <a:r>
              <a:rPr lang="en-CA" dirty="0"/>
              <a:t>Root directory of the project</a:t>
            </a:r>
          </a:p>
          <a:p>
            <a:pPr lvl="1"/>
            <a:r>
              <a:rPr lang="en-CA" dirty="0"/>
              <a:t>Its name is used as a R</a:t>
            </a:r>
            <a:r>
              <a:rPr lang="en-CA" sz="1100" dirty="0"/>
              <a:t>eference point across the entire project (</a:t>
            </a:r>
            <a:r>
              <a:rPr lang="en-CA" sz="1100" dirty="0" err="1"/>
              <a:t>e,g</a:t>
            </a:r>
            <a:r>
              <a:rPr lang="en-CA" sz="1100" dirty="0"/>
              <a:t>. mysite.url) </a:t>
            </a:r>
            <a:endParaRPr lang="en-CA" dirty="0"/>
          </a:p>
          <a:p>
            <a:r>
              <a:rPr lang="en-CA" dirty="0"/>
              <a:t>manage.py</a:t>
            </a:r>
          </a:p>
          <a:p>
            <a:pPr lvl="1"/>
            <a:r>
              <a:rPr lang="en-CA" dirty="0"/>
              <a:t>Method to interact with Django via CMD</a:t>
            </a:r>
          </a:p>
          <a:p>
            <a:endParaRPr lang="en-CA" dirty="0"/>
          </a:p>
          <a:p>
            <a:r>
              <a:rPr lang="en-CA" dirty="0"/>
              <a:t>__init__.py</a:t>
            </a:r>
          </a:p>
          <a:p>
            <a:pPr lvl="1"/>
            <a:r>
              <a:rPr lang="en-CA" dirty="0"/>
              <a:t>Lets python know the directory should be considered a python package</a:t>
            </a:r>
          </a:p>
          <a:p>
            <a:pPr marL="146050" indent="0">
              <a:buNone/>
            </a:pPr>
            <a:endParaRPr lang="en-CA" dirty="0"/>
          </a:p>
          <a:p>
            <a:r>
              <a:rPr lang="en-CA" dirty="0"/>
              <a:t>settings.py</a:t>
            </a:r>
          </a:p>
          <a:p>
            <a:pPr lvl="1"/>
            <a:r>
              <a:rPr lang="en-CA" dirty="0"/>
              <a:t>Settings/configuration for the project</a:t>
            </a:r>
          </a:p>
          <a:p>
            <a:endParaRPr lang="en-CA" dirty="0"/>
          </a:p>
          <a:p>
            <a:r>
              <a:rPr lang="en-CA" dirty="0"/>
              <a:t>urls.py</a:t>
            </a:r>
          </a:p>
          <a:p>
            <a:pPr lvl="1"/>
            <a:r>
              <a:rPr lang="en-CA" dirty="0"/>
              <a:t>URL declarations for the project</a:t>
            </a:r>
          </a:p>
          <a:p>
            <a:endParaRPr lang="en-CA" dirty="0"/>
          </a:p>
          <a:p>
            <a:r>
              <a:rPr lang="en-CA" dirty="0"/>
              <a:t>asgi.py</a:t>
            </a:r>
          </a:p>
          <a:p>
            <a:pPr lvl="1"/>
            <a:r>
              <a:rPr lang="en-CA" dirty="0"/>
              <a:t>Entry point for ASGI-compatible web servers</a:t>
            </a:r>
          </a:p>
          <a:p>
            <a:endParaRPr lang="en-CA" dirty="0"/>
          </a:p>
          <a:p>
            <a:r>
              <a:rPr lang="en-CA" dirty="0"/>
              <a:t>wsgi.py</a:t>
            </a:r>
          </a:p>
          <a:p>
            <a:pPr lvl="1"/>
            <a:r>
              <a:rPr lang="en-CA" dirty="0"/>
              <a:t>Entry point for WSGI-compatible web servers</a:t>
            </a:r>
          </a:p>
        </p:txBody>
      </p:sp>
      <p:pic>
        <p:nvPicPr>
          <p:cNvPr id="11" name="Picture 10">
            <a:extLst>
              <a:ext uri="{FF2B5EF4-FFF2-40B4-BE49-F238E27FC236}">
                <a16:creationId xmlns:a16="http://schemas.microsoft.com/office/drawing/2014/main" id="{279E378A-17A1-4C80-9B1B-FB9B03A94F0F}"/>
              </a:ext>
            </a:extLst>
          </p:cNvPr>
          <p:cNvPicPr>
            <a:picLocks noChangeAspect="1"/>
          </p:cNvPicPr>
          <p:nvPr/>
        </p:nvPicPr>
        <p:blipFill>
          <a:blip r:embed="rId3"/>
          <a:stretch>
            <a:fillRect/>
          </a:stretch>
        </p:blipFill>
        <p:spPr>
          <a:xfrm>
            <a:off x="5083834" y="1085437"/>
            <a:ext cx="3514163" cy="2750214"/>
          </a:xfrm>
          <a:prstGeom prst="rect">
            <a:avLst/>
          </a:prstGeom>
        </p:spPr>
      </p:pic>
    </p:spTree>
    <p:extLst>
      <p:ext uri="{BB962C8B-B14F-4D97-AF65-F5344CB8AC3E}">
        <p14:creationId xmlns:p14="http://schemas.microsoft.com/office/powerpoint/2010/main" val="230447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2144-1F49-4004-9059-60E504DDB860}"/>
              </a:ext>
            </a:extLst>
          </p:cNvPr>
          <p:cNvSpPr>
            <a:spLocks noGrp="1"/>
          </p:cNvSpPr>
          <p:nvPr>
            <p:ph type="title"/>
          </p:nvPr>
        </p:nvSpPr>
        <p:spPr/>
        <p:txBody>
          <a:bodyPr/>
          <a:lstStyle/>
          <a:p>
            <a:r>
              <a:rPr lang="en-CA" dirty="0"/>
              <a:t>Lets run it!</a:t>
            </a:r>
          </a:p>
        </p:txBody>
      </p:sp>
      <p:sp>
        <p:nvSpPr>
          <p:cNvPr id="3" name="Text Placeholder 2">
            <a:extLst>
              <a:ext uri="{FF2B5EF4-FFF2-40B4-BE49-F238E27FC236}">
                <a16:creationId xmlns:a16="http://schemas.microsoft.com/office/drawing/2014/main" id="{91B152F2-F8EF-4C68-AF56-1EDD16587DE0}"/>
              </a:ext>
            </a:extLst>
          </p:cNvPr>
          <p:cNvSpPr>
            <a:spLocks noGrp="1"/>
          </p:cNvSpPr>
          <p:nvPr>
            <p:ph type="body" idx="1"/>
          </p:nvPr>
        </p:nvSpPr>
        <p:spPr/>
        <p:txBody>
          <a:bodyPr/>
          <a:lstStyle/>
          <a:p>
            <a:r>
              <a:rPr lang="en-CA" sz="1800" dirty="0"/>
              <a:t>Now that we have a project created lets see what Django gave us.</a:t>
            </a:r>
          </a:p>
          <a:p>
            <a:r>
              <a:rPr lang="en-CA" sz="1800" dirty="0"/>
              <a:t>Run this command in CMD.</a:t>
            </a:r>
          </a:p>
          <a:p>
            <a:endParaRPr lang="en-CA" sz="1800" dirty="0"/>
          </a:p>
          <a:p>
            <a:endParaRPr lang="en-CA" sz="1800" dirty="0"/>
          </a:p>
          <a:p>
            <a:endParaRPr lang="en-CA" sz="1800" dirty="0"/>
          </a:p>
          <a:p>
            <a:r>
              <a:rPr lang="en-CA" sz="1800" dirty="0"/>
              <a:t>And after a few simple commands we have this………..</a:t>
            </a:r>
          </a:p>
          <a:p>
            <a:endParaRPr lang="en-CA" dirty="0"/>
          </a:p>
        </p:txBody>
      </p:sp>
      <p:pic>
        <p:nvPicPr>
          <p:cNvPr id="5" name="Picture 4">
            <a:extLst>
              <a:ext uri="{FF2B5EF4-FFF2-40B4-BE49-F238E27FC236}">
                <a16:creationId xmlns:a16="http://schemas.microsoft.com/office/drawing/2014/main" id="{99D88E87-F25D-4E01-932A-D3479550A50E}"/>
              </a:ext>
            </a:extLst>
          </p:cNvPr>
          <p:cNvPicPr>
            <a:picLocks noChangeAspect="1"/>
          </p:cNvPicPr>
          <p:nvPr/>
        </p:nvPicPr>
        <p:blipFill>
          <a:blip r:embed="rId2"/>
          <a:stretch>
            <a:fillRect/>
          </a:stretch>
        </p:blipFill>
        <p:spPr>
          <a:xfrm>
            <a:off x="1536700" y="2808807"/>
            <a:ext cx="6309800" cy="608011"/>
          </a:xfrm>
          <a:prstGeom prst="rect">
            <a:avLst/>
          </a:prstGeom>
        </p:spPr>
      </p:pic>
    </p:spTree>
    <p:extLst>
      <p:ext uri="{BB962C8B-B14F-4D97-AF65-F5344CB8AC3E}">
        <p14:creationId xmlns:p14="http://schemas.microsoft.com/office/powerpoint/2010/main" val="5171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04B-550F-4EEE-8DE2-9AC306D49E43}"/>
              </a:ext>
            </a:extLst>
          </p:cNvPr>
          <p:cNvSpPr>
            <a:spLocks noGrp="1"/>
          </p:cNvSpPr>
          <p:nvPr>
            <p:ph type="title"/>
          </p:nvPr>
        </p:nvSpPr>
        <p:spPr/>
        <p:txBody>
          <a:bodyPr>
            <a:normAutofit/>
          </a:bodyPr>
          <a:lstStyle/>
          <a:p>
            <a:r>
              <a:rPr lang="en-CA" dirty="0"/>
              <a:t>A fully equipped Website</a:t>
            </a:r>
          </a:p>
        </p:txBody>
      </p:sp>
      <p:pic>
        <p:nvPicPr>
          <p:cNvPr id="4" name="Picture 3">
            <a:extLst>
              <a:ext uri="{FF2B5EF4-FFF2-40B4-BE49-F238E27FC236}">
                <a16:creationId xmlns:a16="http://schemas.microsoft.com/office/drawing/2014/main" id="{728F083A-31C3-4B51-A0F7-8EF6C60EA95F}"/>
              </a:ext>
            </a:extLst>
          </p:cNvPr>
          <p:cNvPicPr>
            <a:picLocks noChangeAspect="1"/>
          </p:cNvPicPr>
          <p:nvPr/>
        </p:nvPicPr>
        <p:blipFill>
          <a:blip r:embed="rId3"/>
          <a:stretch>
            <a:fillRect/>
          </a:stretch>
        </p:blipFill>
        <p:spPr>
          <a:xfrm>
            <a:off x="609301" y="1066750"/>
            <a:ext cx="3969413" cy="3022650"/>
          </a:xfrm>
          <a:prstGeom prst="rect">
            <a:avLst/>
          </a:prstGeom>
        </p:spPr>
      </p:pic>
      <p:pic>
        <p:nvPicPr>
          <p:cNvPr id="8" name="Picture 7">
            <a:extLst>
              <a:ext uri="{FF2B5EF4-FFF2-40B4-BE49-F238E27FC236}">
                <a16:creationId xmlns:a16="http://schemas.microsoft.com/office/drawing/2014/main" id="{FCE934D2-B659-4123-A377-5F2C52BD856C}"/>
              </a:ext>
            </a:extLst>
          </p:cNvPr>
          <p:cNvPicPr>
            <a:picLocks noChangeAspect="1"/>
          </p:cNvPicPr>
          <p:nvPr/>
        </p:nvPicPr>
        <p:blipFill>
          <a:blip r:embed="rId4"/>
          <a:stretch>
            <a:fillRect/>
          </a:stretch>
        </p:blipFill>
        <p:spPr>
          <a:xfrm>
            <a:off x="4939715" y="1066750"/>
            <a:ext cx="3757686" cy="3022650"/>
          </a:xfrm>
          <a:prstGeom prst="rect">
            <a:avLst/>
          </a:prstGeom>
        </p:spPr>
      </p:pic>
    </p:spTree>
    <p:extLst>
      <p:ext uri="{BB962C8B-B14F-4D97-AF65-F5344CB8AC3E}">
        <p14:creationId xmlns:p14="http://schemas.microsoft.com/office/powerpoint/2010/main" val="176406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6CCE-E623-4B2C-94F6-E0BFBC9E383A}"/>
              </a:ext>
            </a:extLst>
          </p:cNvPr>
          <p:cNvSpPr>
            <a:spLocks noGrp="1"/>
          </p:cNvSpPr>
          <p:nvPr>
            <p:ph type="title"/>
          </p:nvPr>
        </p:nvSpPr>
        <p:spPr/>
        <p:txBody>
          <a:bodyPr/>
          <a:lstStyle/>
          <a:p>
            <a:r>
              <a:rPr lang="en-CA" dirty="0"/>
              <a:t>Python vs other languages</a:t>
            </a:r>
          </a:p>
        </p:txBody>
      </p:sp>
    </p:spTree>
    <p:extLst>
      <p:ext uri="{BB962C8B-B14F-4D97-AF65-F5344CB8AC3E}">
        <p14:creationId xmlns:p14="http://schemas.microsoft.com/office/powerpoint/2010/main" val="156557736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TotalTime>
  <Words>1247</Words>
  <Application>Microsoft Office PowerPoint</Application>
  <PresentationFormat>On-screen Show (16:9)</PresentationFormat>
  <Paragraphs>156</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Montserrat</vt:lpstr>
      <vt:lpstr>Roboto</vt:lpstr>
      <vt:lpstr>Lato</vt:lpstr>
      <vt:lpstr>Times New Roman</vt:lpstr>
      <vt:lpstr>Arial</vt:lpstr>
      <vt:lpstr>Consolas</vt:lpstr>
      <vt:lpstr>Focus</vt:lpstr>
      <vt:lpstr>An Introduction to Django</vt:lpstr>
      <vt:lpstr>PowerPoint Presentation</vt:lpstr>
      <vt:lpstr>What is Django? </vt:lpstr>
      <vt:lpstr>Django helps you write software that is…</vt:lpstr>
      <vt:lpstr>What’s do we get “out of the box”?</vt:lpstr>
      <vt:lpstr>What we are given “Out of the box”</vt:lpstr>
      <vt:lpstr>Lets run it!</vt:lpstr>
      <vt:lpstr>A fully equipped Website</vt:lpstr>
      <vt:lpstr>Python vs other languages</vt:lpstr>
      <vt:lpstr>Variables</vt:lpstr>
      <vt:lpstr>Functions </vt:lpstr>
      <vt:lpstr>Classes </vt:lpstr>
      <vt:lpstr>Django Installation</vt:lpstr>
      <vt:lpstr>Its as easy as 1,2,3</vt:lpstr>
      <vt:lpstr>And that’s it!</vt:lpstr>
      <vt:lpstr>Outside Reading and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Python</dc:title>
  <cp:lastModifiedBy>Ekstrom, Joe</cp:lastModifiedBy>
  <cp:revision>22</cp:revision>
  <dcterms:modified xsi:type="dcterms:W3CDTF">2022-03-11T20:29:51Z</dcterms:modified>
</cp:coreProperties>
</file>