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3T20:34:32.2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39,'112'-20,"358"19,-229 3,-149 7,3 1,-61-8,-1 1,48 11,-48-7,0-2,52 2,64 11,-41-20,83 4,-121 7,-37-5,51 2,65 3,1 0,-80-10,102 2,-112 8,-38-5,-1-1,25 0,83 6,4 1,129 6,-262-16,46 2,49-3,43 2,-77 8,-41-5,1-1,27 0,16-2,97 12,-8 6,-55-12,-71-6,49 6,-22 0,0-3,106-5,-54-2,1369 3,-1448-1,45-9,-22 2,1 1,-21 2,57-2,100-11,-38-1,-122 17,0-1,47-11,-49 8,1 1,0 1,31 0,-22 5,-8 0,0-1,0-1,52-10,-59 7,0 2,1 0,21 1,-21 1,0-1,39-7,105-15,-139 20,52 1,-55 2,0 0,-1-2,33-6,-19 0,1 1,-1 2,72-2,-14-2,-1 0,93-10,1402 20,-1439-21,169 21,-303-1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4T08:27:20.4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1 248,'0'-1,"1"0,-1 0,1 0,-1 0,1 0,0 0,0 0,-1 0,1 1,0-1,0 0,0 1,0-1,0 0,0 1,0-1,0 1,0-1,0 1,0 0,0-1,0 1,0 0,0 0,1 0,-1 0,1 0,39-3,-36 3,126 2,58-4,-92-16,4 1,73-4,-48 2,104-19,-175 30,-31 4,47-2,-48 5,-1-1,1-2,30-7,-30 5,0 1,0 1,30 0,74-6,8 1,-83 8,79-12,-56 7,140 5,-91 4,-75-4,71-12,-51 7,0 2,71 7,-21 0,-70-4,-19 0,1 1,0 2,54 9,-49-5,0-2,0-2,0-1,43-4,8 0,35 1,129 5,-190 5,-40-4,1-1,23 0,-7-3,-12-1,0 1,0 1,0 1,27 7,-34-5,1-2,27 2,35 5,-42-3,-1-2,1-2,77-4,-24-1,42 0,141 6,-216 7,-39-7,-1 0,28 1,64-5,-96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4T08:27:22.0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1 194,'0'-1,"1"0,-1 0,1 0,-1 0,1 0,0 0,-1 0,1 0,0 0,0 0,0 1,0-1,0 0,-1 1,1-1,1 1,-1-1,0 1,0-1,0 1,0 0,0-1,0 1,0 0,0 0,1 0,0 0,39-3,-36 3,105-9,26 0,13-1,1 1,-120 8,46-8,-8 0,3 2,115-5,-123 13,7 1,1-3,70-11,-86 6,0 2,82 6,52-2,-126-9,-42 5,1 1,23 0,75 6,134-6,-194-6,-39 6,-1 0,28-1,644 5,-544-20,-91 19,-18 1,0-2,70-10,-58 4,0 3,0 2,63 5,-8 0,1201-3,-1291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4T08:27:29.0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1,'1'5,"-1"1,0-1,1 0,0 0,0 0,1 1,-1-1,1 0,0-1,1 1,-1 0,1-1,0 1,0-1,0 0,0 0,1 0,0 0,0-1,0 1,0-1,9 5,7 2,-1-1,2 0,-1-2,30 7,11 5,-40-13,0-1,43 5,-28-5,21 0,1-2,72-5,-24-1,361 3,-443-1,1-2,-1 0,27-9,-26 6,0 1,44-3,-9 8,-34 1,1-1,0-1,46-9,-37 4,0 2,0 2,0 1,42 4,10 0,-33-5,77-11,-100 10,55 2,-62 2,1-2,-1 0,49-9,-35 1,0 2,1 2,76-1,-100 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4T08:27:39.6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0,'111'20,"-91"-18,-1 0,1 2,23 7,-24-6,0 0,0-2,29 3,31 3,10 0,1947-10,-1887-18,1439 20,-1572-1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4T08:27:41.5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4144 174,'-127'3,"-138"-6,152-16,-17 0,50 1,62 13,0 0,-1 2,-33-3,-134-13,36 0,110 18,-74-11,-17-7,100 15,-1 2,-45 2,50 2,0-2,0-1,-54-9,45 4,0 2,0 1,-1 2,-41 5,-9-2,-1239-2,1301 2,1 0,0 2,-27 7,26-5,0-1,-44 3,-435-8,488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4T08:31:36.4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0,'579'0,"-557"2,1 0,0 1,22 7,-23-5,1 0,-1-2,28 1,98 12,68 1,-35-1,809-16,-962-3,1-2,-1 0,0-2,-1-1,1-1,35-18,-51 22,-2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4T08:31:41.6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174 80,'-1'-2,"1"-1,-1 1,0-1,-1 0,1 1,0 0,-1-1,1 1,-1 0,0 0,0 0,0 0,0 0,-4-3,-34-24,37 27,-1 0,1 1,-1-1,0 1,0-1,0 1,0 0,0 1,0-1,0 1,0 0,0 0,-1 0,-6 1,9 0,0-1,0 1,0-1,0 1,0 0,0-1,0 1,0 0,0 1,1-1,-1 0,0 0,1 1,-1-1,1 1,-1-1,1 1,0 0,0-1,0 1,0 0,0 0,0 0,0 0,0 0,1 0,-1 0,1 0,0 0,-1 3,2-3,-1 0,0-1,1 1,0 0,-1-1,1 1,0-1,0 1,0-1,0 1,0-1,0 0,0 0,1 1,-1-1,0 0,1 0,-1 0,0 0,1-1,-1 1,1 0,0-1,-1 1,1-1,0 1,-1-1,3 1,59 10,-50-10,32 7,-18-3,1-2,34 1,746-4,-676-17,16 0,-103 17,0-2,51-8,-48 5,1 2,82 5,-33 0,413-2,-346 17,-92-7,-31-3,1 0,-21-3,0-2,23 1,104 14,362-18,-363 18,17-1,-16 1,478-17,-462-18,-116 18,-35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3T20:34:37.8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80,'43'1,"0"2,44 8,-15-3,-44-6,-1 2,29 7,-2 1,0-2,62 4,-51-6,-36-3,45 0,113 14,-38 0,19-1,1308-19,-1289-18,-156 18,0-1,42-9,-37 7,1 1,0 2,38 4,-28-1,52-4,-39-6,-38 4,0 1,23 0,-9 2,-1-1,49-9,-31 1,1 4,77-1,-107 6,45-8,24-1,10 12,112-4,-155-6,-38 4,0 1,23 0,1 3,1-2,52-10,-50 7,1 2,83 5,-33 0,-55-2,1-2,54-11,-52 8,0 2,88 5,-36 0,9 0,118-4,-157-7,-36 5,49-2,-49 6,1-2,49-10,-36 7,1 1,87 6,-37 1,-66-4,0-2,36-7,-19 4,0 3,83 5,-34 0,742-2,-654 20,-143-20,0 2,58 10,-42-3,0-2,78 0,-63 2,-2 1,-37-9,64 12,-62-9,1-1,55-4,-58 0,1 1,70 10,-55-4,1-1,0-3,56-5,-3 0,-34 2,80 3,-92 7,-39-6,0 0,26 1,83-2,133-6,-261 5,0-1,0-1,0 1,0 0,0 0,0-1,0 1,0-1,0 0,0 0,0 1,0-1,-1 0,4-3,-10-1,-18 2,-10 3,0 2,1 2,-1 0,-54 17,63-17,1-1,-1-1,1 0,-33-4,32 1,0 0,0 2,0 1,-30 6,25-3,0-2,0 0,0-2,-48-4,35 0,-51 5,33 7,38-5,0-2,-23 2,-34-6,-85 3,103 8,41-5,-1-1,-26 1,-5-5,21-1,1 2,-1 2,-58 9,63-7,-1 0,0-2,1-2,-38-2,26 0,-45 4,23 7,39-5,1-1,-28 0,-924-4,947 0,-1-2,1-1,-27-7,27 5,0 1,0 2,-33-2,-53-4,76 4,-43 0,38 6,10 0,1-1,-1-1,-54-10,48 5,0 2,0 1,0 3,-43 3,-8-1,-1052-2,1123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3T20:34:39.7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6817 0,'-1925'0,"1777"20,100-17,0 1,-50 12,44-6,23-6,0-2,-47-3,51 0,0 1,0 1,0 1,-27 6,29-4,0-1,0-1,-1-1,-33-4,-53 3,52 10,39-7,0 0,-27 1,2-4,0 2,-53 9,13-5,65-6,1 1,0 1,-23 5,24-3,-1-2,-35 2,34-4,1 1,-32 7,29-4,-1-1,-34 0,-35 5,39-1,0-3,-106-5,54-2,-603 3,522-19,59 10,-6 0,59-1,2 1,-1030 9,1078 2,-46 8,18-2,-7 6,47-12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3T20:34:42.0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39,'2093'0,"-1944"-19,-51 9,-66 6,43-1,19 6,-78-1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3T20:36:28.3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1,'1234'0,"-1086"19,-62-20,-39-1,0 2,92 14,-89-8,2-1,-1-3,63-5,-8 0,28 1,142 5,-215 5,-40-4,1-1,24 0,3503-4,-3401-18,-53 21,72-3,-107-9,-39 7,0 0,26-1,50 6,106-3,-133-8,-36 4,49 0,1207 7,-694-3,-409 20,-156-18,0 1,42 9,57 8,-74-14,0-2,77-5,-27-1,940 3,-897-19,-68 18,137 4,-158 5,-38-4,-1-1,25 0,68-5,127 4,-181 7,-38-5,0-1,23 0,-13-3,-1 3,42 8,-48-8,1-1,29-1,-33-2,0 2,1 0,31 7,-18-2,1-2,-1-2,0-1,42-4,9 0,324 3,-262-19,-18 0,-114 18,0-2,0 0,31-10,21-4,42-2,-65 13,-4 0,58 0,161 7,-245-1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3T20:36:54.2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0,'21'2,"-1"0,0 2,0 0,-1 1,38 15,-32-11,-1-1,50 10,95 5,-73-6,-72-11,0-1,1-1,30 1,115 7,-97-5,37 11,-78-12,0 0,56 1,1239-9,-731 3,-447 18,935-19,-935-20,-115 19,-1-2,35-7,-37 7,0 0,49 4,-53 0,0-1,0-1,53-9,-60 6,2 2,-1 0,27 1,-27 1,0-1,0 0,29-7,-26 4,1 1,-1 1,1 1,27 2,-27 0,0-1,0-1,48-8,-49 4,0 2,0 1,27 1,-24 1,0-1,32-6,-22 2,1 1,0 3,52 3,61-2,-91-9,-38 5,0 1,23 0,815 4,-673 18,-77-10,-74-4,42 0,-11-6,-15-1,0 2,95 13,-95-6,1-3,0-2,56-5,-3 1,-70 3,1 1,44 9,-45-6,1-3,-1-1,40-4,-29 1,52 4,-39 7,-38-5,0-1,23 0,684-4,-637 11,3 0,43-13,154 6,-222 5,-36-3,49 0,1075-5,-1139-2,0 0,25-6,3 0,2 1,-19 2,60-2,134-11,-174 17,87-12,-97 9,71 2,-75 3,0-2,59-8,-64 4,0 3,1 0,34 4,53-3,-84-4,42-12,-61 12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3T20:36:59.4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25,'525'0,"-377"20,-30-11,11 0,-100-8,-1 2,54 12,-54-9,1-1,54 2,174 12,-211-18,75 12,-86-10,60-2,-67-2,0 2,0 0,49 9,50 13,56-8,-157-12,47 1,-51-4,1 2,45 7,-48-5,-1-1,28 0,35 6,-54-4,0-2,0-1,38-2,-36 0,0 0,52 9,-31-3,0-1,0-3,64-5,-9 0,-28 5,86-4,-104-7,-39 5,0 1,26-1,141-14,2221 19,-2381-3,45-7,-6-1,176-27,36 0,-262 34,-1 0,28-10,-30 9,-1 0,1 1,0 0,22-1,76-5,20 0,91-10,1617 21,-971-3,-720 20,860-20,-861-18,-62 20,-39 1,0-3,92-12,-102 8,1 2,75 2,-75 2,1-1,69-10,-55 3,0 3,0 2,56 5,-3-1,1878-2,-1877 10,-72-5,43-1,-24-5,-15 0,0 1,0 2,57 9,-55-5,0-2,1-1,71-6,-20 1,48-1,148 6,-219 6,-36-5,49 2,140 12,376-18,-451 19,656-19,-655 19,916-20,-916-18,168 20,-301-1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4T08:27:16.6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1,'25'1,"0"2,0 0,30 9,41 5,21-14,-83-3,0 0,60 10,-57-5,0-2,1-1,53-4,-41 0,51 4,-41 7,-38-5,0-1,23 0,554-4,-451-18,-46 21,77-4,-49-17,-80 12,-19 2,56-1,19 8,143-4,-188-7,-41 5,1 1,27-1,923 5,-840 19,-1-2,-114-18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4T08:27:18.7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20,'36'0,"-9"-1,0 1,1 2,50 9,-56-7,0-1,31 1,29 3,-49 0,3 0,0-1,64 1,-56-7,0 2,60 10,-55-7,1-2,83-5,-34 0,910 2,-862-19,-67 10,10-1,156-4,-194 10,81 5,34-2,-107-8,-40 5,1 1,27-1,812 5,-712-20,1066 20,-1197-1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AC27D8-32EE-4AA4-A761-FA924150BC1C}" type="datetimeFigureOut">
              <a:rPr lang="en-GB" smtClean="0"/>
              <a:t>04/11/2022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9A6619-99A2-4519-91C6-20DA0B5D4A9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73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C27D8-32EE-4AA4-A761-FA924150BC1C}" type="datetimeFigureOut">
              <a:rPr lang="en-GB" smtClean="0"/>
              <a:t>04/11/2022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9A6619-99A2-4519-91C6-20DA0B5D4A98}" type="slidenum">
              <a:rPr lang="en-GB" smtClean="0"/>
              <a:t>‹#›</a:t>
            </a:fld>
            <a:endParaRPr lang="en-GB"/>
          </a:p>
        </p:txBody>
      </p:sp>
    </p:spTree>
    <p:extLst>
      <p:ext uri="{BB962C8B-B14F-4D97-AF65-F5344CB8AC3E}">
        <p14:creationId xmlns:p14="http://schemas.microsoft.com/office/powerpoint/2010/main" val="3752629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C27D8-32EE-4AA4-A761-FA924150BC1C}" type="datetimeFigureOut">
              <a:rPr lang="en-GB" smtClean="0"/>
              <a:t>04/11/2022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9A6619-99A2-4519-91C6-20DA0B5D4A98}" type="slidenum">
              <a:rPr lang="en-GB" smtClean="0"/>
              <a:t>‹#›</a:t>
            </a:fld>
            <a:endParaRPr lang="en-GB"/>
          </a:p>
        </p:txBody>
      </p:sp>
    </p:spTree>
    <p:extLst>
      <p:ext uri="{BB962C8B-B14F-4D97-AF65-F5344CB8AC3E}">
        <p14:creationId xmlns:p14="http://schemas.microsoft.com/office/powerpoint/2010/main" val="4017104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C27D8-32EE-4AA4-A761-FA924150BC1C}" type="datetimeFigureOut">
              <a:rPr lang="en-GB" smtClean="0"/>
              <a:t>04/11/2022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9A6619-99A2-4519-91C6-20DA0B5D4A98}" type="slidenum">
              <a:rPr lang="en-GB" smtClean="0"/>
              <a:t>‹#›</a:t>
            </a:fld>
            <a:endParaRPr lang="en-GB"/>
          </a:p>
        </p:txBody>
      </p:sp>
    </p:spTree>
    <p:extLst>
      <p:ext uri="{BB962C8B-B14F-4D97-AF65-F5344CB8AC3E}">
        <p14:creationId xmlns:p14="http://schemas.microsoft.com/office/powerpoint/2010/main" val="408418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AC27D8-32EE-4AA4-A761-FA924150BC1C}" type="datetimeFigureOut">
              <a:rPr lang="en-GB" smtClean="0"/>
              <a:t>04/11/2022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9A6619-99A2-4519-91C6-20DA0B5D4A9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340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AC27D8-32EE-4AA4-A761-FA924150BC1C}" type="datetimeFigureOut">
              <a:rPr lang="en-GB" smtClean="0"/>
              <a:t>04/11/2022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9A6619-99A2-4519-91C6-20DA0B5D4A98}" type="slidenum">
              <a:rPr lang="en-GB" smtClean="0"/>
              <a:t>‹#›</a:t>
            </a:fld>
            <a:endParaRPr lang="en-GB"/>
          </a:p>
        </p:txBody>
      </p:sp>
    </p:spTree>
    <p:extLst>
      <p:ext uri="{BB962C8B-B14F-4D97-AF65-F5344CB8AC3E}">
        <p14:creationId xmlns:p14="http://schemas.microsoft.com/office/powerpoint/2010/main" val="2717333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AC27D8-32EE-4AA4-A761-FA924150BC1C}" type="datetimeFigureOut">
              <a:rPr lang="en-GB" smtClean="0"/>
              <a:t>04/11/2022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C9A6619-99A2-4519-91C6-20DA0B5D4A98}" type="slidenum">
              <a:rPr lang="en-GB" smtClean="0"/>
              <a:t>‹#›</a:t>
            </a:fld>
            <a:endParaRPr lang="en-GB"/>
          </a:p>
        </p:txBody>
      </p:sp>
    </p:spTree>
    <p:extLst>
      <p:ext uri="{BB962C8B-B14F-4D97-AF65-F5344CB8AC3E}">
        <p14:creationId xmlns:p14="http://schemas.microsoft.com/office/powerpoint/2010/main" val="437368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AC27D8-32EE-4AA4-A761-FA924150BC1C}" type="datetimeFigureOut">
              <a:rPr lang="en-GB" smtClean="0"/>
              <a:t>04/11/2022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C9A6619-99A2-4519-91C6-20DA0B5D4A98}" type="slidenum">
              <a:rPr lang="en-GB" smtClean="0"/>
              <a:t>‹#›</a:t>
            </a:fld>
            <a:endParaRPr lang="en-GB"/>
          </a:p>
        </p:txBody>
      </p:sp>
    </p:spTree>
    <p:extLst>
      <p:ext uri="{BB962C8B-B14F-4D97-AF65-F5344CB8AC3E}">
        <p14:creationId xmlns:p14="http://schemas.microsoft.com/office/powerpoint/2010/main" val="284238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DAC27D8-32EE-4AA4-A761-FA924150BC1C}" type="datetimeFigureOut">
              <a:rPr lang="en-GB" smtClean="0"/>
              <a:t>04/11/2022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3C9A6619-99A2-4519-91C6-20DA0B5D4A98}" type="slidenum">
              <a:rPr lang="en-GB" smtClean="0"/>
              <a:t>‹#›</a:t>
            </a:fld>
            <a:endParaRPr lang="en-GB"/>
          </a:p>
        </p:txBody>
      </p:sp>
    </p:spTree>
    <p:extLst>
      <p:ext uri="{BB962C8B-B14F-4D97-AF65-F5344CB8AC3E}">
        <p14:creationId xmlns:p14="http://schemas.microsoft.com/office/powerpoint/2010/main" val="1246044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AC27D8-32EE-4AA4-A761-FA924150BC1C}" type="datetimeFigureOut">
              <a:rPr lang="en-GB" smtClean="0"/>
              <a:t>04/11/2022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9A6619-99A2-4519-91C6-20DA0B5D4A98}" type="slidenum">
              <a:rPr lang="en-GB" smtClean="0"/>
              <a:t>‹#›</a:t>
            </a:fld>
            <a:endParaRPr lang="en-GB"/>
          </a:p>
        </p:txBody>
      </p:sp>
    </p:spTree>
    <p:extLst>
      <p:ext uri="{BB962C8B-B14F-4D97-AF65-F5344CB8AC3E}">
        <p14:creationId xmlns:p14="http://schemas.microsoft.com/office/powerpoint/2010/main" val="3970674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AC27D8-32EE-4AA4-A761-FA924150BC1C}" type="datetimeFigureOut">
              <a:rPr lang="en-GB" smtClean="0"/>
              <a:t>04/11/2022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9A6619-99A2-4519-91C6-20DA0B5D4A98}" type="slidenum">
              <a:rPr lang="en-GB" smtClean="0"/>
              <a:t>‹#›</a:t>
            </a:fld>
            <a:endParaRPr lang="en-GB"/>
          </a:p>
        </p:txBody>
      </p:sp>
    </p:spTree>
    <p:extLst>
      <p:ext uri="{BB962C8B-B14F-4D97-AF65-F5344CB8AC3E}">
        <p14:creationId xmlns:p14="http://schemas.microsoft.com/office/powerpoint/2010/main" val="1662735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AC27D8-32EE-4AA4-A761-FA924150BC1C}" type="datetimeFigureOut">
              <a:rPr lang="en-GB" smtClean="0"/>
              <a:t>04/11/2022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9A6619-99A2-4519-91C6-20DA0B5D4A98}"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047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customXml" Target="../ink/ink13.xml"/><Relationship Id="rId3" Type="http://schemas.openxmlformats.org/officeDocument/2006/relationships/customXml" Target="../ink/ink8.xml"/><Relationship Id="rId7" Type="http://schemas.openxmlformats.org/officeDocument/2006/relationships/customXml" Target="../ink/ink10.xml"/><Relationship Id="rId12" Type="http://schemas.openxmlformats.org/officeDocument/2006/relationships/image" Target="../media/image21.png"/><Relationship Id="rId2" Type="http://schemas.openxmlformats.org/officeDocument/2006/relationships/image" Target="../media/image16.pn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customXml" Target="../ink/ink12.xml"/><Relationship Id="rId5" Type="http://schemas.openxmlformats.org/officeDocument/2006/relationships/customXml" Target="../ink/ink9.xml"/><Relationship Id="rId15" Type="http://schemas.openxmlformats.org/officeDocument/2006/relationships/customXml" Target="../ink/ink14.xml"/><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customXml" Target="../ink/ink11.xml"/><Relationship Id="rId1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customXml" Target="../ink/ink16.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oxlab.github.io/pred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9.png"/><Relationship Id="rId2" Type="http://schemas.openxmlformats.org/officeDocument/2006/relationships/image" Target="../media/image4.png"/><Relationship Id="rId16"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4.xml"/><Relationship Id="rId1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0936-13F8-6E3F-D7F2-7B5428D2092C}"/>
              </a:ext>
            </a:extLst>
          </p:cNvPr>
          <p:cNvSpPr>
            <a:spLocks noGrp="1"/>
          </p:cNvSpPr>
          <p:nvPr>
            <p:ph type="ctrTitle"/>
          </p:nvPr>
        </p:nvSpPr>
        <p:spPr/>
        <p:txBody>
          <a:bodyPr/>
          <a:lstStyle/>
          <a:p>
            <a:r>
              <a:rPr lang="en-GB" dirty="0"/>
              <a:t>Predictive Coding</a:t>
            </a:r>
          </a:p>
        </p:txBody>
      </p:sp>
      <p:sp>
        <p:nvSpPr>
          <p:cNvPr id="3" name="Subtitle 2">
            <a:extLst>
              <a:ext uri="{FF2B5EF4-FFF2-40B4-BE49-F238E27FC236}">
                <a16:creationId xmlns:a16="http://schemas.microsoft.com/office/drawing/2014/main" id="{89D3CB33-8962-F56F-00DF-29D6719E859B}"/>
              </a:ext>
            </a:extLst>
          </p:cNvPr>
          <p:cNvSpPr>
            <a:spLocks noGrp="1"/>
          </p:cNvSpPr>
          <p:nvPr>
            <p:ph type="subTitle" idx="1"/>
          </p:nvPr>
        </p:nvSpPr>
        <p:spPr/>
        <p:txBody>
          <a:bodyPr/>
          <a:lstStyle/>
          <a:p>
            <a:r>
              <a:rPr lang="en-GB" dirty="0"/>
              <a:t>The Removal of redundancy from input</a:t>
            </a:r>
          </a:p>
        </p:txBody>
      </p:sp>
    </p:spTree>
    <p:extLst>
      <p:ext uri="{BB962C8B-B14F-4D97-AF65-F5344CB8AC3E}">
        <p14:creationId xmlns:p14="http://schemas.microsoft.com/office/powerpoint/2010/main" val="548973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21C52-7908-EFCA-F9DA-7C873EE3F3DC}"/>
              </a:ext>
            </a:extLst>
          </p:cNvPr>
          <p:cNvSpPr>
            <a:spLocks noGrp="1"/>
          </p:cNvSpPr>
          <p:nvPr>
            <p:ph type="title"/>
          </p:nvPr>
        </p:nvSpPr>
        <p:spPr/>
        <p:txBody>
          <a:bodyPr/>
          <a:lstStyle/>
          <a:p>
            <a:r>
              <a:rPr lang="en-GB" dirty="0"/>
              <a:t>Training on Natural Images</a:t>
            </a:r>
          </a:p>
        </p:txBody>
      </p:sp>
      <p:sp>
        <p:nvSpPr>
          <p:cNvPr id="3" name="Content Placeholder 2">
            <a:extLst>
              <a:ext uri="{FF2B5EF4-FFF2-40B4-BE49-F238E27FC236}">
                <a16:creationId xmlns:a16="http://schemas.microsoft.com/office/drawing/2014/main" id="{5DBD3DF0-814F-DF8F-85A3-0B3D08C6B84C}"/>
              </a:ext>
            </a:extLst>
          </p:cNvPr>
          <p:cNvSpPr>
            <a:spLocks noGrp="1"/>
          </p:cNvSpPr>
          <p:nvPr>
            <p:ph idx="1"/>
          </p:nvPr>
        </p:nvSpPr>
        <p:spPr/>
        <p:txBody>
          <a:bodyPr/>
          <a:lstStyle/>
          <a:p>
            <a:pPr>
              <a:buFont typeface="Wingdings" panose="05000000000000000000" pitchFamily="2" charset="2"/>
              <a:buChar char="Ø"/>
            </a:pPr>
            <a:r>
              <a:rPr lang="en-GB" dirty="0"/>
              <a:t> Trained on image patches</a:t>
            </a:r>
          </a:p>
          <a:p>
            <a:pPr>
              <a:buFont typeface="Wingdings" panose="05000000000000000000" pitchFamily="2" charset="2"/>
              <a:buChar char="Ø"/>
            </a:pPr>
            <a:r>
              <a:rPr lang="en-GB" dirty="0"/>
              <a:t>Gaussian windowing to localise RFs</a:t>
            </a:r>
            <a:br>
              <a:rPr lang="en-GB" dirty="0"/>
            </a:br>
            <a:r>
              <a:rPr lang="en-GB" dirty="0"/>
              <a:t>in </a:t>
            </a:r>
            <a:r>
              <a:rPr lang="en-GB" b="1" dirty="0"/>
              <a:t>b</a:t>
            </a:r>
            <a:r>
              <a:rPr lang="en-GB" dirty="0"/>
              <a:t> and </a:t>
            </a:r>
            <a:r>
              <a:rPr lang="en-GB" b="1" dirty="0"/>
              <a:t>c</a:t>
            </a:r>
            <a:endParaRPr lang="en-GB" dirty="0"/>
          </a:p>
          <a:p>
            <a:pPr>
              <a:buFont typeface="Wingdings" panose="05000000000000000000" pitchFamily="2" charset="2"/>
              <a:buChar char="Ø"/>
            </a:pPr>
            <a:r>
              <a:rPr lang="en-GB" dirty="0"/>
              <a:t>In </a:t>
            </a:r>
            <a:r>
              <a:rPr lang="en-GB" b="1" dirty="0"/>
              <a:t>d</a:t>
            </a:r>
            <a:r>
              <a:rPr lang="en-GB" dirty="0"/>
              <a:t> a different method of RF</a:t>
            </a:r>
            <a:br>
              <a:rPr lang="en-GB" dirty="0"/>
            </a:br>
            <a:r>
              <a:rPr lang="en-GB" dirty="0"/>
              <a:t>localisation is used.</a:t>
            </a:r>
          </a:p>
          <a:p>
            <a:pPr>
              <a:buFont typeface="Wingdings" panose="05000000000000000000" pitchFamily="2" charset="2"/>
              <a:buChar char="Ø"/>
            </a:pPr>
            <a:r>
              <a:rPr lang="en-GB" dirty="0"/>
              <a:t>Convolutional kernels can be used</a:t>
            </a:r>
            <a:br>
              <a:rPr lang="en-GB" dirty="0"/>
            </a:br>
            <a:r>
              <a:rPr lang="en-GB" dirty="0"/>
              <a:t>to impose localised receptive fields</a:t>
            </a:r>
          </a:p>
        </p:txBody>
      </p:sp>
      <p:pic>
        <p:nvPicPr>
          <p:cNvPr id="7" name="Picture 6">
            <a:extLst>
              <a:ext uri="{FF2B5EF4-FFF2-40B4-BE49-F238E27FC236}">
                <a16:creationId xmlns:a16="http://schemas.microsoft.com/office/drawing/2014/main" id="{5B232632-E8BA-40E2-E7DD-DDD8FEAD83A4}"/>
              </a:ext>
            </a:extLst>
          </p:cNvPr>
          <p:cNvPicPr>
            <a:picLocks noChangeAspect="1"/>
          </p:cNvPicPr>
          <p:nvPr/>
        </p:nvPicPr>
        <p:blipFill>
          <a:blip r:embed="rId2"/>
          <a:stretch>
            <a:fillRect/>
          </a:stretch>
        </p:blipFill>
        <p:spPr>
          <a:xfrm>
            <a:off x="5243513" y="1845734"/>
            <a:ext cx="6294063" cy="4273377"/>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C9CB40BE-8965-46B0-2B90-9DF4E7CE8AE7}"/>
                  </a:ext>
                </a:extLst>
              </p14:cNvPr>
              <p14:cNvContentPartPr/>
              <p14:nvPr/>
            </p14:nvContentPartPr>
            <p14:xfrm>
              <a:off x="9890068" y="4060461"/>
              <a:ext cx="1471680" cy="27720"/>
            </p14:xfrm>
          </p:contentPart>
        </mc:Choice>
        <mc:Fallback>
          <p:pic>
            <p:nvPicPr>
              <p:cNvPr id="9" name="Ink 8">
                <a:extLst>
                  <a:ext uri="{FF2B5EF4-FFF2-40B4-BE49-F238E27FC236}">
                    <a16:creationId xmlns:a16="http://schemas.microsoft.com/office/drawing/2014/main" id="{C9CB40BE-8965-46B0-2B90-9DF4E7CE8AE7}"/>
                  </a:ext>
                </a:extLst>
              </p:cNvPr>
              <p:cNvPicPr/>
              <p:nvPr/>
            </p:nvPicPr>
            <p:blipFill>
              <a:blip r:embed="rId4"/>
              <a:stretch>
                <a:fillRect/>
              </a:stretch>
            </p:blipFill>
            <p:spPr>
              <a:xfrm>
                <a:off x="9836428" y="3952461"/>
                <a:ext cx="157932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40F0C127-3F24-2EE6-7DEB-F598E8727D51}"/>
                  </a:ext>
                </a:extLst>
              </p14:cNvPr>
              <p14:cNvContentPartPr/>
              <p14:nvPr/>
            </p14:nvContentPartPr>
            <p14:xfrm>
              <a:off x="9412708" y="4174581"/>
              <a:ext cx="1949400" cy="35640"/>
            </p14:xfrm>
          </p:contentPart>
        </mc:Choice>
        <mc:Fallback>
          <p:pic>
            <p:nvPicPr>
              <p:cNvPr id="10" name="Ink 9">
                <a:extLst>
                  <a:ext uri="{FF2B5EF4-FFF2-40B4-BE49-F238E27FC236}">
                    <a16:creationId xmlns:a16="http://schemas.microsoft.com/office/drawing/2014/main" id="{40F0C127-3F24-2EE6-7DEB-F598E8727D51}"/>
                  </a:ext>
                </a:extLst>
              </p:cNvPr>
              <p:cNvPicPr/>
              <p:nvPr/>
            </p:nvPicPr>
            <p:blipFill>
              <a:blip r:embed="rId6"/>
              <a:stretch>
                <a:fillRect/>
              </a:stretch>
            </p:blipFill>
            <p:spPr>
              <a:xfrm>
                <a:off x="9358708" y="4066941"/>
                <a:ext cx="205704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E8D7F8DA-9CD4-6063-9700-01CB24FFB6F8}"/>
                  </a:ext>
                </a:extLst>
              </p14:cNvPr>
              <p14:cNvContentPartPr/>
              <p14:nvPr/>
            </p14:nvContentPartPr>
            <p14:xfrm>
              <a:off x="9432868" y="4240461"/>
              <a:ext cx="1936080" cy="89640"/>
            </p14:xfrm>
          </p:contentPart>
        </mc:Choice>
        <mc:Fallback>
          <p:pic>
            <p:nvPicPr>
              <p:cNvPr id="11" name="Ink 10">
                <a:extLst>
                  <a:ext uri="{FF2B5EF4-FFF2-40B4-BE49-F238E27FC236}">
                    <a16:creationId xmlns:a16="http://schemas.microsoft.com/office/drawing/2014/main" id="{E8D7F8DA-9CD4-6063-9700-01CB24FFB6F8}"/>
                  </a:ext>
                </a:extLst>
              </p:cNvPr>
              <p:cNvPicPr/>
              <p:nvPr/>
            </p:nvPicPr>
            <p:blipFill>
              <a:blip r:embed="rId8"/>
              <a:stretch>
                <a:fillRect/>
              </a:stretch>
            </p:blipFill>
            <p:spPr>
              <a:xfrm>
                <a:off x="9379228" y="4132461"/>
                <a:ext cx="204372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A24B4DA8-4B52-74B0-EFE8-0E1AA1100734}"/>
                  </a:ext>
                </a:extLst>
              </p14:cNvPr>
              <p14:cNvContentPartPr/>
              <p14:nvPr/>
            </p14:nvContentPartPr>
            <p14:xfrm>
              <a:off x="9486508" y="4381221"/>
              <a:ext cx="1902600" cy="69840"/>
            </p14:xfrm>
          </p:contentPart>
        </mc:Choice>
        <mc:Fallback>
          <p:pic>
            <p:nvPicPr>
              <p:cNvPr id="12" name="Ink 11">
                <a:extLst>
                  <a:ext uri="{FF2B5EF4-FFF2-40B4-BE49-F238E27FC236}">
                    <a16:creationId xmlns:a16="http://schemas.microsoft.com/office/drawing/2014/main" id="{A24B4DA8-4B52-74B0-EFE8-0E1AA1100734}"/>
                  </a:ext>
                </a:extLst>
              </p:cNvPr>
              <p:cNvPicPr/>
              <p:nvPr/>
            </p:nvPicPr>
            <p:blipFill>
              <a:blip r:embed="rId10"/>
              <a:stretch>
                <a:fillRect/>
              </a:stretch>
            </p:blipFill>
            <p:spPr>
              <a:xfrm>
                <a:off x="9432868" y="4273581"/>
                <a:ext cx="201024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Ink 13">
                <a:extLst>
                  <a:ext uri="{FF2B5EF4-FFF2-40B4-BE49-F238E27FC236}">
                    <a16:creationId xmlns:a16="http://schemas.microsoft.com/office/drawing/2014/main" id="{10B09421-057A-C898-EA39-DB2C3A09415B}"/>
                  </a:ext>
                </a:extLst>
              </p14:cNvPr>
              <p14:cNvContentPartPr/>
              <p14:nvPr/>
            </p14:nvContentPartPr>
            <p14:xfrm>
              <a:off x="9459868" y="4517661"/>
              <a:ext cx="967680" cy="75960"/>
            </p14:xfrm>
          </p:contentPart>
        </mc:Choice>
        <mc:Fallback>
          <p:pic>
            <p:nvPicPr>
              <p:cNvPr id="14" name="Ink 13">
                <a:extLst>
                  <a:ext uri="{FF2B5EF4-FFF2-40B4-BE49-F238E27FC236}">
                    <a16:creationId xmlns:a16="http://schemas.microsoft.com/office/drawing/2014/main" id="{10B09421-057A-C898-EA39-DB2C3A09415B}"/>
                  </a:ext>
                </a:extLst>
              </p:cNvPr>
              <p:cNvPicPr/>
              <p:nvPr/>
            </p:nvPicPr>
            <p:blipFill>
              <a:blip r:embed="rId12"/>
              <a:stretch>
                <a:fillRect/>
              </a:stretch>
            </p:blipFill>
            <p:spPr>
              <a:xfrm>
                <a:off x="9405868" y="4410021"/>
                <a:ext cx="107532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Ink 14">
                <a:extLst>
                  <a:ext uri="{FF2B5EF4-FFF2-40B4-BE49-F238E27FC236}">
                    <a16:creationId xmlns:a16="http://schemas.microsoft.com/office/drawing/2014/main" id="{DCF51B60-9FF5-9C1D-BD55-D9C878A68F37}"/>
                  </a:ext>
                </a:extLst>
              </p14:cNvPr>
              <p14:cNvContentPartPr/>
              <p14:nvPr/>
            </p14:nvContentPartPr>
            <p14:xfrm>
              <a:off x="9795748" y="4840581"/>
              <a:ext cx="1539360" cy="27720"/>
            </p14:xfrm>
          </p:contentPart>
        </mc:Choice>
        <mc:Fallback>
          <p:pic>
            <p:nvPicPr>
              <p:cNvPr id="15" name="Ink 14">
                <a:extLst>
                  <a:ext uri="{FF2B5EF4-FFF2-40B4-BE49-F238E27FC236}">
                    <a16:creationId xmlns:a16="http://schemas.microsoft.com/office/drawing/2014/main" id="{DCF51B60-9FF5-9C1D-BD55-D9C878A68F37}"/>
                  </a:ext>
                </a:extLst>
              </p:cNvPr>
              <p:cNvPicPr/>
              <p:nvPr/>
            </p:nvPicPr>
            <p:blipFill>
              <a:blip r:embed="rId14"/>
              <a:stretch>
                <a:fillRect/>
              </a:stretch>
            </p:blipFill>
            <p:spPr>
              <a:xfrm>
                <a:off x="9742108" y="4732581"/>
                <a:ext cx="164700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6" name="Ink 15">
                <a:extLst>
                  <a:ext uri="{FF2B5EF4-FFF2-40B4-BE49-F238E27FC236}">
                    <a16:creationId xmlns:a16="http://schemas.microsoft.com/office/drawing/2014/main" id="{436D0D35-2E28-AC20-8858-5B53C088B5DB}"/>
                  </a:ext>
                </a:extLst>
              </p14:cNvPr>
              <p14:cNvContentPartPr/>
              <p14:nvPr/>
            </p14:nvContentPartPr>
            <p14:xfrm>
              <a:off x="9440428" y="4932741"/>
              <a:ext cx="1492200" cy="63720"/>
            </p14:xfrm>
          </p:contentPart>
        </mc:Choice>
        <mc:Fallback>
          <p:pic>
            <p:nvPicPr>
              <p:cNvPr id="16" name="Ink 15">
                <a:extLst>
                  <a:ext uri="{FF2B5EF4-FFF2-40B4-BE49-F238E27FC236}">
                    <a16:creationId xmlns:a16="http://schemas.microsoft.com/office/drawing/2014/main" id="{436D0D35-2E28-AC20-8858-5B53C088B5DB}"/>
                  </a:ext>
                </a:extLst>
              </p:cNvPr>
              <p:cNvPicPr/>
              <p:nvPr/>
            </p:nvPicPr>
            <p:blipFill>
              <a:blip r:embed="rId16"/>
              <a:stretch>
                <a:fillRect/>
              </a:stretch>
            </p:blipFill>
            <p:spPr>
              <a:xfrm>
                <a:off x="9386428" y="4824741"/>
                <a:ext cx="1599840" cy="279360"/>
              </a:xfrm>
              <a:prstGeom prst="rect">
                <a:avLst/>
              </a:prstGeom>
            </p:spPr>
          </p:pic>
        </mc:Fallback>
      </mc:AlternateContent>
    </p:spTree>
    <p:extLst>
      <p:ext uri="{BB962C8B-B14F-4D97-AF65-F5344CB8AC3E}">
        <p14:creationId xmlns:p14="http://schemas.microsoft.com/office/powerpoint/2010/main" val="807113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96F9A42C-B85B-ADC0-9619-ADABEFCA8FAD}"/>
              </a:ext>
            </a:extLst>
          </p:cNvPr>
          <p:cNvPicPr>
            <a:picLocks noChangeAspect="1"/>
          </p:cNvPicPr>
          <p:nvPr/>
        </p:nvPicPr>
        <p:blipFill>
          <a:blip r:embed="rId2"/>
          <a:stretch>
            <a:fillRect/>
          </a:stretch>
        </p:blipFill>
        <p:spPr>
          <a:xfrm>
            <a:off x="5686301" y="1815919"/>
            <a:ext cx="6028205" cy="4299738"/>
          </a:xfrm>
          <a:prstGeom prst="rect">
            <a:avLst/>
          </a:prstGeom>
        </p:spPr>
      </p:pic>
      <p:sp>
        <p:nvSpPr>
          <p:cNvPr id="2" name="Title 1">
            <a:extLst>
              <a:ext uri="{FF2B5EF4-FFF2-40B4-BE49-F238E27FC236}">
                <a16:creationId xmlns:a16="http://schemas.microsoft.com/office/drawing/2014/main" id="{9BA17B46-59C2-E96A-FB2E-11C393EB4739}"/>
              </a:ext>
            </a:extLst>
          </p:cNvPr>
          <p:cNvSpPr>
            <a:spLocks noGrp="1"/>
          </p:cNvSpPr>
          <p:nvPr>
            <p:ph type="title"/>
          </p:nvPr>
        </p:nvSpPr>
        <p:spPr/>
        <p:txBody>
          <a:bodyPr/>
          <a:lstStyle/>
          <a:p>
            <a:r>
              <a:rPr lang="en-GB" dirty="0"/>
              <a:t>End-stopping of a model neuron</a:t>
            </a:r>
          </a:p>
        </p:txBody>
      </p:sp>
      <p:sp>
        <p:nvSpPr>
          <p:cNvPr id="17" name="Content Placeholder 16">
            <a:extLst>
              <a:ext uri="{FF2B5EF4-FFF2-40B4-BE49-F238E27FC236}">
                <a16:creationId xmlns:a16="http://schemas.microsoft.com/office/drawing/2014/main" id="{174B2A1B-8A1F-EF6C-30F8-96036AF00EEA}"/>
              </a:ext>
            </a:extLst>
          </p:cNvPr>
          <p:cNvSpPr>
            <a:spLocks noGrp="1"/>
          </p:cNvSpPr>
          <p:nvPr>
            <p:ph sz="half" idx="1"/>
          </p:nvPr>
        </p:nvSpPr>
        <p:spPr/>
        <p:txBody>
          <a:bodyPr/>
          <a:lstStyle/>
          <a:p>
            <a:r>
              <a:rPr lang="en-GB" dirty="0"/>
              <a:t> </a:t>
            </a:r>
          </a:p>
        </p:txBody>
      </p:sp>
      <p:sp>
        <p:nvSpPr>
          <p:cNvPr id="25" name="Content Placeholder 24">
            <a:extLst>
              <a:ext uri="{FF2B5EF4-FFF2-40B4-BE49-F238E27FC236}">
                <a16:creationId xmlns:a16="http://schemas.microsoft.com/office/drawing/2014/main" id="{EEBCEBBE-7DE0-0DD1-C156-2036C83ACDE2}"/>
              </a:ext>
            </a:extLst>
          </p:cNvPr>
          <p:cNvSpPr>
            <a:spLocks noGrp="1"/>
          </p:cNvSpPr>
          <p:nvPr>
            <p:ph sz="half" idx="2"/>
          </p:nvPr>
        </p:nvSpPr>
        <p:spPr>
          <a:xfrm>
            <a:off x="1297694" y="1954108"/>
            <a:ext cx="4937760" cy="4023360"/>
          </a:xfrm>
        </p:spPr>
        <p:txBody>
          <a:bodyPr/>
          <a:lstStyle/>
          <a:p>
            <a:pPr>
              <a:buFont typeface="Wingdings" panose="05000000000000000000" pitchFamily="2" charset="2"/>
              <a:buChar char="Ø"/>
            </a:pPr>
            <a:r>
              <a:rPr lang="en-GB" dirty="0"/>
              <a:t>Network optimised for natural image</a:t>
            </a:r>
            <a:br>
              <a:rPr lang="en-GB" dirty="0"/>
            </a:br>
            <a:r>
              <a:rPr lang="en-GB" dirty="0"/>
              <a:t>statistics</a:t>
            </a:r>
          </a:p>
          <a:p>
            <a:pPr>
              <a:buFont typeface="Wingdings" panose="05000000000000000000" pitchFamily="2" charset="2"/>
              <a:buChar char="Ø"/>
            </a:pPr>
            <a:r>
              <a:rPr lang="en-GB" dirty="0"/>
              <a:t>“Without the contextual information</a:t>
            </a:r>
            <a:br>
              <a:rPr lang="en-GB" dirty="0"/>
            </a:br>
            <a:r>
              <a:rPr lang="en-GB" dirty="0"/>
              <a:t>in the surrounding region, the higher</a:t>
            </a:r>
            <a:br>
              <a:rPr lang="en-GB" dirty="0"/>
            </a:br>
            <a:r>
              <a:rPr lang="en-GB" dirty="0"/>
              <a:t>level cannot accurately predict the bar</a:t>
            </a:r>
            <a:br>
              <a:rPr lang="en-GB" dirty="0"/>
            </a:br>
            <a:r>
              <a:rPr lang="en-GB" dirty="0"/>
              <a:t>in the </a:t>
            </a:r>
            <a:r>
              <a:rPr lang="en-GB" dirty="0" err="1"/>
              <a:t>center</a:t>
            </a:r>
            <a:r>
              <a:rPr lang="en-GB" dirty="0"/>
              <a:t>.”</a:t>
            </a:r>
          </a:p>
          <a:p>
            <a:pPr>
              <a:buFont typeface="Wingdings" panose="05000000000000000000" pitchFamily="2" charset="2"/>
              <a:buChar char="Ø"/>
            </a:pPr>
            <a:endParaRPr lang="en-GB" dirty="0"/>
          </a:p>
        </p:txBody>
      </p:sp>
      <mc:AlternateContent xmlns:mc="http://schemas.openxmlformats.org/markup-compatibility/2006">
        <mc:Choice xmlns:p14="http://schemas.microsoft.com/office/powerpoint/2010/main" Requires="p14">
          <p:contentPart p14:bwMode="auto" r:id="rId3">
            <p14:nvContentPartPr>
              <p14:cNvPr id="27" name="Ink 26">
                <a:extLst>
                  <a:ext uri="{FF2B5EF4-FFF2-40B4-BE49-F238E27FC236}">
                    <a16:creationId xmlns:a16="http://schemas.microsoft.com/office/drawing/2014/main" id="{085C32FD-38BD-224B-09F5-643FE6D0758E}"/>
                  </a:ext>
                </a:extLst>
              </p14:cNvPr>
              <p14:cNvContentPartPr/>
              <p14:nvPr/>
            </p14:nvContentPartPr>
            <p14:xfrm>
              <a:off x="10592518" y="2547065"/>
              <a:ext cx="935280" cy="30240"/>
            </p14:xfrm>
          </p:contentPart>
        </mc:Choice>
        <mc:Fallback>
          <p:pic>
            <p:nvPicPr>
              <p:cNvPr id="27" name="Ink 26">
                <a:extLst>
                  <a:ext uri="{FF2B5EF4-FFF2-40B4-BE49-F238E27FC236}">
                    <a16:creationId xmlns:a16="http://schemas.microsoft.com/office/drawing/2014/main" id="{085C32FD-38BD-224B-09F5-643FE6D0758E}"/>
                  </a:ext>
                </a:extLst>
              </p:cNvPr>
              <p:cNvPicPr/>
              <p:nvPr/>
            </p:nvPicPr>
            <p:blipFill>
              <a:blip r:embed="rId4"/>
              <a:stretch>
                <a:fillRect/>
              </a:stretch>
            </p:blipFill>
            <p:spPr>
              <a:xfrm>
                <a:off x="10538518" y="2439065"/>
                <a:ext cx="104292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8" name="Ink 27">
                <a:extLst>
                  <a:ext uri="{FF2B5EF4-FFF2-40B4-BE49-F238E27FC236}">
                    <a16:creationId xmlns:a16="http://schemas.microsoft.com/office/drawing/2014/main" id="{995D11FF-F71F-4453-3191-5B38809ED2ED}"/>
                  </a:ext>
                </a:extLst>
              </p14:cNvPr>
              <p14:cNvContentPartPr/>
              <p14:nvPr/>
            </p14:nvContentPartPr>
            <p14:xfrm>
              <a:off x="9841198" y="2678465"/>
              <a:ext cx="1719000" cy="65160"/>
            </p14:xfrm>
          </p:contentPart>
        </mc:Choice>
        <mc:Fallback>
          <p:pic>
            <p:nvPicPr>
              <p:cNvPr id="28" name="Ink 27">
                <a:extLst>
                  <a:ext uri="{FF2B5EF4-FFF2-40B4-BE49-F238E27FC236}">
                    <a16:creationId xmlns:a16="http://schemas.microsoft.com/office/drawing/2014/main" id="{995D11FF-F71F-4453-3191-5B38809ED2ED}"/>
                  </a:ext>
                </a:extLst>
              </p:cNvPr>
              <p:cNvPicPr/>
              <p:nvPr/>
            </p:nvPicPr>
            <p:blipFill>
              <a:blip r:embed="rId6"/>
              <a:stretch>
                <a:fillRect/>
              </a:stretch>
            </p:blipFill>
            <p:spPr>
              <a:xfrm>
                <a:off x="9787198" y="2570825"/>
                <a:ext cx="1826640" cy="280800"/>
              </a:xfrm>
              <a:prstGeom prst="rect">
                <a:avLst/>
              </a:prstGeom>
            </p:spPr>
          </p:pic>
        </mc:Fallback>
      </mc:AlternateContent>
    </p:spTree>
    <p:extLst>
      <p:ext uri="{BB962C8B-B14F-4D97-AF65-F5344CB8AC3E}">
        <p14:creationId xmlns:p14="http://schemas.microsoft.com/office/powerpoint/2010/main" val="1084373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63286A-50A9-D460-29B6-EADD4524D84C}"/>
              </a:ext>
            </a:extLst>
          </p:cNvPr>
          <p:cNvSpPr>
            <a:spLocks noGrp="1"/>
          </p:cNvSpPr>
          <p:nvPr>
            <p:ph type="title"/>
          </p:nvPr>
        </p:nvSpPr>
        <p:spPr/>
        <p:txBody>
          <a:bodyPr/>
          <a:lstStyle/>
          <a:p>
            <a:r>
              <a:rPr lang="en-GB" dirty="0"/>
              <a:t>Analysis of extra-classical effects</a:t>
            </a:r>
          </a:p>
        </p:txBody>
      </p:sp>
      <p:sp>
        <p:nvSpPr>
          <p:cNvPr id="6" name="Content Placeholder 5">
            <a:extLst>
              <a:ext uri="{FF2B5EF4-FFF2-40B4-BE49-F238E27FC236}">
                <a16:creationId xmlns:a16="http://schemas.microsoft.com/office/drawing/2014/main" id="{ED28DD1E-8CBF-1005-2760-20C3B48B93BE}"/>
              </a:ext>
            </a:extLst>
          </p:cNvPr>
          <p:cNvSpPr>
            <a:spLocks noGrp="1"/>
          </p:cNvSpPr>
          <p:nvPr>
            <p:ph idx="1"/>
          </p:nvPr>
        </p:nvSpPr>
        <p:spPr/>
        <p:txBody>
          <a:bodyPr>
            <a:normAutofit/>
          </a:bodyPr>
          <a:lstStyle/>
          <a:p>
            <a:pPr>
              <a:buFont typeface="Wingdings" panose="05000000000000000000" pitchFamily="2" charset="2"/>
              <a:buChar char="Ø"/>
            </a:pPr>
            <a:r>
              <a:rPr lang="en-GB" sz="1600" dirty="0"/>
              <a:t>Oriented grating produced high response in </a:t>
            </a:r>
            <a:br>
              <a:rPr lang="en-GB" sz="1600" dirty="0"/>
            </a:br>
            <a:r>
              <a:rPr lang="en-GB" sz="1600" dirty="0"/>
              <a:t>level-1 error detecting model neuron.</a:t>
            </a:r>
          </a:p>
          <a:p>
            <a:pPr>
              <a:buFont typeface="Wingdings" panose="05000000000000000000" pitchFamily="2" charset="2"/>
              <a:buChar char="Ø"/>
            </a:pPr>
            <a:r>
              <a:rPr lang="en-GB" sz="1600" dirty="0"/>
              <a:t>This </a:t>
            </a:r>
            <a:r>
              <a:rPr lang="en-GB" sz="1600" b="1" dirty="0"/>
              <a:t>steady-state</a:t>
            </a:r>
            <a:r>
              <a:rPr lang="en-GB" sz="1600" dirty="0"/>
              <a:t> response dropped 85.3% </a:t>
            </a:r>
            <a:br>
              <a:rPr lang="en-GB" sz="1600" dirty="0"/>
            </a:br>
            <a:r>
              <a:rPr lang="en-GB" sz="1600" dirty="0"/>
              <a:t>when a grating of the same orientation was </a:t>
            </a:r>
            <a:br>
              <a:rPr lang="en-GB" sz="1600" dirty="0"/>
            </a:br>
            <a:r>
              <a:rPr lang="en-GB" sz="1600" dirty="0"/>
              <a:t>introduced in the surrounding extra-classical </a:t>
            </a:r>
            <a:br>
              <a:rPr lang="en-GB" sz="1600" dirty="0"/>
            </a:br>
            <a:r>
              <a:rPr lang="en-GB" sz="1600" dirty="0"/>
              <a:t>region.</a:t>
            </a:r>
          </a:p>
          <a:p>
            <a:pPr>
              <a:buFont typeface="Wingdings" panose="05000000000000000000" pitchFamily="2" charset="2"/>
              <a:buChar char="Ø"/>
            </a:pPr>
            <a:r>
              <a:rPr lang="en-GB" sz="1600" dirty="0"/>
              <a:t>Introducing an orientation contrast increased</a:t>
            </a:r>
            <a:br>
              <a:rPr lang="en-GB" sz="1600" dirty="0"/>
            </a:br>
            <a:r>
              <a:rPr lang="en-GB" sz="1600" dirty="0"/>
              <a:t>the neuron response by 19.1%. Similar increases</a:t>
            </a:r>
            <a:br>
              <a:rPr lang="en-GB" sz="1600" dirty="0"/>
            </a:br>
            <a:r>
              <a:rPr lang="en-GB" sz="1600" dirty="0"/>
              <a:t>have been reported in primary visual cortex.</a:t>
            </a:r>
          </a:p>
          <a:p>
            <a:pPr>
              <a:buFont typeface="Wingdings" panose="05000000000000000000" pitchFamily="2" charset="2"/>
              <a:buChar char="Ø"/>
            </a:pPr>
            <a:r>
              <a:rPr lang="en-GB" sz="1600" dirty="0"/>
              <a:t>Didn’t determine whether 4</a:t>
            </a:r>
            <a:r>
              <a:rPr lang="en-GB" sz="1600" baseline="30000" dirty="0"/>
              <a:t>th</a:t>
            </a:r>
            <a:r>
              <a:rPr lang="en-GB" sz="1600" dirty="0"/>
              <a:t> &gt; 2</a:t>
            </a:r>
            <a:r>
              <a:rPr lang="en-GB" sz="1600" baseline="30000" dirty="0"/>
              <a:t>nd</a:t>
            </a:r>
            <a:r>
              <a:rPr lang="en-GB" sz="1600" dirty="0"/>
              <a:t> was</a:t>
            </a:r>
            <a:br>
              <a:rPr lang="en-GB" sz="1600" dirty="0"/>
            </a:br>
            <a:r>
              <a:rPr lang="en-GB" sz="1600" dirty="0"/>
              <a:t>statistically significant.</a:t>
            </a:r>
          </a:p>
          <a:p>
            <a:pPr>
              <a:buFont typeface="Wingdings" panose="05000000000000000000" pitchFamily="2" charset="2"/>
              <a:buChar char="Ø"/>
            </a:pPr>
            <a:r>
              <a:rPr lang="en-GB" sz="1600" dirty="0"/>
              <a:t>Evidence of facilitatory effects. (bar 3 &amp; 4)</a:t>
            </a:r>
          </a:p>
          <a:p>
            <a:pPr>
              <a:buFont typeface="Wingdings" panose="05000000000000000000" pitchFamily="2" charset="2"/>
              <a:buChar char="Ø"/>
            </a:pPr>
            <a:r>
              <a:rPr lang="en-GB" sz="1600" dirty="0"/>
              <a:t>Two distinct populations of error neurons?</a:t>
            </a:r>
          </a:p>
        </p:txBody>
      </p:sp>
      <p:pic>
        <p:nvPicPr>
          <p:cNvPr id="14" name="Picture 13">
            <a:extLst>
              <a:ext uri="{FF2B5EF4-FFF2-40B4-BE49-F238E27FC236}">
                <a16:creationId xmlns:a16="http://schemas.microsoft.com/office/drawing/2014/main" id="{C54C8406-7C5D-5254-7270-6AE115F6C353}"/>
              </a:ext>
            </a:extLst>
          </p:cNvPr>
          <p:cNvPicPr>
            <a:picLocks noChangeAspect="1"/>
          </p:cNvPicPr>
          <p:nvPr/>
        </p:nvPicPr>
        <p:blipFill>
          <a:blip r:embed="rId2"/>
          <a:stretch>
            <a:fillRect/>
          </a:stretch>
        </p:blipFill>
        <p:spPr>
          <a:xfrm>
            <a:off x="5197288" y="2009695"/>
            <a:ext cx="6761070" cy="4245696"/>
          </a:xfrm>
          <a:prstGeom prst="rect">
            <a:avLst/>
          </a:prstGeom>
        </p:spPr>
      </p:pic>
    </p:spTree>
    <p:extLst>
      <p:ext uri="{BB962C8B-B14F-4D97-AF65-F5344CB8AC3E}">
        <p14:creationId xmlns:p14="http://schemas.microsoft.com/office/powerpoint/2010/main" val="105788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FF15-2EEE-A8D6-8EDA-26E4B4DA5686}"/>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FD4F3C3D-C506-7D14-5364-1FECFBDC5CC0}"/>
              </a:ext>
            </a:extLst>
          </p:cNvPr>
          <p:cNvSpPr>
            <a:spLocks noGrp="1"/>
          </p:cNvSpPr>
          <p:nvPr>
            <p:ph idx="1"/>
          </p:nvPr>
        </p:nvSpPr>
        <p:spPr/>
        <p:txBody>
          <a:bodyPr>
            <a:normAutofit lnSpcReduction="10000"/>
          </a:bodyPr>
          <a:lstStyle/>
          <a:p>
            <a:pPr>
              <a:buFont typeface="Wingdings" panose="05000000000000000000" pitchFamily="2" charset="2"/>
              <a:buChar char="Ø"/>
            </a:pPr>
            <a:r>
              <a:rPr lang="en-GB" dirty="0"/>
              <a:t>“The model predicts that layer 2.3 neurons will respond most vigorously to stimuli whose statistics differ in certain drastic ways from natural image statistics. This raises the interesting possibility of discovering novel extra-classical RF effects by explicitly constructing stimuli that deviate from natural image statistics.”</a:t>
            </a:r>
          </a:p>
          <a:p>
            <a:pPr>
              <a:buFont typeface="Wingdings" panose="05000000000000000000" pitchFamily="2" charset="2"/>
              <a:buChar char="Ø"/>
            </a:pPr>
            <a:r>
              <a:rPr lang="en-GB" dirty="0"/>
              <a:t>“In the cat, removal of feedback from visual cortical areas 17 and 18 to the LGN strongly reduces the degree of end-inhibition in LGN cells.”</a:t>
            </a:r>
          </a:p>
          <a:p>
            <a:pPr>
              <a:buFont typeface="Wingdings" panose="05000000000000000000" pitchFamily="2" charset="2"/>
              <a:buChar char="Ø"/>
            </a:pPr>
            <a:r>
              <a:rPr lang="en-GB" dirty="0"/>
              <a:t>“The PC model does not rule out the possibility that certain extra-classical contextual effects may result from recurrent lateral inhibition”, from within the same region.</a:t>
            </a:r>
          </a:p>
          <a:p>
            <a:pPr>
              <a:buFont typeface="Wingdings" panose="05000000000000000000" pitchFamily="2" charset="2"/>
              <a:buChar char="Ø"/>
            </a:pPr>
            <a:r>
              <a:rPr lang="en-GB" dirty="0" err="1"/>
              <a:t>Center</a:t>
            </a:r>
            <a:r>
              <a:rPr lang="en-GB" dirty="0"/>
              <a:t>-surround antagonism in MT, when direction of motion in surrounding region matches that in the </a:t>
            </a:r>
            <a:r>
              <a:rPr lang="en-GB" dirty="0" err="1"/>
              <a:t>center</a:t>
            </a:r>
            <a:r>
              <a:rPr lang="en-GB" dirty="0"/>
              <a:t> of the classical RF.</a:t>
            </a:r>
          </a:p>
          <a:p>
            <a:pPr>
              <a:buFont typeface="Wingdings" panose="05000000000000000000" pitchFamily="2" charset="2"/>
              <a:buChar char="Ø"/>
            </a:pPr>
            <a:r>
              <a:rPr lang="en-GB" dirty="0"/>
              <a:t>Certain neurons in the anterior inferotemporal (IT) cortex of alert behaving monkeys only fire vigorously whenever a presented test stimulus does not match the item held in memory.</a:t>
            </a:r>
          </a:p>
          <a:p>
            <a:pPr>
              <a:buFont typeface="Wingdings" panose="05000000000000000000" pitchFamily="2" charset="2"/>
              <a:buChar char="Ø"/>
            </a:pPr>
            <a:endParaRPr lang="en-GB" dirty="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2547757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E854-33A2-0D89-ED6E-566D3FD2C220}"/>
              </a:ext>
            </a:extLst>
          </p:cNvPr>
          <p:cNvSpPr>
            <a:spLocks noGrp="1"/>
          </p:cNvSpPr>
          <p:nvPr>
            <p:ph type="title"/>
          </p:nvPr>
        </p:nvSpPr>
        <p:spPr/>
        <p:txBody>
          <a:bodyPr/>
          <a:lstStyle/>
          <a:p>
            <a:r>
              <a:rPr lang="en-GB" dirty="0"/>
              <a:t>Further work</a:t>
            </a:r>
          </a:p>
        </p:txBody>
      </p:sp>
      <p:sp>
        <p:nvSpPr>
          <p:cNvPr id="3" name="Content Placeholder 2">
            <a:extLst>
              <a:ext uri="{FF2B5EF4-FFF2-40B4-BE49-F238E27FC236}">
                <a16:creationId xmlns:a16="http://schemas.microsoft.com/office/drawing/2014/main" id="{2875ECB8-C376-3E70-719D-094FC158B598}"/>
              </a:ext>
            </a:extLst>
          </p:cNvPr>
          <p:cNvSpPr>
            <a:spLocks noGrp="1"/>
          </p:cNvSpPr>
          <p:nvPr>
            <p:ph idx="1"/>
          </p:nvPr>
        </p:nvSpPr>
        <p:spPr/>
        <p:txBody>
          <a:bodyPr/>
          <a:lstStyle/>
          <a:p>
            <a:pPr>
              <a:buFont typeface="Wingdings" panose="05000000000000000000" pitchFamily="2" charset="2"/>
              <a:buChar char="Ø"/>
            </a:pPr>
            <a:r>
              <a:rPr lang="en-GB" dirty="0" err="1"/>
              <a:t>PredNet</a:t>
            </a:r>
            <a:r>
              <a:rPr lang="en-GB" dirty="0"/>
              <a:t>, a network which predicts future frames in a video sequence. Built with convolutional LSTM’s in a predictive coding scheme. </a:t>
            </a:r>
            <a:r>
              <a:rPr lang="en-GB" dirty="0">
                <a:hlinkClick r:id="rId2"/>
              </a:rPr>
              <a:t>https://coxlab.github.io/prednet/</a:t>
            </a:r>
            <a:endParaRPr lang="en-GB" dirty="0"/>
          </a:p>
          <a:p>
            <a:pPr>
              <a:buFont typeface="Wingdings" panose="05000000000000000000" pitchFamily="2" charset="2"/>
              <a:buChar char="Ø"/>
            </a:pPr>
            <a:r>
              <a:rPr lang="en-GB" dirty="0" err="1"/>
              <a:t>Spratling’s</a:t>
            </a:r>
            <a:r>
              <a:rPr lang="en-GB" dirty="0"/>
              <a:t> more biologically feasible ‘PC/BC-DIM’ which reformulates the scheme to make it compatible with Biased Competition theories of cortical function, and uses Divisive Input Modulation as the method for updating error and prediction neuron activations.</a:t>
            </a:r>
          </a:p>
          <a:p>
            <a:pPr>
              <a:buFont typeface="Wingdings" panose="05000000000000000000" pitchFamily="2" charset="2"/>
              <a:buChar char="Ø"/>
            </a:pPr>
            <a:r>
              <a:rPr lang="en-GB" dirty="0"/>
              <a:t>Karl Friston’s Free Energy Principle. Similar in architecture and computation, except the variables in the free energy model do not represent the values of signals, but the statistics of these signals (think of VAEs).</a:t>
            </a:r>
          </a:p>
        </p:txBody>
      </p:sp>
    </p:spTree>
    <p:extLst>
      <p:ext uri="{BB962C8B-B14F-4D97-AF65-F5344CB8AC3E}">
        <p14:creationId xmlns:p14="http://schemas.microsoft.com/office/powerpoint/2010/main" val="398720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C73F-EE77-1BDB-C869-9C897CA07DD6}"/>
              </a:ext>
            </a:extLst>
          </p:cNvPr>
          <p:cNvSpPr>
            <a:spLocks noGrp="1"/>
          </p:cNvSpPr>
          <p:nvPr>
            <p:ph type="title"/>
          </p:nvPr>
        </p:nvSpPr>
        <p:spPr/>
        <p:txBody>
          <a:bodyPr/>
          <a:lstStyle/>
          <a:p>
            <a:r>
              <a:rPr lang="en-GB" dirty="0"/>
              <a:t>Background</a:t>
            </a:r>
          </a:p>
        </p:txBody>
      </p:sp>
      <p:sp>
        <p:nvSpPr>
          <p:cNvPr id="3" name="Content Placeholder 2">
            <a:extLst>
              <a:ext uri="{FF2B5EF4-FFF2-40B4-BE49-F238E27FC236}">
                <a16:creationId xmlns:a16="http://schemas.microsoft.com/office/drawing/2014/main" id="{C9184D8B-C539-D8D4-C254-BF4C14CECF3D}"/>
              </a:ext>
            </a:extLst>
          </p:cNvPr>
          <p:cNvSpPr>
            <a:spLocks noGrp="1"/>
          </p:cNvSpPr>
          <p:nvPr>
            <p:ph idx="1"/>
          </p:nvPr>
        </p:nvSpPr>
        <p:spPr/>
        <p:txBody>
          <a:bodyPr/>
          <a:lstStyle/>
          <a:p>
            <a:pPr>
              <a:buFont typeface="Wingdings" panose="05000000000000000000" pitchFamily="2" charset="2"/>
              <a:buChar char="q"/>
            </a:pPr>
            <a:endParaRPr lang="en-GB" dirty="0"/>
          </a:p>
          <a:p>
            <a:pPr>
              <a:buFont typeface="Wingdings" panose="05000000000000000000" pitchFamily="2" charset="2"/>
              <a:buChar char="q"/>
            </a:pPr>
            <a:endParaRPr lang="en-GB" dirty="0"/>
          </a:p>
          <a:p>
            <a:pPr>
              <a:buFont typeface="Wingdings" panose="05000000000000000000" pitchFamily="2" charset="2"/>
              <a:buChar char="q"/>
            </a:pPr>
            <a:r>
              <a:rPr lang="en-GB" dirty="0"/>
              <a:t>Initially developed for transmission of video data 1952</a:t>
            </a:r>
          </a:p>
          <a:p>
            <a:pPr>
              <a:buFont typeface="Wingdings" panose="05000000000000000000" pitchFamily="2" charset="2"/>
              <a:buChar char="q"/>
            </a:pPr>
            <a:r>
              <a:rPr lang="en-GB" dirty="0"/>
              <a:t>Introduced to neuroscience by M. V. Srinivasan to explain inhibition in the retina</a:t>
            </a:r>
          </a:p>
          <a:p>
            <a:pPr>
              <a:buFont typeface="Wingdings" panose="05000000000000000000" pitchFamily="2" charset="2"/>
              <a:buChar char="q"/>
            </a:pPr>
            <a:r>
              <a:rPr lang="en-GB" dirty="0"/>
              <a:t>Adapted to suit hierarchical models of the visual system by Rao &amp; Ballard in 1999, todays paper.</a:t>
            </a:r>
          </a:p>
          <a:p>
            <a:pPr>
              <a:buFont typeface="Wingdings" panose="05000000000000000000" pitchFamily="2" charset="2"/>
              <a:buChar char="q"/>
            </a:pPr>
            <a:endParaRPr lang="en-GB" dirty="0"/>
          </a:p>
        </p:txBody>
      </p:sp>
    </p:spTree>
    <p:extLst>
      <p:ext uri="{BB962C8B-B14F-4D97-AF65-F5344CB8AC3E}">
        <p14:creationId xmlns:p14="http://schemas.microsoft.com/office/powerpoint/2010/main" val="330873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AB68F6-94C7-BEA5-9598-E2B6BB62791D}"/>
              </a:ext>
            </a:extLst>
          </p:cNvPr>
          <p:cNvPicPr>
            <a:picLocks noChangeAspect="1"/>
          </p:cNvPicPr>
          <p:nvPr/>
        </p:nvPicPr>
        <p:blipFill>
          <a:blip r:embed="rId2"/>
          <a:stretch>
            <a:fillRect/>
          </a:stretch>
        </p:blipFill>
        <p:spPr>
          <a:xfrm>
            <a:off x="6795826" y="1845734"/>
            <a:ext cx="4828089" cy="2462912"/>
          </a:xfrm>
          <a:prstGeom prst="rect">
            <a:avLst/>
          </a:prstGeom>
        </p:spPr>
      </p:pic>
      <p:sp>
        <p:nvSpPr>
          <p:cNvPr id="2" name="Title 1">
            <a:extLst>
              <a:ext uri="{FF2B5EF4-FFF2-40B4-BE49-F238E27FC236}">
                <a16:creationId xmlns:a16="http://schemas.microsoft.com/office/drawing/2014/main" id="{E6E36B34-0C2E-A700-3798-A7CF925C7207}"/>
              </a:ext>
            </a:extLst>
          </p:cNvPr>
          <p:cNvSpPr>
            <a:spLocks noGrp="1"/>
          </p:cNvSpPr>
          <p:nvPr>
            <p:ph type="title"/>
          </p:nvPr>
        </p:nvSpPr>
        <p:spPr/>
        <p:txBody>
          <a:bodyPr/>
          <a:lstStyle/>
          <a:p>
            <a:r>
              <a:rPr lang="en-GB" dirty="0"/>
              <a:t>A Fresh View of Inhibition in the Retina</a:t>
            </a:r>
          </a:p>
        </p:txBody>
      </p:sp>
      <p:sp>
        <p:nvSpPr>
          <p:cNvPr id="3" name="Content Placeholder 2">
            <a:extLst>
              <a:ext uri="{FF2B5EF4-FFF2-40B4-BE49-F238E27FC236}">
                <a16:creationId xmlns:a16="http://schemas.microsoft.com/office/drawing/2014/main" id="{45E43949-1E46-C205-A103-BB910A9F876E}"/>
              </a:ext>
            </a:extLst>
          </p:cNvPr>
          <p:cNvSpPr>
            <a:spLocks noGrp="1"/>
          </p:cNvSpPr>
          <p:nvPr>
            <p:ph idx="1"/>
          </p:nvPr>
        </p:nvSpPr>
        <p:spPr/>
        <p:txBody>
          <a:bodyPr/>
          <a:lstStyle/>
          <a:p>
            <a:pPr>
              <a:buFont typeface="Wingdings" panose="05000000000000000000" pitchFamily="2" charset="2"/>
              <a:buChar char="Ø"/>
            </a:pPr>
            <a:r>
              <a:rPr lang="en-GB" dirty="0"/>
              <a:t>M. V. Srinivasan 1982</a:t>
            </a:r>
          </a:p>
          <a:p>
            <a:pPr>
              <a:buFont typeface="Wingdings" panose="05000000000000000000" pitchFamily="2" charset="2"/>
              <a:buChar char="Ø"/>
            </a:pPr>
            <a:r>
              <a:rPr lang="en-GB" dirty="0"/>
              <a:t>Centre-surround antagonism, [lateral inhibition]</a:t>
            </a:r>
          </a:p>
          <a:p>
            <a:pPr>
              <a:buFont typeface="Wingdings" panose="05000000000000000000" pitchFamily="2" charset="2"/>
              <a:buChar char="Ø"/>
            </a:pPr>
            <a:r>
              <a:rPr lang="en-GB" dirty="0"/>
              <a:t>“[suggests] the visual system is concerned with coding </a:t>
            </a:r>
            <a:br>
              <a:rPr lang="en-GB" dirty="0"/>
            </a:br>
            <a:r>
              <a:rPr lang="en-GB" dirty="0"/>
              <a:t>the visual image to protect against intrinsic noise,</a:t>
            </a:r>
            <a:br>
              <a:rPr lang="en-GB" dirty="0"/>
            </a:br>
            <a:r>
              <a:rPr lang="en-GB" dirty="0"/>
              <a:t>rather than with reconstructing the scene or extracting</a:t>
            </a:r>
            <a:br>
              <a:rPr lang="en-GB" dirty="0"/>
            </a:br>
            <a:r>
              <a:rPr lang="en-GB" dirty="0"/>
              <a:t>specific features from it.”</a:t>
            </a:r>
          </a:p>
          <a:p>
            <a:pPr>
              <a:buFont typeface="Wingdings" panose="05000000000000000000" pitchFamily="2" charset="2"/>
              <a:buChar char="Ø"/>
            </a:pPr>
            <a:r>
              <a:rPr lang="en-GB" dirty="0"/>
              <a:t>Why:</a:t>
            </a:r>
          </a:p>
          <a:p>
            <a:pPr lvl="1">
              <a:buFont typeface="Wingdings" panose="05000000000000000000" pitchFamily="2" charset="2"/>
              <a:buChar char="Ø"/>
            </a:pPr>
            <a:r>
              <a:rPr lang="en-GB" dirty="0"/>
              <a:t>Removing redundancy improves encoding efficiency</a:t>
            </a:r>
          </a:p>
          <a:p>
            <a:pPr lvl="1">
              <a:buFont typeface="Wingdings" panose="05000000000000000000" pitchFamily="2" charset="2"/>
              <a:buChar char="Ø"/>
            </a:pPr>
            <a:r>
              <a:rPr lang="en-GB" dirty="0"/>
              <a:t>Adjusts to stimulus intensity to keep neuron response ranges about the same mean</a:t>
            </a:r>
          </a:p>
          <a:p>
            <a:pPr lvl="1">
              <a:buFont typeface="Wingdings" panose="05000000000000000000" pitchFamily="2" charset="2"/>
              <a:buChar char="Ø"/>
            </a:pPr>
            <a:r>
              <a:rPr lang="en-GB" dirty="0"/>
              <a:t>A filter for enhancing edges</a:t>
            </a:r>
          </a:p>
          <a:p>
            <a:pPr lvl="1">
              <a:buFont typeface="Wingdings" panose="05000000000000000000" pitchFamily="2" charset="2"/>
              <a:buChar char="Ø"/>
            </a:pPr>
            <a:r>
              <a:rPr lang="en-GB" dirty="0"/>
              <a:t>Increased sensitivity to small signals, with less likelihood to lose these amidst intrinsic noise.</a:t>
            </a:r>
          </a:p>
          <a:p>
            <a:pPr>
              <a:buFont typeface="Wingdings" panose="05000000000000000000" pitchFamily="2" charset="2"/>
              <a:buChar char="Ø"/>
            </a:pPr>
            <a:endParaRPr lang="en-GB" dirty="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928747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3A82-5BE1-C968-570B-969B1818F523}"/>
              </a:ext>
            </a:extLst>
          </p:cNvPr>
          <p:cNvSpPr>
            <a:spLocks noGrp="1"/>
          </p:cNvSpPr>
          <p:nvPr>
            <p:ph type="title"/>
          </p:nvPr>
        </p:nvSpPr>
        <p:spPr/>
        <p:txBody>
          <a:bodyPr/>
          <a:lstStyle/>
          <a:p>
            <a:r>
              <a:rPr lang="en-GB" dirty="0"/>
              <a:t>A form of Normalisation?</a:t>
            </a:r>
          </a:p>
        </p:txBody>
      </p:sp>
      <p:sp>
        <p:nvSpPr>
          <p:cNvPr id="3" name="Content Placeholder 2">
            <a:extLst>
              <a:ext uri="{FF2B5EF4-FFF2-40B4-BE49-F238E27FC236}">
                <a16:creationId xmlns:a16="http://schemas.microsoft.com/office/drawing/2014/main" id="{77CAD6E9-5C5D-0C0C-4D69-026E834E31D5}"/>
              </a:ext>
            </a:extLst>
          </p:cNvPr>
          <p:cNvSpPr>
            <a:spLocks noGrp="1"/>
          </p:cNvSpPr>
          <p:nvPr>
            <p:ph idx="1"/>
          </p:nvPr>
        </p:nvSpPr>
        <p:spPr/>
        <p:txBody>
          <a:bodyPr/>
          <a:lstStyle/>
          <a:p>
            <a:endParaRPr lang="en-GB" dirty="0"/>
          </a:p>
          <a:p>
            <a:pPr>
              <a:buFont typeface="Wingdings" panose="05000000000000000000" pitchFamily="2" charset="2"/>
              <a:buChar char="Ø"/>
            </a:pPr>
            <a:r>
              <a:rPr lang="en-GB" dirty="0"/>
              <a:t>Neuronal output is normalised by the removal of</a:t>
            </a:r>
            <a:br>
              <a:rPr lang="en-GB" dirty="0"/>
            </a:br>
            <a:r>
              <a:rPr lang="en-GB" dirty="0"/>
              <a:t>redundant information &amp; the adjusting to input intensity</a:t>
            </a:r>
          </a:p>
          <a:p>
            <a:pPr>
              <a:buFont typeface="Wingdings" panose="05000000000000000000" pitchFamily="2" charset="2"/>
              <a:buChar char="Ø"/>
            </a:pPr>
            <a:r>
              <a:rPr lang="en-GB" dirty="0"/>
              <a:t>‘A neuron can only produce a limited number of </a:t>
            </a:r>
            <a:br>
              <a:rPr lang="en-GB" dirty="0"/>
            </a:br>
            <a:r>
              <a:rPr lang="en-GB" dirty="0"/>
              <a:t>discriminable response levels’ because: </a:t>
            </a:r>
          </a:p>
          <a:p>
            <a:pPr lvl="1">
              <a:buFont typeface="Wingdings" panose="05000000000000000000" pitchFamily="2" charset="2"/>
              <a:buChar char="Ø"/>
            </a:pPr>
            <a:r>
              <a:rPr lang="en-GB" dirty="0"/>
              <a:t>reversal potentials and maximal firing rates limit range</a:t>
            </a:r>
          </a:p>
          <a:p>
            <a:pPr lvl="1">
              <a:buFont typeface="Wingdings" panose="05000000000000000000" pitchFamily="2" charset="2"/>
              <a:buChar char="Ø"/>
            </a:pPr>
            <a:r>
              <a:rPr lang="en-GB" dirty="0"/>
              <a:t>Intrinsic noise limits discriminability. </a:t>
            </a:r>
          </a:p>
          <a:p>
            <a:pPr>
              <a:buFont typeface="Wingdings" panose="05000000000000000000" pitchFamily="2" charset="2"/>
              <a:buChar char="Ø"/>
            </a:pPr>
            <a:r>
              <a:rPr lang="en-GB" dirty="0"/>
              <a:t>Srinivasan: temporal redundancy is removed by a pattern of self-inhibition.</a:t>
            </a:r>
            <a:br>
              <a:rPr lang="en-GB" dirty="0"/>
            </a:br>
            <a:r>
              <a:rPr lang="en-GB" dirty="0"/>
              <a:t>	        neuronal refractory periods.</a:t>
            </a:r>
          </a:p>
          <a:p>
            <a:pPr>
              <a:buFont typeface="Wingdings" panose="05000000000000000000" pitchFamily="2" charset="2"/>
              <a:buChar char="Ø"/>
            </a:pPr>
            <a:endParaRPr lang="en-GB" dirty="0"/>
          </a:p>
        </p:txBody>
      </p:sp>
      <p:pic>
        <p:nvPicPr>
          <p:cNvPr id="9" name="Picture 8">
            <a:extLst>
              <a:ext uri="{FF2B5EF4-FFF2-40B4-BE49-F238E27FC236}">
                <a16:creationId xmlns:a16="http://schemas.microsoft.com/office/drawing/2014/main" id="{E69D3C46-43E5-536E-24F1-B3996808C1E1}"/>
              </a:ext>
            </a:extLst>
          </p:cNvPr>
          <p:cNvPicPr>
            <a:picLocks noChangeAspect="1"/>
          </p:cNvPicPr>
          <p:nvPr/>
        </p:nvPicPr>
        <p:blipFill>
          <a:blip r:embed="rId2"/>
          <a:stretch>
            <a:fillRect/>
          </a:stretch>
        </p:blipFill>
        <p:spPr>
          <a:xfrm>
            <a:off x="7183553" y="1737360"/>
            <a:ext cx="3972128" cy="2695373"/>
          </a:xfrm>
          <a:prstGeom prst="rect">
            <a:avLst/>
          </a:prstGeom>
        </p:spPr>
      </p:pic>
    </p:spTree>
    <p:extLst>
      <p:ext uri="{BB962C8B-B14F-4D97-AF65-F5344CB8AC3E}">
        <p14:creationId xmlns:p14="http://schemas.microsoft.com/office/powerpoint/2010/main" val="21979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6BFE-93DF-F0D7-A3AA-95F54AE17D40}"/>
              </a:ext>
            </a:extLst>
          </p:cNvPr>
          <p:cNvSpPr>
            <a:spLocks noGrp="1"/>
          </p:cNvSpPr>
          <p:nvPr>
            <p:ph type="title"/>
          </p:nvPr>
        </p:nvSpPr>
        <p:spPr/>
        <p:txBody>
          <a:bodyPr/>
          <a:lstStyle/>
          <a:p>
            <a:r>
              <a:rPr lang="en-GB" dirty="0" err="1"/>
              <a:t>Endstopping</a:t>
            </a:r>
            <a:r>
              <a:rPr lang="en-GB" dirty="0"/>
              <a:t> (end-inhibition)</a:t>
            </a:r>
          </a:p>
        </p:txBody>
      </p:sp>
      <p:sp>
        <p:nvSpPr>
          <p:cNvPr id="3" name="Content Placeholder 2">
            <a:extLst>
              <a:ext uri="{FF2B5EF4-FFF2-40B4-BE49-F238E27FC236}">
                <a16:creationId xmlns:a16="http://schemas.microsoft.com/office/drawing/2014/main" id="{90B6380A-4181-599C-22FD-0742688CE1CD}"/>
              </a:ext>
            </a:extLst>
          </p:cNvPr>
          <p:cNvSpPr>
            <a:spLocks noGrp="1"/>
          </p:cNvSpPr>
          <p:nvPr>
            <p:ph idx="1"/>
          </p:nvPr>
        </p:nvSpPr>
        <p:spPr/>
        <p:txBody>
          <a:bodyPr/>
          <a:lstStyle/>
          <a:p>
            <a:pPr>
              <a:buFont typeface="Wingdings" panose="05000000000000000000" pitchFamily="2" charset="2"/>
              <a:buChar char="Ø"/>
            </a:pPr>
            <a:r>
              <a:rPr lang="en-GB" dirty="0"/>
              <a:t>Neurons that respond optimally to line segments of a particular length found in cat and monkey visual cortex</a:t>
            </a:r>
          </a:p>
          <a:p>
            <a:pPr>
              <a:buFont typeface="Wingdings" panose="05000000000000000000" pitchFamily="2" charset="2"/>
              <a:buChar char="Ø"/>
            </a:pPr>
            <a:r>
              <a:rPr lang="en-GB" dirty="0"/>
              <a:t>Displayed </a:t>
            </a:r>
            <a:r>
              <a:rPr lang="en-GB" dirty="0" err="1"/>
              <a:t>endstopping</a:t>
            </a:r>
            <a:endParaRPr lang="en-GB" dirty="0"/>
          </a:p>
          <a:p>
            <a:pPr>
              <a:buFont typeface="Wingdings" panose="05000000000000000000" pitchFamily="2" charset="2"/>
              <a:buChar char="Ø"/>
            </a:pPr>
            <a:r>
              <a:rPr lang="en-GB" dirty="0"/>
              <a:t>The neuron’s response was reduced/eliminated when the line extended beyond the neuron’s receptive field.</a:t>
            </a:r>
          </a:p>
          <a:p>
            <a:pPr>
              <a:buFont typeface="Wingdings" panose="05000000000000000000" pitchFamily="2" charset="2"/>
              <a:buChar char="Ø"/>
            </a:pPr>
            <a:endParaRPr lang="en-GB" dirty="0"/>
          </a:p>
          <a:p>
            <a:pPr marL="0" indent="0">
              <a:buNone/>
            </a:pPr>
            <a:r>
              <a:rPr lang="en-GB" dirty="0"/>
              <a:t>Why should a neuron that responds to a stimulus stop responding when the same stimulus extends beyond the classical receptive field?</a:t>
            </a:r>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1413056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454-C7E3-E48F-7BD7-A10A2A2A1222}"/>
              </a:ext>
            </a:extLst>
          </p:cNvPr>
          <p:cNvSpPr>
            <a:spLocks noGrp="1"/>
          </p:cNvSpPr>
          <p:nvPr>
            <p:ph type="title"/>
          </p:nvPr>
        </p:nvSpPr>
        <p:spPr/>
        <p:txBody>
          <a:bodyPr/>
          <a:lstStyle/>
          <a:p>
            <a:r>
              <a:rPr lang="en-GB" dirty="0"/>
              <a:t>Hierarchical Predictive Coding Model</a:t>
            </a:r>
          </a:p>
        </p:txBody>
      </p:sp>
      <p:sp>
        <p:nvSpPr>
          <p:cNvPr id="3" name="Content Placeholder 2">
            <a:extLst>
              <a:ext uri="{FF2B5EF4-FFF2-40B4-BE49-F238E27FC236}">
                <a16:creationId xmlns:a16="http://schemas.microsoft.com/office/drawing/2014/main" id="{657F5CFB-A1C1-23EA-78E6-8A5FA90E3F16}"/>
              </a:ext>
            </a:extLst>
          </p:cNvPr>
          <p:cNvSpPr>
            <a:spLocks noGrp="1"/>
          </p:cNvSpPr>
          <p:nvPr>
            <p:ph idx="1"/>
          </p:nvPr>
        </p:nvSpPr>
        <p:spPr/>
        <p:txBody>
          <a:bodyPr/>
          <a:lstStyle/>
          <a:p>
            <a:endParaRPr lang="en-GB" dirty="0"/>
          </a:p>
          <a:p>
            <a:r>
              <a:rPr lang="en-GB" dirty="0"/>
              <a:t> </a:t>
            </a:r>
          </a:p>
          <a:p>
            <a:endParaRPr lang="en-GB" dirty="0"/>
          </a:p>
          <a:p>
            <a:endParaRPr lang="en-GB" dirty="0"/>
          </a:p>
          <a:p>
            <a:pPr marL="0" indent="0">
              <a:buNone/>
            </a:pPr>
            <a:endParaRPr lang="en-GB" dirty="0"/>
          </a:p>
        </p:txBody>
      </p:sp>
      <p:pic>
        <p:nvPicPr>
          <p:cNvPr id="9" name="Picture 8">
            <a:extLst>
              <a:ext uri="{FF2B5EF4-FFF2-40B4-BE49-F238E27FC236}">
                <a16:creationId xmlns:a16="http://schemas.microsoft.com/office/drawing/2014/main" id="{55D90D2C-F0CF-6FC6-6971-F97941C19C12}"/>
              </a:ext>
            </a:extLst>
          </p:cNvPr>
          <p:cNvPicPr>
            <a:picLocks noChangeAspect="1"/>
          </p:cNvPicPr>
          <p:nvPr/>
        </p:nvPicPr>
        <p:blipFill>
          <a:blip r:embed="rId2"/>
          <a:stretch>
            <a:fillRect/>
          </a:stretch>
        </p:blipFill>
        <p:spPr>
          <a:xfrm>
            <a:off x="2107209" y="1845734"/>
            <a:ext cx="7977581" cy="4326424"/>
          </a:xfrm>
          <a:prstGeom prst="rect">
            <a:avLst/>
          </a:prstGeom>
        </p:spPr>
      </p:pic>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26DEC6B5-0593-43D5-048F-963123477DE6}"/>
                  </a:ext>
                </a:extLst>
              </p14:cNvPr>
              <p14:cNvContentPartPr/>
              <p14:nvPr/>
            </p14:nvContentPartPr>
            <p14:xfrm>
              <a:off x="2178148" y="4437021"/>
              <a:ext cx="3737880" cy="96120"/>
            </p14:xfrm>
          </p:contentPart>
        </mc:Choice>
        <mc:Fallback xmlns="">
          <p:pic>
            <p:nvPicPr>
              <p:cNvPr id="20" name="Ink 19">
                <a:extLst>
                  <a:ext uri="{FF2B5EF4-FFF2-40B4-BE49-F238E27FC236}">
                    <a16:creationId xmlns:a16="http://schemas.microsoft.com/office/drawing/2014/main" id="{26DEC6B5-0593-43D5-048F-963123477DE6}"/>
                  </a:ext>
                </a:extLst>
              </p:cNvPr>
              <p:cNvPicPr/>
              <p:nvPr/>
            </p:nvPicPr>
            <p:blipFill>
              <a:blip r:embed="rId4"/>
              <a:stretch>
                <a:fillRect/>
              </a:stretch>
            </p:blipFill>
            <p:spPr>
              <a:xfrm>
                <a:off x="2124148" y="4329021"/>
                <a:ext cx="384552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78D64C80-8905-1E67-C7C8-911210F58360}"/>
                  </a:ext>
                </a:extLst>
              </p14:cNvPr>
              <p14:cNvContentPartPr/>
              <p14:nvPr/>
            </p14:nvContentPartPr>
            <p14:xfrm>
              <a:off x="2164468" y="4536381"/>
              <a:ext cx="3737160" cy="89640"/>
            </p14:xfrm>
          </p:contentPart>
        </mc:Choice>
        <mc:Fallback xmlns="">
          <p:pic>
            <p:nvPicPr>
              <p:cNvPr id="21" name="Ink 20">
                <a:extLst>
                  <a:ext uri="{FF2B5EF4-FFF2-40B4-BE49-F238E27FC236}">
                    <a16:creationId xmlns:a16="http://schemas.microsoft.com/office/drawing/2014/main" id="{78D64C80-8905-1E67-C7C8-911210F58360}"/>
                  </a:ext>
                </a:extLst>
              </p:cNvPr>
              <p:cNvPicPr/>
              <p:nvPr/>
            </p:nvPicPr>
            <p:blipFill>
              <a:blip r:embed="rId6"/>
              <a:stretch>
                <a:fillRect/>
              </a:stretch>
            </p:blipFill>
            <p:spPr>
              <a:xfrm>
                <a:off x="2110828" y="4428741"/>
                <a:ext cx="384480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353634B8-CE84-4CBE-9D5D-FDEA5231DE7B}"/>
                  </a:ext>
                </a:extLst>
              </p14:cNvPr>
              <p14:cNvContentPartPr/>
              <p14:nvPr/>
            </p14:nvContentPartPr>
            <p14:xfrm>
              <a:off x="2413588" y="4430541"/>
              <a:ext cx="2454120" cy="62280"/>
            </p14:xfrm>
          </p:contentPart>
        </mc:Choice>
        <mc:Fallback xmlns="">
          <p:pic>
            <p:nvPicPr>
              <p:cNvPr id="22" name="Ink 21">
                <a:extLst>
                  <a:ext uri="{FF2B5EF4-FFF2-40B4-BE49-F238E27FC236}">
                    <a16:creationId xmlns:a16="http://schemas.microsoft.com/office/drawing/2014/main" id="{353634B8-CE84-4CBE-9D5D-FDEA5231DE7B}"/>
                  </a:ext>
                </a:extLst>
              </p:cNvPr>
              <p:cNvPicPr/>
              <p:nvPr/>
            </p:nvPicPr>
            <p:blipFill>
              <a:blip r:embed="rId8"/>
              <a:stretch>
                <a:fillRect/>
              </a:stretch>
            </p:blipFill>
            <p:spPr>
              <a:xfrm>
                <a:off x="2359948" y="4322541"/>
                <a:ext cx="256176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9E6D9E03-85BB-CB8A-1686-3FC9F9E61FDD}"/>
                  </a:ext>
                </a:extLst>
              </p14:cNvPr>
              <p14:cNvContentPartPr/>
              <p14:nvPr/>
            </p14:nvContentPartPr>
            <p14:xfrm>
              <a:off x="2144668" y="4752741"/>
              <a:ext cx="920880" cy="14040"/>
            </p14:xfrm>
          </p:contentPart>
        </mc:Choice>
        <mc:Fallback xmlns="">
          <p:pic>
            <p:nvPicPr>
              <p:cNvPr id="23" name="Ink 22">
                <a:extLst>
                  <a:ext uri="{FF2B5EF4-FFF2-40B4-BE49-F238E27FC236}">
                    <a16:creationId xmlns:a16="http://schemas.microsoft.com/office/drawing/2014/main" id="{9E6D9E03-85BB-CB8A-1686-3FC9F9E61FDD}"/>
                  </a:ext>
                </a:extLst>
              </p:cNvPr>
              <p:cNvPicPr/>
              <p:nvPr/>
            </p:nvPicPr>
            <p:blipFill>
              <a:blip r:embed="rId10"/>
              <a:stretch>
                <a:fillRect/>
              </a:stretch>
            </p:blipFill>
            <p:spPr>
              <a:xfrm>
                <a:off x="2090668" y="4645101"/>
                <a:ext cx="10285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E0738B97-FDCD-31D8-67A1-FB71556A092A}"/>
                  </a:ext>
                </a:extLst>
              </p14:cNvPr>
              <p14:cNvContentPartPr/>
              <p14:nvPr/>
            </p14:nvContentPartPr>
            <p14:xfrm>
              <a:off x="2440228" y="5593701"/>
              <a:ext cx="5102640" cy="42840"/>
            </p14:xfrm>
          </p:contentPart>
        </mc:Choice>
        <mc:Fallback xmlns="">
          <p:pic>
            <p:nvPicPr>
              <p:cNvPr id="24" name="Ink 23">
                <a:extLst>
                  <a:ext uri="{FF2B5EF4-FFF2-40B4-BE49-F238E27FC236}">
                    <a16:creationId xmlns:a16="http://schemas.microsoft.com/office/drawing/2014/main" id="{E0738B97-FDCD-31D8-67A1-FB71556A092A}"/>
                  </a:ext>
                </a:extLst>
              </p:cNvPr>
              <p:cNvPicPr/>
              <p:nvPr/>
            </p:nvPicPr>
            <p:blipFill>
              <a:blip r:embed="rId12"/>
              <a:stretch>
                <a:fillRect/>
              </a:stretch>
            </p:blipFill>
            <p:spPr>
              <a:xfrm>
                <a:off x="2386588" y="5485701"/>
                <a:ext cx="521028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Ink 24">
                <a:extLst>
                  <a:ext uri="{FF2B5EF4-FFF2-40B4-BE49-F238E27FC236}">
                    <a16:creationId xmlns:a16="http://schemas.microsoft.com/office/drawing/2014/main" id="{6C758B23-CD0C-2E25-BA82-6C73C19BBA9E}"/>
                  </a:ext>
                </a:extLst>
              </p14:cNvPr>
              <p14:cNvContentPartPr/>
              <p14:nvPr/>
            </p14:nvContentPartPr>
            <p14:xfrm>
              <a:off x="5324908" y="5909781"/>
              <a:ext cx="4645080" cy="74520"/>
            </p14:xfrm>
          </p:contentPart>
        </mc:Choice>
        <mc:Fallback xmlns="">
          <p:pic>
            <p:nvPicPr>
              <p:cNvPr id="25" name="Ink 24">
                <a:extLst>
                  <a:ext uri="{FF2B5EF4-FFF2-40B4-BE49-F238E27FC236}">
                    <a16:creationId xmlns:a16="http://schemas.microsoft.com/office/drawing/2014/main" id="{6C758B23-CD0C-2E25-BA82-6C73C19BBA9E}"/>
                  </a:ext>
                </a:extLst>
              </p:cNvPr>
              <p:cNvPicPr/>
              <p:nvPr/>
            </p:nvPicPr>
            <p:blipFill>
              <a:blip r:embed="rId14"/>
              <a:stretch>
                <a:fillRect/>
              </a:stretch>
            </p:blipFill>
            <p:spPr>
              <a:xfrm>
                <a:off x="5270908" y="5801781"/>
                <a:ext cx="475272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6" name="Ink 25">
                <a:extLst>
                  <a:ext uri="{FF2B5EF4-FFF2-40B4-BE49-F238E27FC236}">
                    <a16:creationId xmlns:a16="http://schemas.microsoft.com/office/drawing/2014/main" id="{CA5852C6-4C62-F3C7-96AD-09FC592F90D1}"/>
                  </a:ext>
                </a:extLst>
              </p14:cNvPr>
              <p14:cNvContentPartPr/>
              <p14:nvPr/>
            </p14:nvContentPartPr>
            <p14:xfrm>
              <a:off x="2144668" y="6075741"/>
              <a:ext cx="7039080" cy="91800"/>
            </p14:xfrm>
          </p:contentPart>
        </mc:Choice>
        <mc:Fallback xmlns="">
          <p:pic>
            <p:nvPicPr>
              <p:cNvPr id="26" name="Ink 25">
                <a:extLst>
                  <a:ext uri="{FF2B5EF4-FFF2-40B4-BE49-F238E27FC236}">
                    <a16:creationId xmlns:a16="http://schemas.microsoft.com/office/drawing/2014/main" id="{CA5852C6-4C62-F3C7-96AD-09FC592F90D1}"/>
                  </a:ext>
                </a:extLst>
              </p:cNvPr>
              <p:cNvPicPr/>
              <p:nvPr/>
            </p:nvPicPr>
            <p:blipFill>
              <a:blip r:embed="rId16"/>
              <a:stretch>
                <a:fillRect/>
              </a:stretch>
            </p:blipFill>
            <p:spPr>
              <a:xfrm>
                <a:off x="2090668" y="5968101"/>
                <a:ext cx="7146720" cy="307440"/>
              </a:xfrm>
              <a:prstGeom prst="rect">
                <a:avLst/>
              </a:prstGeom>
            </p:spPr>
          </p:pic>
        </mc:Fallback>
      </mc:AlternateContent>
    </p:spTree>
    <p:extLst>
      <p:ext uri="{BB962C8B-B14F-4D97-AF65-F5344CB8AC3E}">
        <p14:creationId xmlns:p14="http://schemas.microsoft.com/office/powerpoint/2010/main" val="371462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454-C7E3-E48F-7BD7-A10A2A2A1222}"/>
              </a:ext>
            </a:extLst>
          </p:cNvPr>
          <p:cNvSpPr>
            <a:spLocks noGrp="1"/>
          </p:cNvSpPr>
          <p:nvPr>
            <p:ph type="title"/>
          </p:nvPr>
        </p:nvSpPr>
        <p:spPr/>
        <p:txBody>
          <a:bodyPr/>
          <a:lstStyle/>
          <a:p>
            <a:r>
              <a:rPr lang="en-GB" dirty="0"/>
              <a:t>Hierarchical Predictive Coding Model</a:t>
            </a:r>
          </a:p>
        </p:txBody>
      </p:sp>
      <p:sp>
        <p:nvSpPr>
          <p:cNvPr id="3" name="Content Placeholder 2">
            <a:extLst>
              <a:ext uri="{FF2B5EF4-FFF2-40B4-BE49-F238E27FC236}">
                <a16:creationId xmlns:a16="http://schemas.microsoft.com/office/drawing/2014/main" id="{657F5CFB-A1C1-23EA-78E6-8A5FA90E3F16}"/>
              </a:ext>
            </a:extLst>
          </p:cNvPr>
          <p:cNvSpPr>
            <a:spLocks noGrp="1"/>
          </p:cNvSpPr>
          <p:nvPr>
            <p:ph idx="1"/>
          </p:nvPr>
        </p:nvSpPr>
        <p:spPr/>
        <p:txBody>
          <a:bodyPr/>
          <a:lstStyle/>
          <a:p>
            <a:endParaRPr lang="en-GB" dirty="0"/>
          </a:p>
          <a:p>
            <a:endParaRPr lang="en-GB" dirty="0"/>
          </a:p>
          <a:p>
            <a:endParaRPr lang="en-GB" dirty="0"/>
          </a:p>
          <a:p>
            <a:endParaRPr lang="en-GB" dirty="0"/>
          </a:p>
          <a:p>
            <a:pPr>
              <a:buFont typeface="Wingdings" panose="05000000000000000000" pitchFamily="2" charset="2"/>
              <a:buChar char="Ø"/>
            </a:pPr>
            <a:r>
              <a:rPr lang="en-GB" dirty="0"/>
              <a:t> </a:t>
            </a:r>
          </a:p>
          <a:p>
            <a:pPr>
              <a:buFont typeface="Wingdings" panose="05000000000000000000" pitchFamily="2" charset="2"/>
              <a:buChar char="Ø"/>
            </a:pPr>
            <a:endParaRPr lang="en-GB" dirty="0"/>
          </a:p>
        </p:txBody>
      </p:sp>
      <p:pic>
        <p:nvPicPr>
          <p:cNvPr id="7" name="Picture 6">
            <a:extLst>
              <a:ext uri="{FF2B5EF4-FFF2-40B4-BE49-F238E27FC236}">
                <a16:creationId xmlns:a16="http://schemas.microsoft.com/office/drawing/2014/main" id="{FD209DE9-21E9-B6D4-F3DD-5C6A5799A720}"/>
              </a:ext>
            </a:extLst>
          </p:cNvPr>
          <p:cNvPicPr>
            <a:picLocks noChangeAspect="1"/>
          </p:cNvPicPr>
          <p:nvPr/>
        </p:nvPicPr>
        <p:blipFill>
          <a:blip r:embed="rId2"/>
          <a:stretch>
            <a:fillRect/>
          </a:stretch>
        </p:blipFill>
        <p:spPr>
          <a:xfrm>
            <a:off x="1097279" y="1882574"/>
            <a:ext cx="8824433" cy="1759786"/>
          </a:xfrm>
          <a:prstGeom prst="rect">
            <a:avLst/>
          </a:prstGeom>
        </p:spPr>
      </p:pic>
      <p:pic>
        <p:nvPicPr>
          <p:cNvPr id="14" name="Picture 13" descr="Diagram&#10;&#10;Description automatically generated">
            <a:extLst>
              <a:ext uri="{FF2B5EF4-FFF2-40B4-BE49-F238E27FC236}">
                <a16:creationId xmlns:a16="http://schemas.microsoft.com/office/drawing/2014/main" id="{9DF04D39-B2FC-C989-FC5F-6566AFBB9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076" y="3673687"/>
            <a:ext cx="5930409" cy="2164079"/>
          </a:xfrm>
          <a:prstGeom prst="rect">
            <a:avLst/>
          </a:prstGeom>
        </p:spPr>
      </p:pic>
    </p:spTree>
    <p:extLst>
      <p:ext uri="{BB962C8B-B14F-4D97-AF65-F5344CB8AC3E}">
        <p14:creationId xmlns:p14="http://schemas.microsoft.com/office/powerpoint/2010/main" val="22681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DB7A-F0DC-862E-B191-70258881D773}"/>
              </a:ext>
            </a:extLst>
          </p:cNvPr>
          <p:cNvSpPr>
            <a:spLocks noGrp="1"/>
          </p:cNvSpPr>
          <p:nvPr>
            <p:ph type="title"/>
          </p:nvPr>
        </p:nvSpPr>
        <p:spPr/>
        <p:txBody>
          <a:bodyPr/>
          <a:lstStyle/>
          <a:p>
            <a:r>
              <a:rPr lang="en-GB" dirty="0"/>
              <a:t>Training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E02B2F-4AF3-C928-7D7B-8BD629EE5E6B}"/>
                  </a:ext>
                </a:extLst>
              </p:cNvPr>
              <p:cNvSpPr>
                <a:spLocks noGrp="1"/>
              </p:cNvSpPr>
              <p:nvPr>
                <p:ph idx="1"/>
              </p:nvPr>
            </p:nvSpPr>
            <p:spPr/>
            <p:txBody>
              <a:bodyPr>
                <a:normAutofit/>
              </a:bodyPr>
              <a:lstStyle/>
              <a:p>
                <a:pPr>
                  <a:buFont typeface="Wingdings" panose="05000000000000000000" pitchFamily="2" charset="2"/>
                  <a:buChar char="Ø"/>
                </a:pPr>
                <a:r>
                  <a:rPr lang="en-GB" dirty="0"/>
                  <a:t>Initialise estimation and error nodes</a:t>
                </a:r>
              </a:p>
              <a:p>
                <a:pPr>
                  <a:buFont typeface="Wingdings" panose="05000000000000000000" pitchFamily="2" charset="2"/>
                  <a:buChar char="Ø"/>
                </a:pPr>
                <a:r>
                  <a:rPr lang="en-GB" dirty="0"/>
                  <a:t>Supply Input to first layer</a:t>
                </a:r>
              </a:p>
              <a:p>
                <a:pPr>
                  <a:buFont typeface="Wingdings" panose="05000000000000000000" pitchFamily="2" charset="2"/>
                  <a:buChar char="Ø"/>
                </a:pPr>
                <a:r>
                  <a:rPr lang="en-GB" dirty="0"/>
                  <a:t>Targets supplied as the highest level error neurons.</a:t>
                </a:r>
              </a:p>
              <a:p>
                <a:pPr>
                  <a:buFont typeface="Wingdings" panose="05000000000000000000" pitchFamily="2" charset="2"/>
                  <a:buChar char="Ø"/>
                </a:pPr>
                <a:r>
                  <a:rPr lang="en-GB" dirty="0"/>
                  <a:t>Iterate X times:</a:t>
                </a:r>
              </a:p>
              <a:p>
                <a:pPr lvl="1">
                  <a:buFont typeface="Wingdings" panose="05000000000000000000" pitchFamily="2" charset="2"/>
                  <a:buChar char="Ø"/>
                </a:pPr>
                <a:r>
                  <a:rPr lang="en-GB" dirty="0"/>
                  <a:t> for layers 1 .. n:</a:t>
                </a:r>
              </a:p>
              <a:p>
                <a:pPr lvl="2">
                  <a:buFont typeface="Wingdings" panose="05000000000000000000" pitchFamily="2" charset="2"/>
                  <a:buChar char="Ø"/>
                </a:pPr>
                <a:r>
                  <a:rPr lang="en-GB" dirty="0"/>
                  <a:t>Calculate error at layer</a:t>
                </a:r>
              </a:p>
              <a:p>
                <a:pPr lvl="2">
                  <a:buFont typeface="Wingdings" panose="05000000000000000000" pitchFamily="2" charset="2"/>
                  <a:buChar char="Ø"/>
                </a:pPr>
                <a:r>
                  <a:rPr lang="en-GB" dirty="0"/>
                  <a:t>Update estimation node </a:t>
                </a:r>
              </a:p>
              <a:p>
                <a:pPr>
                  <a:buFont typeface="Wingdings" panose="05000000000000000000" pitchFamily="2" charset="2"/>
                  <a:buChar char="Ø"/>
                </a:pPr>
                <a:r>
                  <a:rPr lang="en-GB" dirty="0"/>
                  <a:t>Loss </a:t>
                </a:r>
                <a14:m>
                  <m:oMath xmlns:m="http://schemas.openxmlformats.org/officeDocument/2006/math">
                    <m:r>
                      <a:rPr lang="pt-BR" i="1" smtClean="0">
                        <a:latin typeface="Cambria Math" panose="02040503050406030204" pitchFamily="18" charset="0"/>
                      </a:rPr>
                      <m:t>=</m:t>
                    </m:r>
                    <m:nary>
                      <m:naryPr>
                        <m:chr m:val="∑"/>
                        <m:ctrlPr>
                          <a:rPr lang="pt-BR"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pt-BR" i="1" smtClean="0">
                            <a:latin typeface="Cambria Math" panose="02040503050406030204" pitchFamily="18" charset="0"/>
                          </a:rPr>
                          <m:t>=0</m:t>
                        </m:r>
                      </m:sub>
                      <m:sup>
                        <m:r>
                          <a:rPr lang="pt-BR" i="1" smtClean="0">
                            <a:latin typeface="Cambria Math" panose="02040503050406030204" pitchFamily="18" charset="0"/>
                          </a:rPr>
                          <m:t>𝑛</m:t>
                        </m:r>
                      </m:sup>
                      <m:e>
                        <m:sSup>
                          <m:sSupPr>
                            <m:ctrlPr>
                              <a:rPr lang="pt-BR" i="1" smtClean="0">
                                <a:latin typeface="Cambria Math" panose="02040503050406030204" pitchFamily="18" charset="0"/>
                              </a:rPr>
                            </m:ctrlPr>
                          </m:sSupPr>
                          <m:e>
                            <m:r>
                              <a:rPr lang="en-GB" b="0" i="1" smtClean="0">
                                <a:latin typeface="Cambria Math" panose="02040503050406030204" pitchFamily="18" charset="0"/>
                              </a:rPr>
                              <m:t>|</m:t>
                            </m:r>
                            <m:r>
                              <a:rPr lang="en-GB" b="0" i="1" smtClean="0">
                                <a:latin typeface="Cambria Math" panose="02040503050406030204" pitchFamily="18" charset="0"/>
                              </a:rPr>
                              <m:t>𝑒</m:t>
                            </m:r>
                          </m:e>
                          <m:sup>
                            <m:r>
                              <a:rPr lang="en-GB" b="0" i="1" smtClean="0">
                                <a:latin typeface="Cambria Math" panose="02040503050406030204" pitchFamily="18" charset="0"/>
                              </a:rPr>
                              <m:t>𝑖</m:t>
                            </m:r>
                          </m:sup>
                        </m:sSup>
                        <m:r>
                          <a:rPr lang="en-GB" b="0" i="1" smtClean="0">
                            <a:latin typeface="Cambria Math" panose="02040503050406030204" pitchFamily="18" charset="0"/>
                          </a:rPr>
                          <m:t>|</m:t>
                        </m:r>
                      </m:e>
                    </m:nary>
                  </m:oMath>
                </a14:m>
                <a:r>
                  <a:rPr lang="en-GB" dirty="0"/>
                  <a:t>    (the total sum of the absolute error residuals over every layer)</a:t>
                </a:r>
              </a:p>
              <a:p>
                <a:pPr>
                  <a:buFont typeface="Wingdings" panose="05000000000000000000" pitchFamily="2" charset="2"/>
                  <a:buChar char="Ø"/>
                </a:pPr>
                <a:r>
                  <a:rPr lang="en-GB" dirty="0"/>
                  <a:t>Use </a:t>
                </a:r>
                <a:r>
                  <a:rPr lang="en-GB" dirty="0" err="1"/>
                  <a:t>autograd</a:t>
                </a:r>
                <a:r>
                  <a:rPr lang="en-GB" dirty="0"/>
                  <a:t> to minimise this loss value.</a:t>
                </a:r>
              </a:p>
            </p:txBody>
          </p:sp>
        </mc:Choice>
        <mc:Fallback xmlns="">
          <p:sp>
            <p:nvSpPr>
              <p:cNvPr id="3" name="Content Placeholder 2">
                <a:extLst>
                  <a:ext uri="{FF2B5EF4-FFF2-40B4-BE49-F238E27FC236}">
                    <a16:creationId xmlns:a16="http://schemas.microsoft.com/office/drawing/2014/main" id="{D3E02B2F-4AF3-C928-7D7B-8BD629EE5E6B}"/>
                  </a:ext>
                </a:extLst>
              </p:cNvPr>
              <p:cNvSpPr>
                <a:spLocks noGrp="1" noRot="1" noChangeAspect="1" noMove="1" noResize="1" noEditPoints="1" noAdjustHandles="1" noChangeArrowheads="1" noChangeShapeType="1" noTextEdit="1"/>
              </p:cNvSpPr>
              <p:nvPr>
                <p:ph idx="1"/>
              </p:nvPr>
            </p:nvSpPr>
            <p:spPr>
              <a:blipFill>
                <a:blip r:embed="rId2"/>
                <a:stretch>
                  <a:fillRect l="-1455" t="-1667"/>
                </a:stretch>
              </a:blipFill>
            </p:spPr>
            <p:txBody>
              <a:bodyPr/>
              <a:lstStyle/>
              <a:p>
                <a:r>
                  <a:rPr lang="en-GB">
                    <a:noFill/>
                  </a:rPr>
                  <a:t> </a:t>
                </a:r>
              </a:p>
            </p:txBody>
          </p:sp>
        </mc:Fallback>
      </mc:AlternateContent>
    </p:spTree>
    <p:extLst>
      <p:ext uri="{BB962C8B-B14F-4D97-AF65-F5344CB8AC3E}">
        <p14:creationId xmlns:p14="http://schemas.microsoft.com/office/powerpoint/2010/main" val="249073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8497-887A-A167-0015-BFA353521B84}"/>
              </a:ext>
            </a:extLst>
          </p:cNvPr>
          <p:cNvSpPr>
            <a:spLocks noGrp="1"/>
          </p:cNvSpPr>
          <p:nvPr>
            <p:ph type="title"/>
          </p:nvPr>
        </p:nvSpPr>
        <p:spPr/>
        <p:txBody>
          <a:bodyPr/>
          <a:lstStyle/>
          <a:p>
            <a:r>
              <a:rPr lang="en-GB" dirty="0"/>
              <a:t>Why do neurons exhibit </a:t>
            </a:r>
            <a:r>
              <a:rPr lang="en-GB" dirty="0" err="1"/>
              <a:t>endstopping</a:t>
            </a:r>
            <a:r>
              <a:rPr lang="en-GB" dirty="0"/>
              <a:t>?</a:t>
            </a:r>
          </a:p>
        </p:txBody>
      </p:sp>
      <p:pic>
        <p:nvPicPr>
          <p:cNvPr id="4" name="Content Placeholder 3">
            <a:extLst>
              <a:ext uri="{FF2B5EF4-FFF2-40B4-BE49-F238E27FC236}">
                <a16:creationId xmlns:a16="http://schemas.microsoft.com/office/drawing/2014/main" id="{BB5E2A6A-F9F6-A3E6-0F21-521CABB7559E}"/>
              </a:ext>
            </a:extLst>
          </p:cNvPr>
          <p:cNvPicPr>
            <a:picLocks noGrp="1" noChangeAspect="1"/>
          </p:cNvPicPr>
          <p:nvPr>
            <p:ph idx="1"/>
          </p:nvPr>
        </p:nvPicPr>
        <p:blipFill>
          <a:blip r:embed="rId2"/>
          <a:stretch>
            <a:fillRect/>
          </a:stretch>
        </p:blipFill>
        <p:spPr>
          <a:xfrm>
            <a:off x="3844281" y="1846263"/>
            <a:ext cx="4896307" cy="4315846"/>
          </a:xfrm>
          <a:prstGeom prst="rect">
            <a:avLst/>
          </a:prstGeom>
        </p:spPr>
      </p:pic>
    </p:spTree>
    <p:extLst>
      <p:ext uri="{BB962C8B-B14F-4D97-AF65-F5344CB8AC3E}">
        <p14:creationId xmlns:p14="http://schemas.microsoft.com/office/powerpoint/2010/main" val="4677262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442</TotalTime>
  <Words>806</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Cambria Math</vt:lpstr>
      <vt:lpstr>Wingdings</vt:lpstr>
      <vt:lpstr>Retrospect</vt:lpstr>
      <vt:lpstr>Predictive Coding</vt:lpstr>
      <vt:lpstr>Background</vt:lpstr>
      <vt:lpstr>A Fresh View of Inhibition in the Retina</vt:lpstr>
      <vt:lpstr>A form of Normalisation?</vt:lpstr>
      <vt:lpstr>Endstopping (end-inhibition)</vt:lpstr>
      <vt:lpstr>Hierarchical Predictive Coding Model</vt:lpstr>
      <vt:lpstr>Hierarchical Predictive Coding Model</vt:lpstr>
      <vt:lpstr>Training</vt:lpstr>
      <vt:lpstr>Why do neurons exhibit endstopping?</vt:lpstr>
      <vt:lpstr>Training on Natural Images</vt:lpstr>
      <vt:lpstr>End-stopping of a model neuron</vt:lpstr>
      <vt:lpstr>Analysis of extra-classical effects</vt:lpstr>
      <vt:lpstr>Discussion</vt:lpstr>
      <vt:lpstr>Further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Coding</dc:title>
  <dc:creator>Joe Griffith Other</dc:creator>
  <cp:lastModifiedBy>Joe Griffith Other</cp:lastModifiedBy>
  <cp:revision>3</cp:revision>
  <dcterms:created xsi:type="dcterms:W3CDTF">2022-10-27T17:38:58Z</dcterms:created>
  <dcterms:modified xsi:type="dcterms:W3CDTF">2022-11-04T09:19:05Z</dcterms:modified>
</cp:coreProperties>
</file>