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8" r:id="rId1"/>
  </p:sldMasterIdLst>
  <p:notesMasterIdLst>
    <p:notesMasterId r:id="rId39"/>
  </p:notesMasterIdLst>
  <p:sldIdLst>
    <p:sldId id="256" r:id="rId2"/>
    <p:sldId id="281" r:id="rId3"/>
    <p:sldId id="258" r:id="rId4"/>
    <p:sldId id="257" r:id="rId5"/>
    <p:sldId id="267" r:id="rId6"/>
    <p:sldId id="259" r:id="rId7"/>
    <p:sldId id="260" r:id="rId8"/>
    <p:sldId id="261" r:id="rId9"/>
    <p:sldId id="262" r:id="rId10"/>
    <p:sldId id="280" r:id="rId11"/>
    <p:sldId id="282" r:id="rId12"/>
    <p:sldId id="284" r:id="rId13"/>
    <p:sldId id="283" r:id="rId14"/>
    <p:sldId id="285" r:id="rId15"/>
    <p:sldId id="286" r:id="rId16"/>
    <p:sldId id="279" r:id="rId17"/>
    <p:sldId id="270" r:id="rId18"/>
    <p:sldId id="271" r:id="rId19"/>
    <p:sldId id="272" r:id="rId20"/>
    <p:sldId id="287" r:id="rId21"/>
    <p:sldId id="288" r:id="rId22"/>
    <p:sldId id="293" r:id="rId23"/>
    <p:sldId id="289" r:id="rId24"/>
    <p:sldId id="273" r:id="rId25"/>
    <p:sldId id="290" r:id="rId26"/>
    <p:sldId id="274" r:id="rId27"/>
    <p:sldId id="278" r:id="rId28"/>
    <p:sldId id="275" r:id="rId29"/>
    <p:sldId id="276" r:id="rId30"/>
    <p:sldId id="291" r:id="rId31"/>
    <p:sldId id="264" r:id="rId32"/>
    <p:sldId id="292" r:id="rId33"/>
    <p:sldId id="295" r:id="rId34"/>
    <p:sldId id="294" r:id="rId35"/>
    <p:sldId id="269" r:id="rId36"/>
    <p:sldId id="268" r:id="rId37"/>
    <p:sldId id="265" r:id="rId3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7"/>
  </p:normalViewPr>
  <p:slideViewPr>
    <p:cSldViewPr snapToGrid="0" snapToObjects="1">
      <p:cViewPr varScale="1">
        <p:scale>
          <a:sx n="88" d="100"/>
          <a:sy n="88" d="100"/>
        </p:scale>
        <p:origin x="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08DC118D-0680-D84C-9366-1DECA0E17326}" type="datetimeFigureOut">
              <a:rPr lang="en-US" smtClean="0"/>
              <a:t>2/26/19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FDD88E5-CAE2-3F42-AA74-71B1B5753584}" type="slidenum">
              <a:rPr lang="en-US" smtClean="0"/>
              <a:t>‹#›</a:t>
            </a:fld>
            <a:endParaRPr lang="en-US"/>
          </a:p>
        </p:txBody>
      </p:sp>
    </p:spTree>
    <p:extLst>
      <p:ext uri="{BB962C8B-B14F-4D97-AF65-F5344CB8AC3E}">
        <p14:creationId xmlns:p14="http://schemas.microsoft.com/office/powerpoint/2010/main" val="329526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DD88E5-CAE2-3F42-AA74-71B1B5753584}" type="slidenum">
              <a:rPr lang="en-US" smtClean="0"/>
              <a:t>1</a:t>
            </a:fld>
            <a:endParaRPr lang="en-US"/>
          </a:p>
        </p:txBody>
      </p:sp>
    </p:spTree>
    <p:extLst>
      <p:ext uri="{BB962C8B-B14F-4D97-AF65-F5344CB8AC3E}">
        <p14:creationId xmlns:p14="http://schemas.microsoft.com/office/powerpoint/2010/main" val="76937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helps people to plan ahead while they are still able to make important decisions on their care and support needs and on financial and legal matters. It also helps them and their families to receive practical information, advice and guidance as they face new challenges.</a:t>
            </a:r>
            <a:endParaRPr lang="en-US" dirty="0"/>
          </a:p>
        </p:txBody>
      </p:sp>
      <p:sp>
        <p:nvSpPr>
          <p:cNvPr id="4" name="Slide Number Placeholder 3"/>
          <p:cNvSpPr>
            <a:spLocks noGrp="1"/>
          </p:cNvSpPr>
          <p:nvPr>
            <p:ph type="sldNum" sz="quarter" idx="10"/>
          </p:nvPr>
        </p:nvSpPr>
        <p:spPr/>
        <p:txBody>
          <a:bodyPr/>
          <a:lstStyle/>
          <a:p>
            <a:fld id="{0FDD88E5-CAE2-3F42-AA74-71B1B5753584}" type="slidenum">
              <a:rPr lang="en-US" smtClean="0"/>
              <a:t>36</a:t>
            </a:fld>
            <a:endParaRPr lang="en-US"/>
          </a:p>
        </p:txBody>
      </p:sp>
    </p:spTree>
    <p:extLst>
      <p:ext uri="{BB962C8B-B14F-4D97-AF65-F5344CB8AC3E}">
        <p14:creationId xmlns:p14="http://schemas.microsoft.com/office/powerpoint/2010/main" val="242083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DD88E5-CAE2-3F42-AA74-71B1B5753584}" type="slidenum">
              <a:rPr lang="en-US" smtClean="0"/>
              <a:t>37</a:t>
            </a:fld>
            <a:endParaRPr lang="en-US"/>
          </a:p>
        </p:txBody>
      </p:sp>
    </p:spTree>
    <p:extLst>
      <p:ext uri="{BB962C8B-B14F-4D97-AF65-F5344CB8AC3E}">
        <p14:creationId xmlns:p14="http://schemas.microsoft.com/office/powerpoint/2010/main" val="214991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What is dementia and why is it a problem?</a:t>
            </a:r>
          </a:p>
          <a:p>
            <a:r>
              <a:rPr lang="en-US" sz="1200" dirty="0"/>
              <a:t>Introduce myself</a:t>
            </a:r>
          </a:p>
          <a:p>
            <a:endParaRPr lang="en-US" sz="1200" dirty="0"/>
          </a:p>
          <a:p>
            <a:endParaRPr lang="en-US" sz="1200" dirty="0"/>
          </a:p>
          <a:p>
            <a:r>
              <a:rPr lang="en-US" sz="1200" dirty="0"/>
              <a:t>What my research is and how it might help?</a:t>
            </a:r>
          </a:p>
          <a:p>
            <a:endParaRPr lang="en-US" dirty="0"/>
          </a:p>
        </p:txBody>
      </p:sp>
      <p:sp>
        <p:nvSpPr>
          <p:cNvPr id="4" name="Slide Number Placeholder 3"/>
          <p:cNvSpPr>
            <a:spLocks noGrp="1"/>
          </p:cNvSpPr>
          <p:nvPr>
            <p:ph type="sldNum" sz="quarter" idx="10"/>
          </p:nvPr>
        </p:nvSpPr>
        <p:spPr/>
        <p:txBody>
          <a:bodyPr/>
          <a:lstStyle/>
          <a:p>
            <a:fld id="{0FDD88E5-CAE2-3F42-AA74-71B1B5753584}" type="slidenum">
              <a:rPr lang="en-US" smtClean="0"/>
              <a:t>3</a:t>
            </a:fld>
            <a:endParaRPr lang="en-US"/>
          </a:p>
        </p:txBody>
      </p:sp>
    </p:spTree>
    <p:extLst>
      <p:ext uri="{BB962C8B-B14F-4D97-AF65-F5344CB8AC3E}">
        <p14:creationId xmlns:p14="http://schemas.microsoft.com/office/powerpoint/2010/main" val="109366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‘The word ‘dementia’ describes a set of symptoms that may include memory loss and difficulties with thinking, problem-solving or language. These changes are often small to start with, but for someone with dementia they have become severe enough to affect daily life. A person with dementia may also experience changes in their mood or behaviour.’</a:t>
            </a:r>
          </a:p>
          <a:p>
            <a:endParaRPr lang="en-US" dirty="0"/>
          </a:p>
        </p:txBody>
      </p:sp>
      <p:sp>
        <p:nvSpPr>
          <p:cNvPr id="4" name="Slide Number Placeholder 3"/>
          <p:cNvSpPr>
            <a:spLocks noGrp="1"/>
          </p:cNvSpPr>
          <p:nvPr>
            <p:ph type="sldNum" sz="quarter" idx="10"/>
          </p:nvPr>
        </p:nvSpPr>
        <p:spPr/>
        <p:txBody>
          <a:bodyPr/>
          <a:lstStyle/>
          <a:p>
            <a:fld id="{0FDD88E5-CAE2-3F42-AA74-71B1B5753584}" type="slidenum">
              <a:rPr lang="en-US" smtClean="0"/>
              <a:t>4</a:t>
            </a:fld>
            <a:endParaRPr lang="en-US"/>
          </a:p>
        </p:txBody>
      </p:sp>
    </p:spTree>
    <p:extLst>
      <p:ext uri="{BB962C8B-B14F-4D97-AF65-F5344CB8AC3E}">
        <p14:creationId xmlns:p14="http://schemas.microsoft.com/office/powerpoint/2010/main" val="353235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person with dementia will have cognitive symptoms (to do with thinking or memory). They will often have problems with some of the following:</a:t>
            </a:r>
          </a:p>
          <a:p>
            <a:pPr lvl="1"/>
            <a:r>
              <a:rPr lang="en-GB" dirty="0"/>
              <a:t>day-to-day memory – for example, difficulty recalling events that happened recently,</a:t>
            </a:r>
          </a:p>
          <a:p>
            <a:pPr lvl="1"/>
            <a:r>
              <a:rPr lang="en-GB" dirty="0"/>
              <a:t>concentrating, planning or organising – for example, difficulties making decisions, solving problems or carrying out a sequence of tasks (such as cooking a meal),</a:t>
            </a:r>
          </a:p>
          <a:p>
            <a:pPr lvl="1"/>
            <a:r>
              <a:rPr lang="en-GB" dirty="0"/>
              <a:t>language – for example, difficulties following a conversation or finding the right word for something,</a:t>
            </a:r>
          </a:p>
          <a:p>
            <a:pPr lvl="1"/>
            <a:r>
              <a:rPr lang="en-GB" dirty="0"/>
              <a:t>visuospatial skills – for example, problems judging distances (such as on stairs) and seeing objects in three dimensions,</a:t>
            </a:r>
          </a:p>
          <a:p>
            <a:pPr lvl="1"/>
            <a:r>
              <a:rPr lang="en-GB" dirty="0"/>
              <a:t>orientation – for example, losing track of the day or date, or becoming confused about where they are.</a:t>
            </a:r>
          </a:p>
          <a:p>
            <a:pPr lvl="1"/>
            <a:endParaRPr lang="en-GB" dirty="0"/>
          </a:p>
          <a:p>
            <a:pPr lvl="1"/>
            <a:r>
              <a:rPr lang="en-GB" dirty="0"/>
              <a:t>In addition to the cognitive stuff. People with dementia tend to have mood swings and experience more intense emotions such as irritability and anger. They also may see things that aren’t there, and they may believe things that aren’t really true.</a:t>
            </a:r>
          </a:p>
          <a:p>
            <a:endParaRPr lang="en-US" dirty="0"/>
          </a:p>
          <a:p>
            <a:r>
              <a:rPr lang="en-GB" dirty="0"/>
              <a:t>Dementia is progressive, which means the symptoms gradually get worse over time. How quickly this happens varies greatly from person to person.</a:t>
            </a:r>
            <a:endParaRPr lang="en-US" dirty="0"/>
          </a:p>
        </p:txBody>
      </p:sp>
      <p:sp>
        <p:nvSpPr>
          <p:cNvPr id="4" name="Slide Number Placeholder 3"/>
          <p:cNvSpPr>
            <a:spLocks noGrp="1"/>
          </p:cNvSpPr>
          <p:nvPr>
            <p:ph type="sldNum" sz="quarter" idx="10"/>
          </p:nvPr>
        </p:nvSpPr>
        <p:spPr/>
        <p:txBody>
          <a:bodyPr/>
          <a:lstStyle/>
          <a:p>
            <a:fld id="{0FDD88E5-CAE2-3F42-AA74-71B1B5753584}" type="slidenum">
              <a:rPr lang="en-US" smtClean="0"/>
              <a:t>5</a:t>
            </a:fld>
            <a:endParaRPr lang="en-US"/>
          </a:p>
        </p:txBody>
      </p:sp>
    </p:spTree>
    <p:extLst>
      <p:ext uri="{BB962C8B-B14F-4D97-AF65-F5344CB8AC3E}">
        <p14:creationId xmlns:p14="http://schemas.microsoft.com/office/powerpoint/2010/main" val="289219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DD88E5-CAE2-3F42-AA74-71B1B5753584}" type="slidenum">
              <a:rPr lang="en-US" smtClean="0"/>
              <a:t>6</a:t>
            </a:fld>
            <a:endParaRPr lang="en-US"/>
          </a:p>
        </p:txBody>
      </p:sp>
    </p:spTree>
    <p:extLst>
      <p:ext uri="{BB962C8B-B14F-4D97-AF65-F5344CB8AC3E}">
        <p14:creationId xmlns:p14="http://schemas.microsoft.com/office/powerpoint/2010/main" val="282845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total cost of dementia to society in the UK is £26.3 billion, with an average cost of £32, 250 per person. </a:t>
            </a:r>
          </a:p>
          <a:p>
            <a:pPr lvl="1"/>
            <a:r>
              <a:rPr lang="en-GB" dirty="0"/>
              <a:t>£4.3 billion is spent on healthcare costs. </a:t>
            </a:r>
          </a:p>
          <a:p>
            <a:pPr lvl="1"/>
            <a:r>
              <a:rPr lang="en-GB" dirty="0"/>
              <a:t>£10.3 billion is spent on social care (publicly and privately funded). </a:t>
            </a:r>
          </a:p>
          <a:p>
            <a:pPr lvl="1"/>
            <a:r>
              <a:rPr lang="en-GB" dirty="0"/>
              <a:t>£11.6 billion is contributed by the work of unpaid carers of people with dementia. </a:t>
            </a:r>
          </a:p>
          <a:p>
            <a:endParaRPr lang="en-US" dirty="0"/>
          </a:p>
          <a:p>
            <a:r>
              <a:rPr lang="en-US" dirty="0"/>
              <a:t>The total predicted cost of Dementia on the global economy this year is $1 Trillion US Dollars and will double in just 12 years.</a:t>
            </a:r>
          </a:p>
          <a:p>
            <a:endParaRPr lang="en-US" dirty="0"/>
          </a:p>
          <a:p>
            <a:endParaRPr lang="en-US" dirty="0"/>
          </a:p>
          <a:p>
            <a:r>
              <a:rPr lang="en-US" dirty="0"/>
              <a:t>To put that into context, Apple is worth something like 800 billion dollars. Google just under 400 billion dollars. If Dementia was a country, it would be the 18</a:t>
            </a:r>
            <a:r>
              <a:rPr lang="en-US" baseline="30000" dirty="0"/>
              <a:t>th</a:t>
            </a:r>
            <a:r>
              <a:rPr lang="en-US" dirty="0"/>
              <a:t> largest economy eclipsing the likes of Saudi Arabia, The Netherlands and Turkey.</a:t>
            </a:r>
          </a:p>
        </p:txBody>
      </p:sp>
      <p:sp>
        <p:nvSpPr>
          <p:cNvPr id="4" name="Slide Number Placeholder 3"/>
          <p:cNvSpPr>
            <a:spLocks noGrp="1"/>
          </p:cNvSpPr>
          <p:nvPr>
            <p:ph type="sldNum" sz="quarter" idx="10"/>
          </p:nvPr>
        </p:nvSpPr>
        <p:spPr/>
        <p:txBody>
          <a:bodyPr/>
          <a:lstStyle/>
          <a:p>
            <a:fld id="{0FDD88E5-CAE2-3F42-AA74-71B1B5753584}" type="slidenum">
              <a:rPr lang="en-US" smtClean="0"/>
              <a:t>7</a:t>
            </a:fld>
            <a:endParaRPr lang="en-US"/>
          </a:p>
        </p:txBody>
      </p:sp>
    </p:spTree>
    <p:extLst>
      <p:ext uri="{BB962C8B-B14F-4D97-AF65-F5344CB8AC3E}">
        <p14:creationId xmlns:p14="http://schemas.microsoft.com/office/powerpoint/2010/main" val="121807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DD88E5-CAE2-3F42-AA74-71B1B5753584}" type="slidenum">
              <a:rPr lang="en-US" smtClean="0"/>
              <a:t>8</a:t>
            </a:fld>
            <a:endParaRPr lang="en-US"/>
          </a:p>
        </p:txBody>
      </p:sp>
    </p:spTree>
    <p:extLst>
      <p:ext uri="{BB962C8B-B14F-4D97-AF65-F5344CB8AC3E}">
        <p14:creationId xmlns:p14="http://schemas.microsoft.com/office/powerpoint/2010/main" val="374627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Several studies of at-risk youths have found that doctors are able to predict (~80% accuracy) whether a person will develop psychosis based on that person’s speech.</a:t>
            </a:r>
          </a:p>
          <a:p>
            <a:endParaRPr lang="en-GB" dirty="0"/>
          </a:p>
          <a:p>
            <a:r>
              <a:rPr lang="en-GB" dirty="0"/>
              <a:t>In a study conducted by IBM and Columbia University. They used an automated speech-analysis program to correctly differentiate—with 100-percent accuracy—between at-risk young people who developed psychosis over a two-and-a-half year period and those who did not. The computer model also outperformed other advanced screening technologies, like biomarkers from neuroimaging and EEG recordings of brain activity.”</a:t>
            </a:r>
          </a:p>
          <a:p>
            <a:endParaRPr lang="en-GB" dirty="0"/>
          </a:p>
          <a:p>
            <a:r>
              <a:rPr lang="en-GB" dirty="0"/>
              <a:t>An example of a feature they used to correctly classify those who would go on to develop Schizophrenia was disorganised speech.</a:t>
            </a:r>
            <a:endParaRPr lang="en-US" dirty="0"/>
          </a:p>
        </p:txBody>
      </p:sp>
      <p:sp>
        <p:nvSpPr>
          <p:cNvPr id="4" name="Slide Number Placeholder 3"/>
          <p:cNvSpPr>
            <a:spLocks noGrp="1"/>
          </p:cNvSpPr>
          <p:nvPr>
            <p:ph type="sldNum" sz="quarter" idx="10"/>
          </p:nvPr>
        </p:nvSpPr>
        <p:spPr/>
        <p:txBody>
          <a:bodyPr/>
          <a:lstStyle/>
          <a:p>
            <a:fld id="{0FDD88E5-CAE2-3F42-AA74-71B1B5753584}" type="slidenum">
              <a:rPr lang="en-US" smtClean="0"/>
              <a:t>9</a:t>
            </a:fld>
            <a:endParaRPr lang="en-US"/>
          </a:p>
        </p:txBody>
      </p:sp>
    </p:spTree>
    <p:extLst>
      <p:ext uri="{BB962C8B-B14F-4D97-AF65-F5344CB8AC3E}">
        <p14:creationId xmlns:p14="http://schemas.microsoft.com/office/powerpoint/2010/main" val="413788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DD88E5-CAE2-3F42-AA74-71B1B5753584}" type="slidenum">
              <a:rPr lang="en-US" smtClean="0"/>
              <a:t>31</a:t>
            </a:fld>
            <a:endParaRPr lang="en-US"/>
          </a:p>
        </p:txBody>
      </p:sp>
    </p:spTree>
    <p:extLst>
      <p:ext uri="{BB962C8B-B14F-4D97-AF65-F5344CB8AC3E}">
        <p14:creationId xmlns:p14="http://schemas.microsoft.com/office/powerpoint/2010/main" val="2817611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323D827-0A53-B145-9844-88F58C3BF16C}" type="datetime1">
              <a:rPr lang="en-GB" smtClean="0"/>
              <a:t>26/02/2019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2708482"/>
      </p:ext>
    </p:extLst>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4964F7-2FFB-9942-9594-6CDB448532A5}" type="datetime1">
              <a:rPr lang="en-GB" smtClean="0"/>
              <a:t>26/02/2019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37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49E3DD-35EF-FD4F-BC5C-1507F8609421}"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214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BA8070-34F4-3549-8C04-100AD9999A8E}"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863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AA11A0-0978-F646-BAE0-95CC0E1A874A}"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505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05261-2488-F84D-A098-DBB244187D4F}"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6357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1B36A5-B1A0-D146-B550-81DF62CA5A8D}"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6188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02C32-D17F-8445-9134-E2D2596C4BCD}"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497055"/>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08026-B723-AE41-8CCF-F33C918A313D}"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057428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CD315-9F5D-6849-A738-F8CB78B215DE}"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162149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4F3B44-E3D6-A443-A995-47B2A80D911F}" type="datetime1">
              <a:rPr lang="en-GB" smtClean="0"/>
              <a:t>26/02/2019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995414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3D869-BF0E-F445-98D5-C46137F0E044}" type="datetime1">
              <a:rPr lang="en-GB" smtClean="0"/>
              <a:t>26/02/2019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370201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F7B33C-A4FC-8C4D-8378-278779BEFC6F}" type="datetime1">
              <a:rPr lang="en-GB" smtClean="0"/>
              <a:t>26/02/2019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328462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58336D-E8EE-E44B-AB25-5AB07E28B8B9}" type="datetime1">
              <a:rPr lang="en-GB" smtClean="0"/>
              <a:t>26/02/2019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121510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E46205-07AA-C142-BE7D-856B1A4B4544}" type="datetime1">
              <a:rPr lang="en-GB" smtClean="0"/>
              <a:t>26/02/2019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536276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A8FCC1-3CC1-8B4C-B2FC-B6228D6B6ECB}" type="datetime1">
              <a:rPr lang="en-GB" smtClean="0"/>
              <a:t>26/02/2019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82563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0E3CE1-B327-644D-AE42-E07E65539DD9}" type="datetime1">
              <a:rPr lang="en-GB" smtClean="0"/>
              <a:t>26/02/2019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468372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D46796-BD8D-C249-ACCE-6B54A11D2A57}" type="datetime1">
              <a:rPr lang="en-GB" smtClean="0"/>
              <a:t>26/02/2019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0383397"/>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ransition spd="slow">
    <p:cover/>
  </p:transition>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130B-B507-4E42-9B38-88CBA71F7530}"/>
              </a:ext>
            </a:extLst>
          </p:cNvPr>
          <p:cNvSpPr>
            <a:spLocks noGrp="1"/>
          </p:cNvSpPr>
          <p:nvPr>
            <p:ph type="ctrTitle"/>
          </p:nvPr>
        </p:nvSpPr>
        <p:spPr/>
        <p:txBody>
          <a:bodyPr/>
          <a:lstStyle/>
          <a:p>
            <a:r>
              <a:rPr lang="en-US" dirty="0"/>
              <a:t>Using Research to help fight dementia</a:t>
            </a:r>
          </a:p>
        </p:txBody>
      </p:sp>
      <p:sp>
        <p:nvSpPr>
          <p:cNvPr id="3" name="Subtitle 2">
            <a:extLst>
              <a:ext uri="{FF2B5EF4-FFF2-40B4-BE49-F238E27FC236}">
                <a16:creationId xmlns:a16="http://schemas.microsoft.com/office/drawing/2014/main" id="{FD49A3A0-B7D3-F345-AC36-6019496EF4E9}"/>
              </a:ext>
            </a:extLst>
          </p:cNvPr>
          <p:cNvSpPr>
            <a:spLocks noGrp="1"/>
          </p:cNvSpPr>
          <p:nvPr>
            <p:ph type="subTitle" idx="1"/>
          </p:nvPr>
        </p:nvSpPr>
        <p:spPr/>
        <p:txBody>
          <a:bodyPr>
            <a:normAutofit/>
          </a:bodyPr>
          <a:lstStyle/>
          <a:p>
            <a:r>
              <a:rPr lang="en-US" dirty="0"/>
              <a:t>By Jomar Alcantara</a:t>
            </a:r>
          </a:p>
          <a:p>
            <a:r>
              <a:rPr lang="en-US" dirty="0"/>
              <a:t>School of Engineering and Applied Sciences</a:t>
            </a:r>
          </a:p>
        </p:txBody>
      </p:sp>
      <p:sp>
        <p:nvSpPr>
          <p:cNvPr id="4" name="Slide Number Placeholder 3">
            <a:extLst>
              <a:ext uri="{FF2B5EF4-FFF2-40B4-BE49-F238E27FC236}">
                <a16:creationId xmlns:a16="http://schemas.microsoft.com/office/drawing/2014/main" id="{205BC1F8-BC18-D840-A256-6EB6C6F57A70}"/>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64072608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9A5A-E3F7-9942-93A7-9597DB482027}"/>
              </a:ext>
            </a:extLst>
          </p:cNvPr>
          <p:cNvSpPr>
            <a:spLocks noGrp="1"/>
          </p:cNvSpPr>
          <p:nvPr>
            <p:ph type="title"/>
          </p:nvPr>
        </p:nvSpPr>
        <p:spPr/>
        <p:txBody>
          <a:bodyPr>
            <a:normAutofit fontScale="90000"/>
          </a:bodyPr>
          <a:lstStyle/>
          <a:p>
            <a:r>
              <a:rPr lang="en-US" dirty="0"/>
              <a:t>The analysis of language USING natural language processing and machine learning to aid in the diagnosis of mild cognitive impairment.</a:t>
            </a:r>
          </a:p>
        </p:txBody>
      </p:sp>
      <p:sp>
        <p:nvSpPr>
          <p:cNvPr id="3" name="Content Placeholder 2">
            <a:extLst>
              <a:ext uri="{FF2B5EF4-FFF2-40B4-BE49-F238E27FC236}">
                <a16:creationId xmlns:a16="http://schemas.microsoft.com/office/drawing/2014/main" id="{84BBAFF2-6F54-3546-95CF-A839E80D1CA3}"/>
              </a:ext>
            </a:extLst>
          </p:cNvPr>
          <p:cNvSpPr>
            <a:spLocks noGrp="1"/>
          </p:cNvSpPr>
          <p:nvPr>
            <p:ph idx="1"/>
          </p:nvPr>
        </p:nvSpPr>
        <p:spPr>
          <a:xfrm>
            <a:off x="685801" y="2417839"/>
            <a:ext cx="10131425" cy="3649133"/>
          </a:xfrm>
        </p:spPr>
        <p:txBody>
          <a:bodyPr>
            <a:normAutofit/>
          </a:bodyPr>
          <a:lstStyle/>
          <a:p>
            <a:r>
              <a:rPr lang="en-US" dirty="0"/>
              <a:t>Why Mild Cognitive Impairment and not dementia?</a:t>
            </a:r>
          </a:p>
          <a:p>
            <a:pPr lvl="1"/>
            <a:r>
              <a:rPr lang="en-US" dirty="0"/>
              <a:t>A large amount of literature has been devoted to looking at differentiating between those with Dementia and Healthy Older Adults. However this is, in some way a trivial task for most clinicians.</a:t>
            </a:r>
          </a:p>
          <a:p>
            <a:pPr lvl="1"/>
            <a:r>
              <a:rPr lang="en-US" dirty="0"/>
              <a:t>Let’s take a look at the Mini Mental State Examination (MMSE) </a:t>
            </a:r>
          </a:p>
          <a:p>
            <a:pPr lvl="2"/>
            <a:r>
              <a:rPr lang="en-US" dirty="0"/>
              <a:t>Self Report Questionnaire that tests orientation in time and place as well as naming and </a:t>
            </a:r>
            <a:r>
              <a:rPr lang="en-US" dirty="0" err="1"/>
              <a:t>visuo</a:t>
            </a:r>
            <a:r>
              <a:rPr lang="en-US" dirty="0"/>
              <a:t>-spatial skills.</a:t>
            </a:r>
          </a:p>
          <a:p>
            <a:pPr lvl="2"/>
            <a:r>
              <a:rPr lang="en-GB" dirty="0"/>
              <a:t>Whilst there are numerous investigational drugs in development for the treatment of AD, a larger than normal percentage (99.6%) of these drugs fail in clinical trials (in contrast to anti-cancer drugs which have a 80% failure rate)</a:t>
            </a:r>
          </a:p>
          <a:p>
            <a:pPr lvl="1"/>
            <a:r>
              <a:rPr lang="en-US" dirty="0"/>
              <a:t>There is consensus among researchers and clinicians that MCI is a significant risk factor to developing AD. </a:t>
            </a:r>
          </a:p>
          <a:p>
            <a:pPr lvl="2"/>
            <a:r>
              <a:rPr lang="en-GB" dirty="0"/>
              <a:t>Mild Cognitive Impairment (</a:t>
            </a:r>
            <a:r>
              <a:rPr lang="en-GB" b="1" dirty="0"/>
              <a:t>MCI</a:t>
            </a:r>
            <a:r>
              <a:rPr lang="en-GB" dirty="0"/>
              <a:t>) Due To Alzheimer's Disease/</a:t>
            </a:r>
            <a:r>
              <a:rPr lang="en-GB" b="1" dirty="0"/>
              <a:t>Prodromal</a:t>
            </a:r>
            <a:r>
              <a:rPr lang="en-GB" dirty="0"/>
              <a:t> Stage: </a:t>
            </a:r>
          </a:p>
          <a:p>
            <a:pPr lvl="2"/>
            <a:r>
              <a:rPr lang="en-US" dirty="0"/>
              <a:t>Mild Neurocognitive Disorder (</a:t>
            </a:r>
            <a:r>
              <a:rPr lang="en-US" dirty="0" err="1"/>
              <a:t>mNCD</a:t>
            </a:r>
            <a:r>
              <a:rPr lang="en-US" dirty="0"/>
              <a:t>)</a:t>
            </a:r>
            <a:r>
              <a:rPr lang="en-GB" dirty="0"/>
              <a:t> </a:t>
            </a:r>
            <a:endParaRPr lang="en-US" dirty="0"/>
          </a:p>
        </p:txBody>
      </p:sp>
      <p:sp>
        <p:nvSpPr>
          <p:cNvPr id="4" name="Slide Number Placeholder 3">
            <a:extLst>
              <a:ext uri="{FF2B5EF4-FFF2-40B4-BE49-F238E27FC236}">
                <a16:creationId xmlns:a16="http://schemas.microsoft.com/office/drawing/2014/main" id="{5F0FA118-4B11-E142-A2C7-4DEBF60FFD8D}"/>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206510567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5AF-0FE3-8A40-A54B-2CC95016A75C}"/>
              </a:ext>
            </a:extLst>
          </p:cNvPr>
          <p:cNvSpPr>
            <a:spLocks noGrp="1"/>
          </p:cNvSpPr>
          <p:nvPr>
            <p:ph type="title"/>
          </p:nvPr>
        </p:nvSpPr>
        <p:spPr/>
        <p:txBody>
          <a:bodyPr/>
          <a:lstStyle/>
          <a:p>
            <a:r>
              <a:rPr lang="en-US" dirty="0"/>
              <a:t>Mild Cognitive Impairment</a:t>
            </a:r>
          </a:p>
        </p:txBody>
      </p:sp>
      <p:sp>
        <p:nvSpPr>
          <p:cNvPr id="3" name="Content Placeholder 2">
            <a:extLst>
              <a:ext uri="{FF2B5EF4-FFF2-40B4-BE49-F238E27FC236}">
                <a16:creationId xmlns:a16="http://schemas.microsoft.com/office/drawing/2014/main" id="{937F7B5F-5B74-4047-B7AC-FD29920D5A86}"/>
              </a:ext>
            </a:extLst>
          </p:cNvPr>
          <p:cNvSpPr>
            <a:spLocks noGrp="1"/>
          </p:cNvSpPr>
          <p:nvPr>
            <p:ph idx="1"/>
          </p:nvPr>
        </p:nvSpPr>
        <p:spPr/>
        <p:txBody>
          <a:bodyPr>
            <a:normAutofit fontScale="92500" lnSpcReduction="10000"/>
          </a:bodyPr>
          <a:lstStyle/>
          <a:p>
            <a:pPr marL="342900" indent="-342900">
              <a:buFont typeface="+mj-lt"/>
              <a:buAutoNum type="arabicPeriod"/>
            </a:pPr>
            <a:r>
              <a:rPr lang="en-GB" dirty="0"/>
              <a:t>Concern regarding a change in cognition - A person or an informant should express concern that there is a change in cognitive ability in comparison to previous level of performance.</a:t>
            </a:r>
          </a:p>
          <a:p>
            <a:pPr marL="342900" indent="-342900">
              <a:buFont typeface="+mj-lt"/>
              <a:buAutoNum type="arabicPeriod"/>
            </a:pPr>
            <a:r>
              <a:rPr lang="en-GB" dirty="0"/>
              <a:t>Impairment in one or more cognitive domains - There should be evidence of lower performance in one or more cognitive domains beyond what would be expected of a person given their age and education.</a:t>
            </a:r>
          </a:p>
          <a:p>
            <a:pPr marL="342900" indent="-342900">
              <a:buFont typeface="+mj-lt"/>
              <a:buAutoNum type="arabicPeriod"/>
            </a:pPr>
            <a:r>
              <a:rPr lang="en-GB" dirty="0"/>
              <a:t>Preservation of independence in functional - Whilst persons with MCI are expected to be able to maintain independence, it is common to experience mild problems in complex functional tasks which they may have been able to perform previously. This might mean that they take more time or be less efficient at completing these tasks, or it may be that may make more mistakes.</a:t>
            </a:r>
          </a:p>
          <a:p>
            <a:pPr marL="342900" indent="-342900">
              <a:buFont typeface="+mj-lt"/>
              <a:buAutoNum type="arabicPeriod"/>
            </a:pPr>
            <a:r>
              <a:rPr lang="en-GB" dirty="0"/>
              <a:t>Not demented - The deterioration should be mild to the point that there is no significant loss of functioning in social or occupational contexts.</a:t>
            </a:r>
          </a:p>
          <a:p>
            <a:pPr marL="0" indent="0">
              <a:buNone/>
            </a:pPr>
            <a:r>
              <a:rPr lang="en-GB" dirty="0"/>
              <a:t>NOTE: the diagnosis of MCI requires evidence of intra-individual change and optimally requires evaluation at two or more points</a:t>
            </a:r>
          </a:p>
        </p:txBody>
      </p:sp>
      <p:sp>
        <p:nvSpPr>
          <p:cNvPr id="4" name="Slide Number Placeholder 3">
            <a:extLst>
              <a:ext uri="{FF2B5EF4-FFF2-40B4-BE49-F238E27FC236}">
                <a16:creationId xmlns:a16="http://schemas.microsoft.com/office/drawing/2014/main" id="{DE122A3D-548B-0048-A3B6-42B4642BB7DB}"/>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30760094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B85DE1-9798-C24F-9A35-1C6632934951}"/>
              </a:ext>
            </a:extLst>
          </p:cNvPr>
          <p:cNvPicPr>
            <a:picLocks noGrp="1" noChangeAspect="1"/>
          </p:cNvPicPr>
          <p:nvPr>
            <p:ph idx="1"/>
          </p:nvPr>
        </p:nvPicPr>
        <p:blipFill>
          <a:blip r:embed="rId2"/>
          <a:stretch>
            <a:fillRect/>
          </a:stretch>
        </p:blipFill>
        <p:spPr>
          <a:xfrm>
            <a:off x="2590800" y="839777"/>
            <a:ext cx="6589712" cy="4959625"/>
          </a:xfrm>
        </p:spPr>
      </p:pic>
      <p:sp>
        <p:nvSpPr>
          <p:cNvPr id="6" name="Slide Number Placeholder 5">
            <a:extLst>
              <a:ext uri="{FF2B5EF4-FFF2-40B4-BE49-F238E27FC236}">
                <a16:creationId xmlns:a16="http://schemas.microsoft.com/office/drawing/2014/main" id="{3D3CB220-9DE4-8342-8A2D-8A39E79E7665}"/>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07464833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E804-B60F-E347-BDC9-B7DFD913B1BF}"/>
              </a:ext>
            </a:extLst>
          </p:cNvPr>
          <p:cNvSpPr>
            <a:spLocks noGrp="1"/>
          </p:cNvSpPr>
          <p:nvPr>
            <p:ph type="title"/>
          </p:nvPr>
        </p:nvSpPr>
        <p:spPr/>
        <p:txBody>
          <a:bodyPr/>
          <a:lstStyle/>
          <a:p>
            <a:r>
              <a:rPr lang="en-US" dirty="0"/>
              <a:t>What’s wrong with the current research in this area?</a:t>
            </a:r>
          </a:p>
        </p:txBody>
      </p:sp>
      <p:sp>
        <p:nvSpPr>
          <p:cNvPr id="3" name="Content Placeholder 2">
            <a:extLst>
              <a:ext uri="{FF2B5EF4-FFF2-40B4-BE49-F238E27FC236}">
                <a16:creationId xmlns:a16="http://schemas.microsoft.com/office/drawing/2014/main" id="{FEFDA54C-5E4A-7047-A8E9-8CBB24953DF1}"/>
              </a:ext>
            </a:extLst>
          </p:cNvPr>
          <p:cNvSpPr>
            <a:spLocks noGrp="1"/>
          </p:cNvSpPr>
          <p:nvPr>
            <p:ph idx="1"/>
          </p:nvPr>
        </p:nvSpPr>
        <p:spPr/>
        <p:txBody>
          <a:bodyPr/>
          <a:lstStyle/>
          <a:p>
            <a:r>
              <a:rPr lang="en-US" dirty="0"/>
              <a:t>Use of the MMSE as an indicator of MCI (range from 18 to 26) – Inconsistent and can we really characterize this as mild?</a:t>
            </a:r>
          </a:p>
          <a:p>
            <a:r>
              <a:rPr lang="en-US" dirty="0"/>
              <a:t>Generally research has looked at diagnosing MCI from one data point. As we saw from the definition above, it has been recommended that we look at two (or more time points). This is because the presentation of MCI is widely </a:t>
            </a:r>
            <a:r>
              <a:rPr lang="en-US" dirty="0" err="1"/>
              <a:t>heterogenous</a:t>
            </a:r>
            <a:r>
              <a:rPr lang="en-US" dirty="0"/>
              <a:t>.</a:t>
            </a:r>
          </a:p>
          <a:p>
            <a:r>
              <a:rPr lang="en-US" dirty="0"/>
              <a:t>There is a lack of consensus as to which language features are most important in diagnosing MCI.</a:t>
            </a:r>
          </a:p>
        </p:txBody>
      </p:sp>
      <p:sp>
        <p:nvSpPr>
          <p:cNvPr id="4" name="Slide Number Placeholder 3">
            <a:extLst>
              <a:ext uri="{FF2B5EF4-FFF2-40B4-BE49-F238E27FC236}">
                <a16:creationId xmlns:a16="http://schemas.microsoft.com/office/drawing/2014/main" id="{6F021CB2-FDE0-B643-B948-69B88F583C01}"/>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334459461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A478-DCFB-E340-9356-ED9D5C5B928B}"/>
              </a:ext>
            </a:extLst>
          </p:cNvPr>
          <p:cNvSpPr>
            <a:spLocks noGrp="1"/>
          </p:cNvSpPr>
          <p:nvPr>
            <p:ph type="title"/>
          </p:nvPr>
        </p:nvSpPr>
        <p:spPr/>
        <p:txBody>
          <a:bodyPr/>
          <a:lstStyle/>
          <a:p>
            <a:r>
              <a:rPr lang="en-US" dirty="0"/>
              <a:t>What studies support this longitudinal approach?</a:t>
            </a:r>
          </a:p>
        </p:txBody>
      </p:sp>
      <p:sp>
        <p:nvSpPr>
          <p:cNvPr id="3" name="Content Placeholder 2">
            <a:extLst>
              <a:ext uri="{FF2B5EF4-FFF2-40B4-BE49-F238E27FC236}">
                <a16:creationId xmlns:a16="http://schemas.microsoft.com/office/drawing/2014/main" id="{B8BDA26B-ACD3-C64B-A0EC-EB933F119F4C}"/>
              </a:ext>
            </a:extLst>
          </p:cNvPr>
          <p:cNvSpPr>
            <a:spLocks noGrp="1"/>
          </p:cNvSpPr>
          <p:nvPr>
            <p:ph idx="1"/>
          </p:nvPr>
        </p:nvSpPr>
        <p:spPr/>
        <p:txBody>
          <a:bodyPr>
            <a:normAutofit/>
          </a:bodyPr>
          <a:lstStyle/>
          <a:p>
            <a:r>
              <a:rPr lang="en-US" dirty="0" err="1"/>
              <a:t>Berisha</a:t>
            </a:r>
            <a:r>
              <a:rPr lang="en-US" dirty="0"/>
              <a:t> and </a:t>
            </a:r>
            <a:r>
              <a:rPr lang="en-US" dirty="0" err="1"/>
              <a:t>Liss</a:t>
            </a:r>
            <a:r>
              <a:rPr lang="en-US" dirty="0"/>
              <a:t> (2015) Tracking Discourse Complexity Preceding </a:t>
            </a:r>
            <a:r>
              <a:rPr lang="en-US" dirty="0" err="1"/>
              <a:t>Alzheimers</a:t>
            </a:r>
            <a:r>
              <a:rPr lang="en-US" dirty="0"/>
              <a:t> Disease Diagnosis A Case Study Comparing The Press Conferences Of Presidents Ronald Reagan And George Herbert Walker Bush.</a:t>
            </a:r>
          </a:p>
          <a:p>
            <a:r>
              <a:rPr lang="en-US" dirty="0"/>
              <a:t>Le et al (2011) - </a:t>
            </a:r>
            <a:r>
              <a:rPr lang="en-GB" dirty="0"/>
              <a:t>Longitudinal detection of dementia through lexical and syntactic changes in writing: a case study of three British novelists.</a:t>
            </a:r>
            <a:endParaRPr lang="en-US" dirty="0"/>
          </a:p>
          <a:p>
            <a:r>
              <a:rPr lang="en-US" dirty="0"/>
              <a:t>Fraser et al (2015) - </a:t>
            </a:r>
            <a:r>
              <a:rPr lang="en-GB" dirty="0"/>
              <a:t>Linguistic Features Identify Alzheimer's Disease in Narrative Speech.</a:t>
            </a:r>
            <a:endParaRPr lang="en-US" dirty="0"/>
          </a:p>
          <a:p>
            <a:r>
              <a:rPr lang="en-GB" dirty="0"/>
              <a:t>Snowdon (1997), Riley (2005) - Aging and Alzheimer's Disease: Lessons From the Nun Study &amp; Early life linguistic ability, late life cognitive function, and neuropathology: findings from the Nun Study</a:t>
            </a:r>
          </a:p>
        </p:txBody>
      </p:sp>
      <p:sp>
        <p:nvSpPr>
          <p:cNvPr id="4" name="Slide Number Placeholder 3">
            <a:extLst>
              <a:ext uri="{FF2B5EF4-FFF2-40B4-BE49-F238E27FC236}">
                <a16:creationId xmlns:a16="http://schemas.microsoft.com/office/drawing/2014/main" id="{102FDC42-B799-344B-A9CA-88C20C5E7E67}"/>
              </a:ext>
            </a:extLst>
          </p:cNvPr>
          <p:cNvSpPr>
            <a:spLocks noGrp="1"/>
          </p:cNvSpPr>
          <p:nvPr>
            <p:ph type="sldNum" sz="quarter" idx="12"/>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val="303257155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4007-F5B9-CC4C-8538-8874027BAA07}"/>
              </a:ext>
            </a:extLst>
          </p:cNvPr>
          <p:cNvSpPr>
            <a:spLocks noGrp="1"/>
          </p:cNvSpPr>
          <p:nvPr>
            <p:ph type="title"/>
          </p:nvPr>
        </p:nvSpPr>
        <p:spPr/>
        <p:txBody>
          <a:bodyPr/>
          <a:lstStyle/>
          <a:p>
            <a:r>
              <a:rPr lang="en-US" dirty="0"/>
              <a:t>What do I want to do differently?</a:t>
            </a:r>
          </a:p>
        </p:txBody>
      </p:sp>
      <p:sp>
        <p:nvSpPr>
          <p:cNvPr id="3" name="Content Placeholder 2">
            <a:extLst>
              <a:ext uri="{FF2B5EF4-FFF2-40B4-BE49-F238E27FC236}">
                <a16:creationId xmlns:a16="http://schemas.microsoft.com/office/drawing/2014/main" id="{2F8D9699-1487-9047-A8D4-0C5DC1849402}"/>
              </a:ext>
            </a:extLst>
          </p:cNvPr>
          <p:cNvSpPr>
            <a:spLocks noGrp="1"/>
          </p:cNvSpPr>
          <p:nvPr>
            <p:ph idx="1"/>
          </p:nvPr>
        </p:nvSpPr>
        <p:spPr/>
        <p:txBody>
          <a:bodyPr/>
          <a:lstStyle/>
          <a:p>
            <a:r>
              <a:rPr lang="en-US" dirty="0"/>
              <a:t>Previous research has looked at historical datasets. I would like to generate my own longitudinal dataset with four distinct groups – Healthy Older Controls (HOC), Subjective MCI (</a:t>
            </a:r>
            <a:r>
              <a:rPr lang="en-US" dirty="0" err="1"/>
              <a:t>sMCI</a:t>
            </a:r>
            <a:r>
              <a:rPr lang="en-US" dirty="0"/>
              <a:t>), Diagnosed MCI (</a:t>
            </a:r>
            <a:r>
              <a:rPr lang="en-US" dirty="0" err="1"/>
              <a:t>dMCI</a:t>
            </a:r>
            <a:r>
              <a:rPr lang="en-US" dirty="0"/>
              <a:t>) and Early Stage Alzheimer’s (AD). </a:t>
            </a:r>
          </a:p>
          <a:p>
            <a:r>
              <a:rPr lang="en-US" dirty="0"/>
              <a:t>I would like to develop a machine learning model that will be able to distinguish between these groups using language features.</a:t>
            </a:r>
          </a:p>
          <a:p>
            <a:r>
              <a:rPr lang="en-US" dirty="0"/>
              <a:t>I would like to look at a comprehensive range of language features such that we can contribute to the research into which language features are most important in the diagnosis of MCI.</a:t>
            </a:r>
          </a:p>
        </p:txBody>
      </p:sp>
      <p:sp>
        <p:nvSpPr>
          <p:cNvPr id="4" name="Slide Number Placeholder 3">
            <a:extLst>
              <a:ext uri="{FF2B5EF4-FFF2-40B4-BE49-F238E27FC236}">
                <a16:creationId xmlns:a16="http://schemas.microsoft.com/office/drawing/2014/main" id="{3EBD8423-2E2E-2043-B9BA-C202531F7443}"/>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val="348797901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65EC-7FE5-0140-8291-C02AF0120D4E}"/>
              </a:ext>
            </a:extLst>
          </p:cNvPr>
          <p:cNvSpPr>
            <a:spLocks noGrp="1"/>
          </p:cNvSpPr>
          <p:nvPr>
            <p:ph type="title"/>
          </p:nvPr>
        </p:nvSpPr>
        <p:spPr/>
        <p:txBody>
          <a:bodyPr/>
          <a:lstStyle/>
          <a:p>
            <a:r>
              <a:rPr lang="en-US" dirty="0"/>
              <a:t>Research Aims and Hypotheses</a:t>
            </a:r>
          </a:p>
        </p:txBody>
      </p:sp>
      <p:sp>
        <p:nvSpPr>
          <p:cNvPr id="3" name="Content Placeholder 2">
            <a:extLst>
              <a:ext uri="{FF2B5EF4-FFF2-40B4-BE49-F238E27FC236}">
                <a16:creationId xmlns:a16="http://schemas.microsoft.com/office/drawing/2014/main" id="{A2CFF278-106C-534B-A16E-34A30133EF9C}"/>
              </a:ext>
            </a:extLst>
          </p:cNvPr>
          <p:cNvSpPr>
            <a:spLocks noGrp="1"/>
          </p:cNvSpPr>
          <p:nvPr>
            <p:ph idx="1"/>
          </p:nvPr>
        </p:nvSpPr>
        <p:spPr>
          <a:xfrm>
            <a:off x="671286" y="2353682"/>
            <a:ext cx="10394707" cy="3311189"/>
          </a:xfrm>
        </p:spPr>
        <p:txBody>
          <a:bodyPr>
            <a:normAutofit fontScale="92500" lnSpcReduction="20000"/>
          </a:bodyPr>
          <a:lstStyle/>
          <a:p>
            <a:r>
              <a:rPr lang="en-GB" dirty="0"/>
              <a:t>(H1) Monitoring language samples and other measures of cognitive decline over the course of the year will be enough to detect cognitive decline in a population of those with Subjective Cognitive Decline and Mild Cognitive Impairment</a:t>
            </a:r>
          </a:p>
          <a:p>
            <a:r>
              <a:rPr lang="en-GB" dirty="0"/>
              <a:t>(H2) Those with MCI will show a different language profile to controls if matched similarly for age, gender, education and other significant factors.</a:t>
            </a:r>
          </a:p>
          <a:p>
            <a:r>
              <a:rPr lang="en-GB" dirty="0"/>
              <a:t>(H3) The new neuropsychological battery of tests will be more sensitive at detecting mild cognitive impairment than existing measures such as the RBANS.</a:t>
            </a:r>
          </a:p>
          <a:p>
            <a:r>
              <a:rPr lang="en-GB" dirty="0"/>
              <a:t>(H4) Given a number of samples of language over a given time frame, it is possible to detect language decline in participants such that you can differentiate between normal language decline, those with </a:t>
            </a:r>
            <a:r>
              <a:rPr lang="en-GB" dirty="0" err="1"/>
              <a:t>Alzheimers</a:t>
            </a:r>
            <a:r>
              <a:rPr lang="en-GB" dirty="0"/>
              <a:t> Disease and decline in those with MCI.</a:t>
            </a:r>
          </a:p>
          <a:p>
            <a:r>
              <a:rPr lang="en-GB" dirty="0"/>
              <a:t>(H5) Using individuals as their own control will be enough to </a:t>
            </a:r>
            <a:r>
              <a:rPr lang="en-GB" dirty="0" err="1"/>
              <a:t>identifytrends</a:t>
            </a:r>
            <a:r>
              <a:rPr lang="en-GB" dirty="0"/>
              <a:t> in the decline of their use of language.</a:t>
            </a:r>
          </a:p>
          <a:p>
            <a:endParaRPr lang="en-US" dirty="0"/>
          </a:p>
        </p:txBody>
      </p:sp>
      <p:sp>
        <p:nvSpPr>
          <p:cNvPr id="4" name="Slide Number Placeholder 3">
            <a:extLst>
              <a:ext uri="{FF2B5EF4-FFF2-40B4-BE49-F238E27FC236}">
                <a16:creationId xmlns:a16="http://schemas.microsoft.com/office/drawing/2014/main" id="{45AE6DAF-AB2C-CB4E-8308-331FC12E0EA3}"/>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val="58738552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BCEE-884E-A547-886B-C968A6D907C5}"/>
              </a:ext>
            </a:extLst>
          </p:cNvPr>
          <p:cNvSpPr>
            <a:spLocks noGrp="1"/>
          </p:cNvSpPr>
          <p:nvPr>
            <p:ph type="title"/>
          </p:nvPr>
        </p:nvSpPr>
        <p:spPr/>
        <p:txBody>
          <a:bodyPr/>
          <a:lstStyle/>
          <a:p>
            <a:r>
              <a:rPr lang="en-US" dirty="0"/>
              <a:t>Study 1 - Introduction</a:t>
            </a:r>
          </a:p>
        </p:txBody>
      </p:sp>
      <p:sp>
        <p:nvSpPr>
          <p:cNvPr id="3" name="Content Placeholder 2">
            <a:extLst>
              <a:ext uri="{FF2B5EF4-FFF2-40B4-BE49-F238E27FC236}">
                <a16:creationId xmlns:a16="http://schemas.microsoft.com/office/drawing/2014/main" id="{F39AF300-94E7-3E4A-9F62-4C7CC93A7BA4}"/>
              </a:ext>
            </a:extLst>
          </p:cNvPr>
          <p:cNvSpPr>
            <a:spLocks noGrp="1"/>
          </p:cNvSpPr>
          <p:nvPr>
            <p:ph idx="1"/>
          </p:nvPr>
        </p:nvSpPr>
        <p:spPr/>
        <p:txBody>
          <a:bodyPr>
            <a:normAutofit/>
          </a:bodyPr>
          <a:lstStyle/>
          <a:p>
            <a:pPr marL="0" indent="0">
              <a:buNone/>
            </a:pPr>
            <a:r>
              <a:rPr lang="en-GB" dirty="0"/>
              <a:t>The analysis of language has been highlighted as a potential method for diagnosing </a:t>
            </a:r>
            <a:r>
              <a:rPr lang="en-GB" u="sng" dirty="0"/>
              <a:t>Alzheimer's</a:t>
            </a:r>
            <a:r>
              <a:rPr lang="en-GB" dirty="0"/>
              <a:t> disease at its early or pre-clinical stages. This first study builds on the work of </a:t>
            </a:r>
            <a:r>
              <a:rPr lang="en-GB" u="sng" dirty="0" err="1"/>
              <a:t>Berisha</a:t>
            </a:r>
            <a:r>
              <a:rPr lang="en-GB" dirty="0"/>
              <a:t> and </a:t>
            </a:r>
            <a:r>
              <a:rPr lang="en-GB" u="sng" dirty="0" err="1"/>
              <a:t>Liss</a:t>
            </a:r>
            <a:r>
              <a:rPr lang="en-GB" dirty="0"/>
              <a:t> who looked at extracting language features from the non-scripted portions of press conferences from two US presidents, President Ronald Reagan, who would later go on to receive a diagnosis of </a:t>
            </a:r>
            <a:r>
              <a:rPr lang="en-GB" u="sng" dirty="0"/>
              <a:t>Alzheimer's</a:t>
            </a:r>
            <a:r>
              <a:rPr lang="en-GB" dirty="0"/>
              <a:t> Disease and President George Bush Snr who received no such diagnosis. In our study, we add the transcripts of President Donald Trump who in terms of age is a much more appropriate match and we extract a larger variety of language features which have been shown to be associated with language decline due to Dementia. </a:t>
            </a:r>
            <a:endParaRPr lang="en-US" dirty="0"/>
          </a:p>
        </p:txBody>
      </p:sp>
      <p:sp>
        <p:nvSpPr>
          <p:cNvPr id="4" name="Slide Number Placeholder 3">
            <a:extLst>
              <a:ext uri="{FF2B5EF4-FFF2-40B4-BE49-F238E27FC236}">
                <a16:creationId xmlns:a16="http://schemas.microsoft.com/office/drawing/2014/main" id="{38833FD6-7834-7244-97AE-74DE0D25798D}"/>
              </a:ext>
            </a:extLst>
          </p:cNvPr>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val="109517184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AB93-8DCB-304E-971E-D6205BBCC0EB}"/>
              </a:ext>
            </a:extLst>
          </p:cNvPr>
          <p:cNvSpPr>
            <a:spLocks noGrp="1"/>
          </p:cNvSpPr>
          <p:nvPr>
            <p:ph type="title"/>
          </p:nvPr>
        </p:nvSpPr>
        <p:spPr/>
        <p:txBody>
          <a:bodyPr/>
          <a:lstStyle/>
          <a:p>
            <a:r>
              <a:rPr lang="en-US" dirty="0"/>
              <a:t>Study 1 - Methods</a:t>
            </a:r>
          </a:p>
        </p:txBody>
      </p:sp>
      <p:sp>
        <p:nvSpPr>
          <p:cNvPr id="3" name="Content Placeholder 2">
            <a:extLst>
              <a:ext uri="{FF2B5EF4-FFF2-40B4-BE49-F238E27FC236}">
                <a16:creationId xmlns:a16="http://schemas.microsoft.com/office/drawing/2014/main" id="{5BFDD9DD-43CA-7747-9917-FAC5C3D436E3}"/>
              </a:ext>
            </a:extLst>
          </p:cNvPr>
          <p:cNvSpPr>
            <a:spLocks noGrp="1"/>
          </p:cNvSpPr>
          <p:nvPr>
            <p:ph idx="1"/>
          </p:nvPr>
        </p:nvSpPr>
        <p:spPr/>
        <p:txBody>
          <a:bodyPr>
            <a:normAutofit fontScale="92500" lnSpcReduction="20000"/>
          </a:bodyPr>
          <a:lstStyle/>
          <a:p>
            <a:pPr marL="0" indent="0">
              <a:buNone/>
            </a:pPr>
            <a:r>
              <a:rPr lang="en-GB" dirty="0"/>
              <a:t>I took 46 transcripts of Ronald </a:t>
            </a:r>
            <a:r>
              <a:rPr lang="en-GB" u="sng" dirty="0"/>
              <a:t>Reagan’s</a:t>
            </a:r>
            <a:r>
              <a:rPr lang="en-GB" dirty="0"/>
              <a:t> (</a:t>
            </a:r>
            <a:r>
              <a:rPr lang="en-GB" u="sng" dirty="0"/>
              <a:t>RR</a:t>
            </a:r>
            <a:r>
              <a:rPr lang="en-GB" dirty="0"/>
              <a:t>) press conferences from 1981 to 1988 and compared them with 134 press conferences by George Bush Snr (</a:t>
            </a:r>
            <a:r>
              <a:rPr lang="en-GB" u="sng" dirty="0"/>
              <a:t>GHWB</a:t>
            </a:r>
            <a:r>
              <a:rPr lang="en-GB" dirty="0"/>
              <a:t>) and 29 press conferences conducted by Donald J. Trump (</a:t>
            </a:r>
            <a:r>
              <a:rPr lang="en-GB" u="sng" dirty="0"/>
              <a:t>DJT</a:t>
            </a:r>
            <a:r>
              <a:rPr lang="en-GB" dirty="0"/>
              <a:t>). </a:t>
            </a:r>
            <a:r>
              <a:rPr lang="en-GB" u="sng" dirty="0" err="1"/>
              <a:t>Berisha</a:t>
            </a:r>
            <a:r>
              <a:rPr lang="en-GB" dirty="0"/>
              <a:t> and </a:t>
            </a:r>
            <a:r>
              <a:rPr lang="en-GB" u="sng" dirty="0" err="1"/>
              <a:t>Liss</a:t>
            </a:r>
            <a:r>
              <a:rPr lang="en-GB" dirty="0"/>
              <a:t> originally made the comparison as it </a:t>
            </a:r>
            <a:r>
              <a:rPr lang="en-GB" u="sng" dirty="0"/>
              <a:t>GHWB</a:t>
            </a:r>
            <a:r>
              <a:rPr lang="en-GB" dirty="0"/>
              <a:t> (</a:t>
            </a:r>
            <a:r>
              <a:rPr lang="en-GB" u="sng" dirty="0"/>
              <a:t>GHWB</a:t>
            </a:r>
            <a:r>
              <a:rPr lang="en-GB" dirty="0"/>
              <a:t> - age at the start of presidency - 64 years, 222 days) was the closest match to </a:t>
            </a:r>
            <a:r>
              <a:rPr lang="en-GB" u="sng" dirty="0"/>
              <a:t>RR</a:t>
            </a:r>
            <a:r>
              <a:rPr lang="en-GB" dirty="0"/>
              <a:t> in terms of age (</a:t>
            </a:r>
            <a:r>
              <a:rPr lang="en-GB" u="sng" dirty="0"/>
              <a:t>RR</a:t>
            </a:r>
            <a:r>
              <a:rPr lang="en-GB" dirty="0"/>
              <a:t> - age at the start of presidency, 69 years and 349 days). However, with the inauguration of Trump, he now is the closest comparable president in terms of age (</a:t>
            </a:r>
            <a:r>
              <a:rPr lang="en-GB" u="sng" dirty="0"/>
              <a:t>DJT</a:t>
            </a:r>
            <a:r>
              <a:rPr lang="en-GB" dirty="0"/>
              <a:t> - age at the start of presidency - 70 years, 220 days). </a:t>
            </a:r>
          </a:p>
          <a:p>
            <a:pPr marL="0" indent="0">
              <a:buNone/>
            </a:pPr>
            <a:endParaRPr lang="en-GB" dirty="0"/>
          </a:p>
          <a:p>
            <a:pPr marL="0" indent="0">
              <a:buNone/>
            </a:pPr>
            <a:r>
              <a:rPr lang="en-GB" dirty="0"/>
              <a:t>I used the press conference transcripts in the American Presidency Project (</a:t>
            </a:r>
            <a:r>
              <a:rPr lang="en-GB" u="sng" dirty="0"/>
              <a:t>APP</a:t>
            </a:r>
            <a:r>
              <a:rPr lang="en-GB" dirty="0"/>
              <a:t>) archive as a data source for this project. The </a:t>
            </a:r>
            <a:r>
              <a:rPr lang="en-GB" u="sng" dirty="0"/>
              <a:t>APP</a:t>
            </a:r>
            <a:r>
              <a:rPr lang="en-GB" dirty="0"/>
              <a:t> is a comprehensive and organized searchable database of presidential documents, including transcripts of speeches, transcripts of news conferences, and other public documents.</a:t>
            </a:r>
            <a:endParaRPr lang="en-US" dirty="0"/>
          </a:p>
          <a:p>
            <a:pPr marL="0" indent="0">
              <a:buNone/>
            </a:pPr>
            <a:endParaRPr lang="en-GB" dirty="0"/>
          </a:p>
          <a:p>
            <a:pPr marL="0" indent="0">
              <a:buNone/>
            </a:pPr>
            <a:r>
              <a:rPr lang="en-GB" dirty="0"/>
              <a:t>I </a:t>
            </a:r>
            <a:r>
              <a:rPr lang="en-GB" u="sng" dirty="0"/>
              <a:t>analysed</a:t>
            </a:r>
            <a:r>
              <a:rPr lang="en-GB" dirty="0"/>
              <a:t> transcripts for lexical features shown to change longitudinally with dementia.  These features encompassed word level, sentence level and document level features and included a number of features contained in the study by </a:t>
            </a:r>
            <a:r>
              <a:rPr lang="en-GB" u="sng" dirty="0" err="1"/>
              <a:t>Berisha</a:t>
            </a:r>
            <a:r>
              <a:rPr lang="en-GB" dirty="0"/>
              <a:t> and </a:t>
            </a:r>
            <a:r>
              <a:rPr lang="en-GB" u="sng" dirty="0" err="1"/>
              <a:t>Liss</a:t>
            </a:r>
            <a:r>
              <a:rPr lang="en-GB" dirty="0"/>
              <a:t>. </a:t>
            </a:r>
          </a:p>
        </p:txBody>
      </p:sp>
      <p:sp>
        <p:nvSpPr>
          <p:cNvPr id="4" name="Slide Number Placeholder 3">
            <a:extLst>
              <a:ext uri="{FF2B5EF4-FFF2-40B4-BE49-F238E27FC236}">
                <a16:creationId xmlns:a16="http://schemas.microsoft.com/office/drawing/2014/main" id="{535F36F0-0B6A-314C-8DCA-483B872BD3CA}"/>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val="1424139260"/>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E92F-A949-344D-9448-CF64CAA95196}"/>
              </a:ext>
            </a:extLst>
          </p:cNvPr>
          <p:cNvSpPr>
            <a:spLocks noGrp="1"/>
          </p:cNvSpPr>
          <p:nvPr>
            <p:ph type="title"/>
          </p:nvPr>
        </p:nvSpPr>
        <p:spPr/>
        <p:txBody>
          <a:bodyPr/>
          <a:lstStyle/>
          <a:p>
            <a:r>
              <a:rPr lang="en-US" dirty="0"/>
              <a:t>Study 1 - Results</a:t>
            </a:r>
          </a:p>
        </p:txBody>
      </p:sp>
      <p:sp>
        <p:nvSpPr>
          <p:cNvPr id="3" name="Content Placeholder 2">
            <a:extLst>
              <a:ext uri="{FF2B5EF4-FFF2-40B4-BE49-F238E27FC236}">
                <a16:creationId xmlns:a16="http://schemas.microsoft.com/office/drawing/2014/main" id="{EE08F0FA-DF42-984E-9819-BCD33D394F84}"/>
              </a:ext>
            </a:extLst>
          </p:cNvPr>
          <p:cNvSpPr>
            <a:spLocks noGrp="1"/>
          </p:cNvSpPr>
          <p:nvPr>
            <p:ph idx="1"/>
          </p:nvPr>
        </p:nvSpPr>
        <p:spPr/>
        <p:txBody>
          <a:bodyPr/>
          <a:lstStyle/>
          <a:p>
            <a:r>
              <a:rPr lang="en-GB" dirty="0"/>
              <a:t>Once the features were extracted we completed a regression analyses. We found that President Reagan showed a significant decrease in unique words over time and his usage of nouns and adjectives. We also found that there was an increase in his usage of non-specific nouns, adverbs and pronouns. We found no significant trends in the transcripts of Presidents Bush and Trump</a:t>
            </a:r>
            <a:endParaRPr lang="en-US" dirty="0"/>
          </a:p>
        </p:txBody>
      </p:sp>
      <p:sp>
        <p:nvSpPr>
          <p:cNvPr id="6" name="Slide Number Placeholder 5">
            <a:extLst>
              <a:ext uri="{FF2B5EF4-FFF2-40B4-BE49-F238E27FC236}">
                <a16:creationId xmlns:a16="http://schemas.microsoft.com/office/drawing/2014/main" id="{7CF35F34-FB35-BB4A-8067-01E0E4E5F694}"/>
              </a:ext>
            </a:extLst>
          </p:cNvPr>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val="231825607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C9FC-E4C9-454D-90C1-BC729C82FA9D}"/>
              </a:ext>
            </a:extLst>
          </p:cNvPr>
          <p:cNvSpPr>
            <a:spLocks noGrp="1"/>
          </p:cNvSpPr>
          <p:nvPr>
            <p:ph type="title"/>
          </p:nvPr>
        </p:nvSpPr>
        <p:spPr/>
        <p:txBody>
          <a:bodyPr/>
          <a:lstStyle/>
          <a:p>
            <a:r>
              <a:rPr lang="en-US" dirty="0"/>
              <a:t>Introducing me</a:t>
            </a:r>
          </a:p>
        </p:txBody>
      </p:sp>
      <p:sp>
        <p:nvSpPr>
          <p:cNvPr id="3" name="Content Placeholder 2">
            <a:extLst>
              <a:ext uri="{FF2B5EF4-FFF2-40B4-BE49-F238E27FC236}">
                <a16:creationId xmlns:a16="http://schemas.microsoft.com/office/drawing/2014/main" id="{9C023900-A9E9-B647-9F6E-4D4056420581}"/>
              </a:ext>
            </a:extLst>
          </p:cNvPr>
          <p:cNvSpPr>
            <a:spLocks noGrp="1"/>
          </p:cNvSpPr>
          <p:nvPr>
            <p:ph idx="1"/>
          </p:nvPr>
        </p:nvSpPr>
        <p:spPr/>
        <p:txBody>
          <a:bodyPr/>
          <a:lstStyle/>
          <a:p>
            <a:r>
              <a:rPr lang="en-US" dirty="0"/>
              <a:t>BSc (Hons) in Psychology – Upper Second Class – London Metropolitan University</a:t>
            </a:r>
          </a:p>
          <a:p>
            <a:r>
              <a:rPr lang="en-US" dirty="0"/>
              <a:t>PG Dip in Psychological Therapies (IAPT Pathway) – Passed with Merit – University of Reading</a:t>
            </a:r>
          </a:p>
          <a:p>
            <a:r>
              <a:rPr lang="en-US" dirty="0"/>
              <a:t>MSc (Hons) in Data Science and Analytics – Passed with Merit – Royal Holloway (University of London)</a:t>
            </a:r>
          </a:p>
          <a:p>
            <a:endParaRPr lang="en-US" dirty="0"/>
          </a:p>
          <a:p>
            <a:r>
              <a:rPr lang="en-US" dirty="0"/>
              <a:t>8 Years as a qualified Psychological Therapist working primarily with mild to moderate anxiety and depression.</a:t>
            </a:r>
          </a:p>
          <a:p>
            <a:endParaRPr lang="en-US" dirty="0"/>
          </a:p>
        </p:txBody>
      </p:sp>
      <p:sp>
        <p:nvSpPr>
          <p:cNvPr id="4" name="Slide Number Placeholder 3">
            <a:extLst>
              <a:ext uri="{FF2B5EF4-FFF2-40B4-BE49-F238E27FC236}">
                <a16:creationId xmlns:a16="http://schemas.microsoft.com/office/drawing/2014/main" id="{3EEBB3B6-F8E8-374E-AA18-B928E9B04794}"/>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160817950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888D-8D3A-894E-8E07-2A72D51A4FD3}"/>
              </a:ext>
            </a:extLst>
          </p:cNvPr>
          <p:cNvSpPr>
            <a:spLocks noGrp="1"/>
          </p:cNvSpPr>
          <p:nvPr>
            <p:ph type="title"/>
          </p:nvPr>
        </p:nvSpPr>
        <p:spPr/>
        <p:txBody>
          <a:bodyPr/>
          <a:lstStyle/>
          <a:p>
            <a:r>
              <a:rPr lang="en-US" dirty="0"/>
              <a:t>Results – unique words</a:t>
            </a:r>
          </a:p>
        </p:txBody>
      </p:sp>
      <p:sp>
        <p:nvSpPr>
          <p:cNvPr id="7" name="Slide Number Placeholder 6">
            <a:extLst>
              <a:ext uri="{FF2B5EF4-FFF2-40B4-BE49-F238E27FC236}">
                <a16:creationId xmlns:a16="http://schemas.microsoft.com/office/drawing/2014/main" id="{202DE7D2-F08B-FD4B-8631-F8BCFF4B9D55}"/>
              </a:ext>
            </a:extLst>
          </p:cNvPr>
          <p:cNvSpPr>
            <a:spLocks noGrp="1"/>
          </p:cNvSpPr>
          <p:nvPr>
            <p:ph type="sldNum" sz="quarter" idx="12"/>
          </p:nvPr>
        </p:nvSpPr>
        <p:spPr/>
        <p:txBody>
          <a:bodyPr/>
          <a:lstStyle/>
          <a:p>
            <a:fld id="{6D22F896-40B5-4ADD-8801-0D06FADFA095}" type="slidenum">
              <a:rPr lang="en-US" smtClean="0"/>
              <a:pPr/>
              <a:t>20</a:t>
            </a:fld>
            <a:endParaRPr lang="en-US" dirty="0"/>
          </a:p>
        </p:txBody>
      </p:sp>
      <p:pic>
        <p:nvPicPr>
          <p:cNvPr id="11" name="Content Placeholder 10">
            <a:extLst>
              <a:ext uri="{FF2B5EF4-FFF2-40B4-BE49-F238E27FC236}">
                <a16:creationId xmlns:a16="http://schemas.microsoft.com/office/drawing/2014/main" id="{CDFA614B-CD15-104E-865C-61F81D939295}"/>
              </a:ext>
            </a:extLst>
          </p:cNvPr>
          <p:cNvPicPr>
            <a:picLocks noGrp="1" noChangeAspect="1"/>
          </p:cNvPicPr>
          <p:nvPr>
            <p:ph idx="1"/>
          </p:nvPr>
        </p:nvPicPr>
        <p:blipFill>
          <a:blip r:embed="rId2"/>
          <a:stretch>
            <a:fillRect/>
          </a:stretch>
        </p:blipFill>
        <p:spPr>
          <a:xfrm>
            <a:off x="685801" y="2065867"/>
            <a:ext cx="5474493" cy="3649662"/>
          </a:xfrm>
        </p:spPr>
      </p:pic>
      <p:pic>
        <p:nvPicPr>
          <p:cNvPr id="13" name="Picture 12">
            <a:extLst>
              <a:ext uri="{FF2B5EF4-FFF2-40B4-BE49-F238E27FC236}">
                <a16:creationId xmlns:a16="http://schemas.microsoft.com/office/drawing/2014/main" id="{00D37C7B-E592-824B-B174-B9FDBD16AED7}"/>
              </a:ext>
            </a:extLst>
          </p:cNvPr>
          <p:cNvPicPr>
            <a:picLocks noChangeAspect="1"/>
          </p:cNvPicPr>
          <p:nvPr/>
        </p:nvPicPr>
        <p:blipFill>
          <a:blip r:embed="rId3"/>
          <a:stretch>
            <a:fillRect/>
          </a:stretch>
        </p:blipFill>
        <p:spPr>
          <a:xfrm>
            <a:off x="6160294" y="2057929"/>
            <a:ext cx="5486400" cy="3657600"/>
          </a:xfrm>
          <a:prstGeom prst="rect">
            <a:avLst/>
          </a:prstGeom>
        </p:spPr>
      </p:pic>
    </p:spTree>
    <p:extLst>
      <p:ext uri="{BB962C8B-B14F-4D97-AF65-F5344CB8AC3E}">
        <p14:creationId xmlns:p14="http://schemas.microsoft.com/office/powerpoint/2010/main" val="98063636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A942-C690-0348-9A8F-701DE9572752}"/>
              </a:ext>
            </a:extLst>
          </p:cNvPr>
          <p:cNvSpPr>
            <a:spLocks noGrp="1"/>
          </p:cNvSpPr>
          <p:nvPr>
            <p:ph type="title"/>
          </p:nvPr>
        </p:nvSpPr>
        <p:spPr/>
        <p:txBody>
          <a:bodyPr/>
          <a:lstStyle/>
          <a:p>
            <a:r>
              <a:rPr lang="en-US" dirty="0"/>
              <a:t>Results – Non specific Nouns </a:t>
            </a:r>
          </a:p>
        </p:txBody>
      </p:sp>
      <p:sp>
        <p:nvSpPr>
          <p:cNvPr id="8" name="Slide Number Placeholder 7">
            <a:extLst>
              <a:ext uri="{FF2B5EF4-FFF2-40B4-BE49-F238E27FC236}">
                <a16:creationId xmlns:a16="http://schemas.microsoft.com/office/drawing/2014/main" id="{C047EE83-A4DD-0340-8DF0-A8F15547C973}"/>
              </a:ext>
            </a:extLst>
          </p:cNvPr>
          <p:cNvSpPr>
            <a:spLocks noGrp="1"/>
          </p:cNvSpPr>
          <p:nvPr>
            <p:ph type="sldNum" sz="quarter" idx="12"/>
          </p:nvPr>
        </p:nvSpPr>
        <p:spPr/>
        <p:txBody>
          <a:bodyPr/>
          <a:lstStyle/>
          <a:p>
            <a:fld id="{6D22F896-40B5-4ADD-8801-0D06FADFA095}" type="slidenum">
              <a:rPr lang="en-US" smtClean="0"/>
              <a:pPr/>
              <a:t>21</a:t>
            </a:fld>
            <a:endParaRPr lang="en-US" dirty="0"/>
          </a:p>
        </p:txBody>
      </p:sp>
      <p:pic>
        <p:nvPicPr>
          <p:cNvPr id="12" name="Content Placeholder 11">
            <a:extLst>
              <a:ext uri="{FF2B5EF4-FFF2-40B4-BE49-F238E27FC236}">
                <a16:creationId xmlns:a16="http://schemas.microsoft.com/office/drawing/2014/main" id="{C711FCC1-747E-3B46-A07F-D990163FE7FD}"/>
              </a:ext>
            </a:extLst>
          </p:cNvPr>
          <p:cNvPicPr>
            <a:picLocks noGrp="1" noChangeAspect="1"/>
          </p:cNvPicPr>
          <p:nvPr>
            <p:ph idx="1"/>
          </p:nvPr>
        </p:nvPicPr>
        <p:blipFill>
          <a:blip r:embed="rId2"/>
          <a:stretch>
            <a:fillRect/>
          </a:stretch>
        </p:blipFill>
        <p:spPr>
          <a:xfrm>
            <a:off x="685801" y="2065867"/>
            <a:ext cx="5474493" cy="3649662"/>
          </a:xfrm>
        </p:spPr>
      </p:pic>
      <p:pic>
        <p:nvPicPr>
          <p:cNvPr id="14" name="Picture 13">
            <a:extLst>
              <a:ext uri="{FF2B5EF4-FFF2-40B4-BE49-F238E27FC236}">
                <a16:creationId xmlns:a16="http://schemas.microsoft.com/office/drawing/2014/main" id="{6B406245-A4AD-534E-AD90-E1C9173082D7}"/>
              </a:ext>
            </a:extLst>
          </p:cNvPr>
          <p:cNvPicPr>
            <a:picLocks noChangeAspect="1"/>
          </p:cNvPicPr>
          <p:nvPr/>
        </p:nvPicPr>
        <p:blipFill>
          <a:blip r:embed="rId3"/>
          <a:stretch>
            <a:fillRect/>
          </a:stretch>
        </p:blipFill>
        <p:spPr>
          <a:xfrm>
            <a:off x="6160294" y="2057929"/>
            <a:ext cx="5486400" cy="3657600"/>
          </a:xfrm>
          <a:prstGeom prst="rect">
            <a:avLst/>
          </a:prstGeom>
        </p:spPr>
      </p:pic>
    </p:spTree>
    <p:extLst>
      <p:ext uri="{BB962C8B-B14F-4D97-AF65-F5344CB8AC3E}">
        <p14:creationId xmlns:p14="http://schemas.microsoft.com/office/powerpoint/2010/main" val="232583940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6191-F088-5B42-A4DA-A49B72875277}"/>
              </a:ext>
            </a:extLst>
          </p:cNvPr>
          <p:cNvSpPr>
            <a:spLocks noGrp="1"/>
          </p:cNvSpPr>
          <p:nvPr>
            <p:ph type="title"/>
          </p:nvPr>
        </p:nvSpPr>
        <p:spPr/>
        <p:txBody>
          <a:bodyPr/>
          <a:lstStyle/>
          <a:p>
            <a:r>
              <a:rPr lang="en-US" dirty="0"/>
              <a:t>RESULTS – Nouns </a:t>
            </a:r>
            <a:r>
              <a:rPr lang="en-US" dirty="0" err="1"/>
              <a:t>Normalised</a:t>
            </a:r>
            <a:endParaRPr lang="en-US" dirty="0"/>
          </a:p>
        </p:txBody>
      </p:sp>
      <p:pic>
        <p:nvPicPr>
          <p:cNvPr id="6" name="Content Placeholder 5">
            <a:extLst>
              <a:ext uri="{FF2B5EF4-FFF2-40B4-BE49-F238E27FC236}">
                <a16:creationId xmlns:a16="http://schemas.microsoft.com/office/drawing/2014/main" id="{C1BA29A8-2382-AC4D-8AC9-84DABCADF6E5}"/>
              </a:ext>
            </a:extLst>
          </p:cNvPr>
          <p:cNvPicPr>
            <a:picLocks noGrp="1"/>
          </p:cNvPicPr>
          <p:nvPr>
            <p:ph idx="1"/>
          </p:nvPr>
        </p:nvPicPr>
        <p:blipFill>
          <a:blip r:embed="rId2"/>
          <a:stretch>
            <a:fillRect/>
          </a:stretch>
        </p:blipFill>
        <p:spPr>
          <a:xfrm>
            <a:off x="1070359" y="2266422"/>
            <a:ext cx="5426868" cy="3981978"/>
          </a:xfrm>
        </p:spPr>
      </p:pic>
      <p:sp>
        <p:nvSpPr>
          <p:cNvPr id="4" name="Slide Number Placeholder 3">
            <a:extLst>
              <a:ext uri="{FF2B5EF4-FFF2-40B4-BE49-F238E27FC236}">
                <a16:creationId xmlns:a16="http://schemas.microsoft.com/office/drawing/2014/main" id="{20E70B8B-19A0-8347-B14C-091369730483}"/>
              </a:ext>
            </a:extLst>
          </p:cNvPr>
          <p:cNvSpPr>
            <a:spLocks noGrp="1"/>
          </p:cNvSpPr>
          <p:nvPr>
            <p:ph type="sldNum" sz="quarter" idx="12"/>
          </p:nvPr>
        </p:nvSpPr>
        <p:spPr/>
        <p:txBody>
          <a:bodyPr/>
          <a:lstStyle/>
          <a:p>
            <a:fld id="{6D22F896-40B5-4ADD-8801-0D06FADFA095}" type="slidenum">
              <a:rPr lang="en-US" smtClean="0"/>
              <a:pPr/>
              <a:t>22</a:t>
            </a:fld>
            <a:endParaRPr lang="en-US" dirty="0"/>
          </a:p>
        </p:txBody>
      </p:sp>
      <p:pic>
        <p:nvPicPr>
          <p:cNvPr id="8" name="Picture 7">
            <a:extLst>
              <a:ext uri="{FF2B5EF4-FFF2-40B4-BE49-F238E27FC236}">
                <a16:creationId xmlns:a16="http://schemas.microsoft.com/office/drawing/2014/main" id="{A84B1495-7066-8642-9149-022BD88D0604}"/>
              </a:ext>
            </a:extLst>
          </p:cNvPr>
          <p:cNvPicPr>
            <a:picLocks noChangeAspect="1"/>
          </p:cNvPicPr>
          <p:nvPr/>
        </p:nvPicPr>
        <p:blipFill>
          <a:blip r:embed="rId3"/>
          <a:stretch>
            <a:fillRect/>
          </a:stretch>
        </p:blipFill>
        <p:spPr>
          <a:xfrm>
            <a:off x="7653867" y="3489600"/>
            <a:ext cx="4320000" cy="2879999"/>
          </a:xfrm>
          <a:prstGeom prst="rect">
            <a:avLst/>
          </a:prstGeom>
        </p:spPr>
      </p:pic>
      <p:pic>
        <p:nvPicPr>
          <p:cNvPr id="10" name="Picture 9">
            <a:extLst>
              <a:ext uri="{FF2B5EF4-FFF2-40B4-BE49-F238E27FC236}">
                <a16:creationId xmlns:a16="http://schemas.microsoft.com/office/drawing/2014/main" id="{8DCF9B3B-FD97-F44F-BC6D-933A2B24780C}"/>
              </a:ext>
            </a:extLst>
          </p:cNvPr>
          <p:cNvPicPr>
            <a:picLocks/>
          </p:cNvPicPr>
          <p:nvPr/>
        </p:nvPicPr>
        <p:blipFill>
          <a:blip r:embed="rId4"/>
          <a:stretch>
            <a:fillRect/>
          </a:stretch>
        </p:blipFill>
        <p:spPr>
          <a:xfrm>
            <a:off x="7653867" y="284555"/>
            <a:ext cx="4320000" cy="2880000"/>
          </a:xfrm>
          <a:prstGeom prst="rect">
            <a:avLst/>
          </a:prstGeom>
        </p:spPr>
      </p:pic>
    </p:spTree>
    <p:extLst>
      <p:ext uri="{BB962C8B-B14F-4D97-AF65-F5344CB8AC3E}">
        <p14:creationId xmlns:p14="http://schemas.microsoft.com/office/powerpoint/2010/main" val="49943384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8186-6D91-E243-84BB-25E8E869F009}"/>
              </a:ext>
            </a:extLst>
          </p:cNvPr>
          <p:cNvSpPr>
            <a:spLocks noGrp="1"/>
          </p:cNvSpPr>
          <p:nvPr>
            <p:ph type="title"/>
          </p:nvPr>
        </p:nvSpPr>
        <p:spPr/>
        <p:txBody>
          <a:bodyPr/>
          <a:lstStyle/>
          <a:p>
            <a:r>
              <a:rPr lang="en-US" dirty="0"/>
              <a:t>More Results</a:t>
            </a:r>
          </a:p>
        </p:txBody>
      </p:sp>
      <p:graphicFrame>
        <p:nvGraphicFramePr>
          <p:cNvPr id="4" name="Content Placeholder 3">
            <a:extLst>
              <a:ext uri="{FF2B5EF4-FFF2-40B4-BE49-F238E27FC236}">
                <a16:creationId xmlns:a16="http://schemas.microsoft.com/office/drawing/2014/main" id="{8F73BC3E-93F4-BA43-A10C-D38A9987289F}"/>
              </a:ext>
            </a:extLst>
          </p:cNvPr>
          <p:cNvGraphicFramePr>
            <a:graphicFrameLocks noGrp="1"/>
          </p:cNvGraphicFramePr>
          <p:nvPr>
            <p:ph idx="1"/>
            <p:extLst>
              <p:ext uri="{D42A27DB-BD31-4B8C-83A1-F6EECF244321}">
                <p14:modId xmlns:p14="http://schemas.microsoft.com/office/powerpoint/2010/main" val="2150920207"/>
              </p:ext>
            </p:extLst>
          </p:nvPr>
        </p:nvGraphicFramePr>
        <p:xfrm>
          <a:off x="685802" y="1791335"/>
          <a:ext cx="10131424" cy="4079240"/>
        </p:xfrm>
        <a:graphic>
          <a:graphicData uri="http://schemas.openxmlformats.org/drawingml/2006/table">
            <a:tbl>
              <a:tblPr firstRow="1" bandRow="1">
                <a:tableStyleId>{5C22544A-7EE6-4342-B048-85BDC9FD1C3A}</a:tableStyleId>
              </a:tblPr>
              <a:tblGrid>
                <a:gridCol w="2532856">
                  <a:extLst>
                    <a:ext uri="{9D8B030D-6E8A-4147-A177-3AD203B41FA5}">
                      <a16:colId xmlns:a16="http://schemas.microsoft.com/office/drawing/2014/main" val="642912015"/>
                    </a:ext>
                  </a:extLst>
                </a:gridCol>
                <a:gridCol w="2532856">
                  <a:extLst>
                    <a:ext uri="{9D8B030D-6E8A-4147-A177-3AD203B41FA5}">
                      <a16:colId xmlns:a16="http://schemas.microsoft.com/office/drawing/2014/main" val="4146277488"/>
                    </a:ext>
                  </a:extLst>
                </a:gridCol>
                <a:gridCol w="2532856">
                  <a:extLst>
                    <a:ext uri="{9D8B030D-6E8A-4147-A177-3AD203B41FA5}">
                      <a16:colId xmlns:a16="http://schemas.microsoft.com/office/drawing/2014/main" val="959590354"/>
                    </a:ext>
                  </a:extLst>
                </a:gridCol>
                <a:gridCol w="2532856">
                  <a:extLst>
                    <a:ext uri="{9D8B030D-6E8A-4147-A177-3AD203B41FA5}">
                      <a16:colId xmlns:a16="http://schemas.microsoft.com/office/drawing/2014/main" val="3268677501"/>
                    </a:ext>
                  </a:extLst>
                </a:gridCol>
              </a:tblGrid>
              <a:tr h="370840">
                <a:tc>
                  <a:txBody>
                    <a:bodyPr/>
                    <a:lstStyle/>
                    <a:p>
                      <a:pPr algn="ctr"/>
                      <a:endParaRPr lang="en-US" dirty="0"/>
                    </a:p>
                  </a:txBody>
                  <a:tcPr/>
                </a:tc>
                <a:tc>
                  <a:txBody>
                    <a:bodyPr/>
                    <a:lstStyle/>
                    <a:p>
                      <a:pPr algn="ctr"/>
                      <a:r>
                        <a:rPr lang="en-US" dirty="0"/>
                        <a:t>Ronald Reagan</a:t>
                      </a:r>
                    </a:p>
                  </a:txBody>
                  <a:tcPr/>
                </a:tc>
                <a:tc>
                  <a:txBody>
                    <a:bodyPr/>
                    <a:lstStyle/>
                    <a:p>
                      <a:pPr algn="ctr"/>
                      <a:r>
                        <a:rPr lang="en-US" dirty="0"/>
                        <a:t>George H.W. Bush</a:t>
                      </a:r>
                    </a:p>
                  </a:txBody>
                  <a:tcPr/>
                </a:tc>
                <a:tc>
                  <a:txBody>
                    <a:bodyPr/>
                    <a:lstStyle/>
                    <a:p>
                      <a:pPr algn="ctr"/>
                      <a:r>
                        <a:rPr lang="en-US" dirty="0"/>
                        <a:t>Donald Trump</a:t>
                      </a:r>
                    </a:p>
                  </a:txBody>
                  <a:tcPr/>
                </a:tc>
                <a:extLst>
                  <a:ext uri="{0D108BD9-81ED-4DB2-BD59-A6C34878D82A}">
                    <a16:rowId xmlns:a16="http://schemas.microsoft.com/office/drawing/2014/main" val="3766950578"/>
                  </a:ext>
                </a:extLst>
              </a:tr>
              <a:tr h="370840">
                <a:tc>
                  <a:txBody>
                    <a:bodyPr/>
                    <a:lstStyle/>
                    <a:p>
                      <a:pPr algn="ctr"/>
                      <a:r>
                        <a:rPr lang="en-US" dirty="0"/>
                        <a:t>Word Count</a:t>
                      </a:r>
                    </a:p>
                  </a:txBody>
                  <a:tcPr/>
                </a:tc>
                <a:tc>
                  <a:txBody>
                    <a:bodyPr/>
                    <a:lstStyle/>
                    <a:p>
                      <a:pPr algn="ctr"/>
                      <a:r>
                        <a:rPr lang="en-US" b="1" dirty="0"/>
                        <a:t>-0.31*</a:t>
                      </a:r>
                    </a:p>
                  </a:txBody>
                  <a:tcPr/>
                </a:tc>
                <a:tc>
                  <a:txBody>
                    <a:bodyPr/>
                    <a:lstStyle/>
                    <a:p>
                      <a:pPr algn="ctr"/>
                      <a:r>
                        <a:rPr lang="en-US" b="1" dirty="0"/>
                        <a:t>-0.21*</a:t>
                      </a:r>
                    </a:p>
                  </a:txBody>
                  <a:tcPr/>
                </a:tc>
                <a:tc>
                  <a:txBody>
                    <a:bodyPr/>
                    <a:lstStyle/>
                    <a:p>
                      <a:pPr algn="ctr"/>
                      <a:r>
                        <a:rPr lang="en-US" dirty="0"/>
                        <a:t>0.08</a:t>
                      </a:r>
                    </a:p>
                  </a:txBody>
                  <a:tcPr/>
                </a:tc>
                <a:extLst>
                  <a:ext uri="{0D108BD9-81ED-4DB2-BD59-A6C34878D82A}">
                    <a16:rowId xmlns:a16="http://schemas.microsoft.com/office/drawing/2014/main" val="550628090"/>
                  </a:ext>
                </a:extLst>
              </a:tr>
              <a:tr h="370840">
                <a:tc>
                  <a:txBody>
                    <a:bodyPr/>
                    <a:lstStyle/>
                    <a:p>
                      <a:pPr algn="ctr"/>
                      <a:r>
                        <a:rPr lang="en-US" dirty="0"/>
                        <a:t>Unique Words</a:t>
                      </a:r>
                    </a:p>
                  </a:txBody>
                  <a:tcPr/>
                </a:tc>
                <a:tc>
                  <a:txBody>
                    <a:bodyPr/>
                    <a:lstStyle/>
                    <a:p>
                      <a:pPr algn="ctr"/>
                      <a:r>
                        <a:rPr lang="en-US" b="1" dirty="0"/>
                        <a:t>-0.56***</a:t>
                      </a:r>
                    </a:p>
                  </a:txBody>
                  <a:tcPr/>
                </a:tc>
                <a:tc>
                  <a:txBody>
                    <a:bodyPr/>
                    <a:lstStyle/>
                    <a:p>
                      <a:pPr algn="ctr"/>
                      <a:r>
                        <a:rPr lang="en-US" b="1" dirty="0"/>
                        <a:t>-0.25**</a:t>
                      </a:r>
                    </a:p>
                  </a:txBody>
                  <a:tcPr/>
                </a:tc>
                <a:tc>
                  <a:txBody>
                    <a:bodyPr/>
                    <a:lstStyle/>
                    <a:p>
                      <a:pPr algn="ctr"/>
                      <a:r>
                        <a:rPr lang="en-US" dirty="0"/>
                        <a:t>0.16</a:t>
                      </a:r>
                    </a:p>
                  </a:txBody>
                  <a:tcPr/>
                </a:tc>
                <a:extLst>
                  <a:ext uri="{0D108BD9-81ED-4DB2-BD59-A6C34878D82A}">
                    <a16:rowId xmlns:a16="http://schemas.microsoft.com/office/drawing/2014/main" val="272171725"/>
                  </a:ext>
                </a:extLst>
              </a:tr>
              <a:tr h="370840">
                <a:tc>
                  <a:txBody>
                    <a:bodyPr/>
                    <a:lstStyle/>
                    <a:p>
                      <a:pPr algn="ctr"/>
                      <a:r>
                        <a:rPr lang="en-US" dirty="0"/>
                        <a:t>Non Specific Nouns</a:t>
                      </a:r>
                    </a:p>
                  </a:txBody>
                  <a:tcPr/>
                </a:tc>
                <a:tc>
                  <a:txBody>
                    <a:bodyPr/>
                    <a:lstStyle/>
                    <a:p>
                      <a:pPr algn="ctr"/>
                      <a:r>
                        <a:rPr lang="en-US" b="1" dirty="0"/>
                        <a:t>0.30*</a:t>
                      </a:r>
                    </a:p>
                  </a:txBody>
                  <a:tcPr/>
                </a:tc>
                <a:tc>
                  <a:txBody>
                    <a:bodyPr/>
                    <a:lstStyle/>
                    <a:p>
                      <a:pPr algn="ctr"/>
                      <a:r>
                        <a:rPr lang="en-US" dirty="0"/>
                        <a:t>-0.08</a:t>
                      </a:r>
                    </a:p>
                  </a:txBody>
                  <a:tcPr/>
                </a:tc>
                <a:tc>
                  <a:txBody>
                    <a:bodyPr/>
                    <a:lstStyle/>
                    <a:p>
                      <a:pPr algn="ctr"/>
                      <a:r>
                        <a:rPr lang="en-US" dirty="0"/>
                        <a:t>-0.03</a:t>
                      </a:r>
                    </a:p>
                  </a:txBody>
                  <a:tcPr/>
                </a:tc>
                <a:extLst>
                  <a:ext uri="{0D108BD9-81ED-4DB2-BD59-A6C34878D82A}">
                    <a16:rowId xmlns:a16="http://schemas.microsoft.com/office/drawing/2014/main" val="1515154885"/>
                  </a:ext>
                </a:extLst>
              </a:tr>
              <a:tr h="370840">
                <a:tc>
                  <a:txBody>
                    <a:bodyPr/>
                    <a:lstStyle/>
                    <a:p>
                      <a:pPr algn="ctr"/>
                      <a:r>
                        <a:rPr lang="en-US" dirty="0"/>
                        <a:t>Low </a:t>
                      </a:r>
                      <a:r>
                        <a:rPr lang="en-US" dirty="0" err="1"/>
                        <a:t>Imageability</a:t>
                      </a:r>
                      <a:r>
                        <a:rPr lang="en-US" dirty="0"/>
                        <a:t> Verbs</a:t>
                      </a:r>
                    </a:p>
                  </a:txBody>
                  <a:tcPr/>
                </a:tc>
                <a:tc>
                  <a:txBody>
                    <a:bodyPr/>
                    <a:lstStyle/>
                    <a:p>
                      <a:pPr algn="ctr"/>
                      <a:r>
                        <a:rPr lang="en-US" b="0" dirty="0"/>
                        <a:t>-0.19</a:t>
                      </a:r>
                    </a:p>
                  </a:txBody>
                  <a:tcPr/>
                </a:tc>
                <a:tc>
                  <a:txBody>
                    <a:bodyPr/>
                    <a:lstStyle/>
                    <a:p>
                      <a:pPr algn="ctr"/>
                      <a:r>
                        <a:rPr lang="en-US" b="1" dirty="0"/>
                        <a:t>-0.20**</a:t>
                      </a:r>
                    </a:p>
                  </a:txBody>
                  <a:tcPr/>
                </a:tc>
                <a:tc>
                  <a:txBody>
                    <a:bodyPr/>
                    <a:lstStyle/>
                    <a:p>
                      <a:pPr algn="ctr"/>
                      <a:r>
                        <a:rPr lang="en-US" dirty="0"/>
                        <a:t>0.02</a:t>
                      </a:r>
                    </a:p>
                  </a:txBody>
                  <a:tcPr/>
                </a:tc>
                <a:extLst>
                  <a:ext uri="{0D108BD9-81ED-4DB2-BD59-A6C34878D82A}">
                    <a16:rowId xmlns:a16="http://schemas.microsoft.com/office/drawing/2014/main" val="2574413621"/>
                  </a:ext>
                </a:extLst>
              </a:tr>
              <a:tr h="370840">
                <a:tc>
                  <a:txBody>
                    <a:bodyPr/>
                    <a:lstStyle/>
                    <a:p>
                      <a:pPr algn="ctr"/>
                      <a:endParaRPr lang="en-US" dirty="0"/>
                    </a:p>
                  </a:txBody>
                  <a:tcPr/>
                </a:tc>
                <a:tc>
                  <a:txBody>
                    <a:bodyPr/>
                    <a:lstStyle/>
                    <a:p>
                      <a:pPr algn="ctr"/>
                      <a:endParaRPr lang="en-US" b="1"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42562201"/>
                  </a:ext>
                </a:extLst>
              </a:tr>
              <a:tr h="370840">
                <a:tc>
                  <a:txBody>
                    <a:bodyPr/>
                    <a:lstStyle/>
                    <a:p>
                      <a:pPr algn="ctr"/>
                      <a:r>
                        <a:rPr lang="en-US" dirty="0"/>
                        <a:t>Nouns </a:t>
                      </a:r>
                      <a:r>
                        <a:rPr lang="en-US" dirty="0" err="1"/>
                        <a:t>Normalised</a:t>
                      </a:r>
                      <a:endParaRPr lang="en-US" dirty="0"/>
                    </a:p>
                  </a:txBody>
                  <a:tcPr/>
                </a:tc>
                <a:tc>
                  <a:txBody>
                    <a:bodyPr/>
                    <a:lstStyle/>
                    <a:p>
                      <a:pPr algn="ctr"/>
                      <a:r>
                        <a:rPr lang="en-US" b="1" dirty="0"/>
                        <a:t>-0.70***</a:t>
                      </a:r>
                    </a:p>
                  </a:txBody>
                  <a:tcPr/>
                </a:tc>
                <a:tc>
                  <a:txBody>
                    <a:bodyPr/>
                    <a:lstStyle/>
                    <a:p>
                      <a:pPr algn="ctr"/>
                      <a:r>
                        <a:rPr lang="en-US" dirty="0"/>
                        <a:t>-0.03</a:t>
                      </a:r>
                    </a:p>
                  </a:txBody>
                  <a:tcPr/>
                </a:tc>
                <a:tc>
                  <a:txBody>
                    <a:bodyPr/>
                    <a:lstStyle/>
                    <a:p>
                      <a:pPr algn="ctr"/>
                      <a:r>
                        <a:rPr lang="en-US" dirty="0"/>
                        <a:t>0.14</a:t>
                      </a:r>
                    </a:p>
                  </a:txBody>
                  <a:tcPr/>
                </a:tc>
                <a:extLst>
                  <a:ext uri="{0D108BD9-81ED-4DB2-BD59-A6C34878D82A}">
                    <a16:rowId xmlns:a16="http://schemas.microsoft.com/office/drawing/2014/main" val="718108663"/>
                  </a:ext>
                </a:extLst>
              </a:tr>
              <a:tr h="370840">
                <a:tc>
                  <a:txBody>
                    <a:bodyPr/>
                    <a:lstStyle/>
                    <a:p>
                      <a:pPr algn="ctr"/>
                      <a:r>
                        <a:rPr lang="en-US" dirty="0"/>
                        <a:t>Verbs </a:t>
                      </a:r>
                      <a:r>
                        <a:rPr lang="en-US" dirty="0" err="1"/>
                        <a:t>Normalised</a:t>
                      </a:r>
                      <a:endParaRPr lang="en-US" dirty="0"/>
                    </a:p>
                  </a:txBody>
                  <a:tcPr/>
                </a:tc>
                <a:tc>
                  <a:txBody>
                    <a:bodyPr/>
                    <a:lstStyle/>
                    <a:p>
                      <a:pPr algn="ctr"/>
                      <a:r>
                        <a:rPr lang="en-US" b="1" dirty="0"/>
                        <a:t>0.36**</a:t>
                      </a:r>
                    </a:p>
                  </a:txBody>
                  <a:tcPr/>
                </a:tc>
                <a:tc>
                  <a:txBody>
                    <a:bodyPr/>
                    <a:lstStyle/>
                    <a:p>
                      <a:pPr algn="ctr"/>
                      <a:r>
                        <a:rPr lang="en-US" b="1" dirty="0"/>
                        <a:t>0.24***</a:t>
                      </a:r>
                    </a:p>
                  </a:txBody>
                  <a:tcPr/>
                </a:tc>
                <a:tc>
                  <a:txBody>
                    <a:bodyPr/>
                    <a:lstStyle/>
                    <a:p>
                      <a:pPr algn="ctr"/>
                      <a:r>
                        <a:rPr lang="en-US" dirty="0"/>
                        <a:t>-0.03</a:t>
                      </a:r>
                    </a:p>
                  </a:txBody>
                  <a:tcPr/>
                </a:tc>
                <a:extLst>
                  <a:ext uri="{0D108BD9-81ED-4DB2-BD59-A6C34878D82A}">
                    <a16:rowId xmlns:a16="http://schemas.microsoft.com/office/drawing/2014/main" val="4034494704"/>
                  </a:ext>
                </a:extLst>
              </a:tr>
              <a:tr h="370840">
                <a:tc>
                  <a:txBody>
                    <a:bodyPr/>
                    <a:lstStyle/>
                    <a:p>
                      <a:pPr algn="ctr"/>
                      <a:r>
                        <a:rPr lang="en-US" dirty="0"/>
                        <a:t>Adjectives </a:t>
                      </a:r>
                      <a:r>
                        <a:rPr lang="en-US" dirty="0" err="1"/>
                        <a:t>Normalised</a:t>
                      </a:r>
                      <a:endParaRPr lang="en-US" dirty="0"/>
                    </a:p>
                  </a:txBody>
                  <a:tcPr/>
                </a:tc>
                <a:tc>
                  <a:txBody>
                    <a:bodyPr/>
                    <a:lstStyle/>
                    <a:p>
                      <a:pPr algn="ctr"/>
                      <a:r>
                        <a:rPr lang="en-US" b="1" dirty="0"/>
                        <a:t>-0.40**</a:t>
                      </a:r>
                    </a:p>
                  </a:txBody>
                  <a:tcPr/>
                </a:tc>
                <a:tc>
                  <a:txBody>
                    <a:bodyPr/>
                    <a:lstStyle/>
                    <a:p>
                      <a:pPr algn="ctr"/>
                      <a:r>
                        <a:rPr lang="en-US" dirty="0"/>
                        <a:t>0.08</a:t>
                      </a:r>
                    </a:p>
                  </a:txBody>
                  <a:tcPr/>
                </a:tc>
                <a:tc>
                  <a:txBody>
                    <a:bodyPr/>
                    <a:lstStyle/>
                    <a:p>
                      <a:pPr algn="ctr"/>
                      <a:r>
                        <a:rPr lang="en-US" dirty="0"/>
                        <a:t>-0.34</a:t>
                      </a:r>
                    </a:p>
                  </a:txBody>
                  <a:tcPr/>
                </a:tc>
                <a:extLst>
                  <a:ext uri="{0D108BD9-81ED-4DB2-BD59-A6C34878D82A}">
                    <a16:rowId xmlns:a16="http://schemas.microsoft.com/office/drawing/2014/main" val="3814124439"/>
                  </a:ext>
                </a:extLst>
              </a:tr>
              <a:tr h="370840">
                <a:tc>
                  <a:txBody>
                    <a:bodyPr/>
                    <a:lstStyle/>
                    <a:p>
                      <a:pPr algn="ctr"/>
                      <a:r>
                        <a:rPr lang="en-US" dirty="0"/>
                        <a:t>Adverbs </a:t>
                      </a:r>
                      <a:r>
                        <a:rPr lang="en-US" dirty="0" err="1"/>
                        <a:t>Normalised</a:t>
                      </a:r>
                      <a:endParaRPr lang="en-US" dirty="0"/>
                    </a:p>
                  </a:txBody>
                  <a:tcPr/>
                </a:tc>
                <a:tc>
                  <a:txBody>
                    <a:bodyPr/>
                    <a:lstStyle/>
                    <a:p>
                      <a:pPr algn="ctr"/>
                      <a:r>
                        <a:rPr lang="en-US" b="1" dirty="0"/>
                        <a:t>0.41***</a:t>
                      </a:r>
                    </a:p>
                  </a:txBody>
                  <a:tcPr/>
                </a:tc>
                <a:tc>
                  <a:txBody>
                    <a:bodyPr/>
                    <a:lstStyle/>
                    <a:p>
                      <a:pPr algn="ctr"/>
                      <a:r>
                        <a:rPr lang="en-US" dirty="0"/>
                        <a:t>0.02</a:t>
                      </a:r>
                    </a:p>
                  </a:txBody>
                  <a:tcPr/>
                </a:tc>
                <a:tc>
                  <a:txBody>
                    <a:bodyPr/>
                    <a:lstStyle/>
                    <a:p>
                      <a:pPr algn="ctr"/>
                      <a:r>
                        <a:rPr lang="en-US" b="1" dirty="0"/>
                        <a:t>-0.36*</a:t>
                      </a:r>
                    </a:p>
                  </a:txBody>
                  <a:tcPr/>
                </a:tc>
                <a:extLst>
                  <a:ext uri="{0D108BD9-81ED-4DB2-BD59-A6C34878D82A}">
                    <a16:rowId xmlns:a16="http://schemas.microsoft.com/office/drawing/2014/main" val="4178504284"/>
                  </a:ext>
                </a:extLst>
              </a:tr>
              <a:tr h="370840">
                <a:tc>
                  <a:txBody>
                    <a:bodyPr/>
                    <a:lstStyle/>
                    <a:p>
                      <a:pPr algn="ctr"/>
                      <a:r>
                        <a:rPr lang="en-US" dirty="0"/>
                        <a:t>Pronouns </a:t>
                      </a:r>
                      <a:r>
                        <a:rPr lang="en-US" dirty="0" err="1"/>
                        <a:t>Normalised</a:t>
                      </a:r>
                      <a:endParaRPr lang="en-US" dirty="0"/>
                    </a:p>
                  </a:txBody>
                  <a:tcPr/>
                </a:tc>
                <a:tc>
                  <a:txBody>
                    <a:bodyPr/>
                    <a:lstStyle/>
                    <a:p>
                      <a:pPr algn="ctr"/>
                      <a:r>
                        <a:rPr lang="en-US" b="1" dirty="0"/>
                        <a:t>0.65***</a:t>
                      </a:r>
                    </a:p>
                  </a:txBody>
                  <a:tcPr/>
                </a:tc>
                <a:tc>
                  <a:txBody>
                    <a:bodyPr/>
                    <a:lstStyle/>
                    <a:p>
                      <a:pPr algn="ctr"/>
                      <a:r>
                        <a:rPr lang="en-US" dirty="0"/>
                        <a:t>0.13</a:t>
                      </a:r>
                    </a:p>
                  </a:txBody>
                  <a:tcPr/>
                </a:tc>
                <a:tc>
                  <a:txBody>
                    <a:bodyPr/>
                    <a:lstStyle/>
                    <a:p>
                      <a:pPr algn="ctr"/>
                      <a:r>
                        <a:rPr lang="en-US" dirty="0"/>
                        <a:t>0.07</a:t>
                      </a:r>
                    </a:p>
                  </a:txBody>
                  <a:tcPr/>
                </a:tc>
                <a:extLst>
                  <a:ext uri="{0D108BD9-81ED-4DB2-BD59-A6C34878D82A}">
                    <a16:rowId xmlns:a16="http://schemas.microsoft.com/office/drawing/2014/main" val="2736719276"/>
                  </a:ext>
                </a:extLst>
              </a:tr>
            </a:tbl>
          </a:graphicData>
        </a:graphic>
      </p:graphicFrame>
      <p:sp>
        <p:nvSpPr>
          <p:cNvPr id="6" name="Slide Number Placeholder 5">
            <a:extLst>
              <a:ext uri="{FF2B5EF4-FFF2-40B4-BE49-F238E27FC236}">
                <a16:creationId xmlns:a16="http://schemas.microsoft.com/office/drawing/2014/main" id="{BA9F85F8-6824-0244-B05D-C252EC2DBF1F}"/>
              </a:ext>
            </a:extLst>
          </p:cNvPr>
          <p:cNvSpPr>
            <a:spLocks noGrp="1"/>
          </p:cNvSpPr>
          <p:nvPr>
            <p:ph type="sldNum" sz="quarter" idx="12"/>
          </p:nvPr>
        </p:nvSpPr>
        <p:spPr/>
        <p:txBody>
          <a:bodyPr/>
          <a:lstStyle/>
          <a:p>
            <a:fld id="{6D22F896-40B5-4ADD-8801-0D06FADFA095}" type="slidenum">
              <a:rPr lang="en-US" smtClean="0"/>
              <a:pPr/>
              <a:t>23</a:t>
            </a:fld>
            <a:endParaRPr lang="en-US" dirty="0"/>
          </a:p>
        </p:txBody>
      </p:sp>
      <p:sp>
        <p:nvSpPr>
          <p:cNvPr id="7" name="TextBox 6">
            <a:extLst>
              <a:ext uri="{FF2B5EF4-FFF2-40B4-BE49-F238E27FC236}">
                <a16:creationId xmlns:a16="http://schemas.microsoft.com/office/drawing/2014/main" id="{FE972C14-3B26-9642-B9DC-1EA47DE5734B}"/>
              </a:ext>
            </a:extLst>
          </p:cNvPr>
          <p:cNvSpPr txBox="1"/>
          <p:nvPr/>
        </p:nvSpPr>
        <p:spPr>
          <a:xfrm>
            <a:off x="1741714" y="6096000"/>
            <a:ext cx="6132320" cy="369332"/>
          </a:xfrm>
          <a:prstGeom prst="rect">
            <a:avLst/>
          </a:prstGeom>
          <a:noFill/>
        </p:spPr>
        <p:txBody>
          <a:bodyPr wrap="none" rtlCol="0">
            <a:spAutoFit/>
          </a:bodyPr>
          <a:lstStyle/>
          <a:p>
            <a:r>
              <a:rPr lang="en-US" dirty="0"/>
              <a:t>* Denotes p &lt; 0.05, ** Denotes p &lt; 0.01, *** Denotes p &lt; 0.001</a:t>
            </a:r>
          </a:p>
        </p:txBody>
      </p:sp>
    </p:spTree>
    <p:extLst>
      <p:ext uri="{BB962C8B-B14F-4D97-AF65-F5344CB8AC3E}">
        <p14:creationId xmlns:p14="http://schemas.microsoft.com/office/powerpoint/2010/main" val="274347756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25C0-EC48-8048-A024-80E15CB5192E}"/>
              </a:ext>
            </a:extLst>
          </p:cNvPr>
          <p:cNvSpPr>
            <a:spLocks noGrp="1"/>
          </p:cNvSpPr>
          <p:nvPr>
            <p:ph type="title"/>
          </p:nvPr>
        </p:nvSpPr>
        <p:spPr/>
        <p:txBody>
          <a:bodyPr/>
          <a:lstStyle/>
          <a:p>
            <a:r>
              <a:rPr lang="en-US" dirty="0"/>
              <a:t>Study 1 - Discussion</a:t>
            </a:r>
          </a:p>
        </p:txBody>
      </p:sp>
      <p:sp>
        <p:nvSpPr>
          <p:cNvPr id="3" name="Content Placeholder 2">
            <a:extLst>
              <a:ext uri="{FF2B5EF4-FFF2-40B4-BE49-F238E27FC236}">
                <a16:creationId xmlns:a16="http://schemas.microsoft.com/office/drawing/2014/main" id="{D5AD3710-B4B6-D843-B022-1A6682705D92}"/>
              </a:ext>
            </a:extLst>
          </p:cNvPr>
          <p:cNvSpPr>
            <a:spLocks noGrp="1"/>
          </p:cNvSpPr>
          <p:nvPr>
            <p:ph idx="1"/>
          </p:nvPr>
        </p:nvSpPr>
        <p:spPr/>
        <p:txBody>
          <a:bodyPr>
            <a:normAutofit/>
          </a:bodyPr>
          <a:lstStyle/>
          <a:p>
            <a:pPr marL="0" indent="0">
              <a:buNone/>
            </a:pPr>
            <a:r>
              <a:rPr lang="en-GB" dirty="0"/>
              <a:t>Despite differences in our methodology, our research supports the findings of </a:t>
            </a:r>
            <a:r>
              <a:rPr lang="en-GB" u="sng" dirty="0" err="1"/>
              <a:t>Berisha</a:t>
            </a:r>
            <a:r>
              <a:rPr lang="en-GB" dirty="0"/>
              <a:t> and </a:t>
            </a:r>
            <a:r>
              <a:rPr lang="en-GB" u="sng" dirty="0" err="1"/>
              <a:t>Liss</a:t>
            </a:r>
            <a:r>
              <a:rPr lang="en-GB" dirty="0"/>
              <a:t> in that we both find a significant decrease in unique words over time and an increase in non-</a:t>
            </a:r>
            <a:r>
              <a:rPr lang="en-GB" u="sng" dirty="0"/>
              <a:t>specific</a:t>
            </a:r>
            <a:r>
              <a:rPr lang="en-GB" dirty="0"/>
              <a:t> noun usage. Compared to our controls (</a:t>
            </a:r>
            <a:r>
              <a:rPr lang="en-GB" u="sng" dirty="0"/>
              <a:t>GWHB</a:t>
            </a:r>
            <a:r>
              <a:rPr lang="en-GB" dirty="0"/>
              <a:t> </a:t>
            </a:r>
            <a:r>
              <a:rPr lang="en-GB" u="sng" dirty="0"/>
              <a:t>and DJT</a:t>
            </a:r>
            <a:r>
              <a:rPr lang="en-GB" dirty="0"/>
              <a:t>), we find some slight trends with </a:t>
            </a:r>
            <a:r>
              <a:rPr lang="en-GB" u="sng" dirty="0"/>
              <a:t>GWHB</a:t>
            </a:r>
            <a:r>
              <a:rPr lang="en-GB" dirty="0"/>
              <a:t> but no such trends with </a:t>
            </a:r>
            <a:r>
              <a:rPr lang="en-GB" u="sng" dirty="0"/>
              <a:t>DJT</a:t>
            </a:r>
            <a:r>
              <a:rPr lang="en-GB" dirty="0"/>
              <a:t> in his speech albeit his samples of speech span a shorter amount of time.</a:t>
            </a:r>
          </a:p>
          <a:p>
            <a:pPr marL="0" indent="0">
              <a:buNone/>
            </a:pPr>
            <a:r>
              <a:rPr lang="en-GB" dirty="0"/>
              <a:t>Additionally we found a highly significant increase in the use of pronouns for RR. This is supported by literature. </a:t>
            </a:r>
            <a:r>
              <a:rPr lang="en-GB" dirty="0" err="1"/>
              <a:t>Wendlestein</a:t>
            </a:r>
            <a:r>
              <a:rPr lang="en-GB" dirty="0"/>
              <a:t> et al propose that the increased used of pronouns is an expression of an impaired ability to adapt language to the listener's needs. </a:t>
            </a:r>
            <a:r>
              <a:rPr lang="en-GB" dirty="0" err="1"/>
              <a:t>Almor</a:t>
            </a:r>
            <a:r>
              <a:rPr lang="en-GB" dirty="0"/>
              <a:t> et al attributed this reliance on pronouns due to a impaired working memory.</a:t>
            </a:r>
          </a:p>
          <a:p>
            <a:pPr marL="0" indent="0">
              <a:buNone/>
            </a:pPr>
            <a:endParaRPr lang="en-GB" dirty="0"/>
          </a:p>
        </p:txBody>
      </p:sp>
      <p:sp>
        <p:nvSpPr>
          <p:cNvPr id="4" name="Slide Number Placeholder 3">
            <a:extLst>
              <a:ext uri="{FF2B5EF4-FFF2-40B4-BE49-F238E27FC236}">
                <a16:creationId xmlns:a16="http://schemas.microsoft.com/office/drawing/2014/main" id="{303AC374-9A00-544E-B63B-4CBFD0B93FE4}"/>
              </a:ext>
            </a:extLst>
          </p:cNvPr>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val="615885571"/>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B7E1-CA94-3F46-9115-2DC537150AC7}"/>
              </a:ext>
            </a:extLst>
          </p:cNvPr>
          <p:cNvSpPr>
            <a:spLocks noGrp="1"/>
          </p:cNvSpPr>
          <p:nvPr>
            <p:ph type="title"/>
          </p:nvPr>
        </p:nvSpPr>
        <p:spPr/>
        <p:txBody>
          <a:bodyPr/>
          <a:lstStyle/>
          <a:p>
            <a:r>
              <a:rPr lang="en-US" dirty="0"/>
              <a:t>Study 1 - Discussion</a:t>
            </a:r>
          </a:p>
        </p:txBody>
      </p:sp>
      <p:sp>
        <p:nvSpPr>
          <p:cNvPr id="3" name="Content Placeholder 2">
            <a:extLst>
              <a:ext uri="{FF2B5EF4-FFF2-40B4-BE49-F238E27FC236}">
                <a16:creationId xmlns:a16="http://schemas.microsoft.com/office/drawing/2014/main" id="{716E45CD-E9AE-134E-9E7C-60B338B865A8}"/>
              </a:ext>
            </a:extLst>
          </p:cNvPr>
          <p:cNvSpPr>
            <a:spLocks noGrp="1"/>
          </p:cNvSpPr>
          <p:nvPr>
            <p:ph idx="1"/>
          </p:nvPr>
        </p:nvSpPr>
        <p:spPr/>
        <p:txBody>
          <a:bodyPr/>
          <a:lstStyle/>
          <a:p>
            <a:r>
              <a:rPr lang="en-GB" dirty="0"/>
              <a:t>The decrease in overall noun usage has also been identified as a feature. </a:t>
            </a:r>
            <a:r>
              <a:rPr lang="en-GB" dirty="0" err="1"/>
              <a:t>Jarrold</a:t>
            </a:r>
            <a:r>
              <a:rPr lang="en-GB" dirty="0"/>
              <a:t> et al found that AD patients would use more pronouns, verbs and fewer nouns than controls.</a:t>
            </a:r>
          </a:p>
          <a:p>
            <a:r>
              <a:rPr lang="en-GB" dirty="0"/>
              <a:t>This study shows that language deterioration can be tracked over time in those with Mild Cognitive Impairment and is generally differentiable from healthy controls. The results also potentially demonstrate the utility of longitudinal language analysis as a method of </a:t>
            </a:r>
            <a:r>
              <a:rPr lang="en-GB" u="sng" dirty="0"/>
              <a:t>diagnosing</a:t>
            </a:r>
            <a:r>
              <a:rPr lang="en-GB" dirty="0"/>
              <a:t> Mild Cognitive Impairment in the future.</a:t>
            </a:r>
            <a:endParaRPr lang="en-US" dirty="0"/>
          </a:p>
          <a:p>
            <a:endParaRPr lang="en-US" dirty="0"/>
          </a:p>
        </p:txBody>
      </p:sp>
      <p:sp>
        <p:nvSpPr>
          <p:cNvPr id="4" name="Slide Number Placeholder 3">
            <a:extLst>
              <a:ext uri="{FF2B5EF4-FFF2-40B4-BE49-F238E27FC236}">
                <a16:creationId xmlns:a16="http://schemas.microsoft.com/office/drawing/2014/main" id="{BB361411-8537-294B-AB27-DCFE556B4A40}"/>
              </a:ext>
            </a:extLst>
          </p:cNvPr>
          <p:cNvSpPr>
            <a:spLocks noGrp="1"/>
          </p:cNvSpPr>
          <p:nvPr>
            <p:ph type="sldNum" sz="quarter" idx="12"/>
          </p:nvPr>
        </p:nvSpPr>
        <p:spPr/>
        <p:txBody>
          <a:bodyPr/>
          <a:lstStyle/>
          <a:p>
            <a:fld id="{6D22F896-40B5-4ADD-8801-0D06FADFA095}" type="slidenum">
              <a:rPr lang="en-US" smtClean="0"/>
              <a:pPr/>
              <a:t>25</a:t>
            </a:fld>
            <a:endParaRPr lang="en-US" dirty="0"/>
          </a:p>
        </p:txBody>
      </p:sp>
    </p:spTree>
    <p:extLst>
      <p:ext uri="{BB962C8B-B14F-4D97-AF65-F5344CB8AC3E}">
        <p14:creationId xmlns:p14="http://schemas.microsoft.com/office/powerpoint/2010/main" val="49581763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5E01-2556-4247-8230-42D7E4AF2683}"/>
              </a:ext>
            </a:extLst>
          </p:cNvPr>
          <p:cNvSpPr>
            <a:spLocks noGrp="1"/>
          </p:cNvSpPr>
          <p:nvPr>
            <p:ph type="title"/>
          </p:nvPr>
        </p:nvSpPr>
        <p:spPr/>
        <p:txBody>
          <a:bodyPr/>
          <a:lstStyle/>
          <a:p>
            <a:r>
              <a:rPr lang="en-US" dirty="0"/>
              <a:t>Plan for the next 2 years</a:t>
            </a:r>
          </a:p>
        </p:txBody>
      </p:sp>
      <p:sp>
        <p:nvSpPr>
          <p:cNvPr id="3" name="Content Placeholder 2">
            <a:extLst>
              <a:ext uri="{FF2B5EF4-FFF2-40B4-BE49-F238E27FC236}">
                <a16:creationId xmlns:a16="http://schemas.microsoft.com/office/drawing/2014/main" id="{0EF5604A-F7C2-FD4C-9BF4-AEB2E2A049CE}"/>
              </a:ext>
            </a:extLst>
          </p:cNvPr>
          <p:cNvSpPr>
            <a:spLocks noGrp="1"/>
          </p:cNvSpPr>
          <p:nvPr>
            <p:ph idx="1"/>
          </p:nvPr>
        </p:nvSpPr>
        <p:spPr>
          <a:xfrm>
            <a:off x="685800" y="2153412"/>
            <a:ext cx="10394707" cy="3311189"/>
          </a:xfrm>
        </p:spPr>
        <p:txBody>
          <a:bodyPr/>
          <a:lstStyle/>
          <a:p>
            <a:r>
              <a:rPr lang="en-US" dirty="0"/>
              <a:t>Task 2 – Pilot Study of our Language Collection Tasks and Repeated Neuropsychological Battery of Tests</a:t>
            </a:r>
          </a:p>
          <a:p>
            <a:pPr lvl="1"/>
            <a:r>
              <a:rPr lang="en-US" dirty="0"/>
              <a:t>Duration – February ‘19 and March ‘19  </a:t>
            </a:r>
          </a:p>
          <a:p>
            <a:r>
              <a:rPr lang="en-US" dirty="0"/>
              <a:t>Task 3 – Analysis of the </a:t>
            </a:r>
            <a:r>
              <a:rPr lang="en-US" dirty="0" err="1"/>
              <a:t>DementiaBank</a:t>
            </a:r>
            <a:r>
              <a:rPr lang="en-US" dirty="0"/>
              <a:t> dataset and the three authors dataset. </a:t>
            </a:r>
          </a:p>
          <a:p>
            <a:pPr lvl="1"/>
            <a:r>
              <a:rPr lang="en-US" dirty="0"/>
              <a:t>Duration – April ‘19 – September ‘19</a:t>
            </a:r>
          </a:p>
          <a:p>
            <a:r>
              <a:rPr lang="en-US" dirty="0"/>
              <a:t>Task 4 – Longitudinal Study</a:t>
            </a:r>
          </a:p>
          <a:p>
            <a:pPr lvl="1"/>
            <a:r>
              <a:rPr lang="en-US" dirty="0"/>
              <a:t>Duration – May ‘19 – December ‘20</a:t>
            </a:r>
          </a:p>
          <a:p>
            <a:r>
              <a:rPr lang="en-US" dirty="0"/>
              <a:t>Task 5 – Analysis of the Neuropsychological Battery of Tests</a:t>
            </a:r>
          </a:p>
          <a:p>
            <a:pPr lvl="1"/>
            <a:r>
              <a:rPr lang="en-US" dirty="0"/>
              <a:t>Duration – May ‘19 - December ‘20</a:t>
            </a:r>
          </a:p>
        </p:txBody>
      </p:sp>
      <p:sp>
        <p:nvSpPr>
          <p:cNvPr id="4" name="Slide Number Placeholder 3">
            <a:extLst>
              <a:ext uri="{FF2B5EF4-FFF2-40B4-BE49-F238E27FC236}">
                <a16:creationId xmlns:a16="http://schemas.microsoft.com/office/drawing/2014/main" id="{72FDC2C2-5B36-2449-AF96-B0682B9E3DB8}"/>
              </a:ext>
            </a:extLst>
          </p:cNvPr>
          <p:cNvSpPr>
            <a:spLocks noGrp="1"/>
          </p:cNvSpPr>
          <p:nvPr>
            <p:ph type="sldNum" sz="quarter" idx="12"/>
          </p:nvPr>
        </p:nvSpPr>
        <p:spPr/>
        <p:txBody>
          <a:bodyPr/>
          <a:lstStyle/>
          <a:p>
            <a:fld id="{6D22F896-40B5-4ADD-8801-0D06FADFA095}" type="slidenum">
              <a:rPr lang="en-US" smtClean="0"/>
              <a:pPr/>
              <a:t>26</a:t>
            </a:fld>
            <a:endParaRPr lang="en-US" dirty="0"/>
          </a:p>
        </p:txBody>
      </p:sp>
    </p:spTree>
    <p:extLst>
      <p:ext uri="{BB962C8B-B14F-4D97-AF65-F5344CB8AC3E}">
        <p14:creationId xmlns:p14="http://schemas.microsoft.com/office/powerpoint/2010/main" val="1311282214"/>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E48C-59A5-AC46-A778-E2CCD91EBE3B}"/>
              </a:ext>
            </a:extLst>
          </p:cNvPr>
          <p:cNvSpPr>
            <a:spLocks noGrp="1"/>
          </p:cNvSpPr>
          <p:nvPr>
            <p:ph type="title"/>
          </p:nvPr>
        </p:nvSpPr>
        <p:spPr/>
        <p:txBody>
          <a:bodyPr>
            <a:normAutofit fontScale="90000"/>
          </a:bodyPr>
          <a:lstStyle/>
          <a:p>
            <a:r>
              <a:rPr lang="en-US" dirty="0"/>
              <a:t>Task 2– Pilot Study of our Language Collection Tasks and Repeated Neuropsychological Battery of Tests</a:t>
            </a:r>
            <a:br>
              <a:rPr lang="en-US" dirty="0"/>
            </a:br>
            <a:endParaRPr lang="en-US" dirty="0"/>
          </a:p>
        </p:txBody>
      </p:sp>
      <p:sp>
        <p:nvSpPr>
          <p:cNvPr id="3" name="Content Placeholder 2">
            <a:extLst>
              <a:ext uri="{FF2B5EF4-FFF2-40B4-BE49-F238E27FC236}">
                <a16:creationId xmlns:a16="http://schemas.microsoft.com/office/drawing/2014/main" id="{DDE8D315-133D-D348-982B-D3EB7741D2BE}"/>
              </a:ext>
            </a:extLst>
          </p:cNvPr>
          <p:cNvSpPr>
            <a:spLocks noGrp="1"/>
          </p:cNvSpPr>
          <p:nvPr>
            <p:ph idx="1"/>
          </p:nvPr>
        </p:nvSpPr>
        <p:spPr/>
        <p:txBody>
          <a:bodyPr/>
          <a:lstStyle/>
          <a:p>
            <a:pPr marL="0" indent="0">
              <a:buNone/>
            </a:pPr>
            <a:r>
              <a:rPr lang="en-GB" dirty="0"/>
              <a:t>The aim of this study is complete a trial run of the administration of a new battery of neuropsychological battery of tests. We aim to find out whether the tests in question generate enough language so that features such as those generated in Task 1 are meaningful and can be used as language markers that can then be tracked over time. We also aim to look at whether there are significant practice effects between three versions of these tests with a gap of seven days between each test.</a:t>
            </a:r>
          </a:p>
          <a:p>
            <a:pPr marL="0" indent="0">
              <a:buNone/>
            </a:pPr>
            <a:endParaRPr lang="en-US" dirty="0"/>
          </a:p>
        </p:txBody>
      </p:sp>
      <p:sp>
        <p:nvSpPr>
          <p:cNvPr id="4" name="Slide Number Placeholder 3">
            <a:extLst>
              <a:ext uri="{FF2B5EF4-FFF2-40B4-BE49-F238E27FC236}">
                <a16:creationId xmlns:a16="http://schemas.microsoft.com/office/drawing/2014/main" id="{B955C43E-1F26-6B4B-B963-479843D9E855}"/>
              </a:ext>
            </a:extLst>
          </p:cNvPr>
          <p:cNvSpPr>
            <a:spLocks noGrp="1"/>
          </p:cNvSpPr>
          <p:nvPr>
            <p:ph type="sldNum" sz="quarter" idx="12"/>
          </p:nvPr>
        </p:nvSpPr>
        <p:spPr/>
        <p:txBody>
          <a:bodyPr/>
          <a:lstStyle/>
          <a:p>
            <a:fld id="{6D22F896-40B5-4ADD-8801-0D06FADFA095}" type="slidenum">
              <a:rPr lang="en-US" smtClean="0"/>
              <a:pPr/>
              <a:t>27</a:t>
            </a:fld>
            <a:endParaRPr lang="en-US" dirty="0"/>
          </a:p>
        </p:txBody>
      </p:sp>
    </p:spTree>
    <p:extLst>
      <p:ext uri="{BB962C8B-B14F-4D97-AF65-F5344CB8AC3E}">
        <p14:creationId xmlns:p14="http://schemas.microsoft.com/office/powerpoint/2010/main" val="427187927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B2-F774-8341-B17A-4E9445CFBA67}"/>
              </a:ext>
            </a:extLst>
          </p:cNvPr>
          <p:cNvSpPr>
            <a:spLocks noGrp="1"/>
          </p:cNvSpPr>
          <p:nvPr>
            <p:ph type="title"/>
          </p:nvPr>
        </p:nvSpPr>
        <p:spPr/>
        <p:txBody>
          <a:bodyPr>
            <a:normAutofit/>
          </a:bodyPr>
          <a:lstStyle/>
          <a:p>
            <a:r>
              <a:rPr lang="en-US" dirty="0"/>
              <a:t>Task 3– Analysis of the </a:t>
            </a:r>
            <a:r>
              <a:rPr lang="en-US" dirty="0" err="1"/>
              <a:t>DementiaBank</a:t>
            </a:r>
            <a:r>
              <a:rPr lang="en-US" dirty="0"/>
              <a:t> dataset and the three authors dataset. </a:t>
            </a:r>
          </a:p>
        </p:txBody>
      </p:sp>
      <p:sp>
        <p:nvSpPr>
          <p:cNvPr id="3" name="Content Placeholder 2">
            <a:extLst>
              <a:ext uri="{FF2B5EF4-FFF2-40B4-BE49-F238E27FC236}">
                <a16:creationId xmlns:a16="http://schemas.microsoft.com/office/drawing/2014/main" id="{39519B84-A55D-5D41-BB77-A70A61A8A6E7}"/>
              </a:ext>
            </a:extLst>
          </p:cNvPr>
          <p:cNvSpPr>
            <a:spLocks noGrp="1"/>
          </p:cNvSpPr>
          <p:nvPr>
            <p:ph idx="1"/>
          </p:nvPr>
        </p:nvSpPr>
        <p:spPr/>
        <p:txBody>
          <a:bodyPr/>
          <a:lstStyle/>
          <a:p>
            <a:pPr marL="0" indent="0">
              <a:buNone/>
            </a:pPr>
            <a:r>
              <a:rPr lang="en-GB" dirty="0"/>
              <a:t>The aim of this task is to replicate and extend the work of Fraser (2015) and </a:t>
            </a:r>
            <a:r>
              <a:rPr lang="en-GB" dirty="0" err="1"/>
              <a:t>Orimaye</a:t>
            </a:r>
            <a:r>
              <a:rPr lang="en-GB" dirty="0"/>
              <a:t> (2014) who both used the </a:t>
            </a:r>
            <a:r>
              <a:rPr lang="en-GB" dirty="0" err="1"/>
              <a:t>DementiaBank</a:t>
            </a:r>
            <a:r>
              <a:rPr lang="en-GB" dirty="0"/>
              <a:t> dataset and set out to use traditional machine learning techniques to see whether they could categorize people into dementia or healthy categories using the samples given. We also aim to replicate and extend the work of Le et al who used electronic versions of the novels of three authors. Both datasets are longitudinal and have been shown to track language decline over time in different ways.</a:t>
            </a:r>
          </a:p>
          <a:p>
            <a:endParaRPr lang="en-US" dirty="0"/>
          </a:p>
        </p:txBody>
      </p:sp>
      <p:sp>
        <p:nvSpPr>
          <p:cNvPr id="4" name="Slide Number Placeholder 3">
            <a:extLst>
              <a:ext uri="{FF2B5EF4-FFF2-40B4-BE49-F238E27FC236}">
                <a16:creationId xmlns:a16="http://schemas.microsoft.com/office/drawing/2014/main" id="{810E5CBE-C04B-604C-8D43-F0F8E4F82E54}"/>
              </a:ext>
            </a:extLst>
          </p:cNvPr>
          <p:cNvSpPr>
            <a:spLocks noGrp="1"/>
          </p:cNvSpPr>
          <p:nvPr>
            <p:ph type="sldNum" sz="quarter" idx="12"/>
          </p:nvPr>
        </p:nvSpPr>
        <p:spPr/>
        <p:txBody>
          <a:bodyPr/>
          <a:lstStyle/>
          <a:p>
            <a:fld id="{6D22F896-40B5-4ADD-8801-0D06FADFA095}" type="slidenum">
              <a:rPr lang="en-US" smtClean="0"/>
              <a:pPr/>
              <a:t>28</a:t>
            </a:fld>
            <a:endParaRPr lang="en-US" dirty="0"/>
          </a:p>
        </p:txBody>
      </p:sp>
    </p:spTree>
    <p:extLst>
      <p:ext uri="{BB962C8B-B14F-4D97-AF65-F5344CB8AC3E}">
        <p14:creationId xmlns:p14="http://schemas.microsoft.com/office/powerpoint/2010/main" val="982992241"/>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CC24-1B14-B04C-8E01-A3784B9404FE}"/>
              </a:ext>
            </a:extLst>
          </p:cNvPr>
          <p:cNvSpPr>
            <a:spLocks noGrp="1"/>
          </p:cNvSpPr>
          <p:nvPr>
            <p:ph type="title"/>
          </p:nvPr>
        </p:nvSpPr>
        <p:spPr/>
        <p:txBody>
          <a:bodyPr/>
          <a:lstStyle/>
          <a:p>
            <a:r>
              <a:rPr lang="en-US" dirty="0"/>
              <a:t>Task 4 and 5– Longitudinal Study</a:t>
            </a:r>
          </a:p>
        </p:txBody>
      </p:sp>
      <p:sp>
        <p:nvSpPr>
          <p:cNvPr id="3" name="Content Placeholder 2">
            <a:extLst>
              <a:ext uri="{FF2B5EF4-FFF2-40B4-BE49-F238E27FC236}">
                <a16:creationId xmlns:a16="http://schemas.microsoft.com/office/drawing/2014/main" id="{5260CFCE-C0A1-7646-A4BF-DC29AA343FA8}"/>
              </a:ext>
            </a:extLst>
          </p:cNvPr>
          <p:cNvSpPr>
            <a:spLocks noGrp="1"/>
          </p:cNvSpPr>
          <p:nvPr>
            <p:ph idx="1"/>
          </p:nvPr>
        </p:nvSpPr>
        <p:spPr>
          <a:xfrm>
            <a:off x="700315" y="2153412"/>
            <a:ext cx="10394707" cy="3311189"/>
          </a:xfrm>
        </p:spPr>
        <p:txBody>
          <a:bodyPr/>
          <a:lstStyle/>
          <a:p>
            <a:pPr marL="0" indent="0">
              <a:buNone/>
            </a:pPr>
            <a:r>
              <a:rPr lang="en-GB" dirty="0"/>
              <a:t>The aim of this task is see whether a formalised collection of specific data, namely our language tasks are enough to be able to be able to detect cognitive decline in participants at different stages of the MCI / Alzheimer's disease progression. To this end, we plan on administering our neuropsychological battery of tests from Task 2 to each participant three times (six monthly intervals) over the course of the year.</a:t>
            </a:r>
          </a:p>
          <a:p>
            <a:pPr marL="0" indent="0">
              <a:buNone/>
            </a:pPr>
            <a:r>
              <a:rPr lang="en-US" dirty="0"/>
              <a:t>We will be looking at the results of just the language tasks,</a:t>
            </a:r>
            <a:r>
              <a:rPr lang="en-GB" dirty="0"/>
              <a:t> the results of the neuropsychological battery of tests without the additional language tasks and in combination to determine whether we can detect cognitive decline.</a:t>
            </a:r>
          </a:p>
          <a:p>
            <a:pPr marL="0" indent="0">
              <a:buNone/>
            </a:pPr>
            <a:endParaRPr lang="en-US" dirty="0"/>
          </a:p>
        </p:txBody>
      </p:sp>
      <p:sp>
        <p:nvSpPr>
          <p:cNvPr id="4" name="Slide Number Placeholder 3">
            <a:extLst>
              <a:ext uri="{FF2B5EF4-FFF2-40B4-BE49-F238E27FC236}">
                <a16:creationId xmlns:a16="http://schemas.microsoft.com/office/drawing/2014/main" id="{8E9F9208-554D-A649-8646-871EFFF9AC74}"/>
              </a:ext>
            </a:extLst>
          </p:cNvPr>
          <p:cNvSpPr>
            <a:spLocks noGrp="1"/>
          </p:cNvSpPr>
          <p:nvPr>
            <p:ph type="sldNum" sz="quarter" idx="12"/>
          </p:nvPr>
        </p:nvSpPr>
        <p:spPr/>
        <p:txBody>
          <a:bodyPr/>
          <a:lstStyle/>
          <a:p>
            <a:fld id="{6D22F896-40B5-4ADD-8801-0D06FADFA095}" type="slidenum">
              <a:rPr lang="en-US" smtClean="0"/>
              <a:pPr/>
              <a:t>29</a:t>
            </a:fld>
            <a:endParaRPr lang="en-US" dirty="0"/>
          </a:p>
        </p:txBody>
      </p:sp>
    </p:spTree>
    <p:extLst>
      <p:ext uri="{BB962C8B-B14F-4D97-AF65-F5344CB8AC3E}">
        <p14:creationId xmlns:p14="http://schemas.microsoft.com/office/powerpoint/2010/main" val="219189228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BF1F-11B4-DB43-8D41-E857A1E475A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F92136-703E-2F43-A71B-D0D0CC17DD02}"/>
              </a:ext>
            </a:extLst>
          </p:cNvPr>
          <p:cNvSpPr>
            <a:spLocks noGrp="1"/>
          </p:cNvSpPr>
          <p:nvPr>
            <p:ph idx="1"/>
          </p:nvPr>
        </p:nvSpPr>
        <p:spPr>
          <a:xfrm>
            <a:off x="898646" y="1712687"/>
            <a:ext cx="10394707" cy="4022848"/>
          </a:xfrm>
        </p:spPr>
        <p:txBody>
          <a:bodyPr>
            <a:normAutofit/>
          </a:bodyPr>
          <a:lstStyle/>
          <a:p>
            <a:r>
              <a:rPr lang="en-US" sz="4000" dirty="0"/>
              <a:t>What is dementia and why is it a problem?</a:t>
            </a:r>
          </a:p>
          <a:p>
            <a:r>
              <a:rPr lang="en-US" sz="4000" dirty="0"/>
              <a:t>My Journey</a:t>
            </a:r>
          </a:p>
          <a:p>
            <a:r>
              <a:rPr lang="en-US" sz="4000" dirty="0"/>
              <a:t>My first piece of research</a:t>
            </a:r>
          </a:p>
          <a:p>
            <a:r>
              <a:rPr lang="en-US" sz="4000" dirty="0"/>
              <a:t>My plan for the next 2 years</a:t>
            </a:r>
          </a:p>
          <a:p>
            <a:r>
              <a:rPr lang="en-US" sz="4000" dirty="0"/>
              <a:t>Conclusions</a:t>
            </a:r>
          </a:p>
        </p:txBody>
      </p:sp>
      <p:sp>
        <p:nvSpPr>
          <p:cNvPr id="4" name="Slide Number Placeholder 3">
            <a:extLst>
              <a:ext uri="{FF2B5EF4-FFF2-40B4-BE49-F238E27FC236}">
                <a16:creationId xmlns:a16="http://schemas.microsoft.com/office/drawing/2014/main" id="{AF737ED3-3899-674E-82CC-844644443CAA}"/>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798976322"/>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8182-4CA1-2247-9991-FC9872136E61}"/>
              </a:ext>
            </a:extLst>
          </p:cNvPr>
          <p:cNvSpPr>
            <a:spLocks noGrp="1"/>
          </p:cNvSpPr>
          <p:nvPr>
            <p:ph type="title"/>
          </p:nvPr>
        </p:nvSpPr>
        <p:spPr/>
        <p:txBody>
          <a:bodyPr/>
          <a:lstStyle/>
          <a:p>
            <a:r>
              <a:rPr lang="en-US" dirty="0"/>
              <a:t>Research Challenges</a:t>
            </a:r>
          </a:p>
        </p:txBody>
      </p:sp>
      <p:sp>
        <p:nvSpPr>
          <p:cNvPr id="3" name="Content Placeholder 2">
            <a:extLst>
              <a:ext uri="{FF2B5EF4-FFF2-40B4-BE49-F238E27FC236}">
                <a16:creationId xmlns:a16="http://schemas.microsoft.com/office/drawing/2014/main" id="{8D605349-2506-DB4F-8140-1DD2F7710088}"/>
              </a:ext>
            </a:extLst>
          </p:cNvPr>
          <p:cNvSpPr>
            <a:spLocks noGrp="1"/>
          </p:cNvSpPr>
          <p:nvPr>
            <p:ph idx="1"/>
          </p:nvPr>
        </p:nvSpPr>
        <p:spPr/>
        <p:txBody>
          <a:bodyPr>
            <a:normAutofit fontScale="62500" lnSpcReduction="20000"/>
          </a:bodyPr>
          <a:lstStyle/>
          <a:p>
            <a:pPr marL="0" indent="0">
              <a:buNone/>
            </a:pPr>
            <a:r>
              <a:rPr lang="en-GB" dirty="0"/>
              <a:t>Data Collection</a:t>
            </a:r>
          </a:p>
          <a:p>
            <a:pPr marL="0" indent="0">
              <a:buNone/>
            </a:pPr>
            <a:r>
              <a:rPr lang="en-GB" dirty="0"/>
              <a:t>There are a few challenges that I have identified with the process of data collection. As with all longitudinal studies, the data collected is only valid if there are at least two sets of data points for a given participant. Given the population I am exploring, it is expected that there is some level of drop out rate over the course of the year and this has been accounted for. Nevertheless, a higher than average drop out rate would weaken the strength of the study, especially if those who dropped out came from the experimental group.</a:t>
            </a:r>
          </a:p>
          <a:p>
            <a:pPr marL="0" indent="0">
              <a:buNone/>
            </a:pPr>
            <a:r>
              <a:rPr lang="en-GB" dirty="0"/>
              <a:t>Commonality of MCI</a:t>
            </a:r>
          </a:p>
          <a:p>
            <a:pPr marL="0" indent="0">
              <a:buNone/>
            </a:pPr>
            <a:r>
              <a:rPr lang="en-GB" dirty="0"/>
              <a:t>Whilst research has consistently shown that those with a diagnosis of MCI tend to have a significantly higher risk of progression to dementia. The progression at any given time is low and variable. Annual conversion rates vary across longitudinal studies conducted in this population, but researchers have shown that there is a higher conversion rate in clinical samples of this population than in community samples [86]. In my proposed longitudinal study, I aim to collect a clinical MCI population, but depending on the availability of such samples I may have to collect from the community. If this is the case then, the prevalence of those with MCI who have language deficits within my participants may be low. </a:t>
            </a:r>
          </a:p>
          <a:p>
            <a:pPr marL="0" indent="0">
              <a:buNone/>
            </a:pPr>
            <a:r>
              <a:rPr lang="en-GB" dirty="0"/>
              <a:t>Sparsity of Language </a:t>
            </a:r>
          </a:p>
          <a:p>
            <a:pPr marL="0" indent="0">
              <a:buNone/>
            </a:pPr>
            <a:r>
              <a:rPr lang="en-GB" dirty="0"/>
              <a:t>I have tried to estimate the amount of language I will collect by conducting a pilot study on healthy controls. However, until the first sets of data collection with the MCI population, I will not be able to tell if this is a problem. I fully expect there to be little difference in the amount of language collected in the MCI population, but this remains a possibility which I will need to adjust for at the 2nd and 3rd data collection phases.</a:t>
            </a:r>
          </a:p>
          <a:p>
            <a:pPr marL="0" indent="0">
              <a:buNone/>
            </a:pPr>
            <a:r>
              <a:rPr lang="en-GB" dirty="0"/>
              <a:t>Sparsity of Data Points</a:t>
            </a:r>
          </a:p>
          <a:p>
            <a:pPr marL="0" indent="0">
              <a:buNone/>
            </a:pPr>
            <a:r>
              <a:rPr lang="en-GB" dirty="0"/>
              <a:t>Whilst my study on the Presidents Press Conferences was successful, this included quite a large number of time points. It will be a challenge to draw robust conclusions from language from a maximum of three data points. The only </a:t>
            </a:r>
          </a:p>
          <a:p>
            <a:endParaRPr lang="en-US" dirty="0"/>
          </a:p>
        </p:txBody>
      </p:sp>
      <p:sp>
        <p:nvSpPr>
          <p:cNvPr id="4" name="Slide Number Placeholder 3">
            <a:extLst>
              <a:ext uri="{FF2B5EF4-FFF2-40B4-BE49-F238E27FC236}">
                <a16:creationId xmlns:a16="http://schemas.microsoft.com/office/drawing/2014/main" id="{54611B2C-BBA6-2545-988F-25C5ABDA4486}"/>
              </a:ext>
            </a:extLst>
          </p:cNvPr>
          <p:cNvSpPr>
            <a:spLocks noGrp="1"/>
          </p:cNvSpPr>
          <p:nvPr>
            <p:ph type="sldNum" sz="quarter" idx="12"/>
          </p:nvPr>
        </p:nvSpPr>
        <p:spPr/>
        <p:txBody>
          <a:bodyPr/>
          <a:lstStyle/>
          <a:p>
            <a:fld id="{6D22F896-40B5-4ADD-8801-0D06FADFA095}" type="slidenum">
              <a:rPr lang="en-US" smtClean="0"/>
              <a:pPr/>
              <a:t>30</a:t>
            </a:fld>
            <a:endParaRPr lang="en-US" dirty="0"/>
          </a:p>
        </p:txBody>
      </p:sp>
    </p:spTree>
    <p:extLst>
      <p:ext uri="{BB962C8B-B14F-4D97-AF65-F5344CB8AC3E}">
        <p14:creationId xmlns:p14="http://schemas.microsoft.com/office/powerpoint/2010/main" val="2450550026"/>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5B2A-7444-B144-B4D5-17725444A6F8}"/>
              </a:ext>
            </a:extLst>
          </p:cNvPr>
          <p:cNvSpPr>
            <a:spLocks noGrp="1"/>
          </p:cNvSpPr>
          <p:nvPr>
            <p:ph type="title"/>
          </p:nvPr>
        </p:nvSpPr>
        <p:spPr/>
        <p:txBody>
          <a:bodyPr>
            <a:normAutofit/>
          </a:bodyPr>
          <a:lstStyle/>
          <a:p>
            <a:r>
              <a:rPr lang="en-US" dirty="0"/>
              <a:t>How could my research change things?</a:t>
            </a:r>
          </a:p>
        </p:txBody>
      </p:sp>
      <p:sp>
        <p:nvSpPr>
          <p:cNvPr id="3" name="Content Placeholder 2">
            <a:extLst>
              <a:ext uri="{FF2B5EF4-FFF2-40B4-BE49-F238E27FC236}">
                <a16:creationId xmlns:a16="http://schemas.microsoft.com/office/drawing/2014/main" id="{C09DB53F-4984-7A42-9E98-220AC6EE7CE5}"/>
              </a:ext>
            </a:extLst>
          </p:cNvPr>
          <p:cNvSpPr>
            <a:spLocks noGrp="1"/>
          </p:cNvSpPr>
          <p:nvPr>
            <p:ph idx="1"/>
          </p:nvPr>
        </p:nvSpPr>
        <p:spPr>
          <a:xfrm>
            <a:off x="898646" y="2363434"/>
            <a:ext cx="10394707" cy="3311189"/>
          </a:xfrm>
        </p:spPr>
        <p:txBody>
          <a:bodyPr>
            <a:normAutofit/>
          </a:bodyPr>
          <a:lstStyle/>
          <a:p>
            <a:r>
              <a:rPr lang="en-US" dirty="0"/>
              <a:t>If our goal is to detect dementia and/or cognitive decline earlier, we need to be analyzing speech earlier.</a:t>
            </a:r>
          </a:p>
          <a:p>
            <a:r>
              <a:rPr lang="en-US" dirty="0"/>
              <a:t>There has already been been some research in this area. Based around the language analysis of those who have completed the above assessments and those tests being transcribed and the results have been promising. However, this still doesn’t solve the problem!</a:t>
            </a:r>
          </a:p>
          <a:p>
            <a:r>
              <a:rPr lang="en-US" dirty="0"/>
              <a:t>Benefits of diagnosing earlier.</a:t>
            </a:r>
          </a:p>
          <a:p>
            <a:pPr lvl="1"/>
            <a:r>
              <a:rPr lang="en-US" dirty="0"/>
              <a:t>Being able to increase research into the early development of a disease, and potentially a cure.</a:t>
            </a:r>
          </a:p>
          <a:p>
            <a:pPr lvl="1"/>
            <a:r>
              <a:rPr lang="en-US" dirty="0"/>
              <a:t>Active treatment in the early stages could be able to delay the onset of more severe symptoms.</a:t>
            </a:r>
          </a:p>
        </p:txBody>
      </p:sp>
      <p:sp>
        <p:nvSpPr>
          <p:cNvPr id="4" name="Slide Number Placeholder 3">
            <a:extLst>
              <a:ext uri="{FF2B5EF4-FFF2-40B4-BE49-F238E27FC236}">
                <a16:creationId xmlns:a16="http://schemas.microsoft.com/office/drawing/2014/main" id="{AF0B52E2-8E02-B746-924A-36BA35E35313}"/>
              </a:ext>
            </a:extLst>
          </p:cNvPr>
          <p:cNvSpPr>
            <a:spLocks noGrp="1"/>
          </p:cNvSpPr>
          <p:nvPr>
            <p:ph type="sldNum" sz="quarter" idx="12"/>
          </p:nvPr>
        </p:nvSpPr>
        <p:spPr/>
        <p:txBody>
          <a:bodyPr/>
          <a:lstStyle/>
          <a:p>
            <a:fld id="{6D22F896-40B5-4ADD-8801-0D06FADFA095}" type="slidenum">
              <a:rPr lang="en-US" smtClean="0"/>
              <a:pPr/>
              <a:t>31</a:t>
            </a:fld>
            <a:endParaRPr lang="en-US" dirty="0"/>
          </a:p>
        </p:txBody>
      </p:sp>
    </p:spTree>
    <p:extLst>
      <p:ext uri="{BB962C8B-B14F-4D97-AF65-F5344CB8AC3E}">
        <p14:creationId xmlns:p14="http://schemas.microsoft.com/office/powerpoint/2010/main" val="1846558041"/>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2879-898A-2040-8212-3E09713A182E}"/>
              </a:ext>
            </a:extLst>
          </p:cNvPr>
          <p:cNvSpPr>
            <a:spLocks noGrp="1"/>
          </p:cNvSpPr>
          <p:nvPr>
            <p:ph type="title"/>
          </p:nvPr>
        </p:nvSpPr>
        <p:spPr/>
        <p:txBody>
          <a:bodyPr/>
          <a:lstStyle/>
          <a:p>
            <a:r>
              <a:rPr lang="en-US" dirty="0"/>
              <a:t>Wait a minute, what about Machine Learning?</a:t>
            </a:r>
          </a:p>
        </p:txBody>
      </p:sp>
      <p:graphicFrame>
        <p:nvGraphicFramePr>
          <p:cNvPr id="5" name="Content Placeholder 4">
            <a:extLst>
              <a:ext uri="{FF2B5EF4-FFF2-40B4-BE49-F238E27FC236}">
                <a16:creationId xmlns:a16="http://schemas.microsoft.com/office/drawing/2014/main" id="{642AA80A-07A5-2441-B444-280929292CA7}"/>
              </a:ext>
            </a:extLst>
          </p:cNvPr>
          <p:cNvGraphicFramePr>
            <a:graphicFrameLocks noGrp="1"/>
          </p:cNvGraphicFramePr>
          <p:nvPr>
            <p:ph idx="1"/>
            <p:extLst>
              <p:ext uri="{D42A27DB-BD31-4B8C-83A1-F6EECF244321}">
                <p14:modId xmlns:p14="http://schemas.microsoft.com/office/powerpoint/2010/main" val="2138268473"/>
              </p:ext>
            </p:extLst>
          </p:nvPr>
        </p:nvGraphicFramePr>
        <p:xfrm>
          <a:off x="685797" y="3758247"/>
          <a:ext cx="10131429" cy="2301240"/>
        </p:xfrm>
        <a:graphic>
          <a:graphicData uri="http://schemas.openxmlformats.org/drawingml/2006/table">
            <a:tbl>
              <a:tblPr firstRow="1" bandRow="1">
                <a:tableStyleId>{5C22544A-7EE6-4342-B048-85BDC9FD1C3A}</a:tableStyleId>
              </a:tblPr>
              <a:tblGrid>
                <a:gridCol w="921039">
                  <a:extLst>
                    <a:ext uri="{9D8B030D-6E8A-4147-A177-3AD203B41FA5}">
                      <a16:colId xmlns:a16="http://schemas.microsoft.com/office/drawing/2014/main" val="4253066568"/>
                    </a:ext>
                  </a:extLst>
                </a:gridCol>
                <a:gridCol w="921039">
                  <a:extLst>
                    <a:ext uri="{9D8B030D-6E8A-4147-A177-3AD203B41FA5}">
                      <a16:colId xmlns:a16="http://schemas.microsoft.com/office/drawing/2014/main" val="3043865093"/>
                    </a:ext>
                  </a:extLst>
                </a:gridCol>
                <a:gridCol w="921039">
                  <a:extLst>
                    <a:ext uri="{9D8B030D-6E8A-4147-A177-3AD203B41FA5}">
                      <a16:colId xmlns:a16="http://schemas.microsoft.com/office/drawing/2014/main" val="1138402241"/>
                    </a:ext>
                  </a:extLst>
                </a:gridCol>
                <a:gridCol w="921039">
                  <a:extLst>
                    <a:ext uri="{9D8B030D-6E8A-4147-A177-3AD203B41FA5}">
                      <a16:colId xmlns:a16="http://schemas.microsoft.com/office/drawing/2014/main" val="4092998933"/>
                    </a:ext>
                  </a:extLst>
                </a:gridCol>
                <a:gridCol w="921039">
                  <a:extLst>
                    <a:ext uri="{9D8B030D-6E8A-4147-A177-3AD203B41FA5}">
                      <a16:colId xmlns:a16="http://schemas.microsoft.com/office/drawing/2014/main" val="90158591"/>
                    </a:ext>
                  </a:extLst>
                </a:gridCol>
                <a:gridCol w="921039">
                  <a:extLst>
                    <a:ext uri="{9D8B030D-6E8A-4147-A177-3AD203B41FA5}">
                      <a16:colId xmlns:a16="http://schemas.microsoft.com/office/drawing/2014/main" val="4174505751"/>
                    </a:ext>
                  </a:extLst>
                </a:gridCol>
                <a:gridCol w="921039">
                  <a:extLst>
                    <a:ext uri="{9D8B030D-6E8A-4147-A177-3AD203B41FA5}">
                      <a16:colId xmlns:a16="http://schemas.microsoft.com/office/drawing/2014/main" val="1747613709"/>
                    </a:ext>
                  </a:extLst>
                </a:gridCol>
                <a:gridCol w="921039">
                  <a:extLst>
                    <a:ext uri="{9D8B030D-6E8A-4147-A177-3AD203B41FA5}">
                      <a16:colId xmlns:a16="http://schemas.microsoft.com/office/drawing/2014/main" val="3310666813"/>
                    </a:ext>
                  </a:extLst>
                </a:gridCol>
                <a:gridCol w="921039">
                  <a:extLst>
                    <a:ext uri="{9D8B030D-6E8A-4147-A177-3AD203B41FA5}">
                      <a16:colId xmlns:a16="http://schemas.microsoft.com/office/drawing/2014/main" val="2363316759"/>
                    </a:ext>
                  </a:extLst>
                </a:gridCol>
                <a:gridCol w="921039">
                  <a:extLst>
                    <a:ext uri="{9D8B030D-6E8A-4147-A177-3AD203B41FA5}">
                      <a16:colId xmlns:a16="http://schemas.microsoft.com/office/drawing/2014/main" val="3012520327"/>
                    </a:ext>
                  </a:extLst>
                </a:gridCol>
                <a:gridCol w="921039">
                  <a:extLst>
                    <a:ext uri="{9D8B030D-6E8A-4147-A177-3AD203B41FA5}">
                      <a16:colId xmlns:a16="http://schemas.microsoft.com/office/drawing/2014/main" val="2513748519"/>
                    </a:ext>
                  </a:extLst>
                </a:gridCol>
              </a:tblGrid>
              <a:tr h="370840">
                <a:tc>
                  <a:txBody>
                    <a:bodyPr/>
                    <a:lstStyle/>
                    <a:p>
                      <a:endParaRPr lang="en-US" dirty="0"/>
                    </a:p>
                  </a:txBody>
                  <a:tcPr/>
                </a:tc>
                <a:tc>
                  <a:txBody>
                    <a:bodyPr/>
                    <a:lstStyle/>
                    <a:p>
                      <a:r>
                        <a:rPr lang="en-US" dirty="0"/>
                        <a:t>Word Count</a:t>
                      </a:r>
                    </a:p>
                  </a:txBody>
                  <a:tcPr/>
                </a:tc>
                <a:tc>
                  <a:txBody>
                    <a:bodyPr/>
                    <a:lstStyle/>
                    <a:p>
                      <a:r>
                        <a:rPr lang="en-US" dirty="0"/>
                        <a:t>Unique Words</a:t>
                      </a:r>
                    </a:p>
                  </a:txBody>
                  <a:tcPr/>
                </a:tc>
                <a:tc>
                  <a:txBody>
                    <a:bodyPr/>
                    <a:lstStyle/>
                    <a:p>
                      <a:r>
                        <a:rPr lang="en-US" dirty="0"/>
                        <a:t>Non-Specific Nouns</a:t>
                      </a:r>
                    </a:p>
                  </a:txBody>
                  <a:tcPr/>
                </a:tc>
                <a:tc>
                  <a:txBody>
                    <a:bodyPr/>
                    <a:lstStyle/>
                    <a:p>
                      <a:r>
                        <a:rPr lang="en-US" dirty="0"/>
                        <a:t>LI Verbs</a:t>
                      </a:r>
                    </a:p>
                  </a:txBody>
                  <a:tcPr/>
                </a:tc>
                <a:tc>
                  <a:txBody>
                    <a:bodyPr/>
                    <a:lstStyle/>
                    <a:p>
                      <a:r>
                        <a:rPr lang="en-US" dirty="0"/>
                        <a:t>Nouns </a:t>
                      </a:r>
                      <a:r>
                        <a:rPr lang="en-US" dirty="0" err="1"/>
                        <a:t>Normalised</a:t>
                      </a:r>
                      <a:endParaRPr lang="en-US" dirty="0"/>
                    </a:p>
                  </a:txBody>
                  <a:tcPr/>
                </a:tc>
                <a:tc>
                  <a:txBody>
                    <a:bodyPr/>
                    <a:lstStyle/>
                    <a:p>
                      <a:r>
                        <a:rPr lang="en-US" dirty="0"/>
                        <a:t>Verbs </a:t>
                      </a:r>
                      <a:r>
                        <a:rPr lang="en-US" dirty="0" err="1"/>
                        <a:t>Normalised</a:t>
                      </a:r>
                      <a:endParaRPr lang="en-US" dirty="0"/>
                    </a:p>
                  </a:txBody>
                  <a:tcPr/>
                </a:tc>
                <a:tc>
                  <a:txBody>
                    <a:bodyPr/>
                    <a:lstStyle/>
                    <a:p>
                      <a:r>
                        <a:rPr lang="en-US" dirty="0" err="1"/>
                        <a:t>Adject</a:t>
                      </a:r>
                      <a:r>
                        <a:rPr lang="en-US" dirty="0"/>
                        <a:t>..</a:t>
                      </a:r>
                    </a:p>
                    <a:p>
                      <a:r>
                        <a:rPr lang="en-US" dirty="0" err="1"/>
                        <a:t>Normalised</a:t>
                      </a:r>
                      <a:endParaRPr lang="en-US" dirty="0"/>
                    </a:p>
                  </a:txBody>
                  <a:tcPr/>
                </a:tc>
                <a:tc>
                  <a:txBody>
                    <a:bodyPr/>
                    <a:lstStyle/>
                    <a:p>
                      <a:r>
                        <a:rPr lang="en-US" dirty="0" err="1"/>
                        <a:t>Adver</a:t>
                      </a:r>
                      <a:r>
                        <a:rPr lang="en-US" dirty="0"/>
                        <a:t>..</a:t>
                      </a:r>
                    </a:p>
                    <a:p>
                      <a:r>
                        <a:rPr lang="en-US" dirty="0" err="1"/>
                        <a:t>Normalised</a:t>
                      </a:r>
                      <a:endParaRPr lang="en-US" dirty="0"/>
                    </a:p>
                  </a:txBody>
                  <a:tcPr/>
                </a:tc>
                <a:tc>
                  <a:txBody>
                    <a:bodyPr/>
                    <a:lstStyle/>
                    <a:p>
                      <a:r>
                        <a:rPr lang="en-US" dirty="0"/>
                        <a:t>Pronouns </a:t>
                      </a:r>
                      <a:r>
                        <a:rPr lang="en-US" dirty="0" err="1"/>
                        <a:t>Normalised</a:t>
                      </a:r>
                      <a:endParaRPr lang="en-US" dirty="0"/>
                    </a:p>
                  </a:txBody>
                  <a:tcPr/>
                </a:tc>
                <a:tc>
                  <a:txBody>
                    <a:bodyPr/>
                    <a:lstStyle/>
                    <a:p>
                      <a:r>
                        <a:rPr lang="en-US" dirty="0"/>
                        <a:t>Label</a:t>
                      </a:r>
                    </a:p>
                  </a:txBody>
                  <a:tcPr/>
                </a:tc>
                <a:extLst>
                  <a:ext uri="{0D108BD9-81ED-4DB2-BD59-A6C34878D82A}">
                    <a16:rowId xmlns:a16="http://schemas.microsoft.com/office/drawing/2014/main" val="3965100414"/>
                  </a:ext>
                </a:extLst>
              </a:tr>
              <a:tr h="370840">
                <a:tc>
                  <a:txBody>
                    <a:bodyPr/>
                    <a:lstStyle/>
                    <a:p>
                      <a:r>
                        <a:rPr lang="en-US" dirty="0"/>
                        <a:t>RR</a:t>
                      </a:r>
                    </a:p>
                  </a:txBody>
                  <a:tcPr/>
                </a:tc>
                <a:tc>
                  <a:txBody>
                    <a:bodyPr/>
                    <a:lstStyle/>
                    <a:p>
                      <a:r>
                        <a:rPr lang="en-US" dirty="0"/>
                        <a:t>-0.31</a:t>
                      </a:r>
                    </a:p>
                  </a:txBody>
                  <a:tcPr/>
                </a:tc>
                <a:tc>
                  <a:txBody>
                    <a:bodyPr/>
                    <a:lstStyle/>
                    <a:p>
                      <a:r>
                        <a:rPr lang="en-US" dirty="0"/>
                        <a:t>-0.56</a:t>
                      </a:r>
                    </a:p>
                  </a:txBody>
                  <a:tcPr/>
                </a:tc>
                <a:tc>
                  <a:txBody>
                    <a:bodyPr/>
                    <a:lstStyle/>
                    <a:p>
                      <a:r>
                        <a:rPr lang="en-US" dirty="0"/>
                        <a:t>0.30</a:t>
                      </a:r>
                    </a:p>
                  </a:txBody>
                  <a:tcPr/>
                </a:tc>
                <a:tc>
                  <a:txBody>
                    <a:bodyPr/>
                    <a:lstStyle/>
                    <a:p>
                      <a:r>
                        <a:rPr lang="en-US" dirty="0"/>
                        <a:t>-0.19</a:t>
                      </a:r>
                    </a:p>
                  </a:txBody>
                  <a:tcPr/>
                </a:tc>
                <a:tc>
                  <a:txBody>
                    <a:bodyPr/>
                    <a:lstStyle/>
                    <a:p>
                      <a:r>
                        <a:rPr lang="en-US" dirty="0"/>
                        <a:t>-0.70</a:t>
                      </a:r>
                    </a:p>
                  </a:txBody>
                  <a:tcPr/>
                </a:tc>
                <a:tc>
                  <a:txBody>
                    <a:bodyPr/>
                    <a:lstStyle/>
                    <a:p>
                      <a:r>
                        <a:rPr lang="en-US" dirty="0"/>
                        <a:t>0.36</a:t>
                      </a:r>
                    </a:p>
                  </a:txBody>
                  <a:tcPr/>
                </a:tc>
                <a:tc>
                  <a:txBody>
                    <a:bodyPr/>
                    <a:lstStyle/>
                    <a:p>
                      <a:r>
                        <a:rPr lang="en-US" dirty="0"/>
                        <a:t>-0.40</a:t>
                      </a:r>
                    </a:p>
                  </a:txBody>
                  <a:tcPr/>
                </a:tc>
                <a:tc>
                  <a:txBody>
                    <a:bodyPr/>
                    <a:lstStyle/>
                    <a:p>
                      <a:r>
                        <a:rPr lang="en-US" dirty="0"/>
                        <a:t>0.41</a:t>
                      </a:r>
                    </a:p>
                  </a:txBody>
                  <a:tcPr/>
                </a:tc>
                <a:tc>
                  <a:txBody>
                    <a:bodyPr/>
                    <a:lstStyle/>
                    <a:p>
                      <a:r>
                        <a:rPr lang="en-US" dirty="0"/>
                        <a:t>0.65</a:t>
                      </a:r>
                    </a:p>
                  </a:txBody>
                  <a:tcPr/>
                </a:tc>
                <a:tc>
                  <a:txBody>
                    <a:bodyPr/>
                    <a:lstStyle/>
                    <a:p>
                      <a:r>
                        <a:rPr lang="en-US" dirty="0"/>
                        <a:t>AD</a:t>
                      </a:r>
                    </a:p>
                  </a:txBody>
                  <a:tcPr/>
                </a:tc>
                <a:extLst>
                  <a:ext uri="{0D108BD9-81ED-4DB2-BD59-A6C34878D82A}">
                    <a16:rowId xmlns:a16="http://schemas.microsoft.com/office/drawing/2014/main" val="3620587796"/>
                  </a:ext>
                </a:extLst>
              </a:tr>
              <a:tr h="370840">
                <a:tc>
                  <a:txBody>
                    <a:bodyPr/>
                    <a:lstStyle/>
                    <a:p>
                      <a:r>
                        <a:rPr lang="en-US" dirty="0"/>
                        <a:t>GWHB</a:t>
                      </a:r>
                    </a:p>
                  </a:txBody>
                  <a:tcPr/>
                </a:tc>
                <a:tc>
                  <a:txBody>
                    <a:bodyPr/>
                    <a:lstStyle/>
                    <a:p>
                      <a:r>
                        <a:rPr lang="en-US" dirty="0"/>
                        <a:t>-0.21</a:t>
                      </a:r>
                    </a:p>
                  </a:txBody>
                  <a:tcPr/>
                </a:tc>
                <a:tc>
                  <a:txBody>
                    <a:bodyPr/>
                    <a:lstStyle/>
                    <a:p>
                      <a:r>
                        <a:rPr lang="en-US" dirty="0"/>
                        <a:t>-0.25</a:t>
                      </a:r>
                    </a:p>
                  </a:txBody>
                  <a:tcPr/>
                </a:tc>
                <a:tc>
                  <a:txBody>
                    <a:bodyPr/>
                    <a:lstStyle/>
                    <a:p>
                      <a:r>
                        <a:rPr lang="en-US" dirty="0"/>
                        <a:t>-0.08</a:t>
                      </a:r>
                    </a:p>
                  </a:txBody>
                  <a:tcPr/>
                </a:tc>
                <a:tc>
                  <a:txBody>
                    <a:bodyPr/>
                    <a:lstStyle/>
                    <a:p>
                      <a:r>
                        <a:rPr lang="en-US" dirty="0"/>
                        <a:t>-0.20</a:t>
                      </a:r>
                    </a:p>
                  </a:txBody>
                  <a:tcPr/>
                </a:tc>
                <a:tc>
                  <a:txBody>
                    <a:bodyPr/>
                    <a:lstStyle/>
                    <a:p>
                      <a:r>
                        <a:rPr lang="en-US" dirty="0"/>
                        <a:t>-0.03</a:t>
                      </a:r>
                    </a:p>
                  </a:txBody>
                  <a:tcPr/>
                </a:tc>
                <a:tc>
                  <a:txBody>
                    <a:bodyPr/>
                    <a:lstStyle/>
                    <a:p>
                      <a:r>
                        <a:rPr lang="en-US" dirty="0"/>
                        <a:t>0.24</a:t>
                      </a:r>
                    </a:p>
                  </a:txBody>
                  <a:tcPr/>
                </a:tc>
                <a:tc>
                  <a:txBody>
                    <a:bodyPr/>
                    <a:lstStyle/>
                    <a:p>
                      <a:r>
                        <a:rPr lang="en-US" dirty="0"/>
                        <a:t>0.08</a:t>
                      </a:r>
                    </a:p>
                  </a:txBody>
                  <a:tcPr/>
                </a:tc>
                <a:tc>
                  <a:txBody>
                    <a:bodyPr/>
                    <a:lstStyle/>
                    <a:p>
                      <a:r>
                        <a:rPr lang="en-US" dirty="0"/>
                        <a:t>0.02</a:t>
                      </a:r>
                    </a:p>
                  </a:txBody>
                  <a:tcPr/>
                </a:tc>
                <a:tc>
                  <a:txBody>
                    <a:bodyPr/>
                    <a:lstStyle/>
                    <a:p>
                      <a:r>
                        <a:rPr lang="en-US" dirty="0"/>
                        <a:t>0.13</a:t>
                      </a:r>
                    </a:p>
                  </a:txBody>
                  <a:tcPr/>
                </a:tc>
                <a:tc>
                  <a:txBody>
                    <a:bodyPr/>
                    <a:lstStyle/>
                    <a:p>
                      <a:r>
                        <a:rPr lang="en-US" dirty="0"/>
                        <a:t>HOA</a:t>
                      </a:r>
                    </a:p>
                  </a:txBody>
                  <a:tcPr/>
                </a:tc>
                <a:extLst>
                  <a:ext uri="{0D108BD9-81ED-4DB2-BD59-A6C34878D82A}">
                    <a16:rowId xmlns:a16="http://schemas.microsoft.com/office/drawing/2014/main" val="3603966183"/>
                  </a:ext>
                </a:extLst>
              </a:tr>
              <a:tr h="370840">
                <a:tc>
                  <a:txBody>
                    <a:bodyPr/>
                    <a:lstStyle/>
                    <a:p>
                      <a:r>
                        <a:rPr lang="en-US" dirty="0"/>
                        <a:t>DJT</a:t>
                      </a:r>
                    </a:p>
                  </a:txBody>
                  <a:tcPr/>
                </a:tc>
                <a:tc>
                  <a:txBody>
                    <a:bodyPr/>
                    <a:lstStyle/>
                    <a:p>
                      <a:r>
                        <a:rPr lang="en-US" dirty="0"/>
                        <a:t>-0.08</a:t>
                      </a:r>
                    </a:p>
                  </a:txBody>
                  <a:tcPr/>
                </a:tc>
                <a:tc>
                  <a:txBody>
                    <a:bodyPr/>
                    <a:lstStyle/>
                    <a:p>
                      <a:r>
                        <a:rPr lang="en-US" dirty="0"/>
                        <a:t>0.16</a:t>
                      </a:r>
                    </a:p>
                  </a:txBody>
                  <a:tcPr/>
                </a:tc>
                <a:tc>
                  <a:txBody>
                    <a:bodyPr/>
                    <a:lstStyle/>
                    <a:p>
                      <a:r>
                        <a:rPr lang="en-US" dirty="0"/>
                        <a:t>-0.03</a:t>
                      </a:r>
                    </a:p>
                  </a:txBody>
                  <a:tcPr/>
                </a:tc>
                <a:tc>
                  <a:txBody>
                    <a:bodyPr/>
                    <a:lstStyle/>
                    <a:p>
                      <a:r>
                        <a:rPr lang="en-US" dirty="0"/>
                        <a:t>0.02</a:t>
                      </a:r>
                    </a:p>
                  </a:txBody>
                  <a:tcPr/>
                </a:tc>
                <a:tc>
                  <a:txBody>
                    <a:bodyPr/>
                    <a:lstStyle/>
                    <a:p>
                      <a:r>
                        <a:rPr lang="en-US" dirty="0"/>
                        <a:t>0.14</a:t>
                      </a:r>
                    </a:p>
                  </a:txBody>
                  <a:tcPr/>
                </a:tc>
                <a:tc>
                  <a:txBody>
                    <a:bodyPr/>
                    <a:lstStyle/>
                    <a:p>
                      <a:r>
                        <a:rPr lang="en-US" dirty="0"/>
                        <a:t>-0.03</a:t>
                      </a:r>
                    </a:p>
                  </a:txBody>
                  <a:tcPr/>
                </a:tc>
                <a:tc>
                  <a:txBody>
                    <a:bodyPr/>
                    <a:lstStyle/>
                    <a:p>
                      <a:r>
                        <a:rPr lang="en-US" dirty="0"/>
                        <a:t>-0.34</a:t>
                      </a:r>
                    </a:p>
                  </a:txBody>
                  <a:tcPr/>
                </a:tc>
                <a:tc>
                  <a:txBody>
                    <a:bodyPr/>
                    <a:lstStyle/>
                    <a:p>
                      <a:r>
                        <a:rPr lang="en-US" dirty="0"/>
                        <a:t>-0.36</a:t>
                      </a:r>
                    </a:p>
                  </a:txBody>
                  <a:tcPr/>
                </a:tc>
                <a:tc>
                  <a:txBody>
                    <a:bodyPr/>
                    <a:lstStyle/>
                    <a:p>
                      <a:r>
                        <a:rPr lang="en-US" dirty="0"/>
                        <a:t>0.07</a:t>
                      </a:r>
                    </a:p>
                  </a:txBody>
                  <a:tcPr/>
                </a:tc>
                <a:tc>
                  <a:txBody>
                    <a:bodyPr/>
                    <a:lstStyle/>
                    <a:p>
                      <a:r>
                        <a:rPr lang="en-US" dirty="0"/>
                        <a:t>HOA</a:t>
                      </a:r>
                    </a:p>
                  </a:txBody>
                  <a:tcPr/>
                </a:tc>
                <a:extLst>
                  <a:ext uri="{0D108BD9-81ED-4DB2-BD59-A6C34878D82A}">
                    <a16:rowId xmlns:a16="http://schemas.microsoft.com/office/drawing/2014/main" val="2458274342"/>
                  </a:ext>
                </a:extLst>
              </a:tr>
            </a:tbl>
          </a:graphicData>
        </a:graphic>
      </p:graphicFrame>
      <p:sp>
        <p:nvSpPr>
          <p:cNvPr id="4" name="Slide Number Placeholder 3">
            <a:extLst>
              <a:ext uri="{FF2B5EF4-FFF2-40B4-BE49-F238E27FC236}">
                <a16:creationId xmlns:a16="http://schemas.microsoft.com/office/drawing/2014/main" id="{1E076E6E-90A4-5540-B57A-478FEB34E977}"/>
              </a:ext>
            </a:extLst>
          </p:cNvPr>
          <p:cNvSpPr>
            <a:spLocks noGrp="1"/>
          </p:cNvSpPr>
          <p:nvPr>
            <p:ph type="sldNum" sz="quarter" idx="12"/>
          </p:nvPr>
        </p:nvSpPr>
        <p:spPr/>
        <p:txBody>
          <a:bodyPr/>
          <a:lstStyle/>
          <a:p>
            <a:fld id="{6D22F896-40B5-4ADD-8801-0D06FADFA095}" type="slidenum">
              <a:rPr lang="en-US" smtClean="0"/>
              <a:pPr/>
              <a:t>32</a:t>
            </a:fld>
            <a:endParaRPr lang="en-US" dirty="0"/>
          </a:p>
        </p:txBody>
      </p:sp>
      <p:sp>
        <p:nvSpPr>
          <p:cNvPr id="6" name="TextBox 5">
            <a:extLst>
              <a:ext uri="{FF2B5EF4-FFF2-40B4-BE49-F238E27FC236}">
                <a16:creationId xmlns:a16="http://schemas.microsoft.com/office/drawing/2014/main" id="{0FF1ED5A-317A-6241-872B-0DF9D2ABC95A}"/>
              </a:ext>
            </a:extLst>
          </p:cNvPr>
          <p:cNvSpPr txBox="1"/>
          <p:nvPr/>
        </p:nvSpPr>
        <p:spPr>
          <a:xfrm>
            <a:off x="685801" y="1886858"/>
            <a:ext cx="10131425" cy="1754326"/>
          </a:xfrm>
          <a:prstGeom prst="rect">
            <a:avLst/>
          </a:prstGeom>
          <a:noFill/>
        </p:spPr>
        <p:txBody>
          <a:bodyPr wrap="square" rtlCol="0">
            <a:spAutoFit/>
          </a:bodyPr>
          <a:lstStyle/>
          <a:p>
            <a:r>
              <a:rPr lang="en-US" dirty="0"/>
              <a:t>So I mentioned Machine Learning. On top of developing a protocol for collecting data, it would be useful to see whether we can classify our participants based on the relative decline of their language skills. Whilst we do not want to compare participants with their peers directly, we do need to ascertain whether or not their decline is in keeping with general decline with age or if the decline is more accelerated. One idea would be to feed a machine learning classification algorithm with data containing the decline of various language characteristics.</a:t>
            </a:r>
          </a:p>
        </p:txBody>
      </p:sp>
    </p:spTree>
    <p:extLst>
      <p:ext uri="{BB962C8B-B14F-4D97-AF65-F5344CB8AC3E}">
        <p14:creationId xmlns:p14="http://schemas.microsoft.com/office/powerpoint/2010/main" val="2837941216"/>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68D8-213A-6A4A-A839-E23AC6C5F08E}"/>
              </a:ext>
            </a:extLst>
          </p:cNvPr>
          <p:cNvSpPr>
            <a:spLocks noGrp="1"/>
          </p:cNvSpPr>
          <p:nvPr>
            <p:ph type="title"/>
          </p:nvPr>
        </p:nvSpPr>
        <p:spPr/>
        <p:txBody>
          <a:bodyPr/>
          <a:lstStyle/>
          <a:p>
            <a:r>
              <a:rPr lang="en-US" dirty="0"/>
              <a:t>Deep learning As An Alternative	</a:t>
            </a:r>
          </a:p>
        </p:txBody>
      </p:sp>
      <p:sp>
        <p:nvSpPr>
          <p:cNvPr id="4" name="Slide Number Placeholder 3">
            <a:extLst>
              <a:ext uri="{FF2B5EF4-FFF2-40B4-BE49-F238E27FC236}">
                <a16:creationId xmlns:a16="http://schemas.microsoft.com/office/drawing/2014/main" id="{5F74792C-8F2A-EA4C-8F12-709F1D9A173F}"/>
              </a:ext>
            </a:extLst>
          </p:cNvPr>
          <p:cNvSpPr>
            <a:spLocks noGrp="1"/>
          </p:cNvSpPr>
          <p:nvPr>
            <p:ph type="sldNum" sz="quarter" idx="12"/>
          </p:nvPr>
        </p:nvSpPr>
        <p:spPr/>
        <p:txBody>
          <a:bodyPr/>
          <a:lstStyle/>
          <a:p>
            <a:fld id="{6D22F896-40B5-4ADD-8801-0D06FADFA095}" type="slidenum">
              <a:rPr lang="en-US" smtClean="0"/>
              <a:pPr/>
              <a:t>33</a:t>
            </a:fld>
            <a:endParaRPr lang="en-US" dirty="0"/>
          </a:p>
        </p:txBody>
      </p:sp>
      <p:sp>
        <p:nvSpPr>
          <p:cNvPr id="8" name="Content Placeholder 7">
            <a:extLst>
              <a:ext uri="{FF2B5EF4-FFF2-40B4-BE49-F238E27FC236}">
                <a16:creationId xmlns:a16="http://schemas.microsoft.com/office/drawing/2014/main" id="{57DB5265-4925-F64A-81B6-764AE8998ED9}"/>
              </a:ext>
            </a:extLst>
          </p:cNvPr>
          <p:cNvSpPr>
            <a:spLocks noGrp="1"/>
          </p:cNvSpPr>
          <p:nvPr>
            <p:ph idx="1"/>
          </p:nvPr>
        </p:nvSpPr>
        <p:spPr/>
        <p:txBody>
          <a:bodyPr/>
          <a:lstStyle/>
          <a:p>
            <a:r>
              <a:rPr lang="en-US" dirty="0"/>
              <a:t>Deep Learning</a:t>
            </a:r>
          </a:p>
          <a:p>
            <a:pPr lvl="1"/>
            <a:r>
              <a:rPr lang="en-US" dirty="0"/>
              <a:t>Deep Learning is the potentially more effective as it removes the feature engineering portion of this task. However the downside is that it takes a significant amount of data for the deep learning models to obtain accurate predictions and currently this may not be feasible.</a:t>
            </a:r>
          </a:p>
          <a:p>
            <a:pPr lvl="1"/>
            <a:r>
              <a:rPr lang="en-US" dirty="0"/>
              <a:t>There is an argument for the use of normal speech as a way of increasing the amount of data used by this model and a recent article by </a:t>
            </a:r>
            <a:r>
              <a:rPr lang="en-US" dirty="0" err="1"/>
              <a:t>Balagopalan</a:t>
            </a:r>
            <a:r>
              <a:rPr lang="en-US" dirty="0"/>
              <a:t> (2018) suggests that the addition of a significant amount of healthy older adult speech could potentially increase AD detection by up to 9%</a:t>
            </a:r>
          </a:p>
          <a:p>
            <a:pPr marL="0" indent="0">
              <a:buNone/>
            </a:pPr>
            <a:endParaRPr lang="en-US" dirty="0"/>
          </a:p>
        </p:txBody>
      </p:sp>
    </p:spTree>
    <p:extLst>
      <p:ext uri="{BB962C8B-B14F-4D97-AF65-F5344CB8AC3E}">
        <p14:creationId xmlns:p14="http://schemas.microsoft.com/office/powerpoint/2010/main" val="762530318"/>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369E-A2E6-054A-8919-89077F04AF49}"/>
              </a:ext>
            </a:extLst>
          </p:cNvPr>
          <p:cNvSpPr>
            <a:spLocks noGrp="1"/>
          </p:cNvSpPr>
          <p:nvPr>
            <p:ph type="title"/>
          </p:nvPr>
        </p:nvSpPr>
        <p:spPr/>
        <p:txBody>
          <a:bodyPr/>
          <a:lstStyle/>
          <a:p>
            <a:r>
              <a:rPr lang="en-US" dirty="0"/>
              <a:t>Breaking News - How does this impact my research?</a:t>
            </a:r>
          </a:p>
        </p:txBody>
      </p:sp>
      <p:pic>
        <p:nvPicPr>
          <p:cNvPr id="6" name="Content Placeholder 5">
            <a:extLst>
              <a:ext uri="{FF2B5EF4-FFF2-40B4-BE49-F238E27FC236}">
                <a16:creationId xmlns:a16="http://schemas.microsoft.com/office/drawing/2014/main" id="{352393C9-75FA-D14F-B53A-046BD4F19FEA}"/>
              </a:ext>
            </a:extLst>
          </p:cNvPr>
          <p:cNvPicPr>
            <a:picLocks noGrp="1" noChangeAspect="1"/>
          </p:cNvPicPr>
          <p:nvPr>
            <p:ph idx="1"/>
          </p:nvPr>
        </p:nvPicPr>
        <p:blipFill>
          <a:blip r:embed="rId2"/>
          <a:stretch>
            <a:fillRect/>
          </a:stretch>
        </p:blipFill>
        <p:spPr>
          <a:xfrm>
            <a:off x="2518955" y="2220913"/>
            <a:ext cx="6465115" cy="3649662"/>
          </a:xfrm>
        </p:spPr>
      </p:pic>
      <p:sp>
        <p:nvSpPr>
          <p:cNvPr id="4" name="Slide Number Placeholder 3">
            <a:extLst>
              <a:ext uri="{FF2B5EF4-FFF2-40B4-BE49-F238E27FC236}">
                <a16:creationId xmlns:a16="http://schemas.microsoft.com/office/drawing/2014/main" id="{97BC018C-7704-8D48-BB85-84CA65A4644F}"/>
              </a:ext>
            </a:extLst>
          </p:cNvPr>
          <p:cNvSpPr>
            <a:spLocks noGrp="1"/>
          </p:cNvSpPr>
          <p:nvPr>
            <p:ph type="sldNum" sz="quarter" idx="12"/>
          </p:nvPr>
        </p:nvSpPr>
        <p:spPr/>
        <p:txBody>
          <a:bodyPr/>
          <a:lstStyle/>
          <a:p>
            <a:fld id="{6D22F896-40B5-4ADD-8801-0D06FADFA095}" type="slidenum">
              <a:rPr lang="en-US" smtClean="0"/>
              <a:pPr/>
              <a:t>34</a:t>
            </a:fld>
            <a:endParaRPr lang="en-US" dirty="0"/>
          </a:p>
        </p:txBody>
      </p:sp>
    </p:spTree>
    <p:extLst>
      <p:ext uri="{BB962C8B-B14F-4D97-AF65-F5344CB8AC3E}">
        <p14:creationId xmlns:p14="http://schemas.microsoft.com/office/powerpoint/2010/main" val="3650635684"/>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DDA7-5EA8-E641-BEFD-68BA6BE86BA7}"/>
              </a:ext>
            </a:extLst>
          </p:cNvPr>
          <p:cNvSpPr>
            <a:spLocks noGrp="1"/>
          </p:cNvSpPr>
          <p:nvPr>
            <p:ph type="title"/>
          </p:nvPr>
        </p:nvSpPr>
        <p:spPr/>
        <p:txBody>
          <a:bodyPr/>
          <a:lstStyle/>
          <a:p>
            <a:r>
              <a:rPr lang="en-US" dirty="0"/>
              <a:t>Reflections on the year</a:t>
            </a:r>
          </a:p>
        </p:txBody>
      </p:sp>
      <p:sp>
        <p:nvSpPr>
          <p:cNvPr id="3" name="Content Placeholder 2">
            <a:extLst>
              <a:ext uri="{FF2B5EF4-FFF2-40B4-BE49-F238E27FC236}">
                <a16:creationId xmlns:a16="http://schemas.microsoft.com/office/drawing/2014/main" id="{4D643722-8DCB-0043-8378-275BDD7306D7}"/>
              </a:ext>
            </a:extLst>
          </p:cNvPr>
          <p:cNvSpPr>
            <a:spLocks noGrp="1"/>
          </p:cNvSpPr>
          <p:nvPr>
            <p:ph idx="1"/>
          </p:nvPr>
        </p:nvSpPr>
        <p:spPr>
          <a:xfrm>
            <a:off x="685801" y="1756229"/>
            <a:ext cx="10131425" cy="4034971"/>
          </a:xfrm>
        </p:spPr>
        <p:txBody>
          <a:bodyPr>
            <a:normAutofit fontScale="92500" lnSpcReduction="20000"/>
          </a:bodyPr>
          <a:lstStyle/>
          <a:p>
            <a:r>
              <a:rPr lang="en-US" dirty="0"/>
              <a:t>The Good</a:t>
            </a:r>
          </a:p>
          <a:p>
            <a:pPr lvl="1"/>
            <a:r>
              <a:rPr lang="en-US" dirty="0"/>
              <a:t>I’m really enjoying the topic.</a:t>
            </a:r>
          </a:p>
          <a:p>
            <a:pPr lvl="1"/>
            <a:r>
              <a:rPr lang="en-US" dirty="0"/>
              <a:t>Being Organized in terms of papers and reading.</a:t>
            </a:r>
          </a:p>
          <a:p>
            <a:pPr lvl="1"/>
            <a:r>
              <a:rPr lang="en-US" dirty="0"/>
              <a:t>Writing is slowly something I’m getting more comfortable with.</a:t>
            </a:r>
          </a:p>
          <a:p>
            <a:endParaRPr lang="en-US" dirty="0"/>
          </a:p>
          <a:p>
            <a:r>
              <a:rPr lang="en-US" dirty="0"/>
              <a:t>The Bad</a:t>
            </a:r>
          </a:p>
          <a:p>
            <a:pPr lvl="1"/>
            <a:r>
              <a:rPr lang="en-US" dirty="0"/>
              <a:t>Finding my best way of working has taken some time. </a:t>
            </a:r>
          </a:p>
          <a:p>
            <a:pPr lvl="1"/>
            <a:r>
              <a:rPr lang="en-US" dirty="0"/>
              <a:t>Juggling multiple project tasks has also taken some time</a:t>
            </a:r>
          </a:p>
          <a:p>
            <a:pPr marL="457200" lvl="1" indent="0">
              <a:buNone/>
            </a:pPr>
            <a:endParaRPr lang="en-US" dirty="0"/>
          </a:p>
          <a:p>
            <a:r>
              <a:rPr lang="en-US" dirty="0"/>
              <a:t>The things I still need help with</a:t>
            </a:r>
          </a:p>
          <a:p>
            <a:pPr lvl="1"/>
            <a:r>
              <a:rPr lang="en-US" dirty="0"/>
              <a:t>Career planning including raising my profile and networking</a:t>
            </a:r>
          </a:p>
          <a:p>
            <a:pPr lvl="1"/>
            <a:r>
              <a:rPr lang="en-US" dirty="0" err="1"/>
              <a:t>Maths</a:t>
            </a:r>
            <a:r>
              <a:rPr lang="en-US" dirty="0"/>
              <a:t>!</a:t>
            </a:r>
          </a:p>
          <a:p>
            <a:pPr lvl="1"/>
            <a:endParaRPr lang="en-US" dirty="0"/>
          </a:p>
        </p:txBody>
      </p:sp>
      <p:sp>
        <p:nvSpPr>
          <p:cNvPr id="4" name="Slide Number Placeholder 3">
            <a:extLst>
              <a:ext uri="{FF2B5EF4-FFF2-40B4-BE49-F238E27FC236}">
                <a16:creationId xmlns:a16="http://schemas.microsoft.com/office/drawing/2014/main" id="{2E869BEB-925B-5B42-83F9-89A42EB57342}"/>
              </a:ext>
            </a:extLst>
          </p:cNvPr>
          <p:cNvSpPr>
            <a:spLocks noGrp="1"/>
          </p:cNvSpPr>
          <p:nvPr>
            <p:ph type="sldNum" sz="quarter" idx="12"/>
          </p:nvPr>
        </p:nvSpPr>
        <p:spPr/>
        <p:txBody>
          <a:bodyPr/>
          <a:lstStyle/>
          <a:p>
            <a:fld id="{6D22F896-40B5-4ADD-8801-0D06FADFA095}" type="slidenum">
              <a:rPr lang="en-US" smtClean="0"/>
              <a:pPr/>
              <a:t>35</a:t>
            </a:fld>
            <a:endParaRPr lang="en-US" dirty="0"/>
          </a:p>
        </p:txBody>
      </p:sp>
    </p:spTree>
    <p:extLst>
      <p:ext uri="{BB962C8B-B14F-4D97-AF65-F5344CB8AC3E}">
        <p14:creationId xmlns:p14="http://schemas.microsoft.com/office/powerpoint/2010/main" val="395607551"/>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6C4E-60F4-A448-AB6B-04E24BB2D06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EC93EB5-FE0B-DC46-9F5F-2BACF2260B1D}"/>
              </a:ext>
            </a:extLst>
          </p:cNvPr>
          <p:cNvSpPr>
            <a:spLocks noGrp="1"/>
          </p:cNvSpPr>
          <p:nvPr>
            <p:ph idx="1"/>
          </p:nvPr>
        </p:nvSpPr>
        <p:spPr>
          <a:xfrm>
            <a:off x="685800" y="2363433"/>
            <a:ext cx="10394707" cy="3311189"/>
          </a:xfrm>
        </p:spPr>
        <p:txBody>
          <a:bodyPr/>
          <a:lstStyle/>
          <a:p>
            <a:r>
              <a:rPr lang="en-US" dirty="0"/>
              <a:t>Dementia is a growing, global problem that is only getting bigger as our population grows.</a:t>
            </a:r>
          </a:p>
          <a:p>
            <a:r>
              <a:rPr lang="en-US" dirty="0"/>
              <a:t>There is a increase growing need to understand how dementia in the early stages progresses.</a:t>
            </a:r>
          </a:p>
          <a:p>
            <a:r>
              <a:rPr lang="en-US" dirty="0"/>
              <a:t>An early diagnosis also helps to plan for the future.</a:t>
            </a:r>
          </a:p>
          <a:p>
            <a:r>
              <a:rPr lang="en-US" dirty="0"/>
              <a:t>My research is an exploration of whether machines and technology can aid in the early diagnosis of dementia and other mild cognitive impairments.</a:t>
            </a:r>
          </a:p>
          <a:p>
            <a:r>
              <a:rPr lang="en-US" dirty="0"/>
              <a:t>The potential benefits are increased opportunities in research of dementia in the early stages, aiding the diagnostic process, increasing our understanding of the very early (non-clinical) stages of dementia and allowing early intervention to improve quality of life. </a:t>
            </a:r>
          </a:p>
        </p:txBody>
      </p:sp>
      <p:sp>
        <p:nvSpPr>
          <p:cNvPr id="4" name="Slide Number Placeholder 3">
            <a:extLst>
              <a:ext uri="{FF2B5EF4-FFF2-40B4-BE49-F238E27FC236}">
                <a16:creationId xmlns:a16="http://schemas.microsoft.com/office/drawing/2014/main" id="{1D04F4B4-30D1-FA4C-B903-D5CEC8565897}"/>
              </a:ext>
            </a:extLst>
          </p:cNvPr>
          <p:cNvSpPr>
            <a:spLocks noGrp="1"/>
          </p:cNvSpPr>
          <p:nvPr>
            <p:ph type="sldNum" sz="quarter" idx="12"/>
          </p:nvPr>
        </p:nvSpPr>
        <p:spPr/>
        <p:txBody>
          <a:bodyPr/>
          <a:lstStyle/>
          <a:p>
            <a:fld id="{6D22F896-40B5-4ADD-8801-0D06FADFA095}" type="slidenum">
              <a:rPr lang="en-US" smtClean="0"/>
              <a:pPr/>
              <a:t>36</a:t>
            </a:fld>
            <a:endParaRPr lang="en-US" dirty="0"/>
          </a:p>
        </p:txBody>
      </p:sp>
    </p:spTree>
    <p:extLst>
      <p:ext uri="{BB962C8B-B14F-4D97-AF65-F5344CB8AC3E}">
        <p14:creationId xmlns:p14="http://schemas.microsoft.com/office/powerpoint/2010/main" val="3875145174"/>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907C-07AE-A549-BF91-B4A3553CBE38}"/>
              </a:ext>
            </a:extLst>
          </p:cNvPr>
          <p:cNvSpPr>
            <a:spLocks noGrp="1"/>
          </p:cNvSpPr>
          <p:nvPr>
            <p:ph type="title"/>
          </p:nvPr>
        </p:nvSpPr>
        <p:spPr>
          <a:xfrm>
            <a:off x="2359723" y="2707767"/>
            <a:ext cx="7729728" cy="1188720"/>
          </a:xfrm>
        </p:spPr>
        <p:txBody>
          <a:bodyPr/>
          <a:lstStyle/>
          <a:p>
            <a:r>
              <a:rPr lang="en-US" dirty="0"/>
              <a:t>QUESTIONS?</a:t>
            </a:r>
          </a:p>
        </p:txBody>
      </p:sp>
      <p:sp>
        <p:nvSpPr>
          <p:cNvPr id="3" name="Slide Number Placeholder 2">
            <a:extLst>
              <a:ext uri="{FF2B5EF4-FFF2-40B4-BE49-F238E27FC236}">
                <a16:creationId xmlns:a16="http://schemas.microsoft.com/office/drawing/2014/main" id="{97FCDBF6-00C2-1641-8771-FD0527EF7D27}"/>
              </a:ext>
            </a:extLst>
          </p:cNvPr>
          <p:cNvSpPr>
            <a:spLocks noGrp="1"/>
          </p:cNvSpPr>
          <p:nvPr>
            <p:ph type="sldNum" sz="quarter" idx="12"/>
          </p:nvPr>
        </p:nvSpPr>
        <p:spPr/>
        <p:txBody>
          <a:bodyPr/>
          <a:lstStyle/>
          <a:p>
            <a:fld id="{6D22F896-40B5-4ADD-8801-0D06FADFA095}" type="slidenum">
              <a:rPr lang="en-US" smtClean="0"/>
              <a:pPr/>
              <a:t>37</a:t>
            </a:fld>
            <a:endParaRPr lang="en-US" dirty="0"/>
          </a:p>
        </p:txBody>
      </p:sp>
    </p:spTree>
    <p:extLst>
      <p:ext uri="{BB962C8B-B14F-4D97-AF65-F5344CB8AC3E}">
        <p14:creationId xmlns:p14="http://schemas.microsoft.com/office/powerpoint/2010/main" val="106264448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5C51-5839-F84E-BA2D-3ECD31ADD3B0}"/>
              </a:ext>
            </a:extLst>
          </p:cNvPr>
          <p:cNvSpPr>
            <a:spLocks noGrp="1"/>
          </p:cNvSpPr>
          <p:nvPr>
            <p:ph type="title"/>
          </p:nvPr>
        </p:nvSpPr>
        <p:spPr/>
        <p:txBody>
          <a:bodyPr/>
          <a:lstStyle/>
          <a:p>
            <a:r>
              <a:rPr lang="en-US" dirty="0"/>
              <a:t>What is dementia?</a:t>
            </a:r>
          </a:p>
        </p:txBody>
      </p:sp>
      <p:sp>
        <p:nvSpPr>
          <p:cNvPr id="3" name="Content Placeholder 2">
            <a:extLst>
              <a:ext uri="{FF2B5EF4-FFF2-40B4-BE49-F238E27FC236}">
                <a16:creationId xmlns:a16="http://schemas.microsoft.com/office/drawing/2014/main" id="{CD4A976D-C8BA-AE4A-B7E7-1C4934A15E36}"/>
              </a:ext>
            </a:extLst>
          </p:cNvPr>
          <p:cNvSpPr>
            <a:spLocks noGrp="1"/>
          </p:cNvSpPr>
          <p:nvPr>
            <p:ph idx="1"/>
          </p:nvPr>
        </p:nvSpPr>
        <p:spPr/>
        <p:txBody>
          <a:bodyPr/>
          <a:lstStyle/>
          <a:p>
            <a:pPr marL="0" indent="0" algn="ctr">
              <a:buNone/>
            </a:pPr>
            <a:endParaRPr lang="en-GB" i="1" dirty="0"/>
          </a:p>
          <a:p>
            <a:pPr marL="0" indent="0" algn="ctr">
              <a:buNone/>
            </a:pPr>
            <a:r>
              <a:rPr lang="en-GB" i="1" dirty="0"/>
              <a:t>‘The word ‘dementia’ describes a set of symptoms that may include memory loss and difficulties with thinking, problem-solving or language. These changes are often small to start with, but for someone with dementia they have become severe enough to affect daily life. A person with dementia may also experience changes in their mood or behaviour.’</a:t>
            </a:r>
          </a:p>
          <a:p>
            <a:pPr marL="0" indent="0" algn="ctr">
              <a:buNone/>
            </a:pPr>
            <a:r>
              <a:rPr lang="en-GB" i="1" dirty="0"/>
              <a:t>Alzheimer’s Society (2018)</a:t>
            </a:r>
          </a:p>
          <a:p>
            <a:endParaRPr lang="en-US" dirty="0"/>
          </a:p>
        </p:txBody>
      </p:sp>
      <p:sp>
        <p:nvSpPr>
          <p:cNvPr id="4" name="Slide Number Placeholder 3">
            <a:extLst>
              <a:ext uri="{FF2B5EF4-FFF2-40B4-BE49-F238E27FC236}">
                <a16:creationId xmlns:a16="http://schemas.microsoft.com/office/drawing/2014/main" id="{98759B1E-53C5-664E-AFBC-BB9F6D13E782}"/>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44092922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1862-9D1A-C747-A841-653A91D63564}"/>
              </a:ext>
            </a:extLst>
          </p:cNvPr>
          <p:cNvSpPr>
            <a:spLocks noGrp="1"/>
          </p:cNvSpPr>
          <p:nvPr>
            <p:ph type="title"/>
          </p:nvPr>
        </p:nvSpPr>
        <p:spPr/>
        <p:txBody>
          <a:bodyPr/>
          <a:lstStyle/>
          <a:p>
            <a:r>
              <a:rPr lang="en-US" dirty="0"/>
              <a:t>What is dementia? (2)</a:t>
            </a:r>
          </a:p>
        </p:txBody>
      </p:sp>
      <p:sp>
        <p:nvSpPr>
          <p:cNvPr id="3" name="Content Placeholder 2">
            <a:extLst>
              <a:ext uri="{FF2B5EF4-FFF2-40B4-BE49-F238E27FC236}">
                <a16:creationId xmlns:a16="http://schemas.microsoft.com/office/drawing/2014/main" id="{BDE83BCF-717F-E343-8936-3D237F5827C9}"/>
              </a:ext>
            </a:extLst>
          </p:cNvPr>
          <p:cNvSpPr>
            <a:spLocks noGrp="1"/>
          </p:cNvSpPr>
          <p:nvPr>
            <p:ph idx="1"/>
          </p:nvPr>
        </p:nvSpPr>
        <p:spPr>
          <a:xfrm>
            <a:off x="898646" y="2332337"/>
            <a:ext cx="10394707" cy="3311189"/>
          </a:xfrm>
        </p:spPr>
        <p:txBody>
          <a:bodyPr>
            <a:normAutofit fontScale="92500"/>
          </a:bodyPr>
          <a:lstStyle/>
          <a:p>
            <a:r>
              <a:rPr lang="en-GB" dirty="0"/>
              <a:t>Cognitive Symptoms</a:t>
            </a:r>
          </a:p>
          <a:p>
            <a:pPr lvl="1"/>
            <a:r>
              <a:rPr lang="en-GB" dirty="0"/>
              <a:t>day-to-day memory – for example, difficulty recalling events that happened recently.</a:t>
            </a:r>
          </a:p>
          <a:p>
            <a:pPr lvl="1"/>
            <a:r>
              <a:rPr lang="en-GB" dirty="0"/>
              <a:t>concentrating, planning or organising – for example, difficulties making decisions, solving problems or carrying out a sequence of tasks (such as cooking a meal).</a:t>
            </a:r>
          </a:p>
          <a:p>
            <a:pPr lvl="1"/>
            <a:r>
              <a:rPr lang="en-GB" dirty="0"/>
              <a:t>language – for example, difficulties following a conversation or finding the right word for something.</a:t>
            </a:r>
          </a:p>
          <a:p>
            <a:pPr lvl="1"/>
            <a:r>
              <a:rPr lang="en-GB" dirty="0"/>
              <a:t>visuospatial skills – for example, problems judging distances (such as on stairs) and seeing objects in three dimensions.</a:t>
            </a:r>
          </a:p>
          <a:p>
            <a:pPr lvl="1"/>
            <a:r>
              <a:rPr lang="en-GB" dirty="0"/>
              <a:t>orientation – for example, losing track of the day or date, or becoming confused about where they are.</a:t>
            </a:r>
          </a:p>
          <a:p>
            <a:r>
              <a:rPr lang="en-GB" dirty="0"/>
              <a:t>Emotional Symptoms</a:t>
            </a:r>
          </a:p>
          <a:p>
            <a:pPr lvl="1"/>
            <a:r>
              <a:rPr lang="en-GB" dirty="0"/>
              <a:t>Irritability, Low Mood.</a:t>
            </a:r>
          </a:p>
          <a:p>
            <a:endParaRPr lang="en-US" dirty="0"/>
          </a:p>
        </p:txBody>
      </p:sp>
      <p:sp>
        <p:nvSpPr>
          <p:cNvPr id="4" name="Slide Number Placeholder 3">
            <a:extLst>
              <a:ext uri="{FF2B5EF4-FFF2-40B4-BE49-F238E27FC236}">
                <a16:creationId xmlns:a16="http://schemas.microsoft.com/office/drawing/2014/main" id="{A85AECDF-53B7-A245-900C-3039BF0FA204}"/>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45322084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2E37-FE1B-3342-A522-A6061B6EF854}"/>
              </a:ext>
            </a:extLst>
          </p:cNvPr>
          <p:cNvSpPr>
            <a:spLocks noGrp="1"/>
          </p:cNvSpPr>
          <p:nvPr>
            <p:ph type="title"/>
          </p:nvPr>
        </p:nvSpPr>
        <p:spPr/>
        <p:txBody>
          <a:bodyPr/>
          <a:lstStyle/>
          <a:p>
            <a:r>
              <a:rPr lang="en-US" dirty="0"/>
              <a:t>Prevalence in the UK</a:t>
            </a:r>
          </a:p>
        </p:txBody>
      </p:sp>
      <p:sp>
        <p:nvSpPr>
          <p:cNvPr id="3" name="Content Placeholder 2">
            <a:extLst>
              <a:ext uri="{FF2B5EF4-FFF2-40B4-BE49-F238E27FC236}">
                <a16:creationId xmlns:a16="http://schemas.microsoft.com/office/drawing/2014/main" id="{41D12BFF-3F68-9745-9C47-2951CEC8BDE6}"/>
              </a:ext>
            </a:extLst>
          </p:cNvPr>
          <p:cNvSpPr>
            <a:spLocks noGrp="1"/>
          </p:cNvSpPr>
          <p:nvPr>
            <p:ph idx="1"/>
          </p:nvPr>
        </p:nvSpPr>
        <p:spPr>
          <a:xfrm>
            <a:off x="685800" y="2406296"/>
            <a:ext cx="10394707" cy="3311189"/>
          </a:xfrm>
        </p:spPr>
        <p:txBody>
          <a:bodyPr>
            <a:normAutofit/>
          </a:bodyPr>
          <a:lstStyle/>
          <a:p>
            <a:r>
              <a:rPr lang="en-GB" dirty="0"/>
              <a:t>In 2015, there were 815,827 people with dementia in the UK, of whom 773,502 were aged 65 years or over. This represents one in every 79 (1.3%) of the entire UK population, and 1 in every 14 of the population aged 65 years and over. </a:t>
            </a:r>
          </a:p>
          <a:p>
            <a:r>
              <a:rPr lang="en-GB" dirty="0"/>
              <a:t>The total cost of dementia to society in the UK is £26.3 billion, with an average cost of £32,250 per person. </a:t>
            </a:r>
          </a:p>
          <a:p>
            <a:pPr lvl="1"/>
            <a:r>
              <a:rPr lang="en-GB" dirty="0"/>
              <a:t>£4.3 billion is spent on healthcare costs. </a:t>
            </a:r>
          </a:p>
          <a:p>
            <a:pPr lvl="1"/>
            <a:r>
              <a:rPr lang="en-GB" dirty="0"/>
              <a:t>£10.3 billion is spent on social care (publicly and privately funded). </a:t>
            </a:r>
          </a:p>
          <a:p>
            <a:pPr lvl="1"/>
            <a:r>
              <a:rPr lang="en-GB" dirty="0"/>
              <a:t>£11.6 billion is contributed by the work of unpaid carers of people with dementia. </a:t>
            </a:r>
          </a:p>
          <a:p>
            <a:endParaRPr lang="en-GB" dirty="0"/>
          </a:p>
          <a:p>
            <a:pPr marL="228600" lvl="1" indent="0">
              <a:buNone/>
            </a:pPr>
            <a:endParaRPr lang="en-GB" dirty="0"/>
          </a:p>
          <a:p>
            <a:pPr marL="0" indent="0">
              <a:buNone/>
            </a:pPr>
            <a:endParaRPr lang="en-US" dirty="0"/>
          </a:p>
        </p:txBody>
      </p:sp>
      <p:sp>
        <p:nvSpPr>
          <p:cNvPr id="4" name="TextBox 3"/>
          <p:cNvSpPr txBox="1"/>
          <p:nvPr/>
        </p:nvSpPr>
        <p:spPr>
          <a:xfrm>
            <a:off x="685800" y="5908431"/>
            <a:ext cx="4488023" cy="369332"/>
          </a:xfrm>
          <a:prstGeom prst="rect">
            <a:avLst/>
          </a:prstGeom>
          <a:noFill/>
        </p:spPr>
        <p:txBody>
          <a:bodyPr wrap="none" rtlCol="0">
            <a:spAutoFit/>
          </a:bodyPr>
          <a:lstStyle/>
          <a:p>
            <a:r>
              <a:rPr lang="en-GB" dirty="0"/>
              <a:t>Statistics produced by the Alzheimer’s Society.</a:t>
            </a:r>
          </a:p>
        </p:txBody>
      </p:sp>
      <p:sp>
        <p:nvSpPr>
          <p:cNvPr id="5" name="Slide Number Placeholder 4">
            <a:extLst>
              <a:ext uri="{FF2B5EF4-FFF2-40B4-BE49-F238E27FC236}">
                <a16:creationId xmlns:a16="http://schemas.microsoft.com/office/drawing/2014/main" id="{BD7F464C-5B47-C443-8C7B-D5645BCC2D3A}"/>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89161542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2F6E-88D7-EF4D-868B-5A15B491196E}"/>
              </a:ext>
            </a:extLst>
          </p:cNvPr>
          <p:cNvSpPr>
            <a:spLocks noGrp="1"/>
          </p:cNvSpPr>
          <p:nvPr>
            <p:ph type="title"/>
          </p:nvPr>
        </p:nvSpPr>
        <p:spPr/>
        <p:txBody>
          <a:bodyPr/>
          <a:lstStyle/>
          <a:p>
            <a:r>
              <a:rPr lang="en-US" dirty="0"/>
              <a:t>Prevalence in the world</a:t>
            </a:r>
          </a:p>
        </p:txBody>
      </p:sp>
      <p:sp>
        <p:nvSpPr>
          <p:cNvPr id="3" name="Content Placeholder 2">
            <a:extLst>
              <a:ext uri="{FF2B5EF4-FFF2-40B4-BE49-F238E27FC236}">
                <a16:creationId xmlns:a16="http://schemas.microsoft.com/office/drawing/2014/main" id="{E96932AD-14BD-494D-8CF4-BAECA7B63298}"/>
              </a:ext>
            </a:extLst>
          </p:cNvPr>
          <p:cNvSpPr>
            <a:spLocks noGrp="1"/>
          </p:cNvSpPr>
          <p:nvPr>
            <p:ph idx="1"/>
          </p:nvPr>
        </p:nvSpPr>
        <p:spPr>
          <a:xfrm>
            <a:off x="685800" y="1843314"/>
            <a:ext cx="10394707" cy="3874171"/>
          </a:xfrm>
        </p:spPr>
        <p:txBody>
          <a:bodyPr>
            <a:normAutofit/>
          </a:bodyPr>
          <a:lstStyle/>
          <a:p>
            <a:r>
              <a:rPr lang="en-GB" dirty="0"/>
              <a:t>Dementia severity – among people with late-onset dementia: </a:t>
            </a:r>
          </a:p>
          <a:p>
            <a:pPr lvl="1"/>
            <a:r>
              <a:rPr lang="en-GB" dirty="0"/>
              <a:t>55.4% have mild dementia </a:t>
            </a:r>
          </a:p>
          <a:p>
            <a:pPr lvl="1"/>
            <a:r>
              <a:rPr lang="en-GB" dirty="0"/>
              <a:t>32.1% have moderate dementia </a:t>
            </a:r>
          </a:p>
          <a:p>
            <a:pPr lvl="1"/>
            <a:r>
              <a:rPr lang="en-GB" dirty="0"/>
              <a:t>12.5% have severe dementia </a:t>
            </a:r>
          </a:p>
          <a:p>
            <a:r>
              <a:rPr lang="en-GB" dirty="0"/>
              <a:t>Researchers estimate that 46.8 million people worldwide are living with dementia in 2015. This number will almost double every 20 years, reaching 74.7 million in 2030 and 131.5 million in 2050. </a:t>
            </a:r>
            <a:endParaRPr lang="en-US" dirty="0"/>
          </a:p>
          <a:p>
            <a:r>
              <a:rPr lang="en-US" dirty="0"/>
              <a:t>The total predicted cost of Dementia on the global economy this year is $1 Trillion US Dollars and will double in just 12 years.</a:t>
            </a:r>
          </a:p>
        </p:txBody>
      </p:sp>
      <p:sp>
        <p:nvSpPr>
          <p:cNvPr id="5" name="TextBox 4"/>
          <p:cNvSpPr txBox="1"/>
          <p:nvPr/>
        </p:nvSpPr>
        <p:spPr>
          <a:xfrm>
            <a:off x="685800" y="5908431"/>
            <a:ext cx="8015592" cy="369332"/>
          </a:xfrm>
          <a:prstGeom prst="rect">
            <a:avLst/>
          </a:prstGeom>
          <a:noFill/>
        </p:spPr>
        <p:txBody>
          <a:bodyPr wrap="none" rtlCol="0">
            <a:spAutoFit/>
          </a:bodyPr>
          <a:lstStyle/>
          <a:p>
            <a:r>
              <a:rPr lang="en-GB" dirty="0"/>
              <a:t>Statistics produced by the Alzheimer’s Society and Alzheimer’s Disease International </a:t>
            </a:r>
          </a:p>
        </p:txBody>
      </p:sp>
      <p:sp>
        <p:nvSpPr>
          <p:cNvPr id="4" name="Slide Number Placeholder 3">
            <a:extLst>
              <a:ext uri="{FF2B5EF4-FFF2-40B4-BE49-F238E27FC236}">
                <a16:creationId xmlns:a16="http://schemas.microsoft.com/office/drawing/2014/main" id="{6AAC829D-9C1C-1845-9FFD-34B77138F8EC}"/>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145529185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1A682-6566-FA43-9385-D8E8EFB24DC1}"/>
              </a:ext>
            </a:extLst>
          </p:cNvPr>
          <p:cNvPicPr>
            <a:picLocks noChangeAspect="1"/>
          </p:cNvPicPr>
          <p:nvPr/>
        </p:nvPicPr>
        <p:blipFill>
          <a:blip r:embed="rId3"/>
          <a:stretch>
            <a:fillRect/>
          </a:stretch>
        </p:blipFill>
        <p:spPr>
          <a:xfrm>
            <a:off x="1525244" y="0"/>
            <a:ext cx="9113449" cy="6452192"/>
          </a:xfrm>
          <a:prstGeom prst="rect">
            <a:avLst/>
          </a:prstGeom>
        </p:spPr>
      </p:pic>
      <p:sp>
        <p:nvSpPr>
          <p:cNvPr id="2" name="TextBox 1"/>
          <p:cNvSpPr txBox="1"/>
          <p:nvPr/>
        </p:nvSpPr>
        <p:spPr>
          <a:xfrm>
            <a:off x="761088" y="6452192"/>
            <a:ext cx="10641759" cy="369332"/>
          </a:xfrm>
          <a:prstGeom prst="rect">
            <a:avLst/>
          </a:prstGeom>
          <a:noFill/>
        </p:spPr>
        <p:txBody>
          <a:bodyPr wrap="none" rtlCol="0">
            <a:spAutoFit/>
          </a:bodyPr>
          <a:lstStyle/>
          <a:p>
            <a:r>
              <a:rPr lang="en-GB" dirty="0"/>
              <a:t>Taken with permission from the World Alzheimer’s Report 2015, published by Alzheimer’s Disease International </a:t>
            </a:r>
          </a:p>
        </p:txBody>
      </p:sp>
      <p:sp>
        <p:nvSpPr>
          <p:cNvPr id="3" name="Slide Number Placeholder 2">
            <a:extLst>
              <a:ext uri="{FF2B5EF4-FFF2-40B4-BE49-F238E27FC236}">
                <a16:creationId xmlns:a16="http://schemas.microsoft.com/office/drawing/2014/main" id="{2B4BA919-70AD-A749-9F25-02E1DEA2DCF4}"/>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179785520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9D3E-064A-A24A-B8FE-27E3949E49FF}"/>
              </a:ext>
            </a:extLst>
          </p:cNvPr>
          <p:cNvSpPr>
            <a:spLocks noGrp="1"/>
          </p:cNvSpPr>
          <p:nvPr>
            <p:ph type="title"/>
          </p:nvPr>
        </p:nvSpPr>
        <p:spPr/>
        <p:txBody>
          <a:bodyPr>
            <a:normAutofit/>
          </a:bodyPr>
          <a:lstStyle/>
          <a:p>
            <a:r>
              <a:rPr lang="en-GB" dirty="0"/>
              <a:t>My Journey - Ambient monitoring of speech for cognitive decline to……</a:t>
            </a:r>
            <a:endParaRPr lang="en-US" dirty="0"/>
          </a:p>
        </p:txBody>
      </p:sp>
      <p:sp>
        <p:nvSpPr>
          <p:cNvPr id="3" name="Content Placeholder 2">
            <a:extLst>
              <a:ext uri="{FF2B5EF4-FFF2-40B4-BE49-F238E27FC236}">
                <a16:creationId xmlns:a16="http://schemas.microsoft.com/office/drawing/2014/main" id="{3CD912E2-5489-0C4B-9CA3-71BA0AADBBB1}"/>
              </a:ext>
            </a:extLst>
          </p:cNvPr>
          <p:cNvSpPr>
            <a:spLocks noGrp="1"/>
          </p:cNvSpPr>
          <p:nvPr>
            <p:ph idx="1"/>
          </p:nvPr>
        </p:nvSpPr>
        <p:spPr>
          <a:xfrm>
            <a:off x="671512" y="2382012"/>
            <a:ext cx="10394707" cy="3311189"/>
          </a:xfrm>
        </p:spPr>
        <p:txBody>
          <a:bodyPr/>
          <a:lstStyle/>
          <a:p>
            <a:r>
              <a:rPr lang="en-US" dirty="0"/>
              <a:t>The Original Goal – To see if we can use technology to monitor speech and detect symptoms of cognitive decline earlier using devices such as the Google Home or the Amazon Echo.</a:t>
            </a:r>
          </a:p>
          <a:p>
            <a:r>
              <a:rPr lang="en-US" dirty="0"/>
              <a:t>The premise is sound in some ways. What we would like in an ideal world is a way of automating the collection of language samples in a non intrusive way.</a:t>
            </a:r>
          </a:p>
          <a:p>
            <a:r>
              <a:rPr lang="en-US" dirty="0"/>
              <a:t>However, the language generated by interactions with these devices, whilst would tap into the necessary cognitive functions and language generation skills thought to be affected by the symptoms of Dementia, would not be sufficient in terms of length or richness of speech. </a:t>
            </a:r>
          </a:p>
        </p:txBody>
      </p:sp>
      <p:sp>
        <p:nvSpPr>
          <p:cNvPr id="4" name="Slide Number Placeholder 3">
            <a:extLst>
              <a:ext uri="{FF2B5EF4-FFF2-40B4-BE49-F238E27FC236}">
                <a16:creationId xmlns:a16="http://schemas.microsoft.com/office/drawing/2014/main" id="{880C7F43-DD8B-3D47-9A17-5357E771221E}"/>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1496223982"/>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{DBE153F9-5E49-1B45-AE0D-2FA5E87E16A2}tf10001058</Template>
  <TotalTime>10050</TotalTime>
  <Words>4305</Words>
  <Application>Microsoft Macintosh PowerPoint</Application>
  <PresentationFormat>Widescreen</PresentationFormat>
  <Paragraphs>325</Paragraphs>
  <Slides>37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Celestial</vt:lpstr>
      <vt:lpstr>Using Research to help fight dementia</vt:lpstr>
      <vt:lpstr>Introducing me</vt:lpstr>
      <vt:lpstr>Agenda</vt:lpstr>
      <vt:lpstr>What is dementia?</vt:lpstr>
      <vt:lpstr>What is dementia? (2)</vt:lpstr>
      <vt:lpstr>Prevalence in the UK</vt:lpstr>
      <vt:lpstr>Prevalence in the world</vt:lpstr>
      <vt:lpstr>PowerPoint Presentation</vt:lpstr>
      <vt:lpstr>My Journey - Ambient monitoring of speech for cognitive decline to……</vt:lpstr>
      <vt:lpstr>The analysis of language USING natural language processing and machine learning to aid in the diagnosis of mild cognitive impairment.</vt:lpstr>
      <vt:lpstr>Mild Cognitive Impairment</vt:lpstr>
      <vt:lpstr>PowerPoint Presentation</vt:lpstr>
      <vt:lpstr>What’s wrong with the current research in this area?</vt:lpstr>
      <vt:lpstr>What studies support this longitudinal approach?</vt:lpstr>
      <vt:lpstr>What do I want to do differently?</vt:lpstr>
      <vt:lpstr>Research Aims and Hypotheses</vt:lpstr>
      <vt:lpstr>Study 1 - Introduction</vt:lpstr>
      <vt:lpstr>Study 1 - Methods</vt:lpstr>
      <vt:lpstr>Study 1 - Results</vt:lpstr>
      <vt:lpstr>Results – unique words</vt:lpstr>
      <vt:lpstr>Results – Non specific Nouns </vt:lpstr>
      <vt:lpstr>RESULTS – Nouns Normalised</vt:lpstr>
      <vt:lpstr>More Results</vt:lpstr>
      <vt:lpstr>Study 1 - Discussion</vt:lpstr>
      <vt:lpstr>Study 1 - Discussion</vt:lpstr>
      <vt:lpstr>Plan for the next 2 years</vt:lpstr>
      <vt:lpstr>Task 2– Pilot Study of our Language Collection Tasks and Repeated Neuropsychological Battery of Tests </vt:lpstr>
      <vt:lpstr>Task 3– Analysis of the DementiaBank dataset and the three authors dataset. </vt:lpstr>
      <vt:lpstr>Task 4 and 5– Longitudinal Study</vt:lpstr>
      <vt:lpstr>Research Challenges</vt:lpstr>
      <vt:lpstr>How could my research change things?</vt:lpstr>
      <vt:lpstr>Wait a minute, what about Machine Learning?</vt:lpstr>
      <vt:lpstr>Deep learning As An Alternative </vt:lpstr>
      <vt:lpstr>Breaking News - How does this impact my research?</vt:lpstr>
      <vt:lpstr>Reflections on the year</vt:lpstr>
      <vt:lpstr>Conclusion</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Alcantara</dc:creator>
  <cp:lastModifiedBy>Microsoft Office User</cp:lastModifiedBy>
  <cp:revision>56</cp:revision>
  <cp:lastPrinted>2018-07-03T07:58:34Z</cp:lastPrinted>
  <dcterms:created xsi:type="dcterms:W3CDTF">2018-06-30T18:24:36Z</dcterms:created>
  <dcterms:modified xsi:type="dcterms:W3CDTF">2019-03-01T18:09:21Z</dcterms:modified>
</cp:coreProperties>
</file>