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TC Motter Corpus Semicondensed" charset="1" panose="04020A05040802020202"/>
      <p:regular r:id="rId12"/>
    </p:embeddedFont>
    <p:embeddedFont>
      <p:font typeface="Rubik" charset="1" panose="00000000000000000000"/>
      <p:regular r:id="rId13"/>
    </p:embeddedFont>
    <p:embeddedFont>
      <p:font typeface="Rubik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jpeg" Type="http://schemas.openxmlformats.org/officeDocument/2006/relationships/image"/><Relationship Id="rId4" Target="../media/image1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666750"/>
            <a:ext cx="8324850" cy="6587588"/>
            <a:chOff x="0" y="0"/>
            <a:chExt cx="2192553" cy="17350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2553" cy="1735003"/>
            </a:xfrm>
            <a:custGeom>
              <a:avLst/>
              <a:gdLst/>
              <a:ahLst/>
              <a:cxnLst/>
              <a:rect r="r" b="b" t="t" l="l"/>
              <a:pathLst>
                <a:path h="1735003" w="2192553">
                  <a:moveTo>
                    <a:pt x="37199" y="0"/>
                  </a:moveTo>
                  <a:lnTo>
                    <a:pt x="2155354" y="0"/>
                  </a:lnTo>
                  <a:cubicBezTo>
                    <a:pt x="2165220" y="0"/>
                    <a:pt x="2174682" y="3919"/>
                    <a:pt x="2181658" y="10895"/>
                  </a:cubicBezTo>
                  <a:cubicBezTo>
                    <a:pt x="2188634" y="17872"/>
                    <a:pt x="2192553" y="27333"/>
                    <a:pt x="2192553" y="37199"/>
                  </a:cubicBezTo>
                  <a:lnTo>
                    <a:pt x="2192553" y="1697804"/>
                  </a:lnTo>
                  <a:cubicBezTo>
                    <a:pt x="2192553" y="1707669"/>
                    <a:pt x="2188634" y="1717131"/>
                    <a:pt x="2181658" y="1724107"/>
                  </a:cubicBezTo>
                  <a:cubicBezTo>
                    <a:pt x="2174682" y="1731083"/>
                    <a:pt x="2165220" y="1735003"/>
                    <a:pt x="2155354" y="1735003"/>
                  </a:cubicBezTo>
                  <a:lnTo>
                    <a:pt x="37199" y="1735003"/>
                  </a:lnTo>
                  <a:cubicBezTo>
                    <a:pt x="27333" y="1735003"/>
                    <a:pt x="17872" y="1731083"/>
                    <a:pt x="10895" y="1724107"/>
                  </a:cubicBezTo>
                  <a:cubicBezTo>
                    <a:pt x="3919" y="1717131"/>
                    <a:pt x="0" y="1707669"/>
                    <a:pt x="0" y="1697804"/>
                  </a:cubicBezTo>
                  <a:lnTo>
                    <a:pt x="0" y="37199"/>
                  </a:lnTo>
                  <a:cubicBezTo>
                    <a:pt x="0" y="27333"/>
                    <a:pt x="3919" y="17872"/>
                    <a:pt x="10895" y="10895"/>
                  </a:cubicBezTo>
                  <a:cubicBezTo>
                    <a:pt x="17872" y="3919"/>
                    <a:pt x="27333" y="0"/>
                    <a:pt x="37199" y="0"/>
                  </a:cubicBezTo>
                  <a:close/>
                </a:path>
              </a:pathLst>
            </a:custGeom>
            <a:solidFill>
              <a:srgbClr val="244A8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92553" cy="179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7559138"/>
            <a:ext cx="5448300" cy="2061112"/>
            <a:chOff x="0" y="0"/>
            <a:chExt cx="1434943" cy="54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4943" cy="542844"/>
            </a:xfrm>
            <a:custGeom>
              <a:avLst/>
              <a:gdLst/>
              <a:ahLst/>
              <a:cxnLst/>
              <a:rect r="r" b="b" t="t" l="l"/>
              <a:pathLst>
                <a:path h="542844" w="1434943">
                  <a:moveTo>
                    <a:pt x="56839" y="0"/>
                  </a:moveTo>
                  <a:lnTo>
                    <a:pt x="1378104" y="0"/>
                  </a:lnTo>
                  <a:cubicBezTo>
                    <a:pt x="1409495" y="0"/>
                    <a:pt x="1434943" y="25448"/>
                    <a:pt x="1434943" y="56839"/>
                  </a:cubicBezTo>
                  <a:lnTo>
                    <a:pt x="1434943" y="486005"/>
                  </a:lnTo>
                  <a:cubicBezTo>
                    <a:pt x="1434943" y="517397"/>
                    <a:pt x="1409495" y="542844"/>
                    <a:pt x="1378104" y="542844"/>
                  </a:cubicBezTo>
                  <a:lnTo>
                    <a:pt x="56839" y="542844"/>
                  </a:lnTo>
                  <a:cubicBezTo>
                    <a:pt x="25448" y="542844"/>
                    <a:pt x="0" y="517397"/>
                    <a:pt x="0" y="486005"/>
                  </a:cubicBezTo>
                  <a:lnTo>
                    <a:pt x="0" y="56839"/>
                  </a:lnTo>
                  <a:cubicBezTo>
                    <a:pt x="0" y="25448"/>
                    <a:pt x="25448" y="0"/>
                    <a:pt x="56839" y="0"/>
                  </a:cubicBezTo>
                  <a:close/>
                </a:path>
              </a:pathLst>
            </a:custGeom>
            <a:solidFill>
              <a:srgbClr val="244A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434943" cy="599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96400" y="666750"/>
            <a:ext cx="8324850" cy="8953500"/>
            <a:chOff x="0" y="0"/>
            <a:chExt cx="1066627" cy="11471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6627" cy="1147174"/>
            </a:xfrm>
            <a:custGeom>
              <a:avLst/>
              <a:gdLst/>
              <a:ahLst/>
              <a:cxnLst/>
              <a:rect r="r" b="b" t="t" l="l"/>
              <a:pathLst>
                <a:path h="1147174" w="1066627">
                  <a:moveTo>
                    <a:pt x="65098" y="0"/>
                  </a:moveTo>
                  <a:lnTo>
                    <a:pt x="1001529" y="0"/>
                  </a:lnTo>
                  <a:cubicBezTo>
                    <a:pt x="1018794" y="0"/>
                    <a:pt x="1035352" y="6859"/>
                    <a:pt x="1047561" y="19067"/>
                  </a:cubicBezTo>
                  <a:cubicBezTo>
                    <a:pt x="1059769" y="31275"/>
                    <a:pt x="1066627" y="47833"/>
                    <a:pt x="1066627" y="65098"/>
                  </a:cubicBezTo>
                  <a:lnTo>
                    <a:pt x="1066627" y="1082075"/>
                  </a:lnTo>
                  <a:cubicBezTo>
                    <a:pt x="1066627" y="1099340"/>
                    <a:pt x="1059769" y="1115898"/>
                    <a:pt x="1047561" y="1128107"/>
                  </a:cubicBezTo>
                  <a:cubicBezTo>
                    <a:pt x="1035352" y="1140315"/>
                    <a:pt x="1018794" y="1147174"/>
                    <a:pt x="1001529" y="1147174"/>
                  </a:cubicBezTo>
                  <a:lnTo>
                    <a:pt x="65098" y="1147174"/>
                  </a:lnTo>
                  <a:cubicBezTo>
                    <a:pt x="47833" y="1147174"/>
                    <a:pt x="31275" y="1140315"/>
                    <a:pt x="19067" y="1128107"/>
                  </a:cubicBezTo>
                  <a:cubicBezTo>
                    <a:pt x="6859" y="1115898"/>
                    <a:pt x="0" y="1099340"/>
                    <a:pt x="0" y="1082075"/>
                  </a:cubicBezTo>
                  <a:lnTo>
                    <a:pt x="0" y="65098"/>
                  </a:lnTo>
                  <a:cubicBezTo>
                    <a:pt x="0" y="47833"/>
                    <a:pt x="6859" y="31275"/>
                    <a:pt x="19067" y="19067"/>
                  </a:cubicBezTo>
                  <a:cubicBezTo>
                    <a:pt x="31275" y="6859"/>
                    <a:pt x="47833" y="0"/>
                    <a:pt x="6509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258" r="0" b="-258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419850" y="7559138"/>
            <a:ext cx="2571750" cy="2061112"/>
            <a:chOff x="0" y="0"/>
            <a:chExt cx="677333" cy="54284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77333" cy="542844"/>
            </a:xfrm>
            <a:custGeom>
              <a:avLst/>
              <a:gdLst/>
              <a:ahLst/>
              <a:cxnLst/>
              <a:rect r="r" b="b" t="t" l="l"/>
              <a:pathLst>
                <a:path h="542844" w="677333">
                  <a:moveTo>
                    <a:pt x="120415" y="0"/>
                  </a:moveTo>
                  <a:lnTo>
                    <a:pt x="556919" y="0"/>
                  </a:lnTo>
                  <a:cubicBezTo>
                    <a:pt x="623422" y="0"/>
                    <a:pt x="677333" y="53912"/>
                    <a:pt x="677333" y="120415"/>
                  </a:cubicBezTo>
                  <a:lnTo>
                    <a:pt x="677333" y="422429"/>
                  </a:lnTo>
                  <a:cubicBezTo>
                    <a:pt x="677333" y="488933"/>
                    <a:pt x="623422" y="542844"/>
                    <a:pt x="556919" y="542844"/>
                  </a:cubicBezTo>
                  <a:lnTo>
                    <a:pt x="120415" y="542844"/>
                  </a:lnTo>
                  <a:cubicBezTo>
                    <a:pt x="88479" y="542844"/>
                    <a:pt x="57851" y="530158"/>
                    <a:pt x="35269" y="507576"/>
                  </a:cubicBezTo>
                  <a:cubicBezTo>
                    <a:pt x="12687" y="484993"/>
                    <a:pt x="0" y="454365"/>
                    <a:pt x="0" y="422429"/>
                  </a:cubicBezTo>
                  <a:lnTo>
                    <a:pt x="0" y="120415"/>
                  </a:lnTo>
                  <a:cubicBezTo>
                    <a:pt x="0" y="88479"/>
                    <a:pt x="12687" y="57851"/>
                    <a:pt x="35269" y="35269"/>
                  </a:cubicBezTo>
                  <a:cubicBezTo>
                    <a:pt x="57851" y="12687"/>
                    <a:pt x="88479" y="0"/>
                    <a:pt x="120415" y="0"/>
                  </a:cubicBezTo>
                  <a:close/>
                </a:path>
              </a:pathLst>
            </a:custGeom>
            <a:solidFill>
              <a:srgbClr val="A9C8E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677333" cy="599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7248914" y="8142019"/>
            <a:ext cx="913622" cy="895350"/>
            <a:chOff x="0" y="0"/>
            <a:chExt cx="635000" cy="6223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" cy="622300"/>
            </a:xfrm>
            <a:custGeom>
              <a:avLst/>
              <a:gdLst/>
              <a:ahLst/>
              <a:cxnLst/>
              <a:rect r="r" b="b" t="t" l="l"/>
              <a:pathLst>
                <a:path h="622300" w="635000">
                  <a:moveTo>
                    <a:pt x="547370" y="62230"/>
                  </a:moveTo>
                  <a:lnTo>
                    <a:pt x="401320" y="267970"/>
                  </a:lnTo>
                  <a:lnTo>
                    <a:pt x="635000" y="346710"/>
                  </a:lnTo>
                  <a:lnTo>
                    <a:pt x="605790" y="445770"/>
                  </a:lnTo>
                  <a:lnTo>
                    <a:pt x="369570" y="367030"/>
                  </a:lnTo>
                  <a:lnTo>
                    <a:pt x="369570" y="622300"/>
                  </a:lnTo>
                  <a:lnTo>
                    <a:pt x="267970" y="622300"/>
                  </a:lnTo>
                  <a:lnTo>
                    <a:pt x="267970" y="367030"/>
                  </a:lnTo>
                  <a:lnTo>
                    <a:pt x="31750" y="445770"/>
                  </a:lnTo>
                  <a:lnTo>
                    <a:pt x="0" y="346710"/>
                  </a:lnTo>
                  <a:lnTo>
                    <a:pt x="236220" y="267970"/>
                  </a:lnTo>
                  <a:lnTo>
                    <a:pt x="90170" y="62230"/>
                  </a:lnTo>
                  <a:lnTo>
                    <a:pt x="172720" y="0"/>
                  </a:lnTo>
                  <a:lnTo>
                    <a:pt x="318770" y="205740"/>
                  </a:lnTo>
                  <a:lnTo>
                    <a:pt x="464820" y="0"/>
                  </a:lnTo>
                  <a:lnTo>
                    <a:pt x="547370" y="62230"/>
                  </a:lnTo>
                  <a:close/>
                </a:path>
              </a:pathLst>
            </a:custGeom>
            <a:solidFill>
              <a:srgbClr val="244A8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146050" y="82550"/>
              <a:ext cx="342900" cy="400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70780" y="2709594"/>
            <a:ext cx="6916790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Penge</a:t>
            </a:r>
            <a:r>
              <a:rPr lang="en-US" sz="8000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nalan VLAN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5747" y="7867699"/>
            <a:ext cx="4353750" cy="1358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59"/>
              </a:lnSpc>
            </a:pPr>
            <a:r>
              <a:rPr lang="en-US" sz="3899">
                <a:solidFill>
                  <a:srgbClr val="DBE6F6"/>
                </a:solidFill>
                <a:latin typeface="Rubik"/>
                <a:ea typeface="Rubik"/>
                <a:cs typeface="Rubik"/>
                <a:sym typeface="Rubik"/>
              </a:rPr>
              <a:t>joe andrew and fahmi muzaki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44A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34200"/>
            <a:ext cx="18288000" cy="3352800"/>
            <a:chOff x="0" y="0"/>
            <a:chExt cx="4816593" cy="883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83042"/>
            </a:xfrm>
            <a:custGeom>
              <a:avLst/>
              <a:gdLst/>
              <a:ahLst/>
              <a:cxnLst/>
              <a:rect r="r" b="b" t="t" l="l"/>
              <a:pathLst>
                <a:path h="88304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A9C8E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16954500" cy="8953500"/>
            <a:chOff x="0" y="0"/>
            <a:chExt cx="4465383" cy="23581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65383" cy="2358124"/>
            </a:xfrm>
            <a:custGeom>
              <a:avLst/>
              <a:gdLst/>
              <a:ahLst/>
              <a:cxnLst/>
              <a:rect r="r" b="b" t="t" l="l"/>
              <a:pathLst>
                <a:path h="2358124" w="4465383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0A1E3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05025" y="1562100"/>
            <a:ext cx="12639675" cy="1405890"/>
            <a:chOff x="0" y="0"/>
            <a:chExt cx="16852900" cy="18745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33350"/>
              <a:ext cx="16852900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920"/>
                </a:lnSpc>
                <a:spcBef>
                  <a:spcPct val="0"/>
                </a:spcBef>
              </a:pPr>
              <a:r>
                <a:rPr lang="en-US" sz="6600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Penge</a:t>
              </a:r>
              <a:r>
                <a:rPr lang="en-US" b="true" sz="6600" strike="noStrike" u="none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n</a:t>
              </a:r>
              <a:r>
                <a:rPr lang="en-US" b="true" sz="6600" strike="noStrike" u="none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ala</a:t>
              </a:r>
              <a:r>
                <a:rPr lang="en-US" b="true" sz="6600" strike="noStrike" u="none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n VLAN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39850"/>
              <a:ext cx="168529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M</a:t>
              </a: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emahami Konsep Inti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05025" y="5143500"/>
            <a:ext cx="5448300" cy="3105150"/>
            <a:chOff x="0" y="0"/>
            <a:chExt cx="7264400" cy="41402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11530"/>
              <a:ext cx="7264400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Jaringan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 Area Lokal Virtual (VLAN) adalah segmentasi jaringan yang logis, yang memungkinkan perangkat dalam VLAN yang sama untuk berkomunikasi seolah-olah berada pada jaringan fisik tunggal.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DEFINISI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6400" y="5143500"/>
            <a:ext cx="5448300" cy="3105150"/>
            <a:chOff x="0" y="0"/>
            <a:chExt cx="7264400" cy="41402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11530"/>
              <a:ext cx="7264400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Tujuan VLAN adalah untuk meningkatkan keamanan dan kinerja dengan mengurangi domain siaran, meningkatkan manajemen jaringan, dan mengisolasi lalu lintas ke segmen jaringan tertentu.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</a:t>
              </a: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UJUAN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A1E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533400"/>
            <a:ext cx="1407795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T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injauan Umum J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e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ni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s 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an Ar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s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ite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k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tur </a:t>
            </a:r>
            <a:r>
              <a:rPr lang="en-US" b="true" sz="6600" strike="noStrike" u="none">
                <a:solidFill>
                  <a:srgbClr val="A9C8E8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VLAN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750" y="3352800"/>
            <a:ext cx="5448300" cy="3515837"/>
            <a:chOff x="0" y="0"/>
            <a:chExt cx="1862768" cy="12020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2"/>
              <a:stretch>
                <a:fillRect l="-414" t="0" r="-41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19850" y="3352800"/>
            <a:ext cx="5448300" cy="3515837"/>
            <a:chOff x="0" y="0"/>
            <a:chExt cx="1862768" cy="12020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3"/>
              <a:stretch>
                <a:fillRect l="-414" t="0" r="-41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72950" y="3352800"/>
            <a:ext cx="5448300" cy="3515837"/>
            <a:chOff x="0" y="0"/>
            <a:chExt cx="1862768" cy="12020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4"/>
              <a:stretch>
                <a:fillRect l="-414" t="0" r="-4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6750" y="7471424"/>
            <a:ext cx="5448300" cy="1282051"/>
            <a:chOff x="0" y="0"/>
            <a:chExt cx="7264400" cy="17094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Segmentasikan lalu lintas jaringan berdasarkan port switch fisik.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VLAN BE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RBAS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PORT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19850" y="7471424"/>
            <a:ext cx="5448300" cy="1282051"/>
            <a:chOff x="0" y="0"/>
            <a:chExt cx="7264400" cy="17094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Men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gatur lalu lintas menurut protokol jaringan tertentu.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VLAN BERBASIS P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ROTO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OL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72950" y="7471424"/>
            <a:ext cx="5448300" cy="1282051"/>
            <a:chOff x="0" y="0"/>
            <a:chExt cx="7264400" cy="170940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M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enggunakan alamat MAC yang unik untuk segmentasi lalu lintas.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VL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BE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RBAS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IS ALAMAT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M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44A8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34200"/>
            <a:ext cx="18288000" cy="3352800"/>
            <a:chOff x="0" y="0"/>
            <a:chExt cx="4816593" cy="883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83042"/>
            </a:xfrm>
            <a:custGeom>
              <a:avLst/>
              <a:gdLst/>
              <a:ahLst/>
              <a:cxnLst/>
              <a:rect r="r" b="b" t="t" l="l"/>
              <a:pathLst>
                <a:path h="88304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83042"/>
                  </a:lnTo>
                  <a:lnTo>
                    <a:pt x="0" y="883042"/>
                  </a:lnTo>
                  <a:close/>
                </a:path>
              </a:pathLst>
            </a:custGeom>
            <a:solidFill>
              <a:srgbClr val="A9C8E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94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750" y="666750"/>
            <a:ext cx="16954500" cy="8953500"/>
            <a:chOff x="0" y="0"/>
            <a:chExt cx="4465383" cy="23581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65383" cy="2358124"/>
            </a:xfrm>
            <a:custGeom>
              <a:avLst/>
              <a:gdLst/>
              <a:ahLst/>
              <a:cxnLst/>
              <a:rect r="r" b="b" t="t" l="l"/>
              <a:pathLst>
                <a:path h="2358124" w="4465383">
                  <a:moveTo>
                    <a:pt x="18265" y="0"/>
                  </a:moveTo>
                  <a:lnTo>
                    <a:pt x="4447118" y="0"/>
                  </a:lnTo>
                  <a:cubicBezTo>
                    <a:pt x="4457205" y="0"/>
                    <a:pt x="4465383" y="8178"/>
                    <a:pt x="4465383" y="18265"/>
                  </a:cubicBezTo>
                  <a:lnTo>
                    <a:pt x="4465383" y="2339858"/>
                  </a:lnTo>
                  <a:cubicBezTo>
                    <a:pt x="4465383" y="2349946"/>
                    <a:pt x="4457205" y="2358124"/>
                    <a:pt x="4447118" y="2358124"/>
                  </a:cubicBezTo>
                  <a:lnTo>
                    <a:pt x="18265" y="2358124"/>
                  </a:lnTo>
                  <a:cubicBezTo>
                    <a:pt x="8178" y="2358124"/>
                    <a:pt x="0" y="2349946"/>
                    <a:pt x="0" y="2339858"/>
                  </a:cubicBezTo>
                  <a:lnTo>
                    <a:pt x="0" y="18265"/>
                  </a:lnTo>
                  <a:cubicBezTo>
                    <a:pt x="0" y="8178"/>
                    <a:pt x="8178" y="0"/>
                    <a:pt x="18265" y="0"/>
                  </a:cubicBezTo>
                  <a:close/>
                </a:path>
              </a:pathLst>
            </a:custGeom>
            <a:solidFill>
              <a:srgbClr val="0A1E3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465383" cy="241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105025" y="1562100"/>
            <a:ext cx="12639675" cy="1405890"/>
            <a:chOff x="0" y="0"/>
            <a:chExt cx="16852900" cy="187452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33350"/>
              <a:ext cx="16852900" cy="146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920"/>
                </a:lnSpc>
                <a:spcBef>
                  <a:spcPct val="0"/>
                </a:spcBef>
              </a:pPr>
              <a:r>
                <a:rPr lang="en-US" sz="6600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Penandaan </a:t>
              </a:r>
              <a:r>
                <a:rPr lang="en-US" b="true" sz="6600" strike="noStrike" u="none">
                  <a:solidFill>
                    <a:srgbClr val="A9C8E8"/>
                  </a:solidFill>
                  <a:latin typeface="ITC Motter Corpus Semicondensed"/>
                  <a:ea typeface="ITC Motter Corpus Semicondensed"/>
                  <a:cs typeface="ITC Motter Corpus Semicondensed"/>
                  <a:sym typeface="ITC Motter Corpus Semicondensed"/>
                </a:rPr>
                <a:t>VLAN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339850"/>
              <a:ext cx="168529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IEEE 802.1Q Standard Overview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05025" y="5143500"/>
            <a:ext cx="5448300" cy="3105150"/>
            <a:chOff x="0" y="0"/>
            <a:chExt cx="7264400" cy="4140200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11530"/>
              <a:ext cx="7264400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Penandaan 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VLAN memungkinkan beberapa VLAN berada pada segmen jaringan tunggal, memastikan paket data diidentifikasi dan dirutekan dengan benar sesuai keanggotaan VLAN-nya.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PENANDAAN </a:t>
              </a: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VLAN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6400" y="5143500"/>
            <a:ext cx="5448300" cy="3105150"/>
            <a:chOff x="0" y="0"/>
            <a:chExt cx="7264400" cy="41402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11530"/>
              <a:ext cx="7264400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Standar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 IEEE 802.1Q mendefinisikan bagaimana tag VLAN dimasukkan ke dalam bingkai Ethernet, memungkinkan manajemen lalu lintas yang efisien dan menjaga integritas pemisahan VLAN di seluruh jaringan.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BINGKAI </a:t>
              </a:r>
              <a:r>
                <a:rPr lang="en-US" b="true" sz="2400">
                  <a:solidFill>
                    <a:srgbClr val="A9C8E8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ETHERNET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568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533400"/>
            <a:ext cx="1407795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Dasar-Dasar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 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K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onfigura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s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i 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an Mana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j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emen 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VLAN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750" y="3352800"/>
            <a:ext cx="5448300" cy="3515837"/>
            <a:chOff x="0" y="0"/>
            <a:chExt cx="1862768" cy="12020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2"/>
              <a:stretch>
                <a:fillRect l="-414" t="0" r="-41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19850" y="3352800"/>
            <a:ext cx="5448300" cy="3515837"/>
            <a:chOff x="0" y="0"/>
            <a:chExt cx="1862768" cy="12020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3"/>
              <a:stretch>
                <a:fillRect l="-414" t="0" r="-41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72950" y="3352800"/>
            <a:ext cx="5448300" cy="3515837"/>
            <a:chOff x="0" y="0"/>
            <a:chExt cx="1862768" cy="12020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4"/>
              <a:stretch>
                <a:fillRect l="-414" t="0" r="-4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6750" y="7471424"/>
            <a:ext cx="5448300" cy="1701151"/>
            <a:chOff x="0" y="0"/>
            <a:chExt cx="7264400" cy="22682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15932"/>
              <a:ext cx="7264400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Langkah-langkah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 utama meliputi mendefinisikan ID VLAN dan menetapkan port.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KONFIGUR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ASI VLAN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DASA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R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19850" y="7471424"/>
            <a:ext cx="5448300" cy="1282051"/>
            <a:chOff x="0" y="0"/>
            <a:chExt cx="7264400" cy="17094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VTP membantu menyinkronkan konfigurasi VLAN di beberapa sakelar.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PROTOKOL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TRUNKING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VLAN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72950" y="7471424"/>
            <a:ext cx="5448300" cy="2120251"/>
            <a:chOff x="0" y="0"/>
            <a:chExt cx="7264400" cy="282700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174732"/>
              <a:ext cx="7264400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Aplikasi berkisar dari segmentasi perusahaan hingga zonasi keamanan yang ditingkatkan.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KASUS P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NGGUN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AN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DUNIA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NYAT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E6E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750" y="533400"/>
            <a:ext cx="14077950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  <a:spcBef>
                <a:spcPct val="0"/>
              </a:spcBef>
            </a:pPr>
            <a:r>
              <a:rPr lang="en-US" sz="6600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K</a:t>
            </a:r>
            <a:r>
              <a:rPr lang="en-US" b="true" sz="6600" strike="noStrike" u="none">
                <a:solidFill>
                  <a:srgbClr val="DBE6F6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asus Penggunaan dan Aplikasi VLAN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66750" y="3352800"/>
            <a:ext cx="5448300" cy="3515837"/>
            <a:chOff x="0" y="0"/>
            <a:chExt cx="1862768" cy="12020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2"/>
              <a:stretch>
                <a:fillRect l="-414" t="0" r="-414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6419850" y="3352800"/>
            <a:ext cx="5448300" cy="3515837"/>
            <a:chOff x="0" y="0"/>
            <a:chExt cx="1862768" cy="12020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3"/>
              <a:stretch>
                <a:fillRect l="-414" t="0" r="-41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172950" y="3352800"/>
            <a:ext cx="5448300" cy="3515837"/>
            <a:chOff x="0" y="0"/>
            <a:chExt cx="1862768" cy="12020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2768" cy="1202061"/>
            </a:xfrm>
            <a:custGeom>
              <a:avLst/>
              <a:gdLst/>
              <a:ahLst/>
              <a:cxnLst/>
              <a:rect r="r" b="b" t="t" l="l"/>
              <a:pathLst>
                <a:path h="1202061" w="1862768">
                  <a:moveTo>
                    <a:pt x="71049" y="0"/>
                  </a:moveTo>
                  <a:lnTo>
                    <a:pt x="1791720" y="0"/>
                  </a:lnTo>
                  <a:cubicBezTo>
                    <a:pt x="1810563" y="0"/>
                    <a:pt x="1828635" y="7485"/>
                    <a:pt x="1841959" y="20810"/>
                  </a:cubicBezTo>
                  <a:cubicBezTo>
                    <a:pt x="1855283" y="34134"/>
                    <a:pt x="1862768" y="52206"/>
                    <a:pt x="1862768" y="71049"/>
                  </a:cubicBezTo>
                  <a:lnTo>
                    <a:pt x="1862768" y="1131012"/>
                  </a:lnTo>
                  <a:cubicBezTo>
                    <a:pt x="1862768" y="1149855"/>
                    <a:pt x="1855283" y="1167927"/>
                    <a:pt x="1841959" y="1181251"/>
                  </a:cubicBezTo>
                  <a:cubicBezTo>
                    <a:pt x="1828635" y="1194576"/>
                    <a:pt x="1810563" y="1202061"/>
                    <a:pt x="1791720" y="1202061"/>
                  </a:cubicBezTo>
                  <a:lnTo>
                    <a:pt x="71049" y="1202061"/>
                  </a:lnTo>
                  <a:cubicBezTo>
                    <a:pt x="52206" y="1202061"/>
                    <a:pt x="34134" y="1194576"/>
                    <a:pt x="20810" y="1181251"/>
                  </a:cubicBezTo>
                  <a:cubicBezTo>
                    <a:pt x="7485" y="1167927"/>
                    <a:pt x="0" y="1149855"/>
                    <a:pt x="0" y="1131012"/>
                  </a:cubicBezTo>
                  <a:lnTo>
                    <a:pt x="0" y="71049"/>
                  </a:lnTo>
                  <a:cubicBezTo>
                    <a:pt x="0" y="52206"/>
                    <a:pt x="7485" y="34134"/>
                    <a:pt x="20810" y="20810"/>
                  </a:cubicBezTo>
                  <a:cubicBezTo>
                    <a:pt x="34134" y="7485"/>
                    <a:pt x="52206" y="0"/>
                    <a:pt x="71049" y="0"/>
                  </a:cubicBezTo>
                  <a:close/>
                </a:path>
              </a:pathLst>
            </a:custGeom>
            <a:blipFill>
              <a:blip r:embed="rId4"/>
              <a:stretch>
                <a:fillRect l="-414" t="0" r="-414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66750" y="7471424"/>
            <a:ext cx="5448300" cy="1282051"/>
            <a:chOff x="0" y="0"/>
            <a:chExt cx="7264400" cy="170940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M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eningkatkan efisiensi dan keamanan jaringan dengan mengisolasi segmen.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SEGMENTA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PERUSAHAA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419850" y="7471424"/>
            <a:ext cx="5448300" cy="1282051"/>
            <a:chOff x="0" y="0"/>
            <a:chExt cx="7264400" cy="170940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615932"/>
              <a:ext cx="7264400" cy="1093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M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emastikan kinerja yang optimal untuk lalu lintas suara dan data.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P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E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MIS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H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U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ARA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/DA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T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172950" y="7471424"/>
            <a:ext cx="5448300" cy="1701151"/>
            <a:chOff x="0" y="0"/>
            <a:chExt cx="7264400" cy="226820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15932"/>
              <a:ext cx="7264400" cy="165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M</a:t>
              </a:r>
              <a:r>
                <a:rPr lang="en-US" sz="2400">
                  <a:solidFill>
                    <a:srgbClr val="DBE6F6"/>
                  </a:solidFill>
                  <a:latin typeface="Rubik"/>
                  <a:ea typeface="Rubik"/>
                  <a:cs typeface="Rubik"/>
                  <a:sym typeface="Rubik"/>
                </a:rPr>
                <a:t>elindungi sumber daya internal dengan mengisolasi akses tamu secara efektif.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57150"/>
              <a:ext cx="7264400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ISOLA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S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I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JARINGA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N</a:t>
              </a:r>
              <a:r>
                <a:rPr lang="en-US" b="true" sz="2400" strike="noStrike" u="none">
                  <a:solidFill>
                    <a:srgbClr val="DBE6F6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TAMU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Presentasi - Introduction to VLAN</dc:description>
  <dc:identifier>DAG10357lro</dc:identifier>
  <dcterms:modified xsi:type="dcterms:W3CDTF">2011-08-01T06:04:30Z</dcterms:modified>
  <cp:revision>1</cp:revision>
  <dc:title>Presentasi - Introduction to VLAN</dc:title>
</cp:coreProperties>
</file>