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handoutMasterIdLst>
    <p:handoutMasterId r:id="rId10"/>
  </p:handoutMasterIdLst>
  <p:sldIdLst>
    <p:sldId id="256" r:id="rId2"/>
    <p:sldId id="269" r:id="rId3"/>
    <p:sldId id="270" r:id="rId4"/>
    <p:sldId id="271" r:id="rId5"/>
    <p:sldId id="273" r:id="rId6"/>
    <p:sldId id="276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56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5651CD-1861-4067-9195-4658F93595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6AC6D-ADAF-457E-8B8A-20BC75B9CB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A88FB-A083-409D-91E3-35FF15BE1F17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2403EE-0AAB-4255-A868-32F1228CBD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63E17-C30D-496D-91C3-24751DA1CD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CBBED-A2B2-465E-A433-6921249EB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057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77D3F-8773-4961-9F8C-4B2BA47DBFE2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40589-DEBF-4F45-918C-AE4F95605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291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A782-71BB-4C15-984B-6582827990CC}" type="datetime1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613F-FE70-42F9-9241-43E91732A221}" type="datetime1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3B4E-4115-40A4-87A9-DE2481862263}" type="datetime1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A431-E8D5-4D33-9235-3055D9221BA5}" type="datetime1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584B-C0B2-4CE8-A424-DDDEEC63C8ED}" type="datetime1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80E8-99A1-4B9B-B890-E101FF3380ED}" type="datetime1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1D2B-8DF3-40BE-8F5F-C5F8585E3ED6}" type="datetime1">
              <a:rPr lang="en-US" smtClean="0"/>
              <a:t>8/10/2021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A6C3-18C1-42BD-9E10-DD4327A5016F}" type="datetime1">
              <a:rPr lang="en-US" smtClean="0"/>
              <a:t>8/10/2021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2120-25E6-478E-9D2B-29283CD6B846}" type="datetime1">
              <a:rPr lang="en-US" smtClean="0"/>
              <a:t>8/10/2021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E1145-0EEF-4118-9391-A4F998004B3E}" type="datetime1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BE89-11BD-456F-8713-A375E06CC2BB}" type="datetime1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E9D0C-13C9-4F76-96EC-8C1EE37F6825}" type="datetime1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1027332" y="2141804"/>
            <a:ext cx="10237016" cy="3385542"/>
          </a:xfrm>
          <a:prstGeom prst="rect">
            <a:avLst/>
          </a:prstGeom>
          <a:solidFill>
            <a:srgbClr val="3B3B3B"/>
          </a:solidFill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  <a:latin typeface="Avenir LT Std 65 Medium" panose="020B0803020203020204" pitchFamily="34" charset="0"/>
              </a:rPr>
              <a:t>Model Deployment with Flask</a:t>
            </a:r>
          </a:p>
          <a:p>
            <a:endParaRPr lang="en-US" sz="4000" dirty="0">
              <a:latin typeface="Avenir LT Std 65 Medium" panose="020B0803020203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LISUM02</a:t>
            </a:r>
          </a:p>
          <a:p>
            <a:r>
              <a:rPr lang="en-US" sz="2400" b="1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10</a:t>
            </a:r>
            <a:r>
              <a:rPr lang="en-US" sz="2400" b="1" baseline="30000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th</a:t>
            </a:r>
            <a:r>
              <a:rPr lang="en-US" sz="2400" b="1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 August 2021</a:t>
            </a:r>
          </a:p>
          <a:p>
            <a:endParaRPr lang="en-US" sz="2400" b="1" dirty="0">
              <a:solidFill>
                <a:schemeClr val="bg1"/>
              </a:solidFill>
              <a:latin typeface="Avenir LT Std 65 Medium" panose="020B0803020203020204" pitchFamily="34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By,</a:t>
            </a:r>
          </a:p>
          <a:p>
            <a:r>
              <a:rPr lang="en-US" sz="2400" b="1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Joseph Antony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8F80CE-D625-4AC3-8032-1FAE68488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A8A46-4B49-45D9-8F8C-901F37E24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6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6600"/>
                </a:solidFill>
                <a:latin typeface="Avenir LT Std 65 Medium" panose="020B0803020203020204" pitchFamily="34" charset="0"/>
              </a:rPr>
              <a:t>Tasks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06318-58F8-4D86-AEE0-9D66D3AA9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226"/>
            <a:ext cx="6097172" cy="4798737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Avenir Next LT Pro" panose="020B0504020202020204" pitchFamily="34" charset="0"/>
              </a:rPr>
              <a:t>The data used for this task contains market information such as prospective buyers' </a:t>
            </a:r>
            <a:r>
              <a:rPr lang="en-US" sz="2400" b="1" dirty="0">
                <a:latin typeface="Avenir Next LT Pro" panose="020B0504020202020204" pitchFamily="34" charset="0"/>
              </a:rPr>
              <a:t>Age, Estimated Salary</a:t>
            </a:r>
            <a:r>
              <a:rPr lang="en-US" sz="2400" dirty="0">
                <a:latin typeface="Avenir Next LT Pro" panose="020B0504020202020204" pitchFamily="34" charset="0"/>
              </a:rPr>
              <a:t>, as well as whether the customer purchased the product (</a:t>
            </a:r>
            <a:r>
              <a:rPr lang="en-US" sz="2400" b="1" dirty="0">
                <a:latin typeface="Avenir Next LT Pro" panose="020B0504020202020204" pitchFamily="34" charset="0"/>
              </a:rPr>
              <a:t>Purchased</a:t>
            </a:r>
            <a:r>
              <a:rPr lang="en-US" sz="2400" dirty="0">
                <a:latin typeface="Avenir Next LT Pro" panose="020B0504020202020204" pitchFamily="34" charset="0"/>
              </a:rPr>
              <a:t>).</a:t>
            </a:r>
          </a:p>
          <a:p>
            <a:endParaRPr lang="en-US" sz="2400" dirty="0">
              <a:latin typeface="Avenir Next LT Pro" panose="020B0504020202020204" pitchFamily="34" charset="0"/>
            </a:endParaRPr>
          </a:p>
          <a:p>
            <a:r>
              <a:rPr lang="en-US" sz="2400" dirty="0">
                <a:latin typeface="Avenir Next LT Pro" panose="020B0504020202020204" pitchFamily="34" charset="0"/>
              </a:rPr>
              <a:t>Trained a </a:t>
            </a:r>
            <a:r>
              <a:rPr lang="en-US" sz="2400" b="1" dirty="0">
                <a:latin typeface="Avenir Next LT Pro" panose="020B0504020202020204" pitchFamily="34" charset="0"/>
              </a:rPr>
              <a:t>Logistic Regression model </a:t>
            </a:r>
            <a:r>
              <a:rPr lang="en-US" sz="2400" dirty="0">
                <a:latin typeface="Avenir Next LT Pro" panose="020B0504020202020204" pitchFamily="34" charset="0"/>
              </a:rPr>
              <a:t>to predict whether a customer will purchase a product based on prospective buyers' Age and Salary.</a:t>
            </a:r>
          </a:p>
          <a:p>
            <a:endParaRPr lang="en-US" sz="2400" dirty="0">
              <a:latin typeface="Avenir Next LT Pro" panose="020B0504020202020204" pitchFamily="34" charset="0"/>
            </a:endParaRPr>
          </a:p>
          <a:p>
            <a:r>
              <a:rPr lang="en-US" sz="2400" dirty="0">
                <a:latin typeface="Avenir Next LT Pro" panose="020B0504020202020204" pitchFamily="34" charset="0"/>
              </a:rPr>
              <a:t>Finally, deployed Logistic Regression model to a web-app using </a:t>
            </a:r>
            <a:r>
              <a:rPr lang="en-US" sz="2400" b="1" dirty="0">
                <a:latin typeface="Avenir Next LT Pro" panose="020B0504020202020204" pitchFamily="34" charset="0"/>
              </a:rPr>
              <a:t>Flask API</a:t>
            </a:r>
            <a:r>
              <a:rPr lang="en-US" sz="2400" dirty="0">
                <a:latin typeface="Avenir Next LT Pro" panose="020B0504020202020204" pitchFamily="34" charset="0"/>
              </a:rPr>
              <a:t>.</a:t>
            </a:r>
          </a:p>
          <a:p>
            <a:endParaRPr lang="en-US" sz="2400" dirty="0">
              <a:latin typeface="Avenir Next LT Pro" panose="020B0504020202020204" pitchFamily="34" charset="0"/>
            </a:endParaRPr>
          </a:p>
          <a:p>
            <a:r>
              <a:rPr lang="en-US" sz="2400" dirty="0">
                <a:latin typeface="Avenir Next LT Pro" panose="020B0504020202020204" pitchFamily="34" charset="0"/>
              </a:rPr>
              <a:t>This way, we can predict potential customers using the web-app.</a:t>
            </a:r>
          </a:p>
          <a:p>
            <a:endParaRPr lang="en-US" sz="2400" dirty="0">
              <a:latin typeface="Avenir Next LT Pro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D1E209-3490-4CD8-8972-EF3216C8A7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45B0BD19-8441-4FB3-B74B-8183D36A7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985" y="1378225"/>
            <a:ext cx="3943101" cy="49826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61927-EEDD-446F-A3A7-CC658C414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43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834BA-9713-4493-AE45-DD146234C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06078" cy="43513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venir Next LT Pro" panose="020B0504020202020204" pitchFamily="34" charset="0"/>
              </a:rPr>
              <a:t>Customers who are earn </a:t>
            </a:r>
            <a:r>
              <a:rPr lang="en-US" sz="2000" b="1" dirty="0">
                <a:latin typeface="Avenir Next LT Pro" panose="020B0504020202020204" pitchFamily="34" charset="0"/>
              </a:rPr>
              <a:t>higher than $100,000 and older than 40 years </a:t>
            </a:r>
            <a:r>
              <a:rPr lang="en-US" sz="2000" dirty="0">
                <a:latin typeface="Avenir Next LT Pro" panose="020B0504020202020204" pitchFamily="34" charset="0"/>
              </a:rPr>
              <a:t>are more likely to purchase a product.</a:t>
            </a:r>
          </a:p>
          <a:p>
            <a:endParaRPr lang="en-US" sz="2000" dirty="0">
              <a:latin typeface="Avenir Next LT Pro" panose="020B0504020202020204" pitchFamily="34" charset="0"/>
            </a:endParaRPr>
          </a:p>
          <a:p>
            <a:r>
              <a:rPr lang="en-US" sz="2000" dirty="0">
                <a:latin typeface="Avenir Next LT Pro" panose="020B0504020202020204" pitchFamily="34" charset="0"/>
              </a:rPr>
              <a:t>After splitting the data into train and test set, Logistic Regression model was used for predicting on test set.</a:t>
            </a:r>
          </a:p>
          <a:p>
            <a:endParaRPr lang="en-US" sz="2000" dirty="0">
              <a:latin typeface="Avenir Next LT Pro" panose="020B0504020202020204" pitchFamily="34" charset="0"/>
            </a:endParaRPr>
          </a:p>
          <a:p>
            <a:r>
              <a:rPr lang="en-US" sz="2000" dirty="0">
                <a:latin typeface="Avenir Next LT Pro" panose="020B0504020202020204" pitchFamily="34" charset="0"/>
              </a:rPr>
              <a:t>The model achieved a high </a:t>
            </a:r>
            <a:r>
              <a:rPr lang="en-US" sz="2000" b="1" dirty="0">
                <a:latin typeface="Avenir Next LT Pro" panose="020B0504020202020204" pitchFamily="34" charset="0"/>
              </a:rPr>
              <a:t>accuracy of almost 92.5%.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739998-B8C1-4858-9AE7-92A518D1C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6600"/>
                </a:solidFill>
                <a:latin typeface="Avenir LT Std 65 Medium" panose="020B0803020203020204" pitchFamily="34" charset="0"/>
              </a:rPr>
              <a:t>Model Validation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A7623B-5EC5-402A-9868-78C2BC0161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8FF0ADD-8C8F-4BDC-962C-21C3BF90D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969" y="365125"/>
            <a:ext cx="4038600" cy="33813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A2B3FD3-AE67-4C96-B07A-A4C676EAF2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0739" y="3903094"/>
            <a:ext cx="6173061" cy="24577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6A3B549-F24C-43B0-A4D3-C898C2E2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41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3298F-3A59-494C-88E2-AAFAAB611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02426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venir Next LT Pro" panose="020B0504020202020204" pitchFamily="34" charset="0"/>
              </a:rPr>
              <a:t>The model was then trained on the whole dataset before saving the model to </a:t>
            </a:r>
            <a:r>
              <a:rPr lang="en-US" b="1" dirty="0">
                <a:latin typeface="Avenir Next LT Pro" panose="020B0504020202020204" pitchFamily="34" charset="0"/>
              </a:rPr>
              <a:t>pickle format.</a:t>
            </a:r>
          </a:p>
          <a:p>
            <a:endParaRPr lang="en-US" dirty="0">
              <a:latin typeface="Avenir Next LT Pro" panose="020B0504020202020204" pitchFamily="34" charset="0"/>
            </a:endParaRPr>
          </a:p>
          <a:p>
            <a:r>
              <a:rPr lang="en-US" dirty="0">
                <a:latin typeface="Avenir Next LT Pro" panose="020B0504020202020204" pitchFamily="34" charset="0"/>
              </a:rPr>
              <a:t>Pickling is done to </a:t>
            </a:r>
            <a:r>
              <a:rPr lang="en-US" b="1" dirty="0">
                <a:latin typeface="Avenir Next LT Pro" panose="020B0504020202020204" pitchFamily="34" charset="0"/>
              </a:rPr>
              <a:t>convert python object to character object.</a:t>
            </a:r>
          </a:p>
          <a:p>
            <a:endParaRPr lang="en-US" b="1" dirty="0">
              <a:latin typeface="Avenir Next LT Pro" panose="020B0504020202020204" pitchFamily="34" charset="0"/>
            </a:endParaRPr>
          </a:p>
          <a:p>
            <a:r>
              <a:rPr lang="en-US" dirty="0">
                <a:latin typeface="Avenir Next LT Pro" panose="020B0504020202020204" pitchFamily="34" charset="0"/>
              </a:rPr>
              <a:t>Next, created a python file to create the web app using </a:t>
            </a:r>
            <a:r>
              <a:rPr lang="en-US" b="1" dirty="0">
                <a:latin typeface="Avenir Next LT Pro" panose="020B0504020202020204" pitchFamily="34" charset="0"/>
              </a:rPr>
              <a:t>Flask API </a:t>
            </a:r>
            <a:r>
              <a:rPr lang="en-US" dirty="0">
                <a:latin typeface="Avenir Next LT Pro" panose="020B0504020202020204" pitchFamily="34" charset="0"/>
              </a:rPr>
              <a:t>module.</a:t>
            </a:r>
          </a:p>
          <a:p>
            <a:pPr marL="0" indent="0">
              <a:buNone/>
            </a:pPr>
            <a:endParaRPr lang="en-US" b="1" dirty="0">
              <a:latin typeface="Avenir Next LT Pro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70524C-6E3C-4A09-A8C7-4F448CCBC9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A1E86F8-E8B1-42FC-998B-F19F757E7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60742" cy="1325563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FF6600"/>
                </a:solidFill>
                <a:latin typeface="Avenir LT Std 65 Medium" panose="020B0803020203020204" pitchFamily="34" charset="0"/>
              </a:rPr>
              <a:t>Saving Model &amp; Creating Web-App using Flask API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1B41C8C-1E15-4DAB-AC75-732482409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580" y="625557"/>
            <a:ext cx="4139873" cy="12504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3578F14-9407-4A63-A4EF-22B5479C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A3B57E13-6EC0-4EBF-BF63-2E529FAB9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7146" y="2061401"/>
            <a:ext cx="4820743" cy="42832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92185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829744C-7F4B-4C66-B07A-99376F406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09" y="1705479"/>
            <a:ext cx="5433391" cy="4257997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392422A-3094-4E12-BC12-3165698BF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849" y="1705479"/>
            <a:ext cx="5433392" cy="42579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E55E7C-078E-4A24-A706-3ED57C9172A6}"/>
              </a:ext>
            </a:extLst>
          </p:cNvPr>
          <p:cNvSpPr txBox="1"/>
          <p:nvPr/>
        </p:nvSpPr>
        <p:spPr>
          <a:xfrm>
            <a:off x="885109" y="780196"/>
            <a:ext cx="5433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6600"/>
                </a:solidFill>
                <a:latin typeface="Avenir LT Std 65 Medium" panose="020B0803020203020204" pitchFamily="34" charset="0"/>
              </a:rPr>
              <a:t>HTML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7F4832-1D3D-4634-9314-AC7285E1CE74}"/>
              </a:ext>
            </a:extLst>
          </p:cNvPr>
          <p:cNvSpPr txBox="1"/>
          <p:nvPr/>
        </p:nvSpPr>
        <p:spPr>
          <a:xfrm>
            <a:off x="6318500" y="805018"/>
            <a:ext cx="5433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6600"/>
                </a:solidFill>
                <a:latin typeface="Avenir LT Std 65 Medium" panose="020B0803020203020204" pitchFamily="34" charset="0"/>
              </a:rPr>
              <a:t>CSS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C8FA07-9E48-4541-885B-B750AF98C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77ED5E-AF56-4F63-8656-831B51EBAE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426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A35F8-A0CE-423C-A890-D4497314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84EC295-21DF-432C-BC4D-6FC67ED7A3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18" b="-1"/>
          <a:stretch/>
        </p:blipFill>
        <p:spPr>
          <a:xfrm>
            <a:off x="311677" y="1207587"/>
            <a:ext cx="3781081" cy="21798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5700F489-5B3D-4883-AA55-6982336B71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08" r="8604"/>
          <a:stretch/>
        </p:blipFill>
        <p:spPr>
          <a:xfrm>
            <a:off x="4219950" y="1207587"/>
            <a:ext cx="3781082" cy="21798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2F06B56-8B98-4A93-B985-C674DBAF9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677" y="3553663"/>
            <a:ext cx="3781081" cy="23517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F3AFBBB-2C7F-41F0-99A0-03C89121DD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9950" y="3553663"/>
            <a:ext cx="3781080" cy="23517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EE1B5F6-4BB4-4014-8D97-2B154859F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732"/>
            <a:ext cx="9515475" cy="676275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6600"/>
                </a:solidFill>
                <a:latin typeface="Avenir LT Std 65 Medium" panose="020B0803020203020204" pitchFamily="34" charset="0"/>
              </a:rPr>
              <a:t>Model Deployment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8C9A26-42E8-418E-B16C-A471ABAE6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8621" y="1207587"/>
            <a:ext cx="3781082" cy="4880183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  <a:latin typeface="Avenir Next LT Pro" panose="020B0504020202020204" pitchFamily="34" charset="0"/>
              </a:rPr>
              <a:t>Finally, created the web-app and deployed the model into the web-app.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>
                  <a:alpha val="80000"/>
                </a:schemeClr>
              </a:solidFill>
              <a:latin typeface="Avenir Next LT Pro" panose="020B05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venir Next LT Pro" panose="020B0504020202020204" pitchFamily="34" charset="0"/>
              </a:rPr>
              <a:t>Based on the model, we can now use the web application to predict potential customers based on Age and Salary</a:t>
            </a:r>
          </a:p>
          <a:p>
            <a:pPr marL="0" indent="0">
              <a:buNone/>
            </a:pPr>
            <a:endParaRPr lang="en-US" sz="1800" dirty="0">
              <a:solidFill>
                <a:schemeClr val="tx1">
                  <a:alpha val="80000"/>
                </a:schemeClr>
              </a:solidFill>
              <a:latin typeface="Avenir Next LT Pro" panose="020B05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tx1">
                  <a:alpha val="80000"/>
                </a:schemeClr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BDD8CA-64BF-4E12-B27F-EE076F38C8B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498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2666998" y="-2667000"/>
            <a:ext cx="6858002" cy="12192001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b="1" dirty="0">
                <a:solidFill>
                  <a:srgbClr val="FF6600"/>
                </a:solidFill>
              </a:rPr>
            </a:br>
            <a:br>
              <a:rPr lang="en-US" b="1" dirty="0">
                <a:solidFill>
                  <a:srgbClr val="FF6600"/>
                </a:solidFill>
              </a:rPr>
            </a:br>
            <a:br>
              <a:rPr lang="en-US" b="1" dirty="0">
                <a:solidFill>
                  <a:srgbClr val="FF6600"/>
                </a:solidFill>
              </a:rPr>
            </a:br>
            <a:r>
              <a:rPr lang="en-US" sz="9600" b="1" dirty="0">
                <a:solidFill>
                  <a:srgbClr val="FF6600"/>
                </a:solidFill>
                <a:latin typeface="Avenir LT Std 65 Medium" panose="020B0803020203020204" pitchFamily="34" charset="0"/>
              </a:rPr>
              <a:t>The End</a:t>
            </a:r>
            <a:endParaRPr lang="en-US" b="1" dirty="0">
              <a:solidFill>
                <a:srgbClr val="FF6600"/>
              </a:solidFill>
              <a:latin typeface="Avenir LT Std 65 Medium" panose="020B08030202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F74819-DE49-47C6-B319-DD08A2128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</Template>
  <TotalTime>131</TotalTime>
  <Words>249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Avenir LT Std 65 Medium</vt:lpstr>
      <vt:lpstr>Avenir Next LT Pro</vt:lpstr>
      <vt:lpstr>Calibri</vt:lpstr>
      <vt:lpstr>Calibri Light</vt:lpstr>
      <vt:lpstr>Wingdings</vt:lpstr>
      <vt:lpstr>Office Theme</vt:lpstr>
      <vt:lpstr>PowerPoint Presentation</vt:lpstr>
      <vt:lpstr>Tasks Involved</vt:lpstr>
      <vt:lpstr>Model Validation</vt:lpstr>
      <vt:lpstr>Saving Model &amp; Creating Web-App using Flask API</vt:lpstr>
      <vt:lpstr>PowerPoint Presentation</vt:lpstr>
      <vt:lpstr>Model Deployment</vt:lpstr>
      <vt:lpstr>   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ANTONY</dc:creator>
  <cp:lastModifiedBy>JOSEPH ANTONY</cp:lastModifiedBy>
  <cp:revision>7</cp:revision>
  <dcterms:created xsi:type="dcterms:W3CDTF">2021-08-10T14:10:09Z</dcterms:created>
  <dcterms:modified xsi:type="dcterms:W3CDTF">2021-08-10T18:49:10Z</dcterms:modified>
</cp:coreProperties>
</file>