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handoutMasterIdLst>
    <p:handoutMasterId r:id="rId34"/>
  </p:handoutMasterIdLst>
  <p:sldIdLst>
    <p:sldId id="256" r:id="rId2"/>
    <p:sldId id="267" r:id="rId3"/>
    <p:sldId id="270" r:id="rId4"/>
    <p:sldId id="271" r:id="rId5"/>
    <p:sldId id="272" r:id="rId6"/>
    <p:sldId id="273" r:id="rId7"/>
    <p:sldId id="274" r:id="rId8"/>
    <p:sldId id="275" r:id="rId9"/>
    <p:sldId id="276" r:id="rId10"/>
    <p:sldId id="283" r:id="rId11"/>
    <p:sldId id="284" r:id="rId12"/>
    <p:sldId id="277" r:id="rId13"/>
    <p:sldId id="278" r:id="rId14"/>
    <p:sldId id="279" r:id="rId15"/>
    <p:sldId id="280" r:id="rId16"/>
    <p:sldId id="281" r:id="rId17"/>
    <p:sldId id="282" r:id="rId18"/>
    <p:sldId id="295" r:id="rId19"/>
    <p:sldId id="296" r:id="rId20"/>
    <p:sldId id="297" r:id="rId21"/>
    <p:sldId id="298" r:id="rId22"/>
    <p:sldId id="286" r:id="rId23"/>
    <p:sldId id="287" r:id="rId24"/>
    <p:sldId id="288" r:id="rId25"/>
    <p:sldId id="289" r:id="rId26"/>
    <p:sldId id="290" r:id="rId27"/>
    <p:sldId id="291" r:id="rId28"/>
    <p:sldId id="292" r:id="rId29"/>
    <p:sldId id="293" r:id="rId30"/>
    <p:sldId id="294"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6"/>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8518D0-CF38-4918-9CB4-FDEB00E878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BF2BCF3-C2F1-4D28-9DEC-F0B72D15C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52F6D9-6D7B-4B34-B253-E9F07472E38A}" type="datetimeFigureOut">
              <a:rPr lang="en-US" smtClean="0"/>
              <a:t>8/3/2021</a:t>
            </a:fld>
            <a:endParaRPr lang="en-US"/>
          </a:p>
        </p:txBody>
      </p:sp>
      <p:sp>
        <p:nvSpPr>
          <p:cNvPr id="4" name="Footer Placeholder 3">
            <a:extLst>
              <a:ext uri="{FF2B5EF4-FFF2-40B4-BE49-F238E27FC236}">
                <a16:creationId xmlns:a16="http://schemas.microsoft.com/office/drawing/2014/main" id="{2DCCAC9A-DACD-484C-9A20-AD8C26D2962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B13928-5A93-46B1-80AF-254CA6F907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9CECD1-49B0-4918-8273-330FD9DA0359}" type="slidenum">
              <a:rPr lang="en-US" smtClean="0"/>
              <a:t>‹#›</a:t>
            </a:fld>
            <a:endParaRPr lang="en-US"/>
          </a:p>
        </p:txBody>
      </p:sp>
    </p:spTree>
    <p:extLst>
      <p:ext uri="{BB962C8B-B14F-4D97-AF65-F5344CB8AC3E}">
        <p14:creationId xmlns:p14="http://schemas.microsoft.com/office/powerpoint/2010/main" val="32013531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3E3CE-AA61-4DDC-9F01-8C905CC59CF1}"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810D-53B8-419C-BE27-4FB89D3D48FE}" type="slidenum">
              <a:rPr lang="en-US" smtClean="0"/>
              <a:t>‹#›</a:t>
            </a:fld>
            <a:endParaRPr lang="en-US"/>
          </a:p>
        </p:txBody>
      </p:sp>
    </p:spTree>
    <p:extLst>
      <p:ext uri="{BB962C8B-B14F-4D97-AF65-F5344CB8AC3E}">
        <p14:creationId xmlns:p14="http://schemas.microsoft.com/office/powerpoint/2010/main" val="180522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4E09F3-A5E7-4258-8CC2-EF858370562E}"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C4E3B-A9E9-4F8C-9CEC-E2D5ABDF91BF}"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984B2E-5AE9-40FF-8D0E-B497BCA7D912}"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1D163-EBB7-4A75-9CCB-36565840705F}"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4A2C2-F9F9-4082-A733-A36EBE165DF8}"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AE6400-F8C6-4725-9CE8-105807FD8674}"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691132-1A89-4E91-BC23-0ED2F14C9E7F}" type="datetime1">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BAD416-6CEA-4900-AC79-7C648EB727F9}" type="datetime1">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2AF35-9BEB-456E-B883-E3CD67B1223C}" type="datetime1">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33633B-318E-4A8B-9585-4C9C8728AA59}"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7F0E81-1DE7-48C7-9D6B-F4C12F10A2F7}"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48D24-EB25-4262-A841-7124C692EB06}" type="datetime1">
              <a:rPr lang="en-US" smtClean="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0.sv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2102047"/>
            <a:ext cx="10495723" cy="4154984"/>
          </a:xfrm>
          <a:prstGeom prst="rect">
            <a:avLst/>
          </a:prstGeom>
          <a:solidFill>
            <a:srgbClr val="3B3B3B"/>
          </a:solidFill>
        </p:spPr>
        <p:txBody>
          <a:bodyPr wrap="square" rtlCol="0">
            <a:spAutoFit/>
          </a:bodyPr>
          <a:lstStyle/>
          <a:p>
            <a:r>
              <a:rPr lang="en-US" sz="4400" dirty="0">
                <a:solidFill>
                  <a:srgbClr val="FF6600"/>
                </a:solidFill>
                <a:effectLst>
                  <a:outerShdw blurRad="38100" dist="38100" dir="2700000" algn="tl">
                    <a:srgbClr val="000000">
                      <a:alpha val="43137"/>
                    </a:srgbClr>
                  </a:outerShdw>
                </a:effectLst>
                <a:latin typeface="Avenir LT Std 65 Medium" panose="020B0803020203020204" pitchFamily="34" charset="0"/>
              </a:rPr>
              <a:t>G2M Insight For Cab Investment Firm</a:t>
            </a:r>
          </a:p>
          <a:p>
            <a:r>
              <a:rPr lang="en-US" sz="3200" dirty="0">
                <a:solidFill>
                  <a:srgbClr val="FF6600"/>
                </a:solidFill>
                <a:effectLst>
                  <a:outerShdw blurRad="38100" dist="38100" dir="2700000" algn="tl">
                    <a:srgbClr val="000000">
                      <a:alpha val="43137"/>
                    </a:srgbClr>
                  </a:outerShdw>
                </a:effectLst>
                <a:latin typeface="Avenir LT Std 65 Medium" panose="020B0803020203020204" pitchFamily="34" charset="0"/>
              </a:rPr>
              <a:t>Exploratory Data Analysis</a:t>
            </a:r>
          </a:p>
          <a:p>
            <a:endParaRPr lang="en-US" sz="4000" b="1" dirty="0">
              <a:latin typeface="Avenir LT Std 65 Medium" panose="020B0803020203020204" pitchFamily="34" charset="0"/>
            </a:endParaRPr>
          </a:p>
          <a:p>
            <a:r>
              <a:rPr lang="en-US" sz="2800" b="1" dirty="0">
                <a:solidFill>
                  <a:schemeClr val="bg1"/>
                </a:solidFill>
                <a:effectLst>
                  <a:outerShdw blurRad="38100" dist="38100" dir="2700000" algn="tl">
                    <a:srgbClr val="000000">
                      <a:alpha val="43137"/>
                    </a:srgbClr>
                  </a:outerShdw>
                </a:effectLst>
                <a:latin typeface="Avenir LT Std 65 Medium" panose="020B0803020203020204" pitchFamily="34" charset="0"/>
              </a:rPr>
              <a:t>LISUM02</a:t>
            </a:r>
          </a:p>
          <a:p>
            <a:r>
              <a:rPr lang="en-US" sz="2800" b="1" dirty="0">
                <a:solidFill>
                  <a:schemeClr val="bg1"/>
                </a:solidFill>
                <a:effectLst>
                  <a:outerShdw blurRad="38100" dist="38100" dir="2700000" algn="tl">
                    <a:srgbClr val="000000">
                      <a:alpha val="43137"/>
                    </a:srgbClr>
                  </a:outerShdw>
                </a:effectLst>
                <a:latin typeface="Avenir LT Std 65 Medium" panose="020B0803020203020204" pitchFamily="34" charset="0"/>
              </a:rPr>
              <a:t>06</a:t>
            </a:r>
            <a:r>
              <a:rPr lang="en-US" sz="2800" b="1" baseline="30000" dirty="0">
                <a:solidFill>
                  <a:schemeClr val="bg1"/>
                </a:solidFill>
                <a:effectLst>
                  <a:outerShdw blurRad="38100" dist="38100" dir="2700000" algn="tl">
                    <a:srgbClr val="000000">
                      <a:alpha val="43137"/>
                    </a:srgbClr>
                  </a:outerShdw>
                </a:effectLst>
                <a:latin typeface="Avenir LT Std 65 Medium" panose="020B0803020203020204" pitchFamily="34" charset="0"/>
              </a:rPr>
              <a:t>th</a:t>
            </a:r>
            <a:r>
              <a:rPr lang="en-US" sz="2800" b="1" dirty="0">
                <a:solidFill>
                  <a:schemeClr val="bg1"/>
                </a:solidFill>
                <a:effectLst>
                  <a:outerShdw blurRad="38100" dist="38100" dir="2700000" algn="tl">
                    <a:srgbClr val="000000">
                      <a:alpha val="43137"/>
                    </a:srgbClr>
                  </a:outerShdw>
                </a:effectLst>
                <a:latin typeface="Avenir LT Std 65 Medium" panose="020B0803020203020204" pitchFamily="34" charset="0"/>
              </a:rPr>
              <a:t> August 2021</a:t>
            </a:r>
          </a:p>
          <a:p>
            <a:endParaRPr lang="en-US" sz="2800" b="1" dirty="0">
              <a:solidFill>
                <a:schemeClr val="bg1"/>
              </a:solidFill>
              <a:effectLst>
                <a:outerShdw blurRad="38100" dist="38100" dir="2700000" algn="tl">
                  <a:srgbClr val="000000">
                    <a:alpha val="43137"/>
                  </a:srgbClr>
                </a:outerShdw>
              </a:effectLst>
              <a:latin typeface="Avenir LT Std 65 Medium" panose="020B0803020203020204" pitchFamily="34" charset="0"/>
            </a:endParaRPr>
          </a:p>
          <a:p>
            <a:r>
              <a:rPr lang="en-US" sz="2800" b="1" dirty="0">
                <a:solidFill>
                  <a:schemeClr val="bg1"/>
                </a:solidFill>
                <a:effectLst>
                  <a:outerShdw blurRad="38100" dist="38100" dir="2700000" algn="tl">
                    <a:srgbClr val="000000">
                      <a:alpha val="43137"/>
                    </a:srgbClr>
                  </a:outerShdw>
                </a:effectLst>
                <a:latin typeface="Avenir LT Std 65 Medium" panose="020B0803020203020204" pitchFamily="34" charset="0"/>
              </a:rPr>
              <a:t>By,</a:t>
            </a:r>
          </a:p>
          <a:p>
            <a:r>
              <a:rPr lang="en-US" sz="2800" b="1" dirty="0">
                <a:solidFill>
                  <a:schemeClr val="bg1"/>
                </a:solidFill>
                <a:effectLst>
                  <a:outerShdw blurRad="38100" dist="38100" dir="2700000" algn="tl">
                    <a:srgbClr val="000000">
                      <a:alpha val="43137"/>
                    </a:srgbClr>
                  </a:outerShdw>
                </a:effectLst>
                <a:latin typeface="Avenir LT Std 65 Medium" panose="020B0803020203020204" pitchFamily="34" charset="0"/>
              </a:rPr>
              <a:t>Joseph Antony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06A77C1-FB2C-4593-B5DF-83F4815E850C}"/>
              </a:ext>
            </a:extLst>
          </p:cNvPr>
          <p:cNvSpPr>
            <a:spLocks noGrp="1"/>
          </p:cNvSpPr>
          <p:nvPr>
            <p:ph type="title"/>
          </p:nvPr>
        </p:nvSpPr>
        <p:spPr>
          <a:xfrm>
            <a:off x="630936" y="639520"/>
            <a:ext cx="3429000" cy="1719072"/>
          </a:xfrm>
        </p:spPr>
        <p:txBody>
          <a:bodyPr anchor="b">
            <a:normAutofit/>
          </a:bodyPr>
          <a:lstStyle/>
          <a:p>
            <a:r>
              <a:rPr lang="en-US" sz="3800" dirty="0">
                <a:solidFill>
                  <a:srgbClr val="FF6600"/>
                </a:solidFill>
                <a:effectLst>
                  <a:outerShdw blurRad="38100" dist="38100" dir="2700000" algn="tl">
                    <a:srgbClr val="000000">
                      <a:alpha val="43137"/>
                    </a:srgbClr>
                  </a:outerShdw>
                </a:effectLst>
                <a:latin typeface="Avenir LT Std 65 Medium" panose="020B0803020203020204" pitchFamily="34" charset="0"/>
              </a:rPr>
              <a:t>Weekly Seasonality (2016 - 2017)</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612E31-51C5-417C-81EA-91077B999BA6}"/>
              </a:ext>
            </a:extLst>
          </p:cNvPr>
          <p:cNvSpPr>
            <a:spLocks noGrp="1"/>
          </p:cNvSpPr>
          <p:nvPr>
            <p:ph idx="1"/>
          </p:nvPr>
        </p:nvSpPr>
        <p:spPr>
          <a:xfrm>
            <a:off x="630936" y="2807208"/>
            <a:ext cx="3429000" cy="3410712"/>
          </a:xfrm>
        </p:spPr>
        <p:txBody>
          <a:bodyPr anchor="t">
            <a:normAutofit lnSpcReduction="10000"/>
          </a:bodyPr>
          <a:lstStyle/>
          <a:p>
            <a:pPr>
              <a:buFont typeface="Wingdings" panose="05000000000000000000" pitchFamily="2" charset="2"/>
              <a:buChar char="Ø"/>
            </a:pPr>
            <a:r>
              <a:rPr lang="en-US" sz="2200">
                <a:latin typeface="Avenir LT Std 65 Medium" panose="020B0803020203020204" pitchFamily="34" charset="0"/>
              </a:rPr>
              <a:t>Low trips on Friday, and higher trips on Saturday and Sunday in 2016.</a:t>
            </a:r>
          </a:p>
          <a:p>
            <a:pPr>
              <a:buFont typeface="Wingdings" panose="05000000000000000000" pitchFamily="2" charset="2"/>
              <a:buChar char="Ø"/>
            </a:pPr>
            <a:endParaRPr lang="en-US" sz="2200">
              <a:latin typeface="Avenir LT Std 65 Medium" panose="020B0803020203020204" pitchFamily="34" charset="0"/>
            </a:endParaRPr>
          </a:p>
          <a:p>
            <a:pPr>
              <a:buFont typeface="Wingdings" panose="05000000000000000000" pitchFamily="2" charset="2"/>
              <a:buChar char="Ø"/>
            </a:pPr>
            <a:r>
              <a:rPr lang="en-US" sz="2200">
                <a:latin typeface="Avenir LT Std 65 Medium" panose="020B0803020203020204" pitchFamily="34" charset="0"/>
              </a:rPr>
              <a:t>Pattern changes in 2017, where higher trips of Friday, then lowers on Saturday and high again on Sunday.</a:t>
            </a:r>
          </a:p>
        </p:txBody>
      </p:sp>
      <p:pic>
        <p:nvPicPr>
          <p:cNvPr id="1026" name="Picture 2" descr="Chart, line chart&#10;&#10;Description automatically generated">
            <a:extLst>
              <a:ext uri="{FF2B5EF4-FFF2-40B4-BE49-F238E27FC236}">
                <a16:creationId xmlns:a16="http://schemas.microsoft.com/office/drawing/2014/main" id="{EE1BE1FF-3337-4B46-B9E9-CEF8AA7015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82" t="194" r="-31" b="-194"/>
          <a:stretch/>
        </p:blipFill>
        <p:spPr bwMode="auto">
          <a:xfrm>
            <a:off x="4346713" y="639521"/>
            <a:ext cx="7659757" cy="5578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96A3132-73C5-4A01-88F1-D4C7F04D9294}"/>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smtClean="0"/>
              <a:pPr>
                <a:spcAft>
                  <a:spcPts val="600"/>
                </a:spcAft>
              </a:pPr>
              <a:t>10</a:t>
            </a:fld>
            <a:endParaRPr lang="en-US"/>
          </a:p>
        </p:txBody>
      </p:sp>
      <p:pic>
        <p:nvPicPr>
          <p:cNvPr id="16" name="Picture 15">
            <a:extLst>
              <a:ext uri="{FF2B5EF4-FFF2-40B4-BE49-F238E27FC236}">
                <a16:creationId xmlns:a16="http://schemas.microsoft.com/office/drawing/2014/main" id="{1AA3A367-4047-4D50-9919-DF8F4313D6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222719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06A77C1-FB2C-4593-B5DF-83F4815E850C}"/>
              </a:ext>
            </a:extLst>
          </p:cNvPr>
          <p:cNvSpPr>
            <a:spLocks noGrp="1"/>
          </p:cNvSpPr>
          <p:nvPr>
            <p:ph type="title"/>
          </p:nvPr>
        </p:nvSpPr>
        <p:spPr>
          <a:xfrm>
            <a:off x="630936" y="639520"/>
            <a:ext cx="3429000" cy="1719072"/>
          </a:xfrm>
        </p:spPr>
        <p:txBody>
          <a:bodyPr anchor="b">
            <a:normAutofit/>
          </a:bodyPr>
          <a:lstStyle/>
          <a:p>
            <a:r>
              <a:rPr lang="en-US" sz="3800" dirty="0">
                <a:solidFill>
                  <a:srgbClr val="FF6600"/>
                </a:solidFill>
                <a:effectLst>
                  <a:outerShdw blurRad="38100" dist="38100" dir="2700000" algn="tl">
                    <a:srgbClr val="000000">
                      <a:alpha val="43137"/>
                    </a:srgbClr>
                  </a:outerShdw>
                </a:effectLst>
                <a:latin typeface="Avenir LT Std 65 Medium" panose="020B0803020203020204" pitchFamily="34" charset="0"/>
              </a:rPr>
              <a:t>Weekly Seasonality (2017 - 2018)</a:t>
            </a:r>
          </a:p>
        </p:txBody>
      </p:sp>
      <p:sp>
        <p:nvSpPr>
          <p:cNvPr id="13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612E31-51C5-417C-81EA-91077B999BA6}"/>
              </a:ext>
            </a:extLst>
          </p:cNvPr>
          <p:cNvSpPr>
            <a:spLocks noGrp="1"/>
          </p:cNvSpPr>
          <p:nvPr>
            <p:ph idx="1"/>
          </p:nvPr>
        </p:nvSpPr>
        <p:spPr>
          <a:xfrm>
            <a:off x="630936" y="2807208"/>
            <a:ext cx="3429000" cy="3410712"/>
          </a:xfrm>
        </p:spPr>
        <p:txBody>
          <a:bodyPr anchor="t">
            <a:normAutofit/>
          </a:bodyPr>
          <a:lstStyle/>
          <a:p>
            <a:pPr>
              <a:buFont typeface="Wingdings" panose="05000000000000000000" pitchFamily="2" charset="2"/>
              <a:buChar char="Ø"/>
            </a:pPr>
            <a:r>
              <a:rPr lang="en-US" sz="2400" dirty="0">
                <a:latin typeface="Avenir LT Std 65 Medium" panose="020B0803020203020204" pitchFamily="34" charset="0"/>
              </a:rPr>
              <a:t>In 2017, weekly seasonality changes again. </a:t>
            </a:r>
          </a:p>
          <a:p>
            <a:pPr>
              <a:buFont typeface="Wingdings" panose="05000000000000000000" pitchFamily="2" charset="2"/>
              <a:buChar char="Ø"/>
            </a:pPr>
            <a:endParaRPr lang="en-US" sz="2400" dirty="0">
              <a:latin typeface="Avenir LT Std 65 Medium" panose="020B0803020203020204" pitchFamily="34" charset="0"/>
            </a:endParaRPr>
          </a:p>
          <a:p>
            <a:pPr>
              <a:buFont typeface="Wingdings" panose="05000000000000000000" pitchFamily="2" charset="2"/>
              <a:buChar char="Ø"/>
            </a:pPr>
            <a:r>
              <a:rPr lang="en-US" sz="2400" dirty="0">
                <a:latin typeface="Avenir LT Std 65 Medium" panose="020B0803020203020204" pitchFamily="34" charset="0"/>
              </a:rPr>
              <a:t>High trips on Friday, the lower trips on Saturday, followed by even lower trips on Sunday</a:t>
            </a:r>
          </a:p>
        </p:txBody>
      </p:sp>
      <p:pic>
        <p:nvPicPr>
          <p:cNvPr id="2" name="Picture 1">
            <a:extLst>
              <a:ext uri="{FF2B5EF4-FFF2-40B4-BE49-F238E27FC236}">
                <a16:creationId xmlns:a16="http://schemas.microsoft.com/office/drawing/2014/main" id="{75B44E97-9E84-40BE-A749-2744D25A5CC6}"/>
              </a:ext>
            </a:extLst>
          </p:cNvPr>
          <p:cNvPicPr>
            <a:picLocks noChangeAspect="1"/>
          </p:cNvPicPr>
          <p:nvPr/>
        </p:nvPicPr>
        <p:blipFill>
          <a:blip r:embed="rId2"/>
          <a:stretch>
            <a:fillRect/>
          </a:stretch>
        </p:blipFill>
        <p:spPr>
          <a:xfrm>
            <a:off x="4059935" y="880638"/>
            <a:ext cx="7869467" cy="5337282"/>
          </a:xfrm>
          <a:prstGeom prst="rect">
            <a:avLst/>
          </a:prstGeom>
        </p:spPr>
      </p:pic>
      <p:sp>
        <p:nvSpPr>
          <p:cNvPr id="4" name="Slide Number Placeholder 3">
            <a:extLst>
              <a:ext uri="{FF2B5EF4-FFF2-40B4-BE49-F238E27FC236}">
                <a16:creationId xmlns:a16="http://schemas.microsoft.com/office/drawing/2014/main" id="{396A3132-73C5-4A01-88F1-D4C7F04D9294}"/>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smtClean="0"/>
              <a:pPr>
                <a:spcAft>
                  <a:spcPts val="600"/>
                </a:spcAft>
              </a:pPr>
              <a:t>11</a:t>
            </a:fld>
            <a:endParaRPr lang="en-US"/>
          </a:p>
        </p:txBody>
      </p:sp>
      <p:pic>
        <p:nvPicPr>
          <p:cNvPr id="11" name="Picture 10">
            <a:extLst>
              <a:ext uri="{FF2B5EF4-FFF2-40B4-BE49-F238E27FC236}">
                <a16:creationId xmlns:a16="http://schemas.microsoft.com/office/drawing/2014/main" id="{1B1C1D5D-2331-471B-A3F3-88F6FD8017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285810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5417F-4E40-4B1E-9537-36C9F2D396A0}"/>
              </a:ext>
            </a:extLst>
          </p:cNvPr>
          <p:cNvSpPr>
            <a:spLocks noGrp="1"/>
          </p:cNvSpPr>
          <p:nvPr>
            <p:ph idx="1"/>
          </p:nvPr>
        </p:nvSpPr>
        <p:spPr>
          <a:xfrm>
            <a:off x="838200" y="1163342"/>
            <a:ext cx="10071652" cy="930827"/>
          </a:xfrm>
        </p:spPr>
        <p:txBody>
          <a:bodyPr>
            <a:normAutofit/>
          </a:bodyPr>
          <a:lstStyle/>
          <a:p>
            <a:r>
              <a:rPr lang="en-US" sz="2400" dirty="0">
                <a:latin typeface="Avenir LT Std 65 Medium" panose="020B0803020203020204" pitchFamily="34" charset="0"/>
              </a:rPr>
              <a:t>Highest trips in December </a:t>
            </a:r>
          </a:p>
          <a:p>
            <a:r>
              <a:rPr lang="en-US" sz="2400" dirty="0">
                <a:latin typeface="Avenir LT Std 65 Medium" panose="020B0803020203020204" pitchFamily="34" charset="0"/>
              </a:rPr>
              <a:t>Lowest Trips in February.</a:t>
            </a:r>
          </a:p>
        </p:txBody>
      </p:sp>
      <p:sp>
        <p:nvSpPr>
          <p:cNvPr id="4" name="Slide Number Placeholder 3">
            <a:extLst>
              <a:ext uri="{FF2B5EF4-FFF2-40B4-BE49-F238E27FC236}">
                <a16:creationId xmlns:a16="http://schemas.microsoft.com/office/drawing/2014/main" id="{73D1EDEA-5D0C-420C-B718-5B83A810A16E}"/>
              </a:ext>
            </a:extLst>
          </p:cNvPr>
          <p:cNvSpPr>
            <a:spLocks noGrp="1"/>
          </p:cNvSpPr>
          <p:nvPr>
            <p:ph type="sldNum" sz="quarter" idx="12"/>
          </p:nvPr>
        </p:nvSpPr>
        <p:spPr/>
        <p:txBody>
          <a:bodyPr/>
          <a:lstStyle/>
          <a:p>
            <a:fld id="{48F63A3B-78C7-47BE-AE5E-E10140E04643}" type="slidenum">
              <a:rPr lang="en-US" smtClean="0"/>
              <a:t>12</a:t>
            </a:fld>
            <a:endParaRPr lang="en-US"/>
          </a:p>
        </p:txBody>
      </p:sp>
      <p:pic>
        <p:nvPicPr>
          <p:cNvPr id="2050" name="Picture 2">
            <a:extLst>
              <a:ext uri="{FF2B5EF4-FFF2-40B4-BE49-F238E27FC236}">
                <a16:creationId xmlns:a16="http://schemas.microsoft.com/office/drawing/2014/main" id="{33CE39E4-13CC-481A-AD1C-4AE829B80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48" y="2160104"/>
            <a:ext cx="9627704" cy="462730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90631C0-7025-4C73-B8ED-33D9A4DB4D4A}"/>
              </a:ext>
            </a:extLst>
          </p:cNvPr>
          <p:cNvSpPr>
            <a:spLocks noGrp="1"/>
          </p:cNvSpPr>
          <p:nvPr>
            <p:ph type="title"/>
          </p:nvPr>
        </p:nvSpPr>
        <p:spPr>
          <a:xfrm>
            <a:off x="838200" y="70590"/>
            <a:ext cx="10515600" cy="1325563"/>
          </a:xfrm>
        </p:spPr>
        <p:txBody>
          <a:bodyPr/>
          <a:lstStyle/>
          <a:p>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Monthly Seasonality</a:t>
            </a:r>
            <a:endParaRPr lang="en-US" dirty="0">
              <a:effectLst>
                <a:outerShdw blurRad="38100" dist="38100" dir="2700000" algn="tl">
                  <a:srgbClr val="000000">
                    <a:alpha val="43137"/>
                  </a:srgbClr>
                </a:outerShdw>
              </a:effectLst>
            </a:endParaRPr>
          </a:p>
        </p:txBody>
      </p:sp>
      <p:pic>
        <p:nvPicPr>
          <p:cNvPr id="12" name="Picture 11">
            <a:extLst>
              <a:ext uri="{FF2B5EF4-FFF2-40B4-BE49-F238E27FC236}">
                <a16:creationId xmlns:a16="http://schemas.microsoft.com/office/drawing/2014/main" id="{3E30F4BB-D40D-4CBE-A2E7-C8B6ED73CA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301256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7C3AB6-CBE0-4BB5-8EBB-8FC52C175A5E}"/>
              </a:ext>
            </a:extLst>
          </p:cNvPr>
          <p:cNvSpPr>
            <a:spLocks noGrp="1"/>
          </p:cNvSpPr>
          <p:nvPr>
            <p:ph type="sldNum" sz="quarter" idx="12"/>
          </p:nvPr>
        </p:nvSpPr>
        <p:spPr/>
        <p:txBody>
          <a:bodyPr/>
          <a:lstStyle/>
          <a:p>
            <a:fld id="{48F63A3B-78C7-47BE-AE5E-E10140E04643}" type="slidenum">
              <a:rPr lang="en-US" smtClean="0"/>
              <a:t>13</a:t>
            </a:fld>
            <a:endParaRPr lang="en-US"/>
          </a:p>
        </p:txBody>
      </p:sp>
      <p:pic>
        <p:nvPicPr>
          <p:cNvPr id="8" name="Picture 7" descr="A picture containing chart&#10;&#10;Description automatically generated">
            <a:extLst>
              <a:ext uri="{FF2B5EF4-FFF2-40B4-BE49-F238E27FC236}">
                <a16:creationId xmlns:a16="http://schemas.microsoft.com/office/drawing/2014/main" id="{7AE6136B-81CA-4655-B0FF-8E439954E3BF}"/>
              </a:ext>
            </a:extLst>
          </p:cNvPr>
          <p:cNvPicPr>
            <a:picLocks noChangeAspect="1"/>
          </p:cNvPicPr>
          <p:nvPr/>
        </p:nvPicPr>
        <p:blipFill>
          <a:blip r:embed="rId2"/>
          <a:stretch>
            <a:fillRect/>
          </a:stretch>
        </p:blipFill>
        <p:spPr>
          <a:xfrm>
            <a:off x="4439478" y="1334246"/>
            <a:ext cx="7752522" cy="5022104"/>
          </a:xfrm>
          <a:prstGeom prst="rect">
            <a:avLst/>
          </a:prstGeom>
        </p:spPr>
      </p:pic>
      <p:sp>
        <p:nvSpPr>
          <p:cNvPr id="9" name="Title 1">
            <a:extLst>
              <a:ext uri="{FF2B5EF4-FFF2-40B4-BE49-F238E27FC236}">
                <a16:creationId xmlns:a16="http://schemas.microsoft.com/office/drawing/2014/main" id="{DA2182A1-5220-41A9-8D4F-E69508435626}"/>
              </a:ext>
            </a:extLst>
          </p:cNvPr>
          <p:cNvSpPr>
            <a:spLocks noGrp="1"/>
          </p:cNvSpPr>
          <p:nvPr>
            <p:ph type="title"/>
          </p:nvPr>
        </p:nvSpPr>
        <p:spPr>
          <a:xfrm>
            <a:off x="584982" y="136525"/>
            <a:ext cx="10515600" cy="1325563"/>
          </a:xfrm>
        </p:spPr>
        <p:txBody>
          <a:bodyPr/>
          <a:lstStyle/>
          <a:p>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Market Share by City</a:t>
            </a:r>
            <a:endParaRPr lang="en-US" dirty="0">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FFC2DB61-7735-4D07-AF48-0CAE906695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
        <p:nvSpPr>
          <p:cNvPr id="11" name="TextBox 10">
            <a:extLst>
              <a:ext uri="{FF2B5EF4-FFF2-40B4-BE49-F238E27FC236}">
                <a16:creationId xmlns:a16="http://schemas.microsoft.com/office/drawing/2014/main" id="{77C52357-001B-4888-B738-BD50D84ACB85}"/>
              </a:ext>
            </a:extLst>
          </p:cNvPr>
          <p:cNvSpPr txBox="1"/>
          <p:nvPr/>
        </p:nvSpPr>
        <p:spPr>
          <a:xfrm>
            <a:off x="584982" y="1767806"/>
            <a:ext cx="3854496"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Avenir LT Std 65 Medium" panose="020B0803020203020204" pitchFamily="34" charset="0"/>
              </a:rPr>
              <a:t>Market share of </a:t>
            </a:r>
            <a:r>
              <a:rPr lang="en-US" sz="2400" b="1" dirty="0">
                <a:solidFill>
                  <a:srgbClr val="FFC000"/>
                </a:solidFill>
                <a:latin typeface="Avenir LT Std 65 Medium" panose="020B0803020203020204" pitchFamily="34" charset="0"/>
              </a:rPr>
              <a:t>Yellow Cab</a:t>
            </a:r>
            <a:r>
              <a:rPr lang="en-US" sz="2400" b="1" dirty="0">
                <a:latin typeface="Avenir LT Std 65 Medium" panose="020B0803020203020204" pitchFamily="34" charset="0"/>
              </a:rPr>
              <a:t> higher across majority of the Cities.</a:t>
            </a:r>
          </a:p>
          <a:p>
            <a:pPr marL="342900" indent="-342900">
              <a:buFont typeface="Wingdings" panose="05000000000000000000" pitchFamily="2" charset="2"/>
              <a:buChar char="Ø"/>
            </a:pPr>
            <a:endParaRPr lang="en-US" sz="2400" b="1" dirty="0">
              <a:latin typeface="Avenir LT Std 65 Medium" panose="020B0803020203020204" pitchFamily="34" charset="0"/>
            </a:endParaRPr>
          </a:p>
          <a:p>
            <a:pPr marL="342900" indent="-342900">
              <a:buFont typeface="Wingdings" panose="05000000000000000000" pitchFamily="2" charset="2"/>
              <a:buChar char="Ø"/>
            </a:pPr>
            <a:r>
              <a:rPr lang="en-US" sz="2400" b="1" dirty="0">
                <a:solidFill>
                  <a:srgbClr val="FF0066"/>
                </a:solidFill>
                <a:latin typeface="Avenir LT Std 65 Medium" panose="020B0803020203020204" pitchFamily="34" charset="0"/>
              </a:rPr>
              <a:t>Pink Cab </a:t>
            </a:r>
            <a:r>
              <a:rPr lang="en-US" sz="2400" b="1" dirty="0">
                <a:latin typeface="Avenir LT Std 65 Medium" panose="020B0803020203020204" pitchFamily="34" charset="0"/>
              </a:rPr>
              <a:t>has higher market share on few cities - Nashville, Sacramento, San Diego, Pittsburgh. </a:t>
            </a:r>
          </a:p>
          <a:p>
            <a:pPr marL="342900" indent="-342900">
              <a:buFont typeface="Wingdings" panose="05000000000000000000" pitchFamily="2" charset="2"/>
              <a:buChar char="Ø"/>
            </a:pPr>
            <a:endParaRPr lang="en-US" sz="2400" b="1" dirty="0">
              <a:latin typeface="Avenir LT Std 65 Medium" panose="020B0803020203020204" pitchFamily="34" charset="0"/>
            </a:endParaRPr>
          </a:p>
          <a:p>
            <a:pPr marL="342900" indent="-342900">
              <a:buFont typeface="Wingdings" panose="05000000000000000000" pitchFamily="2" charset="2"/>
              <a:buChar char="Ø"/>
            </a:pPr>
            <a:endParaRPr lang="en-US" sz="2400" b="1" dirty="0">
              <a:latin typeface="Avenir LT Std 65 Medium" panose="020B0803020203020204" pitchFamily="34" charset="0"/>
            </a:endParaRPr>
          </a:p>
        </p:txBody>
      </p:sp>
    </p:spTree>
    <p:extLst>
      <p:ext uri="{BB962C8B-B14F-4D97-AF65-F5344CB8AC3E}">
        <p14:creationId xmlns:p14="http://schemas.microsoft.com/office/powerpoint/2010/main" val="54997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25CF3F-ACE2-473C-B20F-041A5C781C13}"/>
              </a:ext>
            </a:extLst>
          </p:cNvPr>
          <p:cNvSpPr>
            <a:spLocks noGrp="1"/>
          </p:cNvSpPr>
          <p:nvPr>
            <p:ph idx="1"/>
          </p:nvPr>
        </p:nvSpPr>
        <p:spPr>
          <a:xfrm>
            <a:off x="742122" y="2057399"/>
            <a:ext cx="3829878" cy="3627784"/>
          </a:xfrm>
        </p:spPr>
        <p:txBody>
          <a:bodyPr>
            <a:normAutofit/>
          </a:bodyPr>
          <a:lstStyle/>
          <a:p>
            <a:r>
              <a:rPr lang="en-US" dirty="0">
                <a:latin typeface="Avenir LT Std 65 Medium" panose="020B0803020203020204" pitchFamily="34" charset="0"/>
              </a:rPr>
              <a:t>Distance travelled remain uniform for both Cab companies.</a:t>
            </a:r>
          </a:p>
          <a:p>
            <a:endParaRPr lang="en-US" dirty="0">
              <a:latin typeface="Avenir LT Std 65 Medium" panose="020B0803020203020204" pitchFamily="34" charset="0"/>
            </a:endParaRPr>
          </a:p>
          <a:p>
            <a:r>
              <a:rPr lang="en-US" dirty="0">
                <a:latin typeface="Avenir LT Std 65 Medium" panose="020B0803020203020204" pitchFamily="34" charset="0"/>
              </a:rPr>
              <a:t>Trips that involves travelling more than 36 km are rarer.</a:t>
            </a:r>
          </a:p>
        </p:txBody>
      </p:sp>
      <p:sp>
        <p:nvSpPr>
          <p:cNvPr id="4" name="Slide Number Placeholder 3">
            <a:extLst>
              <a:ext uri="{FF2B5EF4-FFF2-40B4-BE49-F238E27FC236}">
                <a16:creationId xmlns:a16="http://schemas.microsoft.com/office/drawing/2014/main" id="{3086F040-2D43-4312-8E37-C0A2DD3B3C6C}"/>
              </a:ext>
            </a:extLst>
          </p:cNvPr>
          <p:cNvSpPr>
            <a:spLocks noGrp="1"/>
          </p:cNvSpPr>
          <p:nvPr>
            <p:ph type="sldNum" sz="quarter" idx="12"/>
          </p:nvPr>
        </p:nvSpPr>
        <p:spPr/>
        <p:txBody>
          <a:bodyPr/>
          <a:lstStyle/>
          <a:p>
            <a:fld id="{48F63A3B-78C7-47BE-AE5E-E10140E04643}" type="slidenum">
              <a:rPr lang="en-US" smtClean="0"/>
              <a:t>14</a:t>
            </a:fld>
            <a:endParaRPr lang="en-US"/>
          </a:p>
        </p:txBody>
      </p:sp>
      <p:sp>
        <p:nvSpPr>
          <p:cNvPr id="7" name="Title 1">
            <a:extLst>
              <a:ext uri="{FF2B5EF4-FFF2-40B4-BE49-F238E27FC236}">
                <a16:creationId xmlns:a16="http://schemas.microsoft.com/office/drawing/2014/main" id="{3863B9F9-C87E-4755-834E-B8DCAAD63D6B}"/>
              </a:ext>
            </a:extLst>
          </p:cNvPr>
          <p:cNvSpPr>
            <a:spLocks noGrp="1"/>
          </p:cNvSpPr>
          <p:nvPr>
            <p:ph type="title"/>
          </p:nvPr>
        </p:nvSpPr>
        <p:spPr>
          <a:xfrm>
            <a:off x="838200" y="365125"/>
            <a:ext cx="10515600" cy="1325563"/>
          </a:xfrm>
        </p:spPr>
        <p:txBody>
          <a:bodyPr/>
          <a:lstStyle/>
          <a:p>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Frequency of Distance Traveled</a:t>
            </a:r>
            <a:endParaRPr lang="en-US" dirty="0">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AC7BD0C7-CC09-4BD7-BB0A-8E180E7E91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pic>
        <p:nvPicPr>
          <p:cNvPr id="5" name="Picture 4" descr="Chart&#10;&#10;Description automatically generated">
            <a:extLst>
              <a:ext uri="{FF2B5EF4-FFF2-40B4-BE49-F238E27FC236}">
                <a16:creationId xmlns:a16="http://schemas.microsoft.com/office/drawing/2014/main" id="{BEC6011E-B2F2-4DBA-A2C7-2C332F464C7E}"/>
              </a:ext>
            </a:extLst>
          </p:cNvPr>
          <p:cNvPicPr>
            <a:picLocks noChangeAspect="1"/>
          </p:cNvPicPr>
          <p:nvPr/>
        </p:nvPicPr>
        <p:blipFill>
          <a:blip r:embed="rId3"/>
          <a:stretch>
            <a:fillRect/>
          </a:stretch>
        </p:blipFill>
        <p:spPr>
          <a:xfrm>
            <a:off x="4745038" y="1555079"/>
            <a:ext cx="6916115" cy="4801270"/>
          </a:xfrm>
          <a:prstGeom prst="rect">
            <a:avLst/>
          </a:prstGeom>
        </p:spPr>
      </p:pic>
    </p:spTree>
    <p:extLst>
      <p:ext uri="{BB962C8B-B14F-4D97-AF65-F5344CB8AC3E}">
        <p14:creationId xmlns:p14="http://schemas.microsoft.com/office/powerpoint/2010/main" val="429260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5F2B1-4D35-44C8-A6B6-847D55979DF7}"/>
              </a:ext>
            </a:extLst>
          </p:cNvPr>
          <p:cNvSpPr>
            <a:spLocks noGrp="1"/>
          </p:cNvSpPr>
          <p:nvPr>
            <p:ph idx="1"/>
          </p:nvPr>
        </p:nvSpPr>
        <p:spPr>
          <a:xfrm>
            <a:off x="838200" y="1825625"/>
            <a:ext cx="4634948" cy="4351338"/>
          </a:xfrm>
        </p:spPr>
        <p:txBody>
          <a:bodyPr>
            <a:normAutofit fontScale="85000" lnSpcReduction="20000"/>
          </a:bodyPr>
          <a:lstStyle/>
          <a:p>
            <a:r>
              <a:rPr lang="en-US" dirty="0">
                <a:latin typeface="Avenir LT Std 65 Medium" panose="020B0803020203020204" pitchFamily="34" charset="0"/>
              </a:rPr>
              <a:t>High Correlation between Distance traveled and Cab Expenses. </a:t>
            </a:r>
          </a:p>
          <a:p>
            <a:endParaRPr lang="en-US" dirty="0">
              <a:latin typeface="Avenir LT Std 65 Medium" panose="020B0803020203020204" pitchFamily="34" charset="0"/>
            </a:endParaRPr>
          </a:p>
          <a:p>
            <a:r>
              <a:rPr lang="en-US" dirty="0">
                <a:latin typeface="Avenir LT Std 65 Medium" panose="020B0803020203020204" pitchFamily="34" charset="0"/>
              </a:rPr>
              <a:t>Correlation between Distance and Cab Revenue less compared to Cost of Trip. </a:t>
            </a:r>
          </a:p>
          <a:p>
            <a:endParaRPr lang="en-US" dirty="0">
              <a:latin typeface="Avenir LT Std 65 Medium" panose="020B0803020203020204" pitchFamily="34" charset="0"/>
            </a:endParaRPr>
          </a:p>
          <a:p>
            <a:r>
              <a:rPr lang="en-US" dirty="0">
                <a:latin typeface="Avenir LT Std 65 Medium" panose="020B0803020203020204" pitchFamily="34" charset="0"/>
              </a:rPr>
              <a:t>Signifies other factors involved in determining prices charged to customers apart from distance traveled.</a:t>
            </a:r>
          </a:p>
        </p:txBody>
      </p:sp>
      <p:sp>
        <p:nvSpPr>
          <p:cNvPr id="4" name="Slide Number Placeholder 3">
            <a:extLst>
              <a:ext uri="{FF2B5EF4-FFF2-40B4-BE49-F238E27FC236}">
                <a16:creationId xmlns:a16="http://schemas.microsoft.com/office/drawing/2014/main" id="{929EB7A3-ADC3-4ACB-9DDB-3F9D6B49EDC8}"/>
              </a:ext>
            </a:extLst>
          </p:cNvPr>
          <p:cNvSpPr>
            <a:spLocks noGrp="1"/>
          </p:cNvSpPr>
          <p:nvPr>
            <p:ph type="sldNum" sz="quarter" idx="12"/>
          </p:nvPr>
        </p:nvSpPr>
        <p:spPr/>
        <p:txBody>
          <a:bodyPr/>
          <a:lstStyle/>
          <a:p>
            <a:fld id="{48F63A3B-78C7-47BE-AE5E-E10140E04643}" type="slidenum">
              <a:rPr lang="en-US" smtClean="0"/>
              <a:t>15</a:t>
            </a:fld>
            <a:endParaRPr lang="en-US"/>
          </a:p>
        </p:txBody>
      </p:sp>
      <p:pic>
        <p:nvPicPr>
          <p:cNvPr id="5" name="Picture 4">
            <a:extLst>
              <a:ext uri="{FF2B5EF4-FFF2-40B4-BE49-F238E27FC236}">
                <a16:creationId xmlns:a16="http://schemas.microsoft.com/office/drawing/2014/main" id="{81CB78A0-37DA-40B9-98D7-47AB27BC5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pic>
        <p:nvPicPr>
          <p:cNvPr id="7" name="Picture 6" descr="Chart, line chart&#10;&#10;Description automatically generated">
            <a:extLst>
              <a:ext uri="{FF2B5EF4-FFF2-40B4-BE49-F238E27FC236}">
                <a16:creationId xmlns:a16="http://schemas.microsoft.com/office/drawing/2014/main" id="{7F7EE784-41BD-452F-BBFD-ECD8D37A49E2}"/>
              </a:ext>
            </a:extLst>
          </p:cNvPr>
          <p:cNvPicPr>
            <a:picLocks noChangeAspect="1"/>
          </p:cNvPicPr>
          <p:nvPr/>
        </p:nvPicPr>
        <p:blipFill>
          <a:blip r:embed="rId3"/>
          <a:stretch>
            <a:fillRect/>
          </a:stretch>
        </p:blipFill>
        <p:spPr>
          <a:xfrm>
            <a:off x="5804452" y="1364444"/>
            <a:ext cx="5560234" cy="5080597"/>
          </a:xfrm>
          <a:prstGeom prst="rect">
            <a:avLst/>
          </a:prstGeom>
        </p:spPr>
      </p:pic>
      <p:sp>
        <p:nvSpPr>
          <p:cNvPr id="8" name="Title 1">
            <a:extLst>
              <a:ext uri="{FF2B5EF4-FFF2-40B4-BE49-F238E27FC236}">
                <a16:creationId xmlns:a16="http://schemas.microsoft.com/office/drawing/2014/main" id="{13CC3C79-C7C6-471C-ABDB-E359F9333E5A}"/>
              </a:ext>
            </a:extLst>
          </p:cNvPr>
          <p:cNvSpPr>
            <a:spLocks noGrp="1"/>
          </p:cNvSpPr>
          <p:nvPr>
            <p:ph type="title"/>
          </p:nvPr>
        </p:nvSpPr>
        <p:spPr>
          <a:xfrm>
            <a:off x="732182" y="204927"/>
            <a:ext cx="10515600" cy="1325563"/>
          </a:xfrm>
        </p:spPr>
        <p:txBody>
          <a:bodyPr/>
          <a:lstStyle/>
          <a:p>
            <a:pPr algn="ctr"/>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Distance vs Revenue &amp; Expense</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758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4F6EAC-50DA-4E89-A550-DA822447B875}"/>
              </a:ext>
            </a:extLst>
          </p:cNvPr>
          <p:cNvSpPr>
            <a:spLocks noGrp="1"/>
          </p:cNvSpPr>
          <p:nvPr>
            <p:ph type="sldNum" sz="quarter" idx="12"/>
          </p:nvPr>
        </p:nvSpPr>
        <p:spPr/>
        <p:txBody>
          <a:bodyPr/>
          <a:lstStyle/>
          <a:p>
            <a:fld id="{48F63A3B-78C7-47BE-AE5E-E10140E04643}" type="slidenum">
              <a:rPr lang="en-US" smtClean="0"/>
              <a:t>16</a:t>
            </a:fld>
            <a:endParaRPr lang="en-US"/>
          </a:p>
        </p:txBody>
      </p:sp>
      <p:pic>
        <p:nvPicPr>
          <p:cNvPr id="5" name="Picture 4">
            <a:extLst>
              <a:ext uri="{FF2B5EF4-FFF2-40B4-BE49-F238E27FC236}">
                <a16:creationId xmlns:a16="http://schemas.microsoft.com/office/drawing/2014/main" id="{134D4DE8-F48E-4FA6-BCFC-0F9735A5DD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
        <p:nvSpPr>
          <p:cNvPr id="6" name="Title 1">
            <a:extLst>
              <a:ext uri="{FF2B5EF4-FFF2-40B4-BE49-F238E27FC236}">
                <a16:creationId xmlns:a16="http://schemas.microsoft.com/office/drawing/2014/main" id="{68ABB993-3353-400A-BF8D-DABC5EBB02F1}"/>
              </a:ext>
            </a:extLst>
          </p:cNvPr>
          <p:cNvSpPr>
            <a:spLocks noGrp="1"/>
          </p:cNvSpPr>
          <p:nvPr>
            <p:ph type="title"/>
          </p:nvPr>
        </p:nvSpPr>
        <p:spPr>
          <a:xfrm>
            <a:off x="954156" y="72415"/>
            <a:ext cx="10410529" cy="1325563"/>
          </a:xfrm>
        </p:spPr>
        <p:txBody>
          <a:bodyPr/>
          <a:lstStyle/>
          <a:p>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Profit</a:t>
            </a:r>
            <a:endParaRPr lang="en-US" dirty="0">
              <a:effectLst>
                <a:outerShdw blurRad="38100" dist="38100" dir="2700000" algn="tl">
                  <a:srgbClr val="000000">
                    <a:alpha val="43137"/>
                  </a:srgbClr>
                </a:outerShdw>
              </a:effectLst>
            </a:endParaRPr>
          </a:p>
        </p:txBody>
      </p:sp>
      <p:pic>
        <p:nvPicPr>
          <p:cNvPr id="10" name="Picture 9" descr="Chart&#10;&#10;Description automatically generated">
            <a:extLst>
              <a:ext uri="{FF2B5EF4-FFF2-40B4-BE49-F238E27FC236}">
                <a16:creationId xmlns:a16="http://schemas.microsoft.com/office/drawing/2014/main" id="{048182E5-4E52-4FC3-8A15-52031AC356F5}"/>
              </a:ext>
            </a:extLst>
          </p:cNvPr>
          <p:cNvPicPr>
            <a:picLocks noChangeAspect="1"/>
          </p:cNvPicPr>
          <p:nvPr/>
        </p:nvPicPr>
        <p:blipFill>
          <a:blip r:embed="rId3"/>
          <a:stretch>
            <a:fillRect/>
          </a:stretch>
        </p:blipFill>
        <p:spPr>
          <a:xfrm>
            <a:off x="838200" y="4011916"/>
            <a:ext cx="5430078" cy="2480959"/>
          </a:xfrm>
          <a:prstGeom prst="rect">
            <a:avLst/>
          </a:prstGeom>
        </p:spPr>
      </p:pic>
      <p:pic>
        <p:nvPicPr>
          <p:cNvPr id="25" name="Picture 24" descr="Chart, timeline&#10;&#10;Description automatically generated">
            <a:extLst>
              <a:ext uri="{FF2B5EF4-FFF2-40B4-BE49-F238E27FC236}">
                <a16:creationId xmlns:a16="http://schemas.microsoft.com/office/drawing/2014/main" id="{B8887973-E562-484E-BFDA-32E829F789CC}"/>
              </a:ext>
            </a:extLst>
          </p:cNvPr>
          <p:cNvPicPr>
            <a:picLocks noChangeAspect="1"/>
          </p:cNvPicPr>
          <p:nvPr/>
        </p:nvPicPr>
        <p:blipFill rotWithShape="1">
          <a:blip r:embed="rId4"/>
          <a:srcRect l="1824" t="3879"/>
          <a:stretch/>
        </p:blipFill>
        <p:spPr>
          <a:xfrm>
            <a:off x="6268278" y="4011915"/>
            <a:ext cx="5085521" cy="2480959"/>
          </a:xfrm>
          <a:prstGeom prst="rect">
            <a:avLst/>
          </a:prstGeom>
        </p:spPr>
      </p:pic>
      <p:sp>
        <p:nvSpPr>
          <p:cNvPr id="26" name="TextBox 25">
            <a:extLst>
              <a:ext uri="{FF2B5EF4-FFF2-40B4-BE49-F238E27FC236}">
                <a16:creationId xmlns:a16="http://schemas.microsoft.com/office/drawing/2014/main" id="{981AD07D-1A50-4EA0-8CA9-83B9CE36E0E3}"/>
              </a:ext>
            </a:extLst>
          </p:cNvPr>
          <p:cNvSpPr txBox="1"/>
          <p:nvPr/>
        </p:nvSpPr>
        <p:spPr>
          <a:xfrm>
            <a:off x="954157" y="1282076"/>
            <a:ext cx="10515600" cy="2893100"/>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latin typeface="Avenir LT Std 65 Medium" panose="020B0803020203020204" pitchFamily="34" charset="0"/>
              </a:rPr>
              <a:t>Profit = Price Charged – Cost of Trip.</a:t>
            </a:r>
          </a:p>
          <a:p>
            <a:pPr marL="285750" indent="-285750">
              <a:buFont typeface="Wingdings" panose="05000000000000000000" pitchFamily="2" charset="2"/>
              <a:buChar char="Ø"/>
            </a:pPr>
            <a:endParaRPr lang="en-US" sz="1400" dirty="0">
              <a:latin typeface="Avenir LT Std 65 Medium" panose="020B0803020203020204" pitchFamily="34" charset="0"/>
            </a:endParaRPr>
          </a:p>
          <a:p>
            <a:pPr marL="285750" indent="-285750">
              <a:buFont typeface="Wingdings" panose="05000000000000000000" pitchFamily="2" charset="2"/>
              <a:buChar char="Ø"/>
            </a:pPr>
            <a:r>
              <a:rPr lang="en-US" sz="1400" dirty="0">
                <a:latin typeface="Avenir LT Std 65 Medium" panose="020B0803020203020204" pitchFamily="34" charset="0"/>
              </a:rPr>
              <a:t>Profit more correlated with Price Charged.</a:t>
            </a:r>
          </a:p>
          <a:p>
            <a:pPr marL="285750" indent="-285750">
              <a:buFont typeface="Wingdings" panose="05000000000000000000" pitchFamily="2" charset="2"/>
              <a:buChar char="Ø"/>
            </a:pPr>
            <a:endParaRPr lang="en-US" sz="1400" dirty="0">
              <a:latin typeface="Avenir LT Std 65 Medium" panose="020B0803020203020204" pitchFamily="34" charset="0"/>
            </a:endParaRPr>
          </a:p>
          <a:p>
            <a:pPr marL="285750" indent="-285750">
              <a:buFont typeface="Wingdings" panose="05000000000000000000" pitchFamily="2" charset="2"/>
              <a:buChar char="Ø"/>
            </a:pPr>
            <a:r>
              <a:rPr lang="en-US" sz="1400" dirty="0">
                <a:latin typeface="Avenir LT Std 65 Medium" panose="020B0803020203020204" pitchFamily="34" charset="0"/>
              </a:rPr>
              <a:t>Profit varies at low Price charges but varies less as Price Charges increases.</a:t>
            </a:r>
          </a:p>
          <a:p>
            <a:pPr marL="285750" indent="-285750">
              <a:buFont typeface="Wingdings" panose="05000000000000000000" pitchFamily="2" charset="2"/>
              <a:buChar char="Ø"/>
            </a:pPr>
            <a:endParaRPr lang="en-US" sz="1400" dirty="0">
              <a:latin typeface="Avenir LT Std 65 Medium" panose="020B0803020203020204" pitchFamily="34" charset="0"/>
            </a:endParaRPr>
          </a:p>
          <a:p>
            <a:pPr marL="285750" indent="-285750">
              <a:buFont typeface="Wingdings" panose="05000000000000000000" pitchFamily="2" charset="2"/>
              <a:buChar char="Ø"/>
            </a:pPr>
            <a:r>
              <a:rPr lang="en-US" sz="1400" dirty="0">
                <a:latin typeface="Avenir LT Std 65 Medium" panose="020B0803020203020204" pitchFamily="34" charset="0"/>
              </a:rPr>
              <a:t>Heteroscedasticity increases with increase in distance traveled. Same pattern for Cost of Trip.</a:t>
            </a:r>
          </a:p>
          <a:p>
            <a:pPr marL="285750" indent="-285750">
              <a:buFont typeface="Wingdings" panose="05000000000000000000" pitchFamily="2" charset="2"/>
              <a:buChar char="Ø"/>
            </a:pPr>
            <a:endParaRPr lang="en-US" sz="1400" dirty="0">
              <a:latin typeface="Avenir LT Std 65 Medium" panose="020B0803020203020204" pitchFamily="34" charset="0"/>
            </a:endParaRPr>
          </a:p>
          <a:p>
            <a:pPr marL="285750" indent="-285750">
              <a:buFont typeface="Wingdings" panose="05000000000000000000" pitchFamily="2" charset="2"/>
              <a:buChar char="Ø"/>
            </a:pPr>
            <a:r>
              <a:rPr lang="en-US" sz="1400" dirty="0">
                <a:latin typeface="Avenir LT Std 65 Medium" panose="020B0803020203020204" pitchFamily="34" charset="0"/>
              </a:rPr>
              <a:t>Significant trips did not end in Profit. </a:t>
            </a:r>
          </a:p>
          <a:p>
            <a:pPr marL="285750" indent="-285750">
              <a:buFont typeface="Wingdings" panose="05000000000000000000" pitchFamily="2" charset="2"/>
              <a:buChar char="Ø"/>
            </a:pPr>
            <a:endParaRPr lang="en-US" sz="1400" dirty="0">
              <a:latin typeface="Avenir LT Std 65 Medium" panose="020B0803020203020204" pitchFamily="34" charset="0"/>
            </a:endParaRPr>
          </a:p>
          <a:p>
            <a:pPr marL="285750" indent="-285750">
              <a:buFont typeface="Wingdings" panose="05000000000000000000" pitchFamily="2" charset="2"/>
              <a:buChar char="Ø"/>
            </a:pPr>
            <a:r>
              <a:rPr lang="en-US" sz="1400" dirty="0">
                <a:latin typeface="Avenir LT Std 65 Medium" panose="020B0803020203020204" pitchFamily="34" charset="0"/>
              </a:rPr>
              <a:t>Median Profit for </a:t>
            </a:r>
            <a:r>
              <a:rPr lang="en-US" sz="1400" b="1" dirty="0">
                <a:solidFill>
                  <a:srgbClr val="FFC000"/>
                </a:solidFill>
                <a:latin typeface="Avenir LT Std 65 Medium" panose="020B0803020203020204" pitchFamily="34" charset="0"/>
              </a:rPr>
              <a:t>Yellow Cab </a:t>
            </a:r>
            <a:r>
              <a:rPr lang="en-US" sz="1400" dirty="0">
                <a:latin typeface="Avenir LT Std 65 Medium" panose="020B0803020203020204" pitchFamily="34" charset="0"/>
              </a:rPr>
              <a:t>higher than </a:t>
            </a:r>
            <a:r>
              <a:rPr lang="en-US" sz="1400" b="1" dirty="0">
                <a:solidFill>
                  <a:srgbClr val="FF0066"/>
                </a:solidFill>
                <a:latin typeface="Avenir LT Std 65 Medium" panose="020B0803020203020204" pitchFamily="34" charset="0"/>
              </a:rPr>
              <a:t>Pink Cab</a:t>
            </a:r>
            <a:r>
              <a:rPr lang="en-US" sz="1400" dirty="0">
                <a:latin typeface="Avenir LT Std 65 Medium" panose="020B0803020203020204" pitchFamily="34" charset="0"/>
              </a:rPr>
              <a:t>.</a:t>
            </a:r>
          </a:p>
          <a:p>
            <a:pPr marL="285750" indent="-285750">
              <a:buFont typeface="Wingdings" panose="05000000000000000000" pitchFamily="2" charset="2"/>
              <a:buChar char="Ø"/>
            </a:pPr>
            <a:endParaRPr lang="en-US" sz="1400" dirty="0">
              <a:latin typeface="Avenir LT Std 65 Medium" panose="020B0803020203020204" pitchFamily="34" charset="0"/>
            </a:endParaRPr>
          </a:p>
          <a:p>
            <a:pPr marL="285750" indent="-285750">
              <a:buFont typeface="Wingdings" panose="05000000000000000000" pitchFamily="2" charset="2"/>
              <a:buChar char="Ø"/>
            </a:pPr>
            <a:endParaRPr lang="en-US" sz="1400" dirty="0">
              <a:latin typeface="Avenir LT Std 65 Medium" panose="020B0803020203020204" pitchFamily="34" charset="0"/>
            </a:endParaRPr>
          </a:p>
        </p:txBody>
      </p:sp>
    </p:spTree>
    <p:extLst>
      <p:ext uri="{BB962C8B-B14F-4D97-AF65-F5344CB8AC3E}">
        <p14:creationId xmlns:p14="http://schemas.microsoft.com/office/powerpoint/2010/main" val="129367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80FDB-4228-4C79-8947-024B80A6705A}"/>
              </a:ext>
            </a:extLst>
          </p:cNvPr>
          <p:cNvSpPr>
            <a:spLocks noGrp="1"/>
          </p:cNvSpPr>
          <p:nvPr>
            <p:ph idx="1"/>
          </p:nvPr>
        </p:nvSpPr>
        <p:spPr>
          <a:xfrm>
            <a:off x="419101" y="1740364"/>
            <a:ext cx="3675821" cy="4615986"/>
          </a:xfrm>
        </p:spPr>
        <p:txBody>
          <a:bodyPr>
            <a:normAutofit fontScale="92500" lnSpcReduction="20000"/>
          </a:bodyPr>
          <a:lstStyle/>
          <a:p>
            <a:pPr>
              <a:buFont typeface="Wingdings" panose="05000000000000000000" pitchFamily="2" charset="2"/>
              <a:buChar char="Ø"/>
            </a:pPr>
            <a:r>
              <a:rPr lang="en-US" sz="2000" dirty="0">
                <a:latin typeface="Avenir Next LT Pro Demi" panose="020B0704020202020204" pitchFamily="34" charset="0"/>
              </a:rPr>
              <a:t>Month likely associated with Profit.</a:t>
            </a:r>
          </a:p>
          <a:p>
            <a:pPr>
              <a:buFont typeface="Wingdings" panose="05000000000000000000" pitchFamily="2" charset="2"/>
              <a:buChar char="Ø"/>
            </a:pPr>
            <a:endParaRPr lang="en-US" sz="2000" dirty="0">
              <a:latin typeface="Avenir Next LT Pro Demi" panose="020B0704020202020204" pitchFamily="34" charset="0"/>
            </a:endParaRPr>
          </a:p>
          <a:p>
            <a:pPr>
              <a:buFont typeface="Wingdings" panose="05000000000000000000" pitchFamily="2" charset="2"/>
              <a:buChar char="Ø"/>
            </a:pPr>
            <a:r>
              <a:rPr lang="en-US" sz="2000" dirty="0">
                <a:latin typeface="Avenir Next LT Pro Demi" panose="020B0704020202020204" pitchFamily="34" charset="0"/>
              </a:rPr>
              <a:t>Median Profit lowest in May for </a:t>
            </a:r>
            <a:r>
              <a:rPr lang="en-US" sz="2000" dirty="0">
                <a:solidFill>
                  <a:srgbClr val="FF0066"/>
                </a:solidFill>
                <a:latin typeface="Avenir Next LT Pro Demi" panose="020B0704020202020204" pitchFamily="34" charset="0"/>
              </a:rPr>
              <a:t>Pink Cab </a:t>
            </a:r>
            <a:r>
              <a:rPr lang="en-US" sz="2000" dirty="0">
                <a:latin typeface="Avenir Next LT Pro Demi" panose="020B0704020202020204" pitchFamily="34" charset="0"/>
              </a:rPr>
              <a:t>and highest during December.</a:t>
            </a:r>
          </a:p>
          <a:p>
            <a:pPr>
              <a:buFont typeface="Wingdings" panose="05000000000000000000" pitchFamily="2" charset="2"/>
              <a:buChar char="Ø"/>
            </a:pPr>
            <a:endParaRPr lang="en-US" sz="2000" dirty="0">
              <a:latin typeface="Avenir Next LT Pro Demi" panose="020B0704020202020204" pitchFamily="34" charset="0"/>
            </a:endParaRPr>
          </a:p>
          <a:p>
            <a:pPr>
              <a:buFont typeface="Wingdings" panose="05000000000000000000" pitchFamily="2" charset="2"/>
              <a:buChar char="Ø"/>
            </a:pPr>
            <a:r>
              <a:rPr lang="en-US" sz="2000" dirty="0">
                <a:latin typeface="Avenir Next LT Pro Demi" panose="020B0704020202020204" pitchFamily="34" charset="0"/>
              </a:rPr>
              <a:t>Higher Profit outliers for month of September.</a:t>
            </a:r>
          </a:p>
          <a:p>
            <a:pPr>
              <a:buFont typeface="Wingdings" panose="05000000000000000000" pitchFamily="2" charset="2"/>
              <a:buChar char="Ø"/>
            </a:pPr>
            <a:endParaRPr lang="en-US" sz="2000" dirty="0">
              <a:latin typeface="Avenir Next LT Pro Demi" panose="020B0704020202020204" pitchFamily="34" charset="0"/>
            </a:endParaRPr>
          </a:p>
          <a:p>
            <a:pPr>
              <a:buFont typeface="Wingdings" panose="05000000000000000000" pitchFamily="2" charset="2"/>
              <a:buChar char="Ø"/>
            </a:pPr>
            <a:r>
              <a:rPr lang="en-US" sz="2000" dirty="0">
                <a:latin typeface="Avenir Next LT Pro Demi" panose="020B0704020202020204" pitchFamily="34" charset="0"/>
              </a:rPr>
              <a:t>Total Profit highest in December (2016 to 2018).</a:t>
            </a:r>
          </a:p>
          <a:p>
            <a:pPr>
              <a:buFont typeface="Wingdings" panose="05000000000000000000" pitchFamily="2" charset="2"/>
              <a:buChar char="Ø"/>
            </a:pPr>
            <a:endParaRPr lang="en-US" sz="2000" dirty="0">
              <a:latin typeface="Avenir Next LT Pro Demi" panose="020B0704020202020204" pitchFamily="34" charset="0"/>
            </a:endParaRPr>
          </a:p>
          <a:p>
            <a:pPr>
              <a:buFont typeface="Wingdings" panose="05000000000000000000" pitchFamily="2" charset="2"/>
              <a:buChar char="Ø"/>
            </a:pPr>
            <a:r>
              <a:rPr lang="en-US" sz="2000" dirty="0">
                <a:latin typeface="Avenir Next LT Pro Demi" panose="020B0704020202020204" pitchFamily="34" charset="0"/>
              </a:rPr>
              <a:t>Trip that ended in highest </a:t>
            </a:r>
            <a:r>
              <a:rPr lang="en-US" sz="2000" dirty="0">
                <a:solidFill>
                  <a:srgbClr val="FF0000"/>
                </a:solidFill>
                <a:latin typeface="Avenir Next LT Pro Demi" panose="020B0704020202020204" pitchFamily="34" charset="0"/>
              </a:rPr>
              <a:t>loss</a:t>
            </a:r>
            <a:r>
              <a:rPr lang="en-US" sz="2000" dirty="0">
                <a:latin typeface="Avenir Next LT Pro Demi" panose="020B0704020202020204" pitchFamily="34" charset="0"/>
              </a:rPr>
              <a:t> of $220 made in February 2017, followed by $199 in April 2016.</a:t>
            </a:r>
          </a:p>
          <a:p>
            <a:pPr>
              <a:buFont typeface="Wingdings" panose="05000000000000000000" pitchFamily="2" charset="2"/>
              <a:buChar char="Ø"/>
            </a:pPr>
            <a:endParaRPr lang="en-US" sz="2000" dirty="0">
              <a:latin typeface="Avenir Next LT Pro Demi" panose="020B0704020202020204" pitchFamily="34" charset="0"/>
            </a:endParaRPr>
          </a:p>
          <a:p>
            <a:pPr>
              <a:buFont typeface="Wingdings" panose="05000000000000000000" pitchFamily="2" charset="2"/>
              <a:buChar char="Ø"/>
            </a:pPr>
            <a:endParaRPr lang="en-US" sz="2000" dirty="0">
              <a:latin typeface="Avenir Next LT Pro Demi" panose="020B0704020202020204" pitchFamily="34" charset="0"/>
            </a:endParaRPr>
          </a:p>
        </p:txBody>
      </p:sp>
      <p:sp>
        <p:nvSpPr>
          <p:cNvPr id="4" name="Slide Number Placeholder 3">
            <a:extLst>
              <a:ext uri="{FF2B5EF4-FFF2-40B4-BE49-F238E27FC236}">
                <a16:creationId xmlns:a16="http://schemas.microsoft.com/office/drawing/2014/main" id="{47AF7462-92A8-45C4-842B-25B51DE4202D}"/>
              </a:ext>
            </a:extLst>
          </p:cNvPr>
          <p:cNvSpPr>
            <a:spLocks noGrp="1"/>
          </p:cNvSpPr>
          <p:nvPr>
            <p:ph type="sldNum" sz="quarter" idx="12"/>
          </p:nvPr>
        </p:nvSpPr>
        <p:spPr/>
        <p:txBody>
          <a:bodyPr/>
          <a:lstStyle/>
          <a:p>
            <a:fld id="{48F63A3B-78C7-47BE-AE5E-E10140E04643}" type="slidenum">
              <a:rPr lang="en-US" smtClean="0"/>
              <a:t>17</a:t>
            </a:fld>
            <a:endParaRPr lang="en-US"/>
          </a:p>
        </p:txBody>
      </p:sp>
      <p:pic>
        <p:nvPicPr>
          <p:cNvPr id="5" name="Picture 4">
            <a:extLst>
              <a:ext uri="{FF2B5EF4-FFF2-40B4-BE49-F238E27FC236}">
                <a16:creationId xmlns:a16="http://schemas.microsoft.com/office/drawing/2014/main" id="{C913BC1F-547D-4D5F-8AAB-5AAAF3EA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pic>
        <p:nvPicPr>
          <p:cNvPr id="7" name="Picture 6">
            <a:extLst>
              <a:ext uri="{FF2B5EF4-FFF2-40B4-BE49-F238E27FC236}">
                <a16:creationId xmlns:a16="http://schemas.microsoft.com/office/drawing/2014/main" id="{CF0516D2-803A-4BA8-9113-D938D9DDFE90}"/>
              </a:ext>
            </a:extLst>
          </p:cNvPr>
          <p:cNvPicPr>
            <a:picLocks noChangeAspect="1"/>
          </p:cNvPicPr>
          <p:nvPr/>
        </p:nvPicPr>
        <p:blipFill>
          <a:blip r:embed="rId3"/>
          <a:stretch>
            <a:fillRect/>
          </a:stretch>
        </p:blipFill>
        <p:spPr>
          <a:xfrm>
            <a:off x="4221632" y="1627188"/>
            <a:ext cx="7551267" cy="4729162"/>
          </a:xfrm>
          <a:prstGeom prst="rect">
            <a:avLst/>
          </a:prstGeom>
        </p:spPr>
      </p:pic>
      <p:sp>
        <p:nvSpPr>
          <p:cNvPr id="9" name="Title 1">
            <a:extLst>
              <a:ext uri="{FF2B5EF4-FFF2-40B4-BE49-F238E27FC236}">
                <a16:creationId xmlns:a16="http://schemas.microsoft.com/office/drawing/2014/main" id="{EC4FD0BF-F8BC-489E-8C8E-7D40F2671E6E}"/>
              </a:ext>
            </a:extLst>
          </p:cNvPr>
          <p:cNvSpPr>
            <a:spLocks noGrp="1"/>
          </p:cNvSpPr>
          <p:nvPr>
            <p:ph type="title"/>
          </p:nvPr>
        </p:nvSpPr>
        <p:spPr>
          <a:xfrm>
            <a:off x="419100" y="150813"/>
            <a:ext cx="10515600" cy="1325562"/>
          </a:xfrm>
        </p:spPr>
        <p:txBody>
          <a:bodyPr/>
          <a:lstStyle/>
          <a:p>
            <a:r>
              <a:rPr lang="en-US" dirty="0">
                <a:solidFill>
                  <a:srgbClr val="FF0066"/>
                </a:solidFill>
                <a:effectLst>
                  <a:outerShdw blurRad="38100" dist="38100" dir="2700000" algn="tl">
                    <a:srgbClr val="000000">
                      <a:alpha val="43137"/>
                    </a:srgbClr>
                  </a:outerShdw>
                </a:effectLst>
                <a:latin typeface="Avenir LT Std 65 Medium" panose="020B0803020203020204" pitchFamily="34" charset="0"/>
              </a:rPr>
              <a:t>Pink Cab </a:t>
            </a:r>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 Profit Analysis</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387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80FDB-4228-4C79-8947-024B80A6705A}"/>
              </a:ext>
            </a:extLst>
          </p:cNvPr>
          <p:cNvSpPr>
            <a:spLocks noGrp="1"/>
          </p:cNvSpPr>
          <p:nvPr>
            <p:ph idx="1"/>
          </p:nvPr>
        </p:nvSpPr>
        <p:spPr>
          <a:xfrm>
            <a:off x="419101" y="1740364"/>
            <a:ext cx="3675821" cy="4615986"/>
          </a:xfrm>
        </p:spPr>
        <p:txBody>
          <a:bodyPr>
            <a:normAutofit lnSpcReduction="10000"/>
          </a:bodyPr>
          <a:lstStyle/>
          <a:p>
            <a:pPr>
              <a:buFont typeface="Wingdings" panose="05000000000000000000" pitchFamily="2" charset="2"/>
              <a:buChar char="Ø"/>
            </a:pPr>
            <a:r>
              <a:rPr lang="en-US" sz="2000" dirty="0">
                <a:solidFill>
                  <a:srgbClr val="FFC000"/>
                </a:solidFill>
                <a:latin typeface="Avenir Next LT Pro Demi" panose="020B0704020202020204" pitchFamily="34" charset="0"/>
              </a:rPr>
              <a:t>Yellow Cab </a:t>
            </a:r>
            <a:r>
              <a:rPr lang="en-US" sz="2000" dirty="0">
                <a:latin typeface="Avenir Next LT Pro Demi" panose="020B0704020202020204" pitchFamily="34" charset="0"/>
              </a:rPr>
              <a:t>profit significantly higher across all months compared to its rival. </a:t>
            </a:r>
          </a:p>
          <a:p>
            <a:pPr>
              <a:buFont typeface="Wingdings" panose="05000000000000000000" pitchFamily="2" charset="2"/>
              <a:buChar char="Ø"/>
            </a:pPr>
            <a:endParaRPr lang="en-US" sz="2000" dirty="0">
              <a:latin typeface="Avenir Next LT Pro Demi" panose="020B0704020202020204" pitchFamily="34" charset="0"/>
            </a:endParaRPr>
          </a:p>
          <a:p>
            <a:pPr>
              <a:buFont typeface="Wingdings" panose="05000000000000000000" pitchFamily="2" charset="2"/>
              <a:buChar char="Ø"/>
            </a:pPr>
            <a:r>
              <a:rPr lang="en-US" sz="2000" dirty="0">
                <a:latin typeface="Avenir Next LT Pro Demi" panose="020B0704020202020204" pitchFamily="34" charset="0"/>
              </a:rPr>
              <a:t>Median Profit lowest during July and August.</a:t>
            </a:r>
          </a:p>
          <a:p>
            <a:pPr>
              <a:buFont typeface="Wingdings" panose="05000000000000000000" pitchFamily="2" charset="2"/>
              <a:buChar char="Ø"/>
            </a:pPr>
            <a:endParaRPr lang="en-US" sz="2000" dirty="0">
              <a:latin typeface="Avenir Next LT Pro Demi" panose="020B0704020202020204" pitchFamily="34" charset="0"/>
            </a:endParaRPr>
          </a:p>
          <a:p>
            <a:pPr>
              <a:buFont typeface="Wingdings" panose="05000000000000000000" pitchFamily="2" charset="2"/>
              <a:buChar char="Ø"/>
            </a:pPr>
            <a:r>
              <a:rPr lang="en-US" sz="2000" dirty="0">
                <a:latin typeface="Avenir Next LT Pro Demi" panose="020B0704020202020204" pitchFamily="34" charset="0"/>
              </a:rPr>
              <a:t>Highest Total Profit in December (2016 to 2018), </a:t>
            </a:r>
          </a:p>
          <a:p>
            <a:pPr>
              <a:buFont typeface="Wingdings" panose="05000000000000000000" pitchFamily="2" charset="2"/>
              <a:buChar char="Ø"/>
            </a:pPr>
            <a:endParaRPr lang="en-US" sz="2000" dirty="0">
              <a:latin typeface="Avenir Next LT Pro Demi" panose="020B0704020202020204" pitchFamily="34" charset="0"/>
            </a:endParaRPr>
          </a:p>
          <a:p>
            <a:pPr>
              <a:buFont typeface="Wingdings" panose="05000000000000000000" pitchFamily="2" charset="2"/>
              <a:buChar char="Ø"/>
            </a:pPr>
            <a:r>
              <a:rPr lang="en-US" sz="2000" dirty="0">
                <a:latin typeface="Avenir Next LT Pro Demi" panose="020B0704020202020204" pitchFamily="34" charset="0"/>
              </a:rPr>
              <a:t>Trip that ended in high </a:t>
            </a:r>
            <a:r>
              <a:rPr lang="en-US" sz="2000" dirty="0">
                <a:solidFill>
                  <a:srgbClr val="FF0000"/>
                </a:solidFill>
                <a:latin typeface="Avenir Next LT Pro Demi" panose="020B0704020202020204" pitchFamily="34" charset="0"/>
              </a:rPr>
              <a:t>loss</a:t>
            </a:r>
            <a:r>
              <a:rPr lang="en-US" sz="2000" dirty="0">
                <a:latin typeface="Avenir Next LT Pro Demi" panose="020B0704020202020204" pitchFamily="34" charset="0"/>
              </a:rPr>
              <a:t> of $177 made in August 2016, followed by $166 on December 2017.</a:t>
            </a:r>
          </a:p>
          <a:p>
            <a:endParaRPr lang="en-US" sz="2000" dirty="0">
              <a:latin typeface="Avenir Next LT Pro Demi" panose="020B0704020202020204" pitchFamily="34" charset="0"/>
            </a:endParaRPr>
          </a:p>
          <a:p>
            <a:endParaRPr lang="en-US" sz="2000" dirty="0">
              <a:latin typeface="Avenir Next LT Pro Demi" panose="020B0704020202020204" pitchFamily="34" charset="0"/>
            </a:endParaRPr>
          </a:p>
        </p:txBody>
      </p:sp>
      <p:sp>
        <p:nvSpPr>
          <p:cNvPr id="4" name="Slide Number Placeholder 3">
            <a:extLst>
              <a:ext uri="{FF2B5EF4-FFF2-40B4-BE49-F238E27FC236}">
                <a16:creationId xmlns:a16="http://schemas.microsoft.com/office/drawing/2014/main" id="{47AF7462-92A8-45C4-842B-25B51DE4202D}"/>
              </a:ext>
            </a:extLst>
          </p:cNvPr>
          <p:cNvSpPr>
            <a:spLocks noGrp="1"/>
          </p:cNvSpPr>
          <p:nvPr>
            <p:ph type="sldNum" sz="quarter" idx="12"/>
          </p:nvPr>
        </p:nvSpPr>
        <p:spPr/>
        <p:txBody>
          <a:bodyPr/>
          <a:lstStyle/>
          <a:p>
            <a:fld id="{48F63A3B-78C7-47BE-AE5E-E10140E04643}" type="slidenum">
              <a:rPr lang="en-US" smtClean="0"/>
              <a:t>18</a:t>
            </a:fld>
            <a:endParaRPr lang="en-US"/>
          </a:p>
        </p:txBody>
      </p:sp>
      <p:pic>
        <p:nvPicPr>
          <p:cNvPr id="5" name="Picture 4">
            <a:extLst>
              <a:ext uri="{FF2B5EF4-FFF2-40B4-BE49-F238E27FC236}">
                <a16:creationId xmlns:a16="http://schemas.microsoft.com/office/drawing/2014/main" id="{C913BC1F-547D-4D5F-8AAB-5AAAF3EA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
        <p:nvSpPr>
          <p:cNvPr id="9" name="Title 1">
            <a:extLst>
              <a:ext uri="{FF2B5EF4-FFF2-40B4-BE49-F238E27FC236}">
                <a16:creationId xmlns:a16="http://schemas.microsoft.com/office/drawing/2014/main" id="{EC4FD0BF-F8BC-489E-8C8E-7D40F2671E6E}"/>
              </a:ext>
            </a:extLst>
          </p:cNvPr>
          <p:cNvSpPr>
            <a:spLocks noGrp="1"/>
          </p:cNvSpPr>
          <p:nvPr>
            <p:ph type="title"/>
          </p:nvPr>
        </p:nvSpPr>
        <p:spPr>
          <a:xfrm>
            <a:off x="419100" y="150813"/>
            <a:ext cx="10515600" cy="1325562"/>
          </a:xfrm>
        </p:spPr>
        <p:txBody>
          <a:bodyPr/>
          <a:lstStyle/>
          <a:p>
            <a:r>
              <a:rPr lang="en-US" dirty="0">
                <a:solidFill>
                  <a:srgbClr val="FFC000"/>
                </a:solidFill>
                <a:effectLst>
                  <a:outerShdw blurRad="38100" dist="38100" dir="2700000" algn="tl">
                    <a:srgbClr val="000000">
                      <a:alpha val="43137"/>
                    </a:srgbClr>
                  </a:outerShdw>
                </a:effectLst>
                <a:latin typeface="Avenir LT Std 65 Medium" panose="020B0803020203020204" pitchFamily="34" charset="0"/>
              </a:rPr>
              <a:t>Yellow Cab </a:t>
            </a:r>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 Profit Analysis</a:t>
            </a:r>
            <a:endParaRPr lang="en-US" dirty="0">
              <a:effectLst>
                <a:outerShdw blurRad="38100" dist="38100" dir="2700000" algn="tl">
                  <a:srgbClr val="000000">
                    <a:alpha val="43137"/>
                  </a:srgbClr>
                </a:outerShdw>
              </a:effectLst>
            </a:endParaRPr>
          </a:p>
        </p:txBody>
      </p:sp>
      <p:pic>
        <p:nvPicPr>
          <p:cNvPr id="8" name="Picture 7" descr="Chart&#10;&#10;Description automatically generated">
            <a:extLst>
              <a:ext uri="{FF2B5EF4-FFF2-40B4-BE49-F238E27FC236}">
                <a16:creationId xmlns:a16="http://schemas.microsoft.com/office/drawing/2014/main" id="{51362BA4-AA1B-4105-92AE-93F5E8026CA3}"/>
              </a:ext>
            </a:extLst>
          </p:cNvPr>
          <p:cNvPicPr>
            <a:picLocks noChangeAspect="1"/>
          </p:cNvPicPr>
          <p:nvPr/>
        </p:nvPicPr>
        <p:blipFill>
          <a:blip r:embed="rId3"/>
          <a:stretch>
            <a:fillRect/>
          </a:stretch>
        </p:blipFill>
        <p:spPr>
          <a:xfrm>
            <a:off x="4234707" y="1561360"/>
            <a:ext cx="7538192" cy="4794990"/>
          </a:xfrm>
          <a:prstGeom prst="rect">
            <a:avLst/>
          </a:prstGeom>
        </p:spPr>
      </p:pic>
    </p:spTree>
    <p:extLst>
      <p:ext uri="{BB962C8B-B14F-4D97-AF65-F5344CB8AC3E}">
        <p14:creationId xmlns:p14="http://schemas.microsoft.com/office/powerpoint/2010/main" val="3308184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7FADE8-9129-4659-82D6-F2D4B3EA8608}"/>
              </a:ext>
            </a:extLst>
          </p:cNvPr>
          <p:cNvSpPr>
            <a:spLocks noGrp="1"/>
          </p:cNvSpPr>
          <p:nvPr>
            <p:ph type="sldNum" sz="quarter" idx="12"/>
          </p:nvPr>
        </p:nvSpPr>
        <p:spPr/>
        <p:txBody>
          <a:bodyPr/>
          <a:lstStyle/>
          <a:p>
            <a:fld id="{48F63A3B-78C7-47BE-AE5E-E10140E04643}" type="slidenum">
              <a:rPr lang="en-US" smtClean="0"/>
              <a:t>19</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2E9F0385-0304-442E-87F8-A3984835B74C}"/>
              </a:ext>
            </a:extLst>
          </p:cNvPr>
          <p:cNvPicPr>
            <a:picLocks noChangeAspect="1"/>
          </p:cNvPicPr>
          <p:nvPr/>
        </p:nvPicPr>
        <p:blipFill>
          <a:blip r:embed="rId2"/>
          <a:stretch>
            <a:fillRect/>
          </a:stretch>
        </p:blipFill>
        <p:spPr>
          <a:xfrm>
            <a:off x="4881460" y="1709529"/>
            <a:ext cx="6472339" cy="4586019"/>
          </a:xfrm>
          <a:prstGeom prst="rect">
            <a:avLst/>
          </a:prstGeom>
        </p:spPr>
      </p:pic>
      <p:sp>
        <p:nvSpPr>
          <p:cNvPr id="6" name="Title 1">
            <a:extLst>
              <a:ext uri="{FF2B5EF4-FFF2-40B4-BE49-F238E27FC236}">
                <a16:creationId xmlns:a16="http://schemas.microsoft.com/office/drawing/2014/main" id="{12D5B858-7D05-4C7E-9E84-33186689018C}"/>
              </a:ext>
            </a:extLst>
          </p:cNvPr>
          <p:cNvSpPr>
            <a:spLocks noGrp="1"/>
          </p:cNvSpPr>
          <p:nvPr>
            <p:ph type="title"/>
          </p:nvPr>
        </p:nvSpPr>
        <p:spPr>
          <a:xfrm>
            <a:off x="665922" y="136525"/>
            <a:ext cx="10515600" cy="1325563"/>
          </a:xfrm>
        </p:spPr>
        <p:txBody>
          <a:bodyPr/>
          <a:lstStyle/>
          <a:p>
            <a:r>
              <a:rPr lang="en-US" dirty="0">
                <a:solidFill>
                  <a:srgbClr val="FF0000"/>
                </a:solidFill>
                <a:effectLst>
                  <a:outerShdw blurRad="38100" dist="38100" dir="2700000" algn="tl">
                    <a:srgbClr val="000000">
                      <a:alpha val="43137"/>
                    </a:srgbClr>
                  </a:outerShdw>
                </a:effectLst>
                <a:latin typeface="Avenir LT Std 65 Medium" panose="020B0803020203020204" pitchFamily="34" charset="0"/>
              </a:rPr>
              <a:t>Loses</a:t>
            </a:r>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 by City</a:t>
            </a:r>
            <a:endParaRPr lang="en-US" dirty="0">
              <a:solidFill>
                <a:srgbClr val="FF6600"/>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CD4DD0B-17E3-444A-86DB-1DCB0692D2D9}"/>
              </a:ext>
            </a:extLst>
          </p:cNvPr>
          <p:cNvSpPr txBox="1"/>
          <p:nvPr/>
        </p:nvSpPr>
        <p:spPr>
          <a:xfrm>
            <a:off x="665922" y="1709530"/>
            <a:ext cx="3866320" cy="440120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rgbClr val="FFC000"/>
                </a:solidFill>
                <a:latin typeface="Avenir LT Std 45 Book" panose="020B0502020203020204" pitchFamily="34" charset="0"/>
              </a:rPr>
              <a:t>Yellow Cab </a:t>
            </a:r>
            <a:r>
              <a:rPr lang="en-US" sz="2800" dirty="0">
                <a:latin typeface="Avenir LT Std 45 Book" panose="020B0502020203020204" pitchFamily="34" charset="0"/>
              </a:rPr>
              <a:t>makes highest total loses in </a:t>
            </a:r>
            <a:r>
              <a:rPr lang="en-US" sz="2800" b="1" dirty="0">
                <a:latin typeface="Avenir LT Std 45 Book" panose="020B0502020203020204" pitchFamily="34" charset="0"/>
              </a:rPr>
              <a:t>Chicago</a:t>
            </a:r>
            <a:r>
              <a:rPr lang="en-US" sz="2800" dirty="0">
                <a:latin typeface="Avenir LT Std 45 Book" panose="020B0502020203020204" pitchFamily="34" charset="0"/>
              </a:rPr>
              <a:t>, followed by </a:t>
            </a:r>
            <a:r>
              <a:rPr lang="en-US" sz="2800" b="1" dirty="0">
                <a:latin typeface="Avenir LT Std 45 Book" panose="020B0502020203020204" pitchFamily="34" charset="0"/>
              </a:rPr>
              <a:t>Boston</a:t>
            </a:r>
            <a:r>
              <a:rPr lang="en-US" sz="2800" dirty="0">
                <a:latin typeface="Avenir LT Std 45 Book" panose="020B0502020203020204" pitchFamily="34" charset="0"/>
              </a:rPr>
              <a:t> and </a:t>
            </a:r>
            <a:r>
              <a:rPr lang="en-US" sz="2800" b="1" dirty="0">
                <a:latin typeface="Avenir LT Std 45 Book" panose="020B0502020203020204" pitchFamily="34" charset="0"/>
              </a:rPr>
              <a:t>Washington</a:t>
            </a:r>
            <a:r>
              <a:rPr lang="en-US" sz="2800" dirty="0">
                <a:latin typeface="Avenir LT Std 45 Book" panose="020B0502020203020204" pitchFamily="34" charset="0"/>
              </a:rPr>
              <a:t>.</a:t>
            </a:r>
          </a:p>
          <a:p>
            <a:pPr marL="457200" indent="-457200">
              <a:buFont typeface="Wingdings" panose="05000000000000000000" pitchFamily="2" charset="2"/>
              <a:buChar char="Ø"/>
            </a:pPr>
            <a:endParaRPr lang="en-US" sz="2800" dirty="0">
              <a:latin typeface="Avenir LT Std 45 Book" panose="020B0502020203020204" pitchFamily="34" charset="0"/>
            </a:endParaRPr>
          </a:p>
          <a:p>
            <a:pPr marL="457200" indent="-457200">
              <a:buFont typeface="Wingdings" panose="05000000000000000000" pitchFamily="2" charset="2"/>
              <a:buChar char="Ø"/>
            </a:pPr>
            <a:r>
              <a:rPr lang="en-US" sz="2800" dirty="0">
                <a:solidFill>
                  <a:srgbClr val="FF0066"/>
                </a:solidFill>
                <a:latin typeface="Avenir LT Std 45 Book" panose="020B0502020203020204" pitchFamily="34" charset="0"/>
              </a:rPr>
              <a:t>Pink Cab </a:t>
            </a:r>
            <a:r>
              <a:rPr lang="en-US" sz="2800" dirty="0">
                <a:latin typeface="Avenir LT Std 45 Book" panose="020B0502020203020204" pitchFamily="34" charset="0"/>
              </a:rPr>
              <a:t>makes highest total loses in </a:t>
            </a:r>
            <a:r>
              <a:rPr lang="en-US" sz="2800" b="1" dirty="0">
                <a:latin typeface="Avenir LT Std 45 Book" panose="020B0502020203020204" pitchFamily="34" charset="0"/>
              </a:rPr>
              <a:t>Chicago</a:t>
            </a:r>
            <a:r>
              <a:rPr lang="en-US" sz="2800" dirty="0">
                <a:latin typeface="Avenir LT Std 45 Book" panose="020B0502020203020204" pitchFamily="34" charset="0"/>
              </a:rPr>
              <a:t> and </a:t>
            </a:r>
            <a:r>
              <a:rPr lang="en-US" sz="2800" b="1" dirty="0">
                <a:latin typeface="Avenir LT Std 45 Book" panose="020B0502020203020204" pitchFamily="34" charset="0"/>
              </a:rPr>
              <a:t>Los Angeles</a:t>
            </a:r>
            <a:r>
              <a:rPr lang="en-US" sz="2800" dirty="0">
                <a:latin typeface="Avenir LT Std 45 Book" panose="020B0502020203020204" pitchFamily="34" charset="0"/>
              </a:rPr>
              <a:t>.</a:t>
            </a:r>
          </a:p>
        </p:txBody>
      </p:sp>
    </p:spTree>
    <p:extLst>
      <p:ext uri="{BB962C8B-B14F-4D97-AF65-F5344CB8AC3E}">
        <p14:creationId xmlns:p14="http://schemas.microsoft.com/office/powerpoint/2010/main" val="402587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9541" y="619539"/>
            <a:ext cx="6858002" cy="5618924"/>
          </a:xfrm>
          <a:solidFill>
            <a:srgbClr val="3B3B3B"/>
          </a:solidFill>
        </p:spPr>
        <p:txBody>
          <a:bodyPr vert="vert270" anchor="t" anchorCtr="0"/>
          <a:lstStyle/>
          <a:p>
            <a:br>
              <a:rPr lang="en-US" dirty="0"/>
            </a:br>
            <a:br>
              <a:rPr lang="en-US" dirty="0"/>
            </a:br>
            <a:br>
              <a:rPr lang="en-US" dirty="0"/>
            </a:br>
            <a:r>
              <a:rPr lang="en-US" b="1" dirty="0">
                <a:solidFill>
                  <a:srgbClr val="FF6600"/>
                </a:solidFill>
                <a:effectLst>
                  <a:outerShdw blurRad="38100" dist="38100" dir="2700000" algn="tl">
                    <a:srgbClr val="000000">
                      <a:alpha val="43137"/>
                    </a:srgbClr>
                  </a:outerShdw>
                </a:effectLst>
                <a:latin typeface="Avenir LT Std 65 Medium" panose="020B0803020203020204" pitchFamily="34"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953536" y="619540"/>
            <a:ext cx="6858004" cy="5618924"/>
          </a:xfrm>
        </p:spPr>
        <p:txBody>
          <a:bodyPr vert="vert270">
            <a:normAutofit/>
          </a:bodyPr>
          <a:lstStyle/>
          <a:p>
            <a:endParaRPr lang="en-US" dirty="0">
              <a:solidFill>
                <a:srgbClr val="FF6600"/>
              </a:solidFill>
              <a:latin typeface="Avenir LT Std 65 Medium" panose="020B0803020203020204" pitchFamily="34" charset="0"/>
            </a:endParaRPr>
          </a:p>
          <a:p>
            <a:pPr algn="just"/>
            <a:r>
              <a:rPr lang="en-US" dirty="0">
                <a:solidFill>
                  <a:srgbClr val="FF6600"/>
                </a:solidFill>
                <a:latin typeface="Avenir LT Std 65 Medium" panose="020B0803020203020204" pitchFamily="34" charset="0"/>
              </a:rPr>
              <a:t>   </a:t>
            </a:r>
          </a:p>
          <a:p>
            <a:pPr algn="just"/>
            <a:r>
              <a:rPr lang="en-US" sz="2800" dirty="0">
                <a:solidFill>
                  <a:srgbClr val="FF6600"/>
                </a:solidFill>
                <a:latin typeface="Avenir LT Std 65 Medium" panose="020B0803020203020204" pitchFamily="34" charset="0"/>
              </a:rPr>
              <a:t>         </a:t>
            </a:r>
          </a:p>
          <a:p>
            <a:pPr marL="457200" indent="-457200" algn="just">
              <a:buFont typeface="Wingdings" panose="05000000000000000000" pitchFamily="2" charset="2"/>
              <a:buChar char="q"/>
            </a:pPr>
            <a:r>
              <a:rPr lang="en-US" sz="2800" dirty="0">
                <a:solidFill>
                  <a:srgbClr val="FF6600"/>
                </a:solidFill>
                <a:latin typeface="Avenir LT Std 65 Medium" panose="020B0803020203020204" pitchFamily="34" charset="0"/>
              </a:rPr>
              <a:t>   Executive Summary</a:t>
            </a:r>
          </a:p>
          <a:p>
            <a:pPr marL="457200" indent="-457200" algn="just">
              <a:buFont typeface="Wingdings" panose="05000000000000000000" pitchFamily="2" charset="2"/>
              <a:buChar char="q"/>
            </a:pPr>
            <a:r>
              <a:rPr lang="en-US" sz="2800" dirty="0">
                <a:solidFill>
                  <a:srgbClr val="FF6600"/>
                </a:solidFill>
                <a:latin typeface="Avenir LT Std 65 Medium" panose="020B0803020203020204" pitchFamily="34" charset="0"/>
              </a:rPr>
              <a:t>   Problem Statement</a:t>
            </a:r>
          </a:p>
          <a:p>
            <a:pPr marL="457200" indent="-457200" algn="just">
              <a:buFont typeface="Wingdings" panose="05000000000000000000" pitchFamily="2" charset="2"/>
              <a:buChar char="q"/>
            </a:pPr>
            <a:r>
              <a:rPr lang="en-US" sz="2800" dirty="0">
                <a:solidFill>
                  <a:srgbClr val="FF6600"/>
                </a:solidFill>
                <a:latin typeface="Avenir LT Std 65 Medium" panose="020B0803020203020204" pitchFamily="34" charset="0"/>
              </a:rPr>
              <a:t>   Methodology</a:t>
            </a:r>
          </a:p>
          <a:p>
            <a:pPr marL="457200" indent="-457200" algn="just">
              <a:buFont typeface="Wingdings" panose="05000000000000000000" pitchFamily="2" charset="2"/>
              <a:buChar char="q"/>
            </a:pPr>
            <a:r>
              <a:rPr lang="en-US" sz="2800" dirty="0">
                <a:solidFill>
                  <a:srgbClr val="FF6600"/>
                </a:solidFill>
                <a:latin typeface="Avenir LT Std 65 Medium" panose="020B0803020203020204" pitchFamily="34" charset="0"/>
              </a:rPr>
              <a:t>   Data Preparation</a:t>
            </a:r>
          </a:p>
          <a:p>
            <a:pPr marL="457200" indent="-457200" algn="just">
              <a:buFont typeface="Wingdings" panose="05000000000000000000" pitchFamily="2" charset="2"/>
              <a:buChar char="q"/>
            </a:pPr>
            <a:r>
              <a:rPr lang="en-US" sz="2800" dirty="0">
                <a:solidFill>
                  <a:srgbClr val="FF6600"/>
                </a:solidFill>
                <a:latin typeface="Avenir LT Std 65 Medium" panose="020B0803020203020204" pitchFamily="34" charset="0"/>
              </a:rPr>
              <a:t>   EDA</a:t>
            </a:r>
          </a:p>
          <a:p>
            <a:pPr marL="457200" indent="-457200" algn="just">
              <a:buFont typeface="Wingdings" panose="05000000000000000000" pitchFamily="2" charset="2"/>
              <a:buChar char="q"/>
            </a:pPr>
            <a:r>
              <a:rPr lang="en-US" sz="2800" dirty="0">
                <a:solidFill>
                  <a:srgbClr val="FF6600"/>
                </a:solidFill>
                <a:latin typeface="Avenir LT Std 65 Medium" panose="020B0803020203020204" pitchFamily="34" charset="0"/>
              </a:rPr>
              <a:t>   EDA Summary</a:t>
            </a:r>
          </a:p>
          <a:p>
            <a:pPr marL="457200" indent="-457200" algn="just">
              <a:buFont typeface="Wingdings" panose="05000000000000000000" pitchFamily="2" charset="2"/>
              <a:buChar char="q"/>
            </a:pPr>
            <a:r>
              <a:rPr lang="en-US" sz="2800" dirty="0">
                <a:solidFill>
                  <a:srgbClr val="FF6600"/>
                </a:solidFill>
                <a:latin typeface="Avenir LT Std 65 Medium" panose="020B0803020203020204" pitchFamily="34" charset="0"/>
              </a:rPr>
              <a:t>   Forecast</a:t>
            </a:r>
          </a:p>
          <a:p>
            <a:pPr marL="457200" indent="-457200" algn="just">
              <a:buFont typeface="Wingdings" panose="05000000000000000000" pitchFamily="2" charset="2"/>
              <a:buChar char="q"/>
            </a:pPr>
            <a:r>
              <a:rPr lang="en-US" sz="2800" dirty="0">
                <a:solidFill>
                  <a:srgbClr val="FF6600"/>
                </a:solidFill>
                <a:latin typeface="Avenir LT Std 65 Medium" panose="020B0803020203020204" pitchFamily="34" charset="0"/>
              </a:rPr>
              <a:t>   Recommendations</a:t>
            </a:r>
          </a:p>
          <a:p>
            <a:endParaRPr lang="en-US" sz="3200" dirty="0">
              <a:solidFill>
                <a:srgbClr val="FF6600"/>
              </a:solidFill>
              <a:latin typeface="Avenir LT Std 65 Medium" panose="020B0803020203020204" pitchFamily="34" charset="0"/>
            </a:endParaRPr>
          </a:p>
          <a:p>
            <a:endParaRPr lang="en-US" dirty="0">
              <a:solidFill>
                <a:srgbClr val="FF6600"/>
              </a:solidFill>
              <a:latin typeface="Avenir LT Std 65 Medium" panose="020B0803020203020204" pitchFamily="34" charset="0"/>
            </a:endParaRPr>
          </a:p>
          <a:p>
            <a:endParaRPr lang="en-US" dirty="0">
              <a:solidFill>
                <a:srgbClr val="FF6600"/>
              </a:solidFill>
              <a:latin typeface="Avenir LT Std 65 Medium" panose="020B0803020203020204" pitchFamily="34"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0BB82B-15F4-4D11-9769-0E86FCFB09B7}"/>
              </a:ext>
            </a:extLst>
          </p:cNvPr>
          <p:cNvSpPr>
            <a:spLocks noGrp="1"/>
          </p:cNvSpPr>
          <p:nvPr>
            <p:ph type="sldNum" sz="quarter" idx="12"/>
          </p:nvPr>
        </p:nvSpPr>
        <p:spPr/>
        <p:txBody>
          <a:bodyPr/>
          <a:lstStyle/>
          <a:p>
            <a:fld id="{48F63A3B-78C7-47BE-AE5E-E10140E04643}" type="slidenum">
              <a:rPr lang="en-US" smtClean="0"/>
              <a:t>20</a:t>
            </a:fld>
            <a:endParaRPr lang="en-US"/>
          </a:p>
        </p:txBody>
      </p:sp>
      <p:pic>
        <p:nvPicPr>
          <p:cNvPr id="5" name="Picture 4" descr="Timeline&#10;&#10;Description automatically generated with medium confidence">
            <a:extLst>
              <a:ext uri="{FF2B5EF4-FFF2-40B4-BE49-F238E27FC236}">
                <a16:creationId xmlns:a16="http://schemas.microsoft.com/office/drawing/2014/main" id="{74DFF640-E59B-4E8F-92BD-D937CEE82D1D}"/>
              </a:ext>
            </a:extLst>
          </p:cNvPr>
          <p:cNvPicPr>
            <a:picLocks noChangeAspect="1"/>
          </p:cNvPicPr>
          <p:nvPr/>
        </p:nvPicPr>
        <p:blipFill>
          <a:blip r:embed="rId2"/>
          <a:stretch>
            <a:fillRect/>
          </a:stretch>
        </p:blipFill>
        <p:spPr>
          <a:xfrm>
            <a:off x="4187687" y="1352013"/>
            <a:ext cx="7764950" cy="5004337"/>
          </a:xfrm>
          <a:prstGeom prst="rect">
            <a:avLst/>
          </a:prstGeom>
        </p:spPr>
      </p:pic>
      <p:sp>
        <p:nvSpPr>
          <p:cNvPr id="6" name="Title 1">
            <a:extLst>
              <a:ext uri="{FF2B5EF4-FFF2-40B4-BE49-F238E27FC236}">
                <a16:creationId xmlns:a16="http://schemas.microsoft.com/office/drawing/2014/main" id="{A9C65E81-83B3-49F0-BCF8-E361A20A5175}"/>
              </a:ext>
            </a:extLst>
          </p:cNvPr>
          <p:cNvSpPr>
            <a:spLocks noGrp="1"/>
          </p:cNvSpPr>
          <p:nvPr>
            <p:ph type="title"/>
          </p:nvPr>
        </p:nvSpPr>
        <p:spPr>
          <a:xfrm>
            <a:off x="838200" y="136525"/>
            <a:ext cx="10515600" cy="1325563"/>
          </a:xfrm>
        </p:spPr>
        <p:txBody>
          <a:bodyPr/>
          <a:lstStyle/>
          <a:p>
            <a:pPr algn="ctr"/>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Analyzing Chicago </a:t>
            </a:r>
            <a:r>
              <a:rPr lang="en-US" dirty="0">
                <a:solidFill>
                  <a:srgbClr val="FF0000"/>
                </a:solidFill>
                <a:effectLst>
                  <a:outerShdw blurRad="38100" dist="38100" dir="2700000" algn="tl">
                    <a:srgbClr val="000000">
                      <a:alpha val="43137"/>
                    </a:srgbClr>
                  </a:outerShdw>
                </a:effectLst>
                <a:latin typeface="Avenir LT Std 65 Medium" panose="020B0803020203020204" pitchFamily="34" charset="0"/>
              </a:rPr>
              <a:t>Non-Profitable</a:t>
            </a:r>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 Trips – </a:t>
            </a:r>
            <a:r>
              <a:rPr lang="en-US" dirty="0">
                <a:solidFill>
                  <a:srgbClr val="FF0066"/>
                </a:solidFill>
                <a:effectLst>
                  <a:outerShdw blurRad="38100" dist="38100" dir="2700000" algn="tl">
                    <a:srgbClr val="000000">
                      <a:alpha val="43137"/>
                    </a:srgbClr>
                  </a:outerShdw>
                </a:effectLst>
                <a:latin typeface="Avenir LT Std 65 Medium" panose="020B0803020203020204" pitchFamily="34" charset="0"/>
              </a:rPr>
              <a:t>Pink Cab</a:t>
            </a:r>
            <a:endParaRPr lang="en-US" dirty="0">
              <a:solidFill>
                <a:srgbClr val="FF0066"/>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BA304AA4-EDE2-44A7-92B9-15FF96AEC685}"/>
              </a:ext>
            </a:extLst>
          </p:cNvPr>
          <p:cNvSpPr txBox="1"/>
          <p:nvPr/>
        </p:nvSpPr>
        <p:spPr>
          <a:xfrm>
            <a:off x="569843" y="1352013"/>
            <a:ext cx="3392557"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FF0000"/>
                </a:solidFill>
                <a:latin typeface="Avenir Next LT Pro Demi" panose="020B0704020202020204" pitchFamily="34" charset="0"/>
              </a:rPr>
              <a:t>Red</a:t>
            </a:r>
            <a:r>
              <a:rPr lang="en-US" dirty="0">
                <a:latin typeface="Avenir Next LT Pro Demi" panose="020B0704020202020204" pitchFamily="34" charset="0"/>
              </a:rPr>
              <a:t> represents trips that did not make profit (</a:t>
            </a:r>
            <a:r>
              <a:rPr lang="en-US" dirty="0">
                <a:solidFill>
                  <a:srgbClr val="FF0000"/>
                </a:solidFill>
                <a:latin typeface="Avenir Next LT Pro Demi" panose="020B0704020202020204" pitchFamily="34" charset="0"/>
              </a:rPr>
              <a:t>Loss</a:t>
            </a:r>
            <a:r>
              <a:rPr lang="en-US" dirty="0">
                <a:latin typeface="Avenir Next LT Pro Demi" panose="020B0704020202020204" pitchFamily="34" charset="0"/>
              </a:rPr>
              <a:t>).</a:t>
            </a:r>
          </a:p>
          <a:p>
            <a:pPr marL="285750" indent="-285750">
              <a:buFont typeface="Wingdings" panose="05000000000000000000" pitchFamily="2" charset="2"/>
              <a:buChar char="Ø"/>
            </a:pPr>
            <a:endParaRPr lang="en-US" dirty="0">
              <a:latin typeface="Avenir Next LT Pro Demi" panose="020B0704020202020204" pitchFamily="34" charset="0"/>
            </a:endParaRPr>
          </a:p>
          <a:p>
            <a:pPr marL="285750" indent="-285750">
              <a:buFont typeface="Wingdings" panose="05000000000000000000" pitchFamily="2" charset="2"/>
              <a:buChar char="Ø"/>
            </a:pPr>
            <a:r>
              <a:rPr lang="en-US" dirty="0">
                <a:latin typeface="Avenir Next LT Pro Demi" panose="020B0704020202020204" pitchFamily="34" charset="0"/>
              </a:rPr>
              <a:t>Cab expenses was higher than Cab revenue for </a:t>
            </a:r>
            <a:r>
              <a:rPr lang="en-US" dirty="0">
                <a:solidFill>
                  <a:srgbClr val="FF0000"/>
                </a:solidFill>
                <a:latin typeface="Avenir Next LT Pro Demi" panose="020B0704020202020204" pitchFamily="34" charset="0"/>
              </a:rPr>
              <a:t>non-profitable</a:t>
            </a:r>
            <a:r>
              <a:rPr lang="en-US" dirty="0">
                <a:latin typeface="Avenir Next LT Pro Demi" panose="020B0704020202020204" pitchFamily="34" charset="0"/>
              </a:rPr>
              <a:t> trips.</a:t>
            </a:r>
          </a:p>
          <a:p>
            <a:pPr marL="285750" indent="-285750">
              <a:buFont typeface="Wingdings" panose="05000000000000000000" pitchFamily="2" charset="2"/>
              <a:buChar char="Ø"/>
            </a:pPr>
            <a:endParaRPr lang="en-US" dirty="0">
              <a:latin typeface="Avenir Next LT Pro Demi" panose="020B0704020202020204" pitchFamily="34" charset="0"/>
            </a:endParaRPr>
          </a:p>
          <a:p>
            <a:pPr marL="285750" indent="-285750">
              <a:buFont typeface="Wingdings" panose="05000000000000000000" pitchFamily="2" charset="2"/>
              <a:buChar char="Ø"/>
            </a:pPr>
            <a:r>
              <a:rPr lang="en-US" dirty="0">
                <a:latin typeface="Avenir Next LT Pro Demi" panose="020B0704020202020204" pitchFamily="34" charset="0"/>
              </a:rPr>
              <a:t>In 2016, consistent </a:t>
            </a:r>
            <a:r>
              <a:rPr lang="en-US" dirty="0">
                <a:solidFill>
                  <a:srgbClr val="FF0000"/>
                </a:solidFill>
                <a:latin typeface="Avenir Next LT Pro Demi" panose="020B0704020202020204" pitchFamily="34" charset="0"/>
              </a:rPr>
              <a:t>non-profitable</a:t>
            </a:r>
            <a:r>
              <a:rPr lang="en-US" dirty="0">
                <a:latin typeface="Avenir Next LT Pro Demi" panose="020B0704020202020204" pitchFamily="34" charset="0"/>
              </a:rPr>
              <a:t> trips made during month of April, July, August, September, October.</a:t>
            </a:r>
          </a:p>
          <a:p>
            <a:pPr marL="285750" indent="-285750">
              <a:buFont typeface="Wingdings" panose="05000000000000000000" pitchFamily="2" charset="2"/>
              <a:buChar char="Ø"/>
            </a:pPr>
            <a:endParaRPr lang="en-US" dirty="0">
              <a:latin typeface="Avenir Next LT Pro Demi" panose="020B0704020202020204" pitchFamily="34" charset="0"/>
            </a:endParaRPr>
          </a:p>
          <a:p>
            <a:pPr marL="285750" indent="-285750">
              <a:buFont typeface="Wingdings" panose="05000000000000000000" pitchFamily="2" charset="2"/>
              <a:buChar char="Ø"/>
            </a:pPr>
            <a:r>
              <a:rPr lang="en-US" dirty="0">
                <a:latin typeface="Avenir Next LT Pro Demi" panose="020B0704020202020204" pitchFamily="34" charset="0"/>
              </a:rPr>
              <a:t>In 2017 and 2018, although several </a:t>
            </a:r>
            <a:r>
              <a:rPr lang="en-US" dirty="0">
                <a:solidFill>
                  <a:srgbClr val="FF0000"/>
                </a:solidFill>
                <a:latin typeface="Avenir Next LT Pro Demi" panose="020B0704020202020204" pitchFamily="34" charset="0"/>
              </a:rPr>
              <a:t>non-profitable</a:t>
            </a:r>
            <a:r>
              <a:rPr lang="en-US" dirty="0">
                <a:latin typeface="Avenir Next LT Pro Demi" panose="020B0704020202020204" pitchFamily="34" charset="0"/>
              </a:rPr>
              <a:t> trips were made across many months, they are less in comparison with the year 2016.</a:t>
            </a:r>
          </a:p>
          <a:p>
            <a:pPr marL="285750" indent="-285750">
              <a:buFont typeface="Wingdings" panose="05000000000000000000" pitchFamily="2" charset="2"/>
              <a:buChar char="Ø"/>
            </a:pPr>
            <a:endParaRPr lang="en-US" dirty="0">
              <a:latin typeface="Avenir Next LT Pro Demi" panose="020B0704020202020204" pitchFamily="34" charset="0"/>
            </a:endParaRPr>
          </a:p>
        </p:txBody>
      </p:sp>
    </p:spTree>
    <p:extLst>
      <p:ext uri="{BB962C8B-B14F-4D97-AF65-F5344CB8AC3E}">
        <p14:creationId xmlns:p14="http://schemas.microsoft.com/office/powerpoint/2010/main" val="421187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0BB82B-15F4-4D11-9769-0E86FCFB09B7}"/>
              </a:ext>
            </a:extLst>
          </p:cNvPr>
          <p:cNvSpPr>
            <a:spLocks noGrp="1"/>
          </p:cNvSpPr>
          <p:nvPr>
            <p:ph type="sldNum" sz="quarter" idx="12"/>
          </p:nvPr>
        </p:nvSpPr>
        <p:spPr/>
        <p:txBody>
          <a:bodyPr/>
          <a:lstStyle/>
          <a:p>
            <a:fld id="{48F63A3B-78C7-47BE-AE5E-E10140E04643}" type="slidenum">
              <a:rPr lang="en-US" smtClean="0"/>
              <a:t>21</a:t>
            </a:fld>
            <a:endParaRPr lang="en-US"/>
          </a:p>
        </p:txBody>
      </p:sp>
      <p:pic>
        <p:nvPicPr>
          <p:cNvPr id="5" name="Picture 4" descr="Timeline&#10;&#10;Description automatically generated">
            <a:extLst>
              <a:ext uri="{FF2B5EF4-FFF2-40B4-BE49-F238E27FC236}">
                <a16:creationId xmlns:a16="http://schemas.microsoft.com/office/drawing/2014/main" id="{1261BBEE-B7ED-47C3-A6B5-72B6F6071824}"/>
              </a:ext>
            </a:extLst>
          </p:cNvPr>
          <p:cNvPicPr>
            <a:picLocks noChangeAspect="1"/>
          </p:cNvPicPr>
          <p:nvPr/>
        </p:nvPicPr>
        <p:blipFill>
          <a:blip r:embed="rId2"/>
          <a:stretch>
            <a:fillRect/>
          </a:stretch>
        </p:blipFill>
        <p:spPr>
          <a:xfrm>
            <a:off x="4240696" y="1354528"/>
            <a:ext cx="7608613" cy="5001822"/>
          </a:xfrm>
          <a:prstGeom prst="rect">
            <a:avLst/>
          </a:prstGeom>
        </p:spPr>
      </p:pic>
      <p:sp>
        <p:nvSpPr>
          <p:cNvPr id="10" name="Title 1">
            <a:extLst>
              <a:ext uri="{FF2B5EF4-FFF2-40B4-BE49-F238E27FC236}">
                <a16:creationId xmlns:a16="http://schemas.microsoft.com/office/drawing/2014/main" id="{E01F503A-5C4E-4706-806D-D83E7ABB7788}"/>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Analyzing Chicago </a:t>
            </a:r>
            <a:r>
              <a:rPr lang="en-US" dirty="0">
                <a:solidFill>
                  <a:srgbClr val="FF0000"/>
                </a:solidFill>
                <a:effectLst>
                  <a:outerShdw blurRad="38100" dist="38100" dir="2700000" algn="tl">
                    <a:srgbClr val="000000">
                      <a:alpha val="43137"/>
                    </a:srgbClr>
                  </a:outerShdw>
                </a:effectLst>
                <a:latin typeface="Avenir LT Std 65 Medium" panose="020B0803020203020204" pitchFamily="34" charset="0"/>
              </a:rPr>
              <a:t>Non-Profitable</a:t>
            </a:r>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 Trips – </a:t>
            </a:r>
            <a:r>
              <a:rPr lang="en-US" dirty="0">
                <a:solidFill>
                  <a:srgbClr val="FFC000"/>
                </a:solidFill>
                <a:effectLst>
                  <a:outerShdw blurRad="38100" dist="38100" dir="2700000" algn="tl">
                    <a:srgbClr val="000000">
                      <a:alpha val="43137"/>
                    </a:srgbClr>
                  </a:outerShdw>
                </a:effectLst>
                <a:latin typeface="Avenir LT Std 65 Medium" panose="020B0803020203020204" pitchFamily="34" charset="0"/>
              </a:rPr>
              <a:t>Yellow Cab</a:t>
            </a:r>
            <a:endParaRPr lang="en-US" dirty="0">
              <a:solidFill>
                <a:srgbClr val="FFC000"/>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AA9C375C-F822-4D8F-845B-F8D6CB736C9A}"/>
              </a:ext>
            </a:extLst>
          </p:cNvPr>
          <p:cNvSpPr txBox="1"/>
          <p:nvPr/>
        </p:nvSpPr>
        <p:spPr>
          <a:xfrm>
            <a:off x="503582" y="1678146"/>
            <a:ext cx="3392557" cy="4678204"/>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Avenir Next LT Pro Demi" panose="020B0704020202020204" pitchFamily="34" charset="0"/>
              </a:rPr>
              <a:t>For </a:t>
            </a:r>
            <a:r>
              <a:rPr lang="en-US" sz="2000" dirty="0">
                <a:solidFill>
                  <a:srgbClr val="FFC000"/>
                </a:solidFill>
                <a:latin typeface="Avenir Next LT Pro Demi" panose="020B0704020202020204" pitchFamily="34" charset="0"/>
              </a:rPr>
              <a:t>Yellow Cab</a:t>
            </a:r>
            <a:r>
              <a:rPr lang="en-US" sz="2000" dirty="0">
                <a:latin typeface="Avenir Next LT Pro Demi" panose="020B0704020202020204" pitchFamily="34" charset="0"/>
              </a:rPr>
              <a:t>, July and August has highest number of </a:t>
            </a:r>
            <a:r>
              <a:rPr lang="en-US" sz="2000" dirty="0">
                <a:solidFill>
                  <a:srgbClr val="FF0000"/>
                </a:solidFill>
                <a:latin typeface="Avenir Next LT Pro Demi" panose="020B0704020202020204" pitchFamily="34" charset="0"/>
              </a:rPr>
              <a:t>non-profitable</a:t>
            </a:r>
            <a:r>
              <a:rPr lang="en-US" sz="2000" dirty="0">
                <a:latin typeface="Avenir Next LT Pro Demi" panose="020B0704020202020204" pitchFamily="34" charset="0"/>
              </a:rPr>
              <a:t> trips across all years.</a:t>
            </a:r>
          </a:p>
          <a:p>
            <a:pPr marL="285750" indent="-285750">
              <a:buFont typeface="Wingdings" panose="05000000000000000000" pitchFamily="2" charset="2"/>
              <a:buChar char="Ø"/>
            </a:pPr>
            <a:endParaRPr lang="en-US" sz="2000" dirty="0">
              <a:latin typeface="Avenir Next LT Pro Demi" panose="020B0704020202020204" pitchFamily="34" charset="0"/>
            </a:endParaRPr>
          </a:p>
          <a:p>
            <a:pPr marL="285750" indent="-285750">
              <a:buFont typeface="Wingdings" panose="05000000000000000000" pitchFamily="2" charset="2"/>
              <a:buChar char="Ø"/>
            </a:pPr>
            <a:r>
              <a:rPr lang="en-US" sz="2000" dirty="0">
                <a:latin typeface="Avenir Next LT Pro Demi" panose="020B0704020202020204" pitchFamily="34" charset="0"/>
              </a:rPr>
              <a:t>2017 saw highest number of </a:t>
            </a:r>
            <a:r>
              <a:rPr lang="en-US" sz="2000" dirty="0">
                <a:solidFill>
                  <a:srgbClr val="FF0000"/>
                </a:solidFill>
                <a:latin typeface="Avenir Next LT Pro Demi" panose="020B0704020202020204" pitchFamily="34" charset="0"/>
              </a:rPr>
              <a:t>non-profitable</a:t>
            </a:r>
            <a:r>
              <a:rPr lang="en-US" sz="2000" dirty="0">
                <a:latin typeface="Avenir Next LT Pro Demi" panose="020B0704020202020204" pitchFamily="34" charset="0"/>
              </a:rPr>
              <a:t> trips across many months and 2018 saw the lowest number of </a:t>
            </a:r>
            <a:r>
              <a:rPr lang="en-US" sz="2000" dirty="0">
                <a:solidFill>
                  <a:srgbClr val="FF0000"/>
                </a:solidFill>
                <a:latin typeface="Avenir Next LT Pro Demi" panose="020B0704020202020204" pitchFamily="34" charset="0"/>
              </a:rPr>
              <a:t>non-profitable</a:t>
            </a:r>
            <a:r>
              <a:rPr lang="en-US" sz="2000" dirty="0">
                <a:latin typeface="Avenir Next LT Pro Demi" panose="020B0704020202020204" pitchFamily="34" charset="0"/>
              </a:rPr>
              <a:t> trips compared to other years.</a:t>
            </a:r>
          </a:p>
          <a:p>
            <a:pPr marL="285750" indent="-285750">
              <a:buFont typeface="Wingdings" panose="05000000000000000000" pitchFamily="2" charset="2"/>
              <a:buChar char="Ø"/>
            </a:pPr>
            <a:endParaRPr lang="en-US" sz="2000" dirty="0">
              <a:latin typeface="Avenir Next LT Pro Demi" panose="020B0704020202020204" pitchFamily="34" charset="0"/>
            </a:endParaRPr>
          </a:p>
        </p:txBody>
      </p:sp>
    </p:spTree>
    <p:extLst>
      <p:ext uri="{BB962C8B-B14F-4D97-AF65-F5344CB8AC3E}">
        <p14:creationId xmlns:p14="http://schemas.microsoft.com/office/powerpoint/2010/main" val="1236845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2774B-7AA4-45A8-BC2C-6C7B8252754D}"/>
              </a:ext>
            </a:extLst>
          </p:cNvPr>
          <p:cNvSpPr>
            <a:spLocks noGrp="1"/>
          </p:cNvSpPr>
          <p:nvPr>
            <p:ph idx="1"/>
          </p:nvPr>
        </p:nvSpPr>
        <p:spPr>
          <a:xfrm>
            <a:off x="838199" y="1825625"/>
            <a:ext cx="3654287" cy="4351338"/>
          </a:xfrm>
        </p:spPr>
        <p:txBody>
          <a:bodyPr>
            <a:normAutofit/>
          </a:bodyPr>
          <a:lstStyle/>
          <a:p>
            <a:pPr>
              <a:buFont typeface="Wingdings" panose="05000000000000000000" pitchFamily="2" charset="2"/>
              <a:buChar char="Ø"/>
            </a:pPr>
            <a:r>
              <a:rPr lang="en-US" dirty="0">
                <a:solidFill>
                  <a:srgbClr val="FFC000"/>
                </a:solidFill>
                <a:latin typeface="Avenir Next LT Pro Demi" panose="020B0704020202020204" pitchFamily="34" charset="0"/>
              </a:rPr>
              <a:t>Yellow Cab’s </a:t>
            </a:r>
            <a:r>
              <a:rPr lang="en-US" dirty="0">
                <a:latin typeface="Avenir Next LT Pro Demi" panose="020B0704020202020204" pitchFamily="34" charset="0"/>
              </a:rPr>
              <a:t>total Profit outperforms </a:t>
            </a:r>
            <a:r>
              <a:rPr lang="en-US" dirty="0">
                <a:solidFill>
                  <a:srgbClr val="FF0066"/>
                </a:solidFill>
                <a:latin typeface="Avenir Next LT Pro Demi" panose="020B0704020202020204" pitchFamily="34" charset="0"/>
              </a:rPr>
              <a:t>Pink Cab </a:t>
            </a:r>
            <a:r>
              <a:rPr lang="en-US" dirty="0">
                <a:latin typeface="Avenir Next LT Pro Demi" panose="020B0704020202020204" pitchFamily="34" charset="0"/>
              </a:rPr>
              <a:t>across all cities. </a:t>
            </a:r>
          </a:p>
          <a:p>
            <a:pPr>
              <a:buFont typeface="Wingdings" panose="05000000000000000000" pitchFamily="2" charset="2"/>
              <a:buChar char="Ø"/>
            </a:pPr>
            <a:endParaRPr lang="en-US" dirty="0">
              <a:latin typeface="Avenir Next LT Pro Demi" panose="020B0704020202020204" pitchFamily="34" charset="0"/>
            </a:endParaRPr>
          </a:p>
          <a:p>
            <a:pPr>
              <a:buFont typeface="Wingdings" panose="05000000000000000000" pitchFamily="2" charset="2"/>
              <a:buChar char="Ø"/>
            </a:pPr>
            <a:r>
              <a:rPr lang="en-US" dirty="0">
                <a:latin typeface="Avenir Next LT Pro Demi" panose="020B0704020202020204" pitchFamily="34" charset="0"/>
              </a:rPr>
              <a:t>Highest total profit for both Cab companies is in New York.</a:t>
            </a:r>
          </a:p>
        </p:txBody>
      </p:sp>
      <p:sp>
        <p:nvSpPr>
          <p:cNvPr id="4" name="Slide Number Placeholder 3">
            <a:extLst>
              <a:ext uri="{FF2B5EF4-FFF2-40B4-BE49-F238E27FC236}">
                <a16:creationId xmlns:a16="http://schemas.microsoft.com/office/drawing/2014/main" id="{F84F6EAC-50DA-4E89-A550-DA822447B875}"/>
              </a:ext>
            </a:extLst>
          </p:cNvPr>
          <p:cNvSpPr>
            <a:spLocks noGrp="1"/>
          </p:cNvSpPr>
          <p:nvPr>
            <p:ph type="sldNum" sz="quarter" idx="12"/>
          </p:nvPr>
        </p:nvSpPr>
        <p:spPr/>
        <p:txBody>
          <a:bodyPr/>
          <a:lstStyle/>
          <a:p>
            <a:fld id="{48F63A3B-78C7-47BE-AE5E-E10140E04643}" type="slidenum">
              <a:rPr lang="en-US" smtClean="0"/>
              <a:t>22</a:t>
            </a:fld>
            <a:endParaRPr lang="en-US"/>
          </a:p>
        </p:txBody>
      </p:sp>
      <p:pic>
        <p:nvPicPr>
          <p:cNvPr id="5" name="Picture 4">
            <a:extLst>
              <a:ext uri="{FF2B5EF4-FFF2-40B4-BE49-F238E27FC236}">
                <a16:creationId xmlns:a16="http://schemas.microsoft.com/office/drawing/2014/main" id="{134D4DE8-F48E-4FA6-BCFC-0F9735A5DD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pic>
        <p:nvPicPr>
          <p:cNvPr id="9" name="Picture 8" descr="Chart&#10;&#10;Description automatically generated">
            <a:extLst>
              <a:ext uri="{FF2B5EF4-FFF2-40B4-BE49-F238E27FC236}">
                <a16:creationId xmlns:a16="http://schemas.microsoft.com/office/drawing/2014/main" id="{DBA2DADC-652F-401B-987B-726D7A0358A8}"/>
              </a:ext>
            </a:extLst>
          </p:cNvPr>
          <p:cNvPicPr>
            <a:picLocks noChangeAspect="1"/>
          </p:cNvPicPr>
          <p:nvPr/>
        </p:nvPicPr>
        <p:blipFill>
          <a:blip r:embed="rId3"/>
          <a:stretch>
            <a:fillRect/>
          </a:stretch>
        </p:blipFill>
        <p:spPr>
          <a:xfrm>
            <a:off x="4590154" y="1359357"/>
            <a:ext cx="6763646" cy="4817606"/>
          </a:xfrm>
          <a:prstGeom prst="rect">
            <a:avLst/>
          </a:prstGeom>
        </p:spPr>
      </p:pic>
      <p:sp>
        <p:nvSpPr>
          <p:cNvPr id="13" name="Title 1">
            <a:extLst>
              <a:ext uri="{FF2B5EF4-FFF2-40B4-BE49-F238E27FC236}">
                <a16:creationId xmlns:a16="http://schemas.microsoft.com/office/drawing/2014/main" id="{F3FF0C14-5C7A-41D9-A383-4D866B7648E0}"/>
              </a:ext>
            </a:extLst>
          </p:cNvPr>
          <p:cNvSpPr>
            <a:spLocks noGrp="1"/>
          </p:cNvSpPr>
          <p:nvPr>
            <p:ph type="title"/>
          </p:nvPr>
        </p:nvSpPr>
        <p:spPr>
          <a:xfrm>
            <a:off x="838200" y="365125"/>
            <a:ext cx="10515600" cy="1325563"/>
          </a:xfrm>
        </p:spPr>
        <p:txBody>
          <a:bodyPr/>
          <a:lstStyle/>
          <a:p>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Profit by City (2016 to 2018)</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1779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403B-84EA-4A57-88F7-F1B822CF56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80FDB-4228-4C79-8947-024B80A6705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7AF7462-92A8-45C4-842B-25B51DE4202D}"/>
              </a:ext>
            </a:extLst>
          </p:cNvPr>
          <p:cNvSpPr>
            <a:spLocks noGrp="1"/>
          </p:cNvSpPr>
          <p:nvPr>
            <p:ph type="sldNum" sz="quarter" idx="12"/>
          </p:nvPr>
        </p:nvSpPr>
        <p:spPr/>
        <p:txBody>
          <a:bodyPr/>
          <a:lstStyle/>
          <a:p>
            <a:fld id="{48F63A3B-78C7-47BE-AE5E-E10140E04643}" type="slidenum">
              <a:rPr lang="en-US" smtClean="0"/>
              <a:t>23</a:t>
            </a:fld>
            <a:endParaRPr lang="en-US"/>
          </a:p>
        </p:txBody>
      </p:sp>
      <p:pic>
        <p:nvPicPr>
          <p:cNvPr id="5" name="Picture 4">
            <a:extLst>
              <a:ext uri="{FF2B5EF4-FFF2-40B4-BE49-F238E27FC236}">
                <a16:creationId xmlns:a16="http://schemas.microsoft.com/office/drawing/2014/main" id="{C913BC1F-547D-4D5F-8AAB-5AAAF3EA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49775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403B-84EA-4A57-88F7-F1B822CF56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80FDB-4228-4C79-8947-024B80A6705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7AF7462-92A8-45C4-842B-25B51DE4202D}"/>
              </a:ext>
            </a:extLst>
          </p:cNvPr>
          <p:cNvSpPr>
            <a:spLocks noGrp="1"/>
          </p:cNvSpPr>
          <p:nvPr>
            <p:ph type="sldNum" sz="quarter" idx="12"/>
          </p:nvPr>
        </p:nvSpPr>
        <p:spPr/>
        <p:txBody>
          <a:bodyPr/>
          <a:lstStyle/>
          <a:p>
            <a:fld id="{48F63A3B-78C7-47BE-AE5E-E10140E04643}" type="slidenum">
              <a:rPr lang="en-US" smtClean="0"/>
              <a:t>24</a:t>
            </a:fld>
            <a:endParaRPr lang="en-US"/>
          </a:p>
        </p:txBody>
      </p:sp>
      <p:pic>
        <p:nvPicPr>
          <p:cNvPr id="5" name="Picture 4">
            <a:extLst>
              <a:ext uri="{FF2B5EF4-FFF2-40B4-BE49-F238E27FC236}">
                <a16:creationId xmlns:a16="http://schemas.microsoft.com/office/drawing/2014/main" id="{C913BC1F-547D-4D5F-8AAB-5AAAF3EA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3616211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131D-E31A-437C-9B1B-B2971BA2CE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92774B-7AA4-45A8-BC2C-6C7B8252754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84F6EAC-50DA-4E89-A550-DA822447B875}"/>
              </a:ext>
            </a:extLst>
          </p:cNvPr>
          <p:cNvSpPr>
            <a:spLocks noGrp="1"/>
          </p:cNvSpPr>
          <p:nvPr>
            <p:ph type="sldNum" sz="quarter" idx="12"/>
          </p:nvPr>
        </p:nvSpPr>
        <p:spPr/>
        <p:txBody>
          <a:bodyPr/>
          <a:lstStyle/>
          <a:p>
            <a:fld id="{48F63A3B-78C7-47BE-AE5E-E10140E04643}" type="slidenum">
              <a:rPr lang="en-US" smtClean="0"/>
              <a:t>25</a:t>
            </a:fld>
            <a:endParaRPr lang="en-US"/>
          </a:p>
        </p:txBody>
      </p:sp>
      <p:pic>
        <p:nvPicPr>
          <p:cNvPr id="5" name="Picture 4">
            <a:extLst>
              <a:ext uri="{FF2B5EF4-FFF2-40B4-BE49-F238E27FC236}">
                <a16:creationId xmlns:a16="http://schemas.microsoft.com/office/drawing/2014/main" id="{134D4DE8-F48E-4FA6-BCFC-0F9735A5DD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3014006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403B-84EA-4A57-88F7-F1B822CF56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80FDB-4228-4C79-8947-024B80A6705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7AF7462-92A8-45C4-842B-25B51DE4202D}"/>
              </a:ext>
            </a:extLst>
          </p:cNvPr>
          <p:cNvSpPr>
            <a:spLocks noGrp="1"/>
          </p:cNvSpPr>
          <p:nvPr>
            <p:ph type="sldNum" sz="quarter" idx="12"/>
          </p:nvPr>
        </p:nvSpPr>
        <p:spPr/>
        <p:txBody>
          <a:bodyPr/>
          <a:lstStyle/>
          <a:p>
            <a:fld id="{48F63A3B-78C7-47BE-AE5E-E10140E04643}" type="slidenum">
              <a:rPr lang="en-US" smtClean="0"/>
              <a:t>26</a:t>
            </a:fld>
            <a:endParaRPr lang="en-US"/>
          </a:p>
        </p:txBody>
      </p:sp>
      <p:pic>
        <p:nvPicPr>
          <p:cNvPr id="5" name="Picture 4">
            <a:extLst>
              <a:ext uri="{FF2B5EF4-FFF2-40B4-BE49-F238E27FC236}">
                <a16:creationId xmlns:a16="http://schemas.microsoft.com/office/drawing/2014/main" id="{C913BC1F-547D-4D5F-8AAB-5AAAF3EA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445917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403B-84EA-4A57-88F7-F1B822CF56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80FDB-4228-4C79-8947-024B80A6705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7AF7462-92A8-45C4-842B-25B51DE4202D}"/>
              </a:ext>
            </a:extLst>
          </p:cNvPr>
          <p:cNvSpPr>
            <a:spLocks noGrp="1"/>
          </p:cNvSpPr>
          <p:nvPr>
            <p:ph type="sldNum" sz="quarter" idx="12"/>
          </p:nvPr>
        </p:nvSpPr>
        <p:spPr/>
        <p:txBody>
          <a:bodyPr/>
          <a:lstStyle/>
          <a:p>
            <a:fld id="{48F63A3B-78C7-47BE-AE5E-E10140E04643}" type="slidenum">
              <a:rPr lang="en-US" smtClean="0"/>
              <a:t>27</a:t>
            </a:fld>
            <a:endParaRPr lang="en-US"/>
          </a:p>
        </p:txBody>
      </p:sp>
      <p:pic>
        <p:nvPicPr>
          <p:cNvPr id="5" name="Picture 4">
            <a:extLst>
              <a:ext uri="{FF2B5EF4-FFF2-40B4-BE49-F238E27FC236}">
                <a16:creationId xmlns:a16="http://schemas.microsoft.com/office/drawing/2014/main" id="{C913BC1F-547D-4D5F-8AAB-5AAAF3EA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38167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131D-E31A-437C-9B1B-B2971BA2CE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92774B-7AA4-45A8-BC2C-6C7B8252754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84F6EAC-50DA-4E89-A550-DA822447B875}"/>
              </a:ext>
            </a:extLst>
          </p:cNvPr>
          <p:cNvSpPr>
            <a:spLocks noGrp="1"/>
          </p:cNvSpPr>
          <p:nvPr>
            <p:ph type="sldNum" sz="quarter" idx="12"/>
          </p:nvPr>
        </p:nvSpPr>
        <p:spPr/>
        <p:txBody>
          <a:bodyPr/>
          <a:lstStyle/>
          <a:p>
            <a:fld id="{48F63A3B-78C7-47BE-AE5E-E10140E04643}" type="slidenum">
              <a:rPr lang="en-US" smtClean="0"/>
              <a:t>28</a:t>
            </a:fld>
            <a:endParaRPr lang="en-US"/>
          </a:p>
        </p:txBody>
      </p:sp>
      <p:pic>
        <p:nvPicPr>
          <p:cNvPr id="5" name="Picture 4">
            <a:extLst>
              <a:ext uri="{FF2B5EF4-FFF2-40B4-BE49-F238E27FC236}">
                <a16:creationId xmlns:a16="http://schemas.microsoft.com/office/drawing/2014/main" id="{134D4DE8-F48E-4FA6-BCFC-0F9735A5DD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1711863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403B-84EA-4A57-88F7-F1B822CF56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80FDB-4228-4C79-8947-024B80A6705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7AF7462-92A8-45C4-842B-25B51DE4202D}"/>
              </a:ext>
            </a:extLst>
          </p:cNvPr>
          <p:cNvSpPr>
            <a:spLocks noGrp="1"/>
          </p:cNvSpPr>
          <p:nvPr>
            <p:ph type="sldNum" sz="quarter" idx="12"/>
          </p:nvPr>
        </p:nvSpPr>
        <p:spPr/>
        <p:txBody>
          <a:bodyPr/>
          <a:lstStyle/>
          <a:p>
            <a:fld id="{48F63A3B-78C7-47BE-AE5E-E10140E04643}" type="slidenum">
              <a:rPr lang="en-US" smtClean="0"/>
              <a:t>29</a:t>
            </a:fld>
            <a:endParaRPr lang="en-US"/>
          </a:p>
        </p:txBody>
      </p:sp>
      <p:pic>
        <p:nvPicPr>
          <p:cNvPr id="5" name="Picture 4">
            <a:extLst>
              <a:ext uri="{FF2B5EF4-FFF2-40B4-BE49-F238E27FC236}">
                <a16:creationId xmlns:a16="http://schemas.microsoft.com/office/drawing/2014/main" id="{C913BC1F-547D-4D5F-8AAB-5AAAF3EA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417513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EEEC91-B395-45A1-BD5C-784D9BB29EDD}"/>
              </a:ext>
            </a:extLst>
          </p:cNvPr>
          <p:cNvSpPr txBox="1">
            <a:spLocks/>
          </p:cNvSpPr>
          <p:nvPr/>
        </p:nvSpPr>
        <p:spPr>
          <a:xfrm rot="5400000">
            <a:off x="2666998" y="-2667000"/>
            <a:ext cx="6858002" cy="1219200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latin typeface="Avenir LT Std 65 Medium" panose="020B0803020203020204" pitchFamily="34" charset="0"/>
            </a:endParaRPr>
          </a:p>
        </p:txBody>
      </p:sp>
      <p:sp>
        <p:nvSpPr>
          <p:cNvPr id="4" name="Slide Number Placeholder 3">
            <a:extLst>
              <a:ext uri="{FF2B5EF4-FFF2-40B4-BE49-F238E27FC236}">
                <a16:creationId xmlns:a16="http://schemas.microsoft.com/office/drawing/2014/main" id="{EB299DDA-1212-4194-B2C0-33F652D417A0}"/>
              </a:ext>
            </a:extLst>
          </p:cNvPr>
          <p:cNvSpPr>
            <a:spLocks noGrp="1"/>
          </p:cNvSpPr>
          <p:nvPr>
            <p:ph type="sldNum" sz="quarter" idx="12"/>
          </p:nvPr>
        </p:nvSpPr>
        <p:spPr/>
        <p:txBody>
          <a:bodyPr/>
          <a:lstStyle/>
          <a:p>
            <a:fld id="{48F63A3B-78C7-47BE-AE5E-E10140E04643}" type="slidenum">
              <a:rPr lang="en-US" smtClean="0"/>
              <a:t>3</a:t>
            </a:fld>
            <a:endParaRPr lang="en-US"/>
          </a:p>
        </p:txBody>
      </p:sp>
      <p:sp>
        <p:nvSpPr>
          <p:cNvPr id="15" name="Title 1">
            <a:extLst>
              <a:ext uri="{FF2B5EF4-FFF2-40B4-BE49-F238E27FC236}">
                <a16:creationId xmlns:a16="http://schemas.microsoft.com/office/drawing/2014/main" id="{047B39E9-7DBE-4E92-94C5-12D47005261C}"/>
              </a:ext>
            </a:extLst>
          </p:cNvPr>
          <p:cNvSpPr>
            <a:spLocks noGrp="1"/>
          </p:cNvSpPr>
          <p:nvPr>
            <p:ph type="title"/>
          </p:nvPr>
        </p:nvSpPr>
        <p:spPr>
          <a:xfrm>
            <a:off x="838200" y="18255"/>
            <a:ext cx="10515600" cy="1325563"/>
          </a:xfrm>
        </p:spPr>
        <p:txBody>
          <a:bodyPr/>
          <a:lstStyle/>
          <a:p>
            <a:r>
              <a:rPr lang="en-US" sz="4400" dirty="0">
                <a:solidFill>
                  <a:srgbClr val="FF6600"/>
                </a:solidFill>
                <a:effectLst>
                  <a:outerShdw blurRad="38100" dist="38100" dir="2700000" algn="tl">
                    <a:srgbClr val="000000">
                      <a:alpha val="43137"/>
                    </a:srgbClr>
                  </a:outerShdw>
                </a:effectLst>
                <a:latin typeface="Avenir LT Std 65 Medium" panose="020B0803020203020204" pitchFamily="34" charset="0"/>
              </a:rPr>
              <a:t>Executive Summary</a:t>
            </a:r>
            <a:endParaRPr lang="en-US" dirty="0">
              <a:effectLst>
                <a:outerShdw blurRad="38100" dist="38100" dir="2700000" algn="tl">
                  <a:srgbClr val="000000">
                    <a:alpha val="43137"/>
                  </a:srgbClr>
                </a:outerShdw>
              </a:effectLst>
              <a:latin typeface="Avenir LT Std 45 Book" panose="020B0502020203020204" pitchFamily="34" charset="0"/>
            </a:endParaRPr>
          </a:p>
        </p:txBody>
      </p:sp>
      <p:sp>
        <p:nvSpPr>
          <p:cNvPr id="16" name="Content Placeholder 2">
            <a:extLst>
              <a:ext uri="{FF2B5EF4-FFF2-40B4-BE49-F238E27FC236}">
                <a16:creationId xmlns:a16="http://schemas.microsoft.com/office/drawing/2014/main" id="{5C5A3FB7-FD25-4C7D-9E51-1F81F44646E8}"/>
              </a:ext>
            </a:extLst>
          </p:cNvPr>
          <p:cNvSpPr>
            <a:spLocks noGrp="1"/>
          </p:cNvSpPr>
          <p:nvPr>
            <p:ph idx="1"/>
          </p:nvPr>
        </p:nvSpPr>
        <p:spPr>
          <a:xfrm>
            <a:off x="838200" y="1343818"/>
            <a:ext cx="10515600" cy="5012532"/>
          </a:xfrm>
        </p:spPr>
        <p:txBody>
          <a:bodyPr>
            <a:normAutofit fontScale="92500" lnSpcReduction="10000"/>
          </a:bodyPr>
          <a:lstStyle/>
          <a:p>
            <a:pPr algn="just">
              <a:lnSpc>
                <a:spcPct val="120000"/>
              </a:lnSpc>
              <a:buFont typeface="Wingdings" panose="05000000000000000000" pitchFamily="2" charset="2"/>
              <a:buChar char="q"/>
            </a:pPr>
            <a:r>
              <a:rPr lang="en-US" sz="1700" dirty="0">
                <a:solidFill>
                  <a:schemeClr val="bg1"/>
                </a:solidFill>
                <a:latin typeface="Avenir LT Std 65 Medium" panose="020B0803020203020204" pitchFamily="34" charset="0"/>
              </a:rPr>
              <a:t> This report was commissioned to summarize my findings to the client, </a:t>
            </a:r>
            <a:r>
              <a:rPr lang="en-US" sz="1700" b="1" dirty="0">
                <a:solidFill>
                  <a:srgbClr val="FF6600"/>
                </a:solidFill>
                <a:latin typeface="Avenir LT Std 65 Medium" panose="020B0803020203020204" pitchFamily="34" charset="0"/>
              </a:rPr>
              <a:t>XYZ company</a:t>
            </a:r>
            <a:r>
              <a:rPr lang="en-US" sz="1700" dirty="0">
                <a:solidFill>
                  <a:schemeClr val="bg1"/>
                </a:solidFill>
                <a:latin typeface="Avenir LT Std 65 Medium" panose="020B0803020203020204" pitchFamily="34" charset="0"/>
              </a:rPr>
              <a:t>, for the best Cab company to invest in. </a:t>
            </a:r>
          </a:p>
          <a:p>
            <a:pPr algn="just">
              <a:lnSpc>
                <a:spcPct val="120000"/>
              </a:lnSpc>
              <a:buFont typeface="Wingdings" panose="05000000000000000000" pitchFamily="2" charset="2"/>
              <a:buChar char="q"/>
            </a:pPr>
            <a:r>
              <a:rPr lang="en-US" sz="1700" dirty="0">
                <a:solidFill>
                  <a:schemeClr val="bg1"/>
                </a:solidFill>
                <a:latin typeface="Avenir LT Std 65 Medium" panose="020B0803020203020204" pitchFamily="34" charset="0"/>
              </a:rPr>
              <a:t> This report focuses on two Cab companies - </a:t>
            </a:r>
            <a:r>
              <a:rPr lang="en-US" sz="1700" b="1" dirty="0">
                <a:solidFill>
                  <a:srgbClr val="FFC000"/>
                </a:solidFill>
                <a:latin typeface="Avenir LT Std 65 Medium" panose="020B0803020203020204" pitchFamily="34" charset="0"/>
              </a:rPr>
              <a:t>Yellow Cab </a:t>
            </a:r>
            <a:r>
              <a:rPr lang="en-US" sz="1700" dirty="0">
                <a:solidFill>
                  <a:schemeClr val="bg1"/>
                </a:solidFill>
                <a:latin typeface="Avenir LT Std 65 Medium" panose="020B0803020203020204" pitchFamily="34" charset="0"/>
              </a:rPr>
              <a:t>and </a:t>
            </a:r>
            <a:r>
              <a:rPr lang="en-US" sz="1700" b="1" dirty="0">
                <a:solidFill>
                  <a:srgbClr val="FF0066"/>
                </a:solidFill>
                <a:latin typeface="Avenir LT Std 65 Medium" panose="020B0803020203020204" pitchFamily="34" charset="0"/>
              </a:rPr>
              <a:t>Pink Cab</a:t>
            </a:r>
            <a:r>
              <a:rPr lang="en-US" sz="1700" dirty="0">
                <a:solidFill>
                  <a:schemeClr val="bg1"/>
                </a:solidFill>
                <a:latin typeface="Avenir LT Std 65 Medium" panose="020B0803020203020204" pitchFamily="34" charset="0"/>
              </a:rPr>
              <a:t>. </a:t>
            </a:r>
          </a:p>
          <a:p>
            <a:pPr algn="just">
              <a:lnSpc>
                <a:spcPct val="120000"/>
              </a:lnSpc>
              <a:buFont typeface="Wingdings" panose="05000000000000000000" pitchFamily="2" charset="2"/>
              <a:buChar char="q"/>
            </a:pPr>
            <a:r>
              <a:rPr lang="en-US" sz="1700" dirty="0">
                <a:solidFill>
                  <a:schemeClr val="bg1"/>
                </a:solidFill>
                <a:latin typeface="Avenir LT Std 65 Medium" panose="020B0803020203020204" pitchFamily="34" charset="0"/>
              </a:rPr>
              <a:t> An extensive </a:t>
            </a:r>
            <a:r>
              <a:rPr lang="en-US" sz="1700" b="1" dirty="0">
                <a:solidFill>
                  <a:schemeClr val="bg1"/>
                </a:solidFill>
                <a:latin typeface="Avenir LT Std 65 Medium" panose="020B0803020203020204" pitchFamily="34" charset="0"/>
              </a:rPr>
              <a:t>Exploratory Data Analysis </a:t>
            </a:r>
            <a:r>
              <a:rPr lang="en-US" sz="1700" dirty="0">
                <a:solidFill>
                  <a:schemeClr val="bg1"/>
                </a:solidFill>
                <a:latin typeface="Avenir LT Std 65 Medium" panose="020B0803020203020204" pitchFamily="34" charset="0"/>
              </a:rPr>
              <a:t>supported with </a:t>
            </a:r>
            <a:r>
              <a:rPr lang="en-US" sz="1700" b="1" dirty="0">
                <a:solidFill>
                  <a:schemeClr val="bg1"/>
                </a:solidFill>
                <a:latin typeface="Avenir LT Std 65 Medium" panose="020B0803020203020204" pitchFamily="34" charset="0"/>
              </a:rPr>
              <a:t>Hypothesis Testing </a:t>
            </a:r>
            <a:r>
              <a:rPr lang="en-US" sz="1700" dirty="0">
                <a:solidFill>
                  <a:schemeClr val="bg1"/>
                </a:solidFill>
                <a:latin typeface="Avenir LT Std 65 Medium" panose="020B0803020203020204" pitchFamily="34" charset="0"/>
              </a:rPr>
              <a:t>and </a:t>
            </a:r>
            <a:r>
              <a:rPr lang="en-US" sz="1700" b="1" dirty="0">
                <a:solidFill>
                  <a:schemeClr val="bg1"/>
                </a:solidFill>
                <a:latin typeface="Avenir LT Std 65 Medium" panose="020B0803020203020204" pitchFamily="34" charset="0"/>
              </a:rPr>
              <a:t>Forecasting</a:t>
            </a:r>
            <a:r>
              <a:rPr lang="en-US" sz="1700" dirty="0">
                <a:solidFill>
                  <a:schemeClr val="bg1"/>
                </a:solidFill>
                <a:latin typeface="Avenir LT Std 65 Medium" panose="020B0803020203020204" pitchFamily="34" charset="0"/>
              </a:rPr>
              <a:t> methodologies were utilized for this study.</a:t>
            </a:r>
          </a:p>
          <a:p>
            <a:pPr marL="0" indent="0" algn="just">
              <a:buNone/>
            </a:pPr>
            <a:endParaRPr lang="en-US" sz="1600" dirty="0">
              <a:latin typeface="Avenir LT Std 65 Medium" panose="020B0803020203020204" pitchFamily="34" charset="0"/>
            </a:endParaRPr>
          </a:p>
          <a:p>
            <a:pPr marL="0" indent="0" algn="just">
              <a:buNone/>
            </a:pPr>
            <a:r>
              <a:rPr lang="en-US" b="1" dirty="0">
                <a:solidFill>
                  <a:srgbClr val="FF6600"/>
                </a:solidFill>
                <a:effectLst>
                  <a:outerShdw blurRad="38100" dist="38100" dir="2700000" algn="tl">
                    <a:srgbClr val="000000">
                      <a:alpha val="43137"/>
                    </a:srgbClr>
                  </a:outerShdw>
                </a:effectLst>
                <a:latin typeface="Avenir LT Std 65 Medium" panose="020B0803020203020204" pitchFamily="34" charset="0"/>
              </a:rPr>
              <a:t>Recommendation</a:t>
            </a:r>
            <a:r>
              <a:rPr lang="en-US" sz="1600" b="1" dirty="0">
                <a:solidFill>
                  <a:srgbClr val="FF6600"/>
                </a:solidFill>
                <a:latin typeface="Avenir LT Std 65 Medium" panose="020B0803020203020204" pitchFamily="34" charset="0"/>
              </a:rPr>
              <a:t>:</a:t>
            </a:r>
            <a:endParaRPr lang="en-US" sz="1600" b="1" dirty="0">
              <a:latin typeface="Avenir LT Std 65 Medium" panose="020B0803020203020204" pitchFamily="34" charset="0"/>
            </a:endParaRPr>
          </a:p>
          <a:p>
            <a:pPr marL="0" indent="0" algn="just">
              <a:buNone/>
            </a:pPr>
            <a:r>
              <a:rPr lang="en-US" sz="1600" dirty="0">
                <a:solidFill>
                  <a:schemeClr val="bg1"/>
                </a:solidFill>
                <a:latin typeface="Avenir LT Std 65 Medium" panose="020B0803020203020204" pitchFamily="34" charset="0"/>
              </a:rPr>
              <a:t>According to the data and two-year forecasts, </a:t>
            </a:r>
            <a:r>
              <a:rPr lang="en-US" sz="1600" b="1" dirty="0">
                <a:solidFill>
                  <a:srgbClr val="FFC000"/>
                </a:solidFill>
                <a:latin typeface="Avenir LT Std 65 Medium" panose="020B0803020203020204" pitchFamily="34" charset="0"/>
              </a:rPr>
              <a:t>Yellow Cab</a:t>
            </a:r>
            <a:r>
              <a:rPr lang="en-US" sz="1600" b="1" dirty="0">
                <a:solidFill>
                  <a:schemeClr val="bg1"/>
                </a:solidFill>
                <a:latin typeface="Avenir LT Std 65 Medium" panose="020B0803020203020204" pitchFamily="34" charset="0"/>
              </a:rPr>
              <a:t> </a:t>
            </a:r>
            <a:r>
              <a:rPr lang="en-US" sz="1600" dirty="0">
                <a:solidFill>
                  <a:schemeClr val="bg1"/>
                </a:solidFill>
                <a:latin typeface="Avenir LT Std 65 Medium" panose="020B0803020203020204" pitchFamily="34" charset="0"/>
              </a:rPr>
              <a:t>has been identified to perform better in terms of:</a:t>
            </a:r>
          </a:p>
          <a:p>
            <a:pPr marL="0" indent="0" algn="just">
              <a:buNone/>
            </a:pPr>
            <a:endParaRPr lang="en-US" sz="1600" dirty="0">
              <a:solidFill>
                <a:schemeClr val="bg1"/>
              </a:solidFill>
              <a:latin typeface="Avenir LT Std 65 Medium" panose="020B0803020203020204" pitchFamily="34" charset="0"/>
            </a:endParaRPr>
          </a:p>
          <a:p>
            <a:pPr algn="just">
              <a:lnSpc>
                <a:spcPct val="160000"/>
              </a:lnSpc>
              <a:buFont typeface="Wingdings" panose="05000000000000000000" pitchFamily="2" charset="2"/>
              <a:buChar char="ü"/>
            </a:pPr>
            <a:r>
              <a:rPr lang="en-US" sz="1500" dirty="0">
                <a:solidFill>
                  <a:schemeClr val="bg1"/>
                </a:solidFill>
                <a:latin typeface="Avenir LT Std 65 Medium" panose="020B0803020203020204" pitchFamily="34" charset="0"/>
              </a:rPr>
              <a:t>            High daily number of trips on any given day </a:t>
            </a:r>
          </a:p>
          <a:p>
            <a:pPr algn="just">
              <a:lnSpc>
                <a:spcPct val="160000"/>
              </a:lnSpc>
              <a:buFont typeface="Wingdings" panose="05000000000000000000" pitchFamily="2" charset="2"/>
              <a:buChar char="ü"/>
            </a:pPr>
            <a:r>
              <a:rPr lang="en-US" sz="1500" dirty="0">
                <a:solidFill>
                  <a:schemeClr val="bg1"/>
                </a:solidFill>
                <a:latin typeface="Avenir LT Std 65 Medium" panose="020B0803020203020204" pitchFamily="34" charset="0"/>
              </a:rPr>
              <a:t>            Higher Market share on most Cities </a:t>
            </a:r>
          </a:p>
          <a:p>
            <a:pPr algn="just">
              <a:lnSpc>
                <a:spcPct val="160000"/>
              </a:lnSpc>
              <a:buFont typeface="Wingdings" panose="05000000000000000000" pitchFamily="2" charset="2"/>
              <a:buChar char="ü"/>
            </a:pPr>
            <a:r>
              <a:rPr lang="en-US" sz="1500" dirty="0">
                <a:solidFill>
                  <a:schemeClr val="bg1"/>
                </a:solidFill>
                <a:latin typeface="Avenir LT Std 65 Medium" panose="020B0803020203020204" pitchFamily="34" charset="0"/>
              </a:rPr>
              <a:t>            Better Customer Retention</a:t>
            </a:r>
          </a:p>
          <a:p>
            <a:pPr algn="just">
              <a:lnSpc>
                <a:spcPct val="160000"/>
              </a:lnSpc>
              <a:buFont typeface="Wingdings" panose="05000000000000000000" pitchFamily="2" charset="2"/>
              <a:buChar char="ü"/>
            </a:pPr>
            <a:r>
              <a:rPr lang="en-US" sz="1500" dirty="0">
                <a:solidFill>
                  <a:schemeClr val="bg1"/>
                </a:solidFill>
                <a:latin typeface="Avenir LT Std 65 Medium" panose="020B0803020203020204" pitchFamily="34" charset="0"/>
              </a:rPr>
              <a:t>            Higher Profitability</a:t>
            </a:r>
          </a:p>
          <a:p>
            <a:pPr algn="just">
              <a:buFont typeface="Wingdings" panose="05000000000000000000" pitchFamily="2" charset="2"/>
              <a:buChar char="ü"/>
            </a:pPr>
            <a:endParaRPr lang="en-US" sz="1600" dirty="0">
              <a:latin typeface="Avenir LT Std 65 Medium" panose="020B0803020203020204" pitchFamily="34" charset="0"/>
            </a:endParaRPr>
          </a:p>
          <a:p>
            <a:pPr algn="just"/>
            <a:endParaRPr lang="en-US" sz="1600" dirty="0">
              <a:latin typeface="Avenir LT Std 65 Medium" panose="020B0803020203020204" pitchFamily="34" charset="0"/>
            </a:endParaRPr>
          </a:p>
          <a:p>
            <a:pPr algn="just"/>
            <a:endParaRPr lang="en-US" sz="1600" dirty="0">
              <a:latin typeface="Avenir LT Std 65 Medium" panose="020B0803020203020204" pitchFamily="34" charset="0"/>
            </a:endParaRPr>
          </a:p>
          <a:p>
            <a:pPr algn="just"/>
            <a:endParaRPr lang="en-US" sz="1600" dirty="0">
              <a:latin typeface="Avenir LT Std 65 Medium" panose="020B0803020203020204" pitchFamily="34" charset="0"/>
            </a:endParaRPr>
          </a:p>
          <a:p>
            <a:pPr algn="just"/>
            <a:endParaRPr lang="en-US" sz="1600" dirty="0">
              <a:latin typeface="Avenir LT Std 65 Medium" panose="020B0803020203020204" pitchFamily="34" charset="0"/>
            </a:endParaRPr>
          </a:p>
        </p:txBody>
      </p:sp>
      <p:pic>
        <p:nvPicPr>
          <p:cNvPr id="17" name="Graphic 16" descr="Linear Graph with solid fill">
            <a:extLst>
              <a:ext uri="{FF2B5EF4-FFF2-40B4-BE49-F238E27FC236}">
                <a16:creationId xmlns:a16="http://schemas.microsoft.com/office/drawing/2014/main" id="{4BEF67B8-030F-4835-A831-B860E4016F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1353" y="4409978"/>
            <a:ext cx="403274" cy="403274"/>
          </a:xfrm>
          <a:prstGeom prst="rect">
            <a:avLst/>
          </a:prstGeom>
        </p:spPr>
      </p:pic>
      <p:pic>
        <p:nvPicPr>
          <p:cNvPr id="18" name="Graphic 17" descr="Rating 3 Star with solid fill">
            <a:extLst>
              <a:ext uri="{FF2B5EF4-FFF2-40B4-BE49-F238E27FC236}">
                <a16:creationId xmlns:a16="http://schemas.microsoft.com/office/drawing/2014/main" id="{A3327EAE-449A-4581-9C95-1BD9D93380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292" y="5225161"/>
            <a:ext cx="614290" cy="614290"/>
          </a:xfrm>
          <a:prstGeom prst="rect">
            <a:avLst/>
          </a:prstGeom>
        </p:spPr>
      </p:pic>
      <p:pic>
        <p:nvPicPr>
          <p:cNvPr id="19" name="Graphic 18" descr="Money with solid fill">
            <a:extLst>
              <a:ext uri="{FF2B5EF4-FFF2-40B4-BE49-F238E27FC236}">
                <a16:creationId xmlns:a16="http://schemas.microsoft.com/office/drawing/2014/main" id="{4B2800DC-DF5C-4661-B29C-C655F9DE8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0837" y="5736789"/>
            <a:ext cx="457200" cy="457200"/>
          </a:xfrm>
          <a:prstGeom prst="rect">
            <a:avLst/>
          </a:prstGeom>
        </p:spPr>
      </p:pic>
      <p:pic>
        <p:nvPicPr>
          <p:cNvPr id="20" name="Graphic 19" descr="Pie chart with solid fill">
            <a:extLst>
              <a:ext uri="{FF2B5EF4-FFF2-40B4-BE49-F238E27FC236}">
                <a16:creationId xmlns:a16="http://schemas.microsoft.com/office/drawing/2014/main" id="{EC7C444D-24E6-48C7-98BC-5C29256FF6A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51352" y="4863997"/>
            <a:ext cx="403275" cy="403275"/>
          </a:xfrm>
          <a:prstGeom prst="rect">
            <a:avLst/>
          </a:prstGeom>
        </p:spPr>
      </p:pic>
      <p:pic>
        <p:nvPicPr>
          <p:cNvPr id="22" name="Picture 21">
            <a:extLst>
              <a:ext uri="{FF2B5EF4-FFF2-40B4-BE49-F238E27FC236}">
                <a16:creationId xmlns:a16="http://schemas.microsoft.com/office/drawing/2014/main" id="{068F4455-62C5-4CFE-8D8E-6DEA8ABF885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1140216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403B-84EA-4A57-88F7-F1B822CF56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80FDB-4228-4C79-8947-024B80A6705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7AF7462-92A8-45C4-842B-25B51DE4202D}"/>
              </a:ext>
            </a:extLst>
          </p:cNvPr>
          <p:cNvSpPr>
            <a:spLocks noGrp="1"/>
          </p:cNvSpPr>
          <p:nvPr>
            <p:ph type="sldNum" sz="quarter" idx="12"/>
          </p:nvPr>
        </p:nvSpPr>
        <p:spPr/>
        <p:txBody>
          <a:bodyPr/>
          <a:lstStyle/>
          <a:p>
            <a:fld id="{48F63A3B-78C7-47BE-AE5E-E10140E04643}" type="slidenum">
              <a:rPr lang="en-US" smtClean="0"/>
              <a:t>30</a:t>
            </a:fld>
            <a:endParaRPr lang="en-US"/>
          </a:p>
        </p:txBody>
      </p:sp>
      <p:pic>
        <p:nvPicPr>
          <p:cNvPr id="5" name="Picture 4">
            <a:extLst>
              <a:ext uri="{FF2B5EF4-FFF2-40B4-BE49-F238E27FC236}">
                <a16:creationId xmlns:a16="http://schemas.microsoft.com/office/drawing/2014/main" id="{C913BC1F-547D-4D5F-8AAB-5AAAF3EA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2249612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CC53E2-D412-469B-A8AE-3B3F7E64784A}"/>
              </a:ext>
            </a:extLst>
          </p:cNvPr>
          <p:cNvSpPr txBox="1">
            <a:spLocks/>
          </p:cNvSpPr>
          <p:nvPr/>
        </p:nvSpPr>
        <p:spPr>
          <a:xfrm rot="5400000">
            <a:off x="2666998" y="-2667000"/>
            <a:ext cx="6858002" cy="1219200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latin typeface="Avenir LT Std 65 Medium" panose="020B0803020203020204" pitchFamily="34" charset="0"/>
            </a:endParaRPr>
          </a:p>
        </p:txBody>
      </p:sp>
      <p:sp>
        <p:nvSpPr>
          <p:cNvPr id="3" name="Content Placeholder 2">
            <a:extLst>
              <a:ext uri="{FF2B5EF4-FFF2-40B4-BE49-F238E27FC236}">
                <a16:creationId xmlns:a16="http://schemas.microsoft.com/office/drawing/2014/main" id="{8DBD8A88-C6FD-435A-8A5E-0FD38DD3E3BE}"/>
              </a:ext>
            </a:extLst>
          </p:cNvPr>
          <p:cNvSpPr>
            <a:spLocks noGrp="1"/>
          </p:cNvSpPr>
          <p:nvPr>
            <p:ph idx="1"/>
          </p:nvPr>
        </p:nvSpPr>
        <p:spPr/>
        <p:txBody>
          <a:bodyPr>
            <a:normAutofit lnSpcReduction="10000"/>
          </a:bodyPr>
          <a:lstStyle/>
          <a:p>
            <a:pPr marL="0" indent="0" algn="just">
              <a:buNone/>
            </a:pPr>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The Client</a:t>
            </a:r>
          </a:p>
          <a:p>
            <a:pPr marL="0" indent="0" algn="just">
              <a:buNone/>
            </a:pPr>
            <a:r>
              <a:rPr lang="en-US" sz="2400" dirty="0">
                <a:solidFill>
                  <a:srgbClr val="FF6600"/>
                </a:solidFill>
                <a:effectLst>
                  <a:outerShdw blurRad="38100" dist="38100" dir="2700000" algn="tl">
                    <a:srgbClr val="000000">
                      <a:alpha val="43137"/>
                    </a:srgbClr>
                  </a:outerShdw>
                </a:effectLst>
                <a:latin typeface="Avenir LT Std 65 Medium" panose="020B0803020203020204" pitchFamily="34" charset="0"/>
              </a:rPr>
              <a:t>XYZ</a:t>
            </a:r>
            <a:r>
              <a:rPr lang="en-US" sz="2400" dirty="0">
                <a:solidFill>
                  <a:schemeClr val="bg1"/>
                </a:solidFill>
                <a:latin typeface="Avenir LT Std 65 Medium" panose="020B0803020203020204" pitchFamily="34" charset="0"/>
              </a:rPr>
              <a:t> is a private firm in US. Due to remarkable growth in the Cab Industry in last few years and multiple key players in the market, it is planning for an investment in Cab industry and as per their Go-to-Market (G2M) strategy they want to understand the market before taking final decision.</a:t>
            </a:r>
          </a:p>
          <a:p>
            <a:pPr marL="0" indent="0" algn="just">
              <a:buNone/>
            </a:pPr>
            <a:endParaRPr lang="en-US" sz="2400" dirty="0">
              <a:solidFill>
                <a:schemeClr val="bg1"/>
              </a:solidFill>
              <a:latin typeface="Avenir LT Std 65 Medium" panose="020B0803020203020204" pitchFamily="34" charset="0"/>
            </a:endParaRPr>
          </a:p>
          <a:p>
            <a:pPr marL="0" indent="0" algn="just">
              <a:buNone/>
            </a:pPr>
            <a:r>
              <a:rPr lang="en-US" sz="2400" dirty="0">
                <a:solidFill>
                  <a:schemeClr val="bg1"/>
                </a:solidFill>
                <a:latin typeface="Avenir LT Std 65 Medium" panose="020B0803020203020204" pitchFamily="34" charset="0"/>
              </a:rPr>
              <a:t>XYZ has provided multiple data sets that contains information on two cab companies. Each data set provided represents different aspects of the customer profile. </a:t>
            </a:r>
            <a:r>
              <a:rPr lang="en-US" sz="2400" dirty="0">
                <a:solidFill>
                  <a:srgbClr val="FF6600"/>
                </a:solidFill>
                <a:effectLst>
                  <a:outerShdw blurRad="38100" dist="38100" dir="2700000" algn="tl">
                    <a:srgbClr val="000000">
                      <a:alpha val="43137"/>
                    </a:srgbClr>
                  </a:outerShdw>
                </a:effectLst>
                <a:latin typeface="Avenir LT Std 65 Medium" panose="020B0803020203020204" pitchFamily="34" charset="0"/>
              </a:rPr>
              <a:t>XYZ is interested in using the actionable insights obtained to help them identify the right company to make their investment.</a:t>
            </a:r>
          </a:p>
        </p:txBody>
      </p:sp>
      <p:sp>
        <p:nvSpPr>
          <p:cNvPr id="4" name="Slide Number Placeholder 3">
            <a:extLst>
              <a:ext uri="{FF2B5EF4-FFF2-40B4-BE49-F238E27FC236}">
                <a16:creationId xmlns:a16="http://schemas.microsoft.com/office/drawing/2014/main" id="{77793EDD-A90C-45DD-8CA0-9DB2AB11A42F}"/>
              </a:ext>
            </a:extLst>
          </p:cNvPr>
          <p:cNvSpPr>
            <a:spLocks noGrp="1"/>
          </p:cNvSpPr>
          <p:nvPr>
            <p:ph type="sldNum" sz="quarter" idx="12"/>
          </p:nvPr>
        </p:nvSpPr>
        <p:spPr/>
        <p:txBody>
          <a:bodyPr/>
          <a:lstStyle/>
          <a:p>
            <a:fld id="{48F63A3B-78C7-47BE-AE5E-E10140E04643}" type="slidenum">
              <a:rPr lang="en-US" smtClean="0"/>
              <a:t>4</a:t>
            </a:fld>
            <a:endParaRPr lang="en-US"/>
          </a:p>
        </p:txBody>
      </p:sp>
      <p:sp>
        <p:nvSpPr>
          <p:cNvPr id="5" name="Title 1">
            <a:extLst>
              <a:ext uri="{FF2B5EF4-FFF2-40B4-BE49-F238E27FC236}">
                <a16:creationId xmlns:a16="http://schemas.microsoft.com/office/drawing/2014/main" id="{8EB4045B-5851-4B25-A35D-F11BF3D83C39}"/>
              </a:ext>
            </a:extLst>
          </p:cNvPr>
          <p:cNvSpPr>
            <a:spLocks noGrp="1"/>
          </p:cNvSpPr>
          <p:nvPr>
            <p:ph type="title"/>
          </p:nvPr>
        </p:nvSpPr>
        <p:spPr>
          <a:xfrm>
            <a:off x="838200" y="365125"/>
            <a:ext cx="10515600" cy="1325563"/>
          </a:xfrm>
        </p:spPr>
        <p:txBody>
          <a:bodyPr/>
          <a:lstStyle/>
          <a:p>
            <a:r>
              <a:rPr lang="en-US" sz="4400" dirty="0">
                <a:solidFill>
                  <a:srgbClr val="FF6600"/>
                </a:solidFill>
                <a:effectLst>
                  <a:outerShdw blurRad="38100" dist="38100" dir="2700000" algn="tl">
                    <a:srgbClr val="000000">
                      <a:alpha val="43137"/>
                    </a:srgbClr>
                  </a:outerShdw>
                </a:effectLst>
                <a:latin typeface="Avenir LT Std 65 Medium" panose="020B0803020203020204" pitchFamily="34" charset="0"/>
              </a:rPr>
              <a:t>Problem Statement</a:t>
            </a:r>
            <a:endParaRPr lang="en-US" dirty="0">
              <a:effectLst>
                <a:outerShdw blurRad="38100" dist="38100" dir="2700000" algn="tl">
                  <a:srgbClr val="000000">
                    <a:alpha val="43137"/>
                  </a:srgbClr>
                </a:outerShdw>
              </a:effectLst>
              <a:latin typeface="Avenir LT Std 45 Book" panose="020B0502020203020204" pitchFamily="34" charset="0"/>
            </a:endParaRPr>
          </a:p>
        </p:txBody>
      </p:sp>
      <p:pic>
        <p:nvPicPr>
          <p:cNvPr id="8" name="Picture 7">
            <a:extLst>
              <a:ext uri="{FF2B5EF4-FFF2-40B4-BE49-F238E27FC236}">
                <a16:creationId xmlns:a16="http://schemas.microsoft.com/office/drawing/2014/main" id="{BB289E34-675D-424B-94FD-6F00B5F156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14643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0C2EC9-AD03-41BD-BEED-FEB6A9653AB1}"/>
              </a:ext>
            </a:extLst>
          </p:cNvPr>
          <p:cNvSpPr txBox="1">
            <a:spLocks/>
          </p:cNvSpPr>
          <p:nvPr/>
        </p:nvSpPr>
        <p:spPr>
          <a:xfrm rot="5400000">
            <a:off x="2666998" y="-2667000"/>
            <a:ext cx="6858002" cy="1219200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solidFill>
                  <a:srgbClr val="FF6600"/>
                </a:solidFill>
              </a:rPr>
            </a:br>
            <a:br>
              <a:rPr lang="en-US" dirty="0">
                <a:solidFill>
                  <a:srgbClr val="FF6600"/>
                </a:solidFill>
              </a:rPr>
            </a:br>
            <a:br>
              <a:rPr lang="en-US" dirty="0">
                <a:solidFill>
                  <a:srgbClr val="FF6600"/>
                </a:solidFill>
              </a:rPr>
            </a:br>
            <a:endParaRPr lang="en-US" b="1" dirty="0">
              <a:solidFill>
                <a:srgbClr val="FF6600"/>
              </a:solidFill>
              <a:latin typeface="Avenir LT Std 65 Medium" panose="020B0803020203020204" pitchFamily="34" charset="0"/>
            </a:endParaRPr>
          </a:p>
        </p:txBody>
      </p:sp>
      <p:sp>
        <p:nvSpPr>
          <p:cNvPr id="3" name="Content Placeholder 2">
            <a:extLst>
              <a:ext uri="{FF2B5EF4-FFF2-40B4-BE49-F238E27FC236}">
                <a16:creationId xmlns:a16="http://schemas.microsoft.com/office/drawing/2014/main" id="{6DE713C8-DD7E-46D7-AD24-26C4C8B94D30}"/>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4400" dirty="0">
                <a:solidFill>
                  <a:schemeClr val="bg1"/>
                </a:solidFill>
                <a:effectLst>
                  <a:outerShdw blurRad="38100" dist="38100" dir="2700000" algn="tl">
                    <a:srgbClr val="000000">
                      <a:alpha val="43137"/>
                    </a:srgbClr>
                  </a:outerShdw>
                </a:effectLst>
                <a:latin typeface="Avenir LT Std 65 Medium" panose="020B0803020203020204" pitchFamily="34" charset="0"/>
              </a:rPr>
              <a:t>         </a:t>
            </a:r>
            <a:r>
              <a:rPr lang="en-US" sz="4000" dirty="0">
                <a:solidFill>
                  <a:schemeClr val="bg1"/>
                </a:solidFill>
                <a:effectLst>
                  <a:outerShdw blurRad="38100" dist="38100" dir="2700000" algn="tl">
                    <a:srgbClr val="000000">
                      <a:alpha val="43137"/>
                    </a:srgbClr>
                  </a:outerShdw>
                </a:effectLst>
                <a:latin typeface="Avenir LT Std 65 Medium" panose="020B0803020203020204" pitchFamily="34" charset="0"/>
              </a:rPr>
              <a:t>Exploratory Data Analysis (EDA)</a:t>
            </a:r>
          </a:p>
          <a:p>
            <a:pPr>
              <a:lnSpc>
                <a:spcPct val="150000"/>
              </a:lnSpc>
              <a:buFont typeface="Wingdings" panose="05000000000000000000" pitchFamily="2" charset="2"/>
              <a:buChar char="Ø"/>
            </a:pPr>
            <a:r>
              <a:rPr lang="en-US" sz="4400" dirty="0">
                <a:solidFill>
                  <a:schemeClr val="bg1"/>
                </a:solidFill>
                <a:effectLst>
                  <a:outerShdw blurRad="38100" dist="38100" dir="2700000" algn="tl">
                    <a:srgbClr val="000000">
                      <a:alpha val="43137"/>
                    </a:srgbClr>
                  </a:outerShdw>
                </a:effectLst>
                <a:latin typeface="Avenir LT Std 65 Medium" panose="020B0803020203020204" pitchFamily="34" charset="0"/>
              </a:rPr>
              <a:t>         </a:t>
            </a:r>
            <a:r>
              <a:rPr lang="en-US" sz="4000" dirty="0">
                <a:solidFill>
                  <a:schemeClr val="bg1"/>
                </a:solidFill>
                <a:effectLst>
                  <a:outerShdw blurRad="38100" dist="38100" dir="2700000" algn="tl">
                    <a:srgbClr val="000000">
                      <a:alpha val="43137"/>
                    </a:srgbClr>
                  </a:outerShdw>
                </a:effectLst>
                <a:latin typeface="Avenir LT Std 65 Medium" panose="020B0803020203020204" pitchFamily="34" charset="0"/>
              </a:rPr>
              <a:t>Hypothesis Testing</a:t>
            </a:r>
          </a:p>
          <a:p>
            <a:pPr>
              <a:lnSpc>
                <a:spcPct val="150000"/>
              </a:lnSpc>
              <a:buFont typeface="Wingdings" panose="05000000000000000000" pitchFamily="2" charset="2"/>
              <a:buChar char="Ø"/>
            </a:pPr>
            <a:r>
              <a:rPr lang="en-US" sz="4000" dirty="0">
                <a:solidFill>
                  <a:schemeClr val="bg1"/>
                </a:solidFill>
                <a:effectLst>
                  <a:outerShdw blurRad="38100" dist="38100" dir="2700000" algn="tl">
                    <a:srgbClr val="000000">
                      <a:alpha val="43137"/>
                    </a:srgbClr>
                  </a:outerShdw>
                </a:effectLst>
                <a:latin typeface="Avenir LT Std 65 Medium" panose="020B0803020203020204" pitchFamily="34" charset="0"/>
              </a:rPr>
              <a:t>          Forecasting</a:t>
            </a:r>
          </a:p>
        </p:txBody>
      </p:sp>
      <p:sp>
        <p:nvSpPr>
          <p:cNvPr id="4" name="Slide Number Placeholder 3">
            <a:extLst>
              <a:ext uri="{FF2B5EF4-FFF2-40B4-BE49-F238E27FC236}">
                <a16:creationId xmlns:a16="http://schemas.microsoft.com/office/drawing/2014/main" id="{E2D76D96-2A58-4B02-8C71-F9A01D4AE731}"/>
              </a:ext>
            </a:extLst>
          </p:cNvPr>
          <p:cNvSpPr>
            <a:spLocks noGrp="1"/>
          </p:cNvSpPr>
          <p:nvPr>
            <p:ph type="sldNum" sz="quarter" idx="12"/>
          </p:nvPr>
        </p:nvSpPr>
        <p:spPr/>
        <p:txBody>
          <a:bodyPr/>
          <a:lstStyle/>
          <a:p>
            <a:fld id="{48F63A3B-78C7-47BE-AE5E-E10140E04643}" type="slidenum">
              <a:rPr lang="en-US" smtClean="0"/>
              <a:t>5</a:t>
            </a:fld>
            <a:endParaRPr lang="en-US"/>
          </a:p>
        </p:txBody>
      </p:sp>
      <p:sp>
        <p:nvSpPr>
          <p:cNvPr id="7" name="Title 1">
            <a:extLst>
              <a:ext uri="{FF2B5EF4-FFF2-40B4-BE49-F238E27FC236}">
                <a16:creationId xmlns:a16="http://schemas.microsoft.com/office/drawing/2014/main" id="{D4FE4B54-9428-4F2A-987F-A7BA08CA7BF0}"/>
              </a:ext>
            </a:extLst>
          </p:cNvPr>
          <p:cNvSpPr>
            <a:spLocks noGrp="1"/>
          </p:cNvSpPr>
          <p:nvPr>
            <p:ph type="title"/>
          </p:nvPr>
        </p:nvSpPr>
        <p:spPr>
          <a:xfrm>
            <a:off x="838200" y="365125"/>
            <a:ext cx="10515600" cy="1325563"/>
          </a:xfrm>
        </p:spPr>
        <p:txBody>
          <a:bodyPr/>
          <a:lstStyle/>
          <a:p>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Methodology</a:t>
            </a:r>
            <a:endParaRPr lang="en-US" dirty="0">
              <a:effectLst>
                <a:outerShdw blurRad="38100" dist="38100" dir="2700000" algn="tl">
                  <a:srgbClr val="000000">
                    <a:alpha val="43137"/>
                  </a:srgbClr>
                </a:outerShdw>
              </a:effectLst>
              <a:latin typeface="Avenir LT Std 45 Book" panose="020B0502020203020204" pitchFamily="34" charset="0"/>
            </a:endParaRPr>
          </a:p>
        </p:txBody>
      </p:sp>
      <p:pic>
        <p:nvPicPr>
          <p:cNvPr id="10" name="Graphic 9" descr="Research with solid fill">
            <a:extLst>
              <a:ext uri="{FF2B5EF4-FFF2-40B4-BE49-F238E27FC236}">
                <a16:creationId xmlns:a16="http://schemas.microsoft.com/office/drawing/2014/main" id="{2FAC939D-1CCB-423F-B952-576668E21D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627" y="1922756"/>
            <a:ext cx="914400" cy="914400"/>
          </a:xfrm>
          <a:prstGeom prst="rect">
            <a:avLst/>
          </a:prstGeom>
        </p:spPr>
      </p:pic>
      <p:pic>
        <p:nvPicPr>
          <p:cNvPr id="12" name="Graphic 11" descr="Clipboard Mixed with solid fill">
            <a:extLst>
              <a:ext uri="{FF2B5EF4-FFF2-40B4-BE49-F238E27FC236}">
                <a16:creationId xmlns:a16="http://schemas.microsoft.com/office/drawing/2014/main" id="{8A68C042-2485-490F-9906-74161CF4E6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4627" y="3084932"/>
            <a:ext cx="914400" cy="914400"/>
          </a:xfrm>
          <a:prstGeom prst="rect">
            <a:avLst/>
          </a:prstGeom>
        </p:spPr>
      </p:pic>
      <p:pic>
        <p:nvPicPr>
          <p:cNvPr id="20" name="Content Placeholder 6" descr="Upward trend with solid fill">
            <a:extLst>
              <a:ext uri="{FF2B5EF4-FFF2-40B4-BE49-F238E27FC236}">
                <a16:creationId xmlns:a16="http://schemas.microsoft.com/office/drawing/2014/main" id="{6891E036-4154-4B52-853A-D5E8EA33F6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54627" y="4134269"/>
            <a:ext cx="914400" cy="914400"/>
          </a:xfrm>
          <a:prstGeom prst="rect">
            <a:avLst/>
          </a:prstGeom>
        </p:spPr>
      </p:pic>
      <p:pic>
        <p:nvPicPr>
          <p:cNvPr id="21" name="Picture 20">
            <a:extLst>
              <a:ext uri="{FF2B5EF4-FFF2-40B4-BE49-F238E27FC236}">
                <a16:creationId xmlns:a16="http://schemas.microsoft.com/office/drawing/2014/main" id="{F014AB6A-4D66-4AD1-8C3E-11EA3C5599B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236828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C5C7615-BDD2-4E91-81F7-E69D394BE076}"/>
              </a:ext>
            </a:extLst>
          </p:cNvPr>
          <p:cNvSpPr txBox="1">
            <a:spLocks/>
          </p:cNvSpPr>
          <p:nvPr/>
        </p:nvSpPr>
        <p:spPr>
          <a:xfrm rot="5400000">
            <a:off x="2666998" y="-2667000"/>
            <a:ext cx="6858002" cy="1219200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solidFill>
                  <a:srgbClr val="FF6600"/>
                </a:solidFill>
              </a:rPr>
            </a:br>
            <a:br>
              <a:rPr lang="en-US" dirty="0">
                <a:solidFill>
                  <a:srgbClr val="FF6600"/>
                </a:solidFill>
              </a:rPr>
            </a:br>
            <a:br>
              <a:rPr lang="en-US" dirty="0">
                <a:solidFill>
                  <a:srgbClr val="FF6600"/>
                </a:solidFill>
              </a:rPr>
            </a:br>
            <a:endParaRPr lang="en-US" b="1" dirty="0">
              <a:solidFill>
                <a:srgbClr val="FF6600"/>
              </a:solidFill>
              <a:latin typeface="Avenir LT Std 65 Medium" panose="020B0803020203020204" pitchFamily="34" charset="0"/>
            </a:endParaRPr>
          </a:p>
        </p:txBody>
      </p:sp>
      <p:sp>
        <p:nvSpPr>
          <p:cNvPr id="2" name="Title 1">
            <a:extLst>
              <a:ext uri="{FF2B5EF4-FFF2-40B4-BE49-F238E27FC236}">
                <a16:creationId xmlns:a16="http://schemas.microsoft.com/office/drawing/2014/main" id="{0764A0A3-29CC-491F-AEB5-40E6F6097736}"/>
              </a:ext>
            </a:extLst>
          </p:cNvPr>
          <p:cNvSpPr>
            <a:spLocks noGrp="1"/>
          </p:cNvSpPr>
          <p:nvPr>
            <p:ph type="title"/>
          </p:nvPr>
        </p:nvSpPr>
        <p:spPr>
          <a:xfrm>
            <a:off x="838200" y="18255"/>
            <a:ext cx="10515600" cy="1325563"/>
          </a:xfrm>
        </p:spPr>
        <p:txBody>
          <a:bodyPr/>
          <a:lstStyle/>
          <a:p>
            <a:r>
              <a:rPr lang="en-US" sz="4400" dirty="0">
                <a:solidFill>
                  <a:srgbClr val="FF6600"/>
                </a:solidFill>
                <a:effectLst>
                  <a:outerShdw blurRad="38100" dist="38100" dir="2700000" algn="tl">
                    <a:srgbClr val="000000">
                      <a:alpha val="43137"/>
                    </a:srgbClr>
                  </a:outerShdw>
                </a:effectLst>
                <a:latin typeface="Avenir LT Std 65 Medium" panose="020B0803020203020204" pitchFamily="34" charset="0"/>
              </a:rPr>
              <a:t>Data Preparation</a:t>
            </a:r>
            <a:endParaRPr lang="en-US"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43E6B2A9-1623-430D-941F-86F0A2529EEE}"/>
              </a:ext>
            </a:extLst>
          </p:cNvPr>
          <p:cNvSpPr>
            <a:spLocks noGrp="1"/>
          </p:cNvSpPr>
          <p:nvPr>
            <p:ph type="sldNum" sz="quarter" idx="12"/>
          </p:nvPr>
        </p:nvSpPr>
        <p:spPr/>
        <p:txBody>
          <a:bodyPr/>
          <a:lstStyle/>
          <a:p>
            <a:fld id="{48F63A3B-78C7-47BE-AE5E-E10140E04643}" type="slidenum">
              <a:rPr lang="en-US" smtClean="0"/>
              <a:t>6</a:t>
            </a:fld>
            <a:endParaRPr lang="en-US"/>
          </a:p>
        </p:txBody>
      </p:sp>
      <p:sp>
        <p:nvSpPr>
          <p:cNvPr id="9" name="Content Placeholder 8">
            <a:extLst>
              <a:ext uri="{FF2B5EF4-FFF2-40B4-BE49-F238E27FC236}">
                <a16:creationId xmlns:a16="http://schemas.microsoft.com/office/drawing/2014/main" id="{398CFE93-8772-4D78-BCAA-A3510F220867}"/>
              </a:ext>
            </a:extLst>
          </p:cNvPr>
          <p:cNvSpPr>
            <a:spLocks noGrp="1"/>
          </p:cNvSpPr>
          <p:nvPr>
            <p:ph idx="1"/>
          </p:nvPr>
        </p:nvSpPr>
        <p:spPr>
          <a:xfrm>
            <a:off x="838200" y="1126436"/>
            <a:ext cx="10515600" cy="5229914"/>
          </a:xfrm>
        </p:spPr>
        <p:txBody>
          <a:bodyPr>
            <a:normAutofit/>
          </a:bodyPr>
          <a:lstStyle/>
          <a:p>
            <a:pPr algn="just">
              <a:buFont typeface="Courier New" panose="02070309020205020404" pitchFamily="49" charset="0"/>
              <a:buChar char="o"/>
            </a:pPr>
            <a:r>
              <a:rPr lang="en-US" sz="1800" dirty="0">
                <a:solidFill>
                  <a:schemeClr val="bg1"/>
                </a:solidFill>
                <a:latin typeface="Avenir LT Std 65 Medium" panose="020B0803020203020204" pitchFamily="34" charset="0"/>
              </a:rPr>
              <a:t>Four data sets that contains information on Two cab companies had been provided. </a:t>
            </a:r>
          </a:p>
          <a:p>
            <a:pPr algn="just">
              <a:buFont typeface="Courier New" panose="02070309020205020404" pitchFamily="49" charset="0"/>
              <a:buChar char="o"/>
            </a:pPr>
            <a:r>
              <a:rPr lang="en-US" sz="1800" dirty="0">
                <a:solidFill>
                  <a:schemeClr val="bg1"/>
                </a:solidFill>
                <a:latin typeface="Avenir LT Std 65 Medium" panose="020B0803020203020204" pitchFamily="34" charset="0"/>
              </a:rPr>
              <a:t>Each data set represents different aspects of the customer profile. </a:t>
            </a:r>
          </a:p>
          <a:p>
            <a:pPr algn="just">
              <a:buFont typeface="Courier New" panose="02070309020205020404" pitchFamily="49" charset="0"/>
              <a:buChar char="o"/>
            </a:pPr>
            <a:r>
              <a:rPr lang="en-US" sz="1800" dirty="0">
                <a:solidFill>
                  <a:schemeClr val="bg1"/>
                </a:solidFill>
                <a:latin typeface="Avenir LT Std 65 Medium" panose="020B0803020203020204" pitchFamily="34" charset="0"/>
              </a:rPr>
              <a:t>Time period of data is from 02</a:t>
            </a:r>
            <a:r>
              <a:rPr lang="en-US" sz="1800" baseline="30000" dirty="0">
                <a:solidFill>
                  <a:schemeClr val="bg1"/>
                </a:solidFill>
                <a:latin typeface="Avenir LT Std 65 Medium" panose="020B0803020203020204" pitchFamily="34" charset="0"/>
              </a:rPr>
              <a:t>nd</a:t>
            </a:r>
            <a:r>
              <a:rPr lang="en-US" sz="1800" dirty="0">
                <a:solidFill>
                  <a:schemeClr val="bg1"/>
                </a:solidFill>
                <a:latin typeface="Avenir LT Std 65 Medium" panose="020B0803020203020204" pitchFamily="34" charset="0"/>
              </a:rPr>
              <a:t> January 2016 until 21</a:t>
            </a:r>
            <a:r>
              <a:rPr lang="en-US" sz="1800" baseline="30000" dirty="0">
                <a:solidFill>
                  <a:schemeClr val="bg1"/>
                </a:solidFill>
                <a:latin typeface="Avenir LT Std 65 Medium" panose="020B0803020203020204" pitchFamily="34" charset="0"/>
              </a:rPr>
              <a:t>st</a:t>
            </a:r>
            <a:r>
              <a:rPr lang="en-US" sz="1800" dirty="0">
                <a:solidFill>
                  <a:schemeClr val="bg1"/>
                </a:solidFill>
                <a:latin typeface="Avenir LT Std 65 Medium" panose="020B0803020203020204" pitchFamily="34" charset="0"/>
              </a:rPr>
              <a:t> December 2018.</a:t>
            </a:r>
          </a:p>
          <a:p>
            <a:pPr marL="0" indent="0" algn="just">
              <a:buNone/>
            </a:pPr>
            <a:endParaRPr lang="en-US" sz="1800" dirty="0">
              <a:solidFill>
                <a:schemeClr val="bg1"/>
              </a:solidFill>
              <a:latin typeface="Avenir LT Std 65 Medium" panose="020B0803020203020204" pitchFamily="34" charset="0"/>
            </a:endParaRPr>
          </a:p>
          <a:p>
            <a:pPr algn="just">
              <a:buFont typeface="Courier New" panose="02070309020205020404" pitchFamily="49" charset="0"/>
              <a:buChar char="o"/>
            </a:pPr>
            <a:r>
              <a:rPr lang="en-US" sz="1800" dirty="0">
                <a:solidFill>
                  <a:schemeClr val="bg1"/>
                </a:solidFill>
                <a:latin typeface="Avenir LT Std 65 Medium" panose="020B0803020203020204" pitchFamily="34" charset="0"/>
              </a:rPr>
              <a:t>Master Dataset was created by inner joining:</a:t>
            </a:r>
          </a:p>
          <a:p>
            <a:pPr lvl="1" algn="just">
              <a:lnSpc>
                <a:spcPct val="120000"/>
              </a:lnSpc>
              <a:buFont typeface="Wingdings" panose="05000000000000000000" pitchFamily="2" charset="2"/>
              <a:buChar char="Ø"/>
            </a:pPr>
            <a:r>
              <a:rPr lang="en-US" sz="1600" dirty="0">
                <a:solidFill>
                  <a:srgbClr val="FF6600"/>
                </a:solidFill>
                <a:latin typeface="Avenir LT Std 65 Medium" panose="020B0803020203020204" pitchFamily="34" charset="0"/>
              </a:rPr>
              <a:t>Cab_Data.csv:</a:t>
            </a:r>
            <a:r>
              <a:rPr lang="en-US" sz="1600" dirty="0">
                <a:solidFill>
                  <a:schemeClr val="bg1"/>
                </a:solidFill>
                <a:latin typeface="Avenir LT Std 65 Medium" panose="020B0803020203020204" pitchFamily="34" charset="0"/>
              </a:rPr>
              <a:t> Includes details of transaction for both cab companies.</a:t>
            </a:r>
          </a:p>
          <a:p>
            <a:pPr lvl="1" algn="just">
              <a:lnSpc>
                <a:spcPct val="120000"/>
              </a:lnSpc>
              <a:buFont typeface="Wingdings" panose="05000000000000000000" pitchFamily="2" charset="2"/>
              <a:buChar char="Ø"/>
            </a:pPr>
            <a:r>
              <a:rPr lang="en-US" sz="1600" dirty="0">
                <a:solidFill>
                  <a:srgbClr val="FF6600"/>
                </a:solidFill>
                <a:latin typeface="Avenir LT Std 65 Medium" panose="020B0803020203020204" pitchFamily="34" charset="0"/>
              </a:rPr>
              <a:t>Customer_ID.csv:</a:t>
            </a:r>
            <a:r>
              <a:rPr lang="en-US" sz="1600" dirty="0">
                <a:solidFill>
                  <a:schemeClr val="bg1"/>
                </a:solidFill>
                <a:latin typeface="Avenir LT Std 65 Medium" panose="020B0803020203020204" pitchFamily="34" charset="0"/>
              </a:rPr>
              <a:t> Mapping table that contains a unique identifier which links the customer’s demographic details.</a:t>
            </a:r>
          </a:p>
          <a:p>
            <a:pPr lvl="1" algn="just">
              <a:lnSpc>
                <a:spcPct val="120000"/>
              </a:lnSpc>
              <a:buFont typeface="Wingdings" panose="05000000000000000000" pitchFamily="2" charset="2"/>
              <a:buChar char="Ø"/>
            </a:pPr>
            <a:r>
              <a:rPr lang="en-US" sz="1600" dirty="0">
                <a:solidFill>
                  <a:srgbClr val="FF6600"/>
                </a:solidFill>
                <a:latin typeface="Avenir LT Std 65 Medium" panose="020B0803020203020204" pitchFamily="34" charset="0"/>
              </a:rPr>
              <a:t>Transaction_ID.csv:</a:t>
            </a:r>
            <a:r>
              <a:rPr lang="en-US" sz="1600" dirty="0">
                <a:solidFill>
                  <a:schemeClr val="bg1"/>
                </a:solidFill>
                <a:latin typeface="Avenir LT Std 65 Medium" panose="020B0803020203020204" pitchFamily="34" charset="0"/>
              </a:rPr>
              <a:t> Mapping table that contains transaction to customer mapping and payment mode.</a:t>
            </a:r>
            <a:endParaRPr lang="en-US" dirty="0">
              <a:solidFill>
                <a:schemeClr val="bg1"/>
              </a:solidFill>
              <a:latin typeface="Avenir LT Std 65 Medium" panose="020B0803020203020204" pitchFamily="34" charset="0"/>
            </a:endParaRPr>
          </a:p>
          <a:p>
            <a:pPr marL="0" indent="0" algn="just">
              <a:lnSpc>
                <a:spcPct val="120000"/>
              </a:lnSpc>
              <a:buNone/>
            </a:pPr>
            <a:r>
              <a:rPr lang="en-US" sz="1800" dirty="0">
                <a:solidFill>
                  <a:schemeClr val="bg1"/>
                </a:solidFill>
                <a:latin typeface="Avenir LT Std 65 Medium" panose="020B0803020203020204" pitchFamily="34" charset="0"/>
              </a:rPr>
              <a:t>The fourth Dataset, </a:t>
            </a:r>
            <a:r>
              <a:rPr lang="en-US" sz="1800" dirty="0">
                <a:solidFill>
                  <a:srgbClr val="FF6600"/>
                </a:solidFill>
                <a:latin typeface="Avenir LT Std 65 Medium" panose="020B0803020203020204" pitchFamily="34" charset="0"/>
              </a:rPr>
              <a:t>City.csv </a:t>
            </a:r>
            <a:r>
              <a:rPr lang="en-US" sz="1800" dirty="0">
                <a:solidFill>
                  <a:schemeClr val="bg1"/>
                </a:solidFill>
                <a:latin typeface="Avenir LT Std 65 Medium" panose="020B0803020203020204" pitchFamily="34" charset="0"/>
              </a:rPr>
              <a:t>has been left out as it does not provide information about daily trips for both Cab companies.</a:t>
            </a:r>
          </a:p>
          <a:p>
            <a:pPr marL="0" indent="0" algn="just">
              <a:lnSpc>
                <a:spcPct val="120000"/>
              </a:lnSpc>
              <a:buNone/>
            </a:pPr>
            <a:endParaRPr lang="en-US" dirty="0">
              <a:solidFill>
                <a:schemeClr val="bg1"/>
              </a:solidFill>
              <a:latin typeface="Avenir LT Std 65 Medium" panose="020B0803020203020204" pitchFamily="34" charset="0"/>
            </a:endParaRPr>
          </a:p>
          <a:p>
            <a:pPr marL="0" indent="0" algn="just">
              <a:lnSpc>
                <a:spcPct val="120000"/>
              </a:lnSpc>
              <a:buNone/>
            </a:pPr>
            <a:endParaRPr lang="en-US" dirty="0">
              <a:solidFill>
                <a:schemeClr val="bg1"/>
              </a:solidFill>
              <a:latin typeface="Avenir LT Std 65 Medium" panose="020B0803020203020204" pitchFamily="34" charset="0"/>
            </a:endParaRPr>
          </a:p>
        </p:txBody>
      </p:sp>
      <p:pic>
        <p:nvPicPr>
          <p:cNvPr id="11" name="Picture 10">
            <a:extLst>
              <a:ext uri="{FF2B5EF4-FFF2-40B4-BE49-F238E27FC236}">
                <a16:creationId xmlns:a16="http://schemas.microsoft.com/office/drawing/2014/main" id="{32BC501C-B9F0-4E9A-B7E3-392E466A1B3B}"/>
              </a:ext>
            </a:extLst>
          </p:cNvPr>
          <p:cNvPicPr/>
          <p:nvPr/>
        </p:nvPicPr>
        <p:blipFill>
          <a:blip r:embed="rId2"/>
          <a:stretch>
            <a:fillRect/>
          </a:stretch>
        </p:blipFill>
        <p:spPr>
          <a:xfrm>
            <a:off x="2294695" y="5490925"/>
            <a:ext cx="7602608" cy="669239"/>
          </a:xfrm>
          <a:prstGeom prst="rect">
            <a:avLst/>
          </a:prstGeom>
        </p:spPr>
        <p:style>
          <a:lnRef idx="0">
            <a:schemeClr val="dk1"/>
          </a:lnRef>
          <a:fillRef idx="3">
            <a:schemeClr val="dk1"/>
          </a:fillRef>
          <a:effectRef idx="3">
            <a:schemeClr val="dk1"/>
          </a:effectRef>
          <a:fontRef idx="minor">
            <a:schemeClr val="lt1"/>
          </a:fontRef>
        </p:style>
      </p:pic>
      <p:sp>
        <p:nvSpPr>
          <p:cNvPr id="12" name="TextBox 11">
            <a:extLst>
              <a:ext uri="{FF2B5EF4-FFF2-40B4-BE49-F238E27FC236}">
                <a16:creationId xmlns:a16="http://schemas.microsoft.com/office/drawing/2014/main" id="{AC9C4DF9-36AC-4AE2-AB29-620D3A152F65}"/>
              </a:ext>
            </a:extLst>
          </p:cNvPr>
          <p:cNvSpPr txBox="1"/>
          <p:nvPr/>
        </p:nvSpPr>
        <p:spPr>
          <a:xfrm>
            <a:off x="2294695" y="6304136"/>
            <a:ext cx="7602608" cy="276999"/>
          </a:xfrm>
          <a:prstGeom prst="rect">
            <a:avLst/>
          </a:prstGeom>
          <a:noFill/>
        </p:spPr>
        <p:txBody>
          <a:bodyPr wrap="square" rtlCol="0">
            <a:spAutoFit/>
          </a:bodyPr>
          <a:lstStyle/>
          <a:p>
            <a:pPr algn="ctr"/>
            <a:r>
              <a:rPr lang="en-US" sz="1200" i="1" dirty="0">
                <a:solidFill>
                  <a:schemeClr val="bg1"/>
                </a:solidFill>
                <a:latin typeface="Avenir LT Std 45 Book" panose="020B0502020203020204" pitchFamily="34" charset="0"/>
              </a:rPr>
              <a:t>Schema of Master Dataset</a:t>
            </a:r>
          </a:p>
        </p:txBody>
      </p:sp>
      <p:pic>
        <p:nvPicPr>
          <p:cNvPr id="14" name="Picture 13">
            <a:extLst>
              <a:ext uri="{FF2B5EF4-FFF2-40B4-BE49-F238E27FC236}">
                <a16:creationId xmlns:a16="http://schemas.microsoft.com/office/drawing/2014/main" id="{AE5E2B26-14CC-4302-8796-EABCD883A1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419484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esearch with solid fill">
            <a:extLst>
              <a:ext uri="{FF2B5EF4-FFF2-40B4-BE49-F238E27FC236}">
                <a16:creationId xmlns:a16="http://schemas.microsoft.com/office/drawing/2014/main" id="{A5A896E8-A325-42DE-A096-4319D0E6D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2228" y="782595"/>
            <a:ext cx="2727366" cy="2727366"/>
          </a:xfrm>
          <a:prstGeom prst="rect">
            <a:avLst/>
          </a:prstGeom>
        </p:spPr>
      </p:pic>
      <p:grpSp>
        <p:nvGrpSpPr>
          <p:cNvPr id="39" name="Group 38">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40" name="Group 39">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44" name="Freeform: Shape 43">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Group 40">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42" name="Freeform: Shape 41">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799C009A-2C38-420B-8FB8-32CE1834ACC8}"/>
              </a:ext>
            </a:extLst>
          </p:cNvPr>
          <p:cNvSpPr>
            <a:spLocks noGrp="1"/>
          </p:cNvSpPr>
          <p:nvPr>
            <p:ph type="title"/>
          </p:nvPr>
        </p:nvSpPr>
        <p:spPr>
          <a:xfrm>
            <a:off x="838199" y="1120676"/>
            <a:ext cx="5257801" cy="2308324"/>
          </a:xfrm>
        </p:spPr>
        <p:txBody>
          <a:bodyPr vert="horz" lIns="91440" tIns="45720" rIns="91440" bIns="45720" rtlCol="0" anchor="b">
            <a:normAutofit fontScale="90000"/>
          </a:bodyPr>
          <a:lstStyle/>
          <a:p>
            <a:r>
              <a:rPr lang="en-US" sz="7200" b="1" kern="1200" dirty="0">
                <a:solidFill>
                  <a:srgbClr val="FF6600"/>
                </a:solidFill>
                <a:effectLst>
                  <a:outerShdw blurRad="38100" dist="38100" dir="2700000" algn="tl">
                    <a:srgbClr val="000000">
                      <a:alpha val="43137"/>
                    </a:srgbClr>
                  </a:outerShdw>
                </a:effectLst>
                <a:latin typeface="Avenir LT Std 65 Medium" panose="020B0803020203020204" pitchFamily="34" charset="0"/>
              </a:rPr>
              <a:t>EDA </a:t>
            </a:r>
            <a:br>
              <a:rPr lang="en-US" sz="7200" b="1" kern="1200" dirty="0">
                <a:solidFill>
                  <a:srgbClr val="FF6600"/>
                </a:solidFill>
                <a:effectLst>
                  <a:outerShdw blurRad="38100" dist="38100" dir="2700000" algn="tl">
                    <a:srgbClr val="000000">
                      <a:alpha val="43137"/>
                    </a:srgbClr>
                  </a:outerShdw>
                </a:effectLst>
                <a:latin typeface="Avenir LT Std 65 Medium" panose="020B0803020203020204" pitchFamily="34" charset="0"/>
              </a:rPr>
            </a:br>
            <a:r>
              <a:rPr lang="en-US" sz="7200" b="1" kern="1200" dirty="0">
                <a:solidFill>
                  <a:srgbClr val="FF6600"/>
                </a:solidFill>
                <a:effectLst>
                  <a:outerShdw blurRad="38100" dist="38100" dir="2700000" algn="tl">
                    <a:srgbClr val="000000">
                      <a:alpha val="43137"/>
                    </a:srgbClr>
                  </a:outerShdw>
                </a:effectLst>
                <a:latin typeface="Avenir LT Std 65 Medium" panose="020B0803020203020204" pitchFamily="34" charset="0"/>
              </a:rPr>
              <a:t>Key Insights</a:t>
            </a:r>
          </a:p>
        </p:txBody>
      </p:sp>
      <p:sp>
        <p:nvSpPr>
          <p:cNvPr id="4" name="Slide Number Placeholder 3">
            <a:extLst>
              <a:ext uri="{FF2B5EF4-FFF2-40B4-BE49-F238E27FC236}">
                <a16:creationId xmlns:a16="http://schemas.microsoft.com/office/drawing/2014/main" id="{1992C3F3-C64F-4C4F-A7B4-4C7B4ECC5791}"/>
              </a:ext>
            </a:extLst>
          </p:cNvPr>
          <p:cNvSpPr>
            <a:spLocks noGrp="1"/>
          </p:cNvSpPr>
          <p:nvPr>
            <p:ph type="sldNum" sz="quarter" idx="12"/>
          </p:nvPr>
        </p:nvSpPr>
        <p:spPr>
          <a:xfrm>
            <a:off x="8737600" y="466933"/>
            <a:ext cx="2635250" cy="707886"/>
          </a:xfrm>
        </p:spPr>
        <p:txBody>
          <a:bodyPr vert="horz" lIns="91440" tIns="45720" rIns="91440" bIns="45720" rtlCol="0" anchor="ctr">
            <a:normAutofit/>
          </a:bodyPr>
          <a:lstStyle/>
          <a:p>
            <a:pPr>
              <a:lnSpc>
                <a:spcPct val="90000"/>
              </a:lnSpc>
              <a:spcAft>
                <a:spcPts val="600"/>
              </a:spcAft>
            </a:pPr>
            <a:fld id="{48F63A3B-78C7-47BE-AE5E-E10140E04643}" type="slidenum">
              <a:rPr lang="en-US" sz="4400">
                <a:solidFill>
                  <a:schemeClr val="bg1"/>
                </a:solidFill>
              </a:rPr>
              <a:pPr>
                <a:lnSpc>
                  <a:spcPct val="90000"/>
                </a:lnSpc>
                <a:spcAft>
                  <a:spcPts val="600"/>
                </a:spcAft>
              </a:pPr>
              <a:t>7</a:t>
            </a:fld>
            <a:endParaRPr lang="en-US" sz="4400">
              <a:solidFill>
                <a:schemeClr val="bg1"/>
              </a:solidFill>
            </a:endParaRPr>
          </a:p>
        </p:txBody>
      </p:sp>
      <p:pic>
        <p:nvPicPr>
          <p:cNvPr id="63" name="Picture 62">
            <a:extLst>
              <a:ext uri="{FF2B5EF4-FFF2-40B4-BE49-F238E27FC236}">
                <a16:creationId xmlns:a16="http://schemas.microsoft.com/office/drawing/2014/main" id="{A704440B-E7BA-4BDD-A268-7403304B3E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53417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62">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descr="Map&#10;&#10;Description automatically generated">
            <a:extLst>
              <a:ext uri="{FF2B5EF4-FFF2-40B4-BE49-F238E27FC236}">
                <a16:creationId xmlns:a16="http://schemas.microsoft.com/office/drawing/2014/main" id="{44212249-3994-448E-9FB2-A2A61EB6EA1B}"/>
              </a:ext>
            </a:extLst>
          </p:cNvPr>
          <p:cNvPicPr>
            <a:picLocks noChangeAspect="1"/>
          </p:cNvPicPr>
          <p:nvPr/>
        </p:nvPicPr>
        <p:blipFill rotWithShape="1">
          <a:blip r:embed="rId2"/>
          <a:srcRect t="2969"/>
          <a:stretch/>
        </p:blipFill>
        <p:spPr>
          <a:xfrm>
            <a:off x="0" y="1106833"/>
            <a:ext cx="12191999" cy="5751167"/>
          </a:xfrm>
          <a:prstGeom prst="rect">
            <a:avLst/>
          </a:prstGeom>
        </p:spPr>
      </p:pic>
      <p:sp>
        <p:nvSpPr>
          <p:cNvPr id="4" name="Slide Number Placeholder 3">
            <a:extLst>
              <a:ext uri="{FF2B5EF4-FFF2-40B4-BE49-F238E27FC236}">
                <a16:creationId xmlns:a16="http://schemas.microsoft.com/office/drawing/2014/main" id="{A839E898-819C-4BA8-BBF6-B79CE25D2938}"/>
              </a:ext>
            </a:extLst>
          </p:cNvPr>
          <p:cNvSpPr>
            <a:spLocks noGrp="1"/>
          </p:cNvSpPr>
          <p:nvPr>
            <p:ph type="sldNum" sz="quarter" idx="12"/>
          </p:nvPr>
        </p:nvSpPr>
        <p:spPr>
          <a:xfrm>
            <a:off x="10449954" y="6346824"/>
            <a:ext cx="1501253" cy="365125"/>
          </a:xfrm>
        </p:spPr>
        <p:txBody>
          <a:bodyPr vert="horz" lIns="91440" tIns="45720" rIns="91440" bIns="45720" rtlCol="0" anchor="ctr">
            <a:normAutofit/>
          </a:bodyPr>
          <a:lstStyle/>
          <a:p>
            <a:pPr>
              <a:spcAft>
                <a:spcPts val="600"/>
              </a:spcAft>
            </a:pPr>
            <a:fld id="{48F63A3B-78C7-47BE-AE5E-E10140E04643}" type="slidenum">
              <a:rPr lang="en-US" sz="900">
                <a:solidFill>
                  <a:schemeClr val="bg1">
                    <a:alpha val="60000"/>
                  </a:schemeClr>
                </a:solidFill>
              </a:rPr>
              <a:pPr>
                <a:spcAft>
                  <a:spcPts val="600"/>
                </a:spcAft>
              </a:pPr>
              <a:t>8</a:t>
            </a:fld>
            <a:endParaRPr lang="en-US" sz="900">
              <a:solidFill>
                <a:schemeClr val="bg1">
                  <a:alpha val="60000"/>
                </a:schemeClr>
              </a:solidFill>
            </a:endParaRPr>
          </a:p>
        </p:txBody>
      </p:sp>
      <p:sp>
        <p:nvSpPr>
          <p:cNvPr id="68" name="Title 1">
            <a:extLst>
              <a:ext uri="{FF2B5EF4-FFF2-40B4-BE49-F238E27FC236}">
                <a16:creationId xmlns:a16="http://schemas.microsoft.com/office/drawing/2014/main" id="{270B7210-11CC-4875-8179-7ECE8EB0249B}"/>
              </a:ext>
            </a:extLst>
          </p:cNvPr>
          <p:cNvSpPr>
            <a:spLocks noGrp="1"/>
          </p:cNvSpPr>
          <p:nvPr>
            <p:ph type="title"/>
          </p:nvPr>
        </p:nvSpPr>
        <p:spPr>
          <a:xfrm>
            <a:off x="450573" y="-96113"/>
            <a:ext cx="10903225" cy="1325563"/>
          </a:xfrm>
        </p:spPr>
        <p:txBody>
          <a:bodyPr>
            <a:normAutofit/>
          </a:bodyPr>
          <a:lstStyle/>
          <a:p>
            <a:r>
              <a:rPr lang="en-US" sz="3600" dirty="0">
                <a:solidFill>
                  <a:srgbClr val="FF6600"/>
                </a:solidFill>
                <a:effectLst>
                  <a:outerShdw blurRad="38100" dist="38100" dir="2700000" algn="tl">
                    <a:srgbClr val="000000">
                      <a:alpha val="43137"/>
                    </a:srgbClr>
                  </a:outerShdw>
                </a:effectLst>
                <a:latin typeface="Avenir LT Std 65 Medium" panose="020B0803020203020204" pitchFamily="34" charset="0"/>
              </a:rPr>
              <a:t>Population and Cab Users</a:t>
            </a:r>
            <a:endParaRPr lang="en-US" sz="3600" dirty="0">
              <a:effectLst>
                <a:outerShdw blurRad="38100" dist="38100" dir="2700000" algn="tl">
                  <a:srgbClr val="000000">
                    <a:alpha val="43137"/>
                  </a:srgbClr>
                </a:outerShdw>
              </a:effectLst>
            </a:endParaRPr>
          </a:p>
        </p:txBody>
      </p:sp>
      <p:pic>
        <p:nvPicPr>
          <p:cNvPr id="72" name="Picture 71">
            <a:extLst>
              <a:ext uri="{FF2B5EF4-FFF2-40B4-BE49-F238E27FC236}">
                <a16:creationId xmlns:a16="http://schemas.microsoft.com/office/drawing/2014/main" id="{301561D0-E8F8-4054-874A-4AC092AF01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Tree>
    <p:extLst>
      <p:ext uri="{BB962C8B-B14F-4D97-AF65-F5344CB8AC3E}">
        <p14:creationId xmlns:p14="http://schemas.microsoft.com/office/powerpoint/2010/main" val="120684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Content Placeholder 16" descr="Chart, histogram&#10;&#10;Description automatically generated">
            <a:extLst>
              <a:ext uri="{FF2B5EF4-FFF2-40B4-BE49-F238E27FC236}">
                <a16:creationId xmlns:a16="http://schemas.microsoft.com/office/drawing/2014/main" id="{A8867B67-5A0F-4499-AE4F-0BA6AB190F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 t="12167" b="2830"/>
          <a:stretch/>
        </p:blipFill>
        <p:spPr>
          <a:xfrm>
            <a:off x="0" y="2816087"/>
            <a:ext cx="12192289" cy="4041913"/>
          </a:xfrm>
          <a:prstGeom prst="rect">
            <a:avLst/>
          </a:prstGeom>
        </p:spPr>
      </p:pic>
      <p:sp>
        <p:nvSpPr>
          <p:cNvPr id="4" name="Slide Number Placeholder 3">
            <a:extLst>
              <a:ext uri="{FF2B5EF4-FFF2-40B4-BE49-F238E27FC236}">
                <a16:creationId xmlns:a16="http://schemas.microsoft.com/office/drawing/2014/main" id="{4365A657-B750-4E93-8284-3D4C0C3B5A8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9</a:t>
            </a:fld>
            <a:endParaRPr lang="en-US"/>
          </a:p>
        </p:txBody>
      </p:sp>
      <p:sp>
        <p:nvSpPr>
          <p:cNvPr id="18" name="Title 1">
            <a:extLst>
              <a:ext uri="{FF2B5EF4-FFF2-40B4-BE49-F238E27FC236}">
                <a16:creationId xmlns:a16="http://schemas.microsoft.com/office/drawing/2014/main" id="{922B004F-39F2-49A0-9C5D-952A9F140640}"/>
              </a:ext>
            </a:extLst>
          </p:cNvPr>
          <p:cNvSpPr>
            <a:spLocks noGrp="1"/>
          </p:cNvSpPr>
          <p:nvPr>
            <p:ph type="title"/>
          </p:nvPr>
        </p:nvSpPr>
        <p:spPr>
          <a:xfrm>
            <a:off x="838200" y="18255"/>
            <a:ext cx="10515600" cy="1325563"/>
          </a:xfrm>
        </p:spPr>
        <p:txBody>
          <a:bodyPr/>
          <a:lstStyle/>
          <a:p>
            <a:r>
              <a:rPr lang="en-US" dirty="0">
                <a:solidFill>
                  <a:srgbClr val="FF6600"/>
                </a:solidFill>
                <a:effectLst>
                  <a:outerShdw blurRad="38100" dist="38100" dir="2700000" algn="tl">
                    <a:srgbClr val="000000">
                      <a:alpha val="43137"/>
                    </a:srgbClr>
                  </a:outerShdw>
                </a:effectLst>
                <a:latin typeface="Avenir LT Std 65 Medium" panose="020B0803020203020204" pitchFamily="34" charset="0"/>
              </a:rPr>
              <a:t>Daily Trips (2016 - 2018)</a:t>
            </a:r>
            <a:endParaRPr lang="en-US" dirty="0">
              <a:effectLst>
                <a:outerShdw blurRad="38100" dist="38100" dir="2700000" algn="tl">
                  <a:srgbClr val="000000">
                    <a:alpha val="43137"/>
                  </a:srgbClr>
                </a:outerShdw>
              </a:effectLst>
            </a:endParaRPr>
          </a:p>
        </p:txBody>
      </p:sp>
      <p:pic>
        <p:nvPicPr>
          <p:cNvPr id="21" name="Picture 20">
            <a:extLst>
              <a:ext uri="{FF2B5EF4-FFF2-40B4-BE49-F238E27FC236}">
                <a16:creationId xmlns:a16="http://schemas.microsoft.com/office/drawing/2014/main" id="{132736D0-EE90-46CF-848C-124382C094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0"/>
            <a:ext cx="1654627" cy="994232"/>
          </a:xfrm>
          <a:prstGeom prst="rect">
            <a:avLst/>
          </a:prstGeom>
        </p:spPr>
      </p:pic>
      <p:sp>
        <p:nvSpPr>
          <p:cNvPr id="22" name="TextBox 21">
            <a:extLst>
              <a:ext uri="{FF2B5EF4-FFF2-40B4-BE49-F238E27FC236}">
                <a16:creationId xmlns:a16="http://schemas.microsoft.com/office/drawing/2014/main" id="{33C64D23-DD83-41C5-83C8-24AF0A4E0E44}"/>
              </a:ext>
            </a:extLst>
          </p:cNvPr>
          <p:cNvSpPr txBox="1"/>
          <p:nvPr/>
        </p:nvSpPr>
        <p:spPr>
          <a:xfrm>
            <a:off x="583097" y="1113183"/>
            <a:ext cx="11489634"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Avenir LT Std 65 Medium" panose="020B0803020203020204" pitchFamily="34" charset="0"/>
              </a:rPr>
              <a:t>Same trip pattern for both companies.</a:t>
            </a:r>
          </a:p>
          <a:p>
            <a:pPr marL="285750" indent="-285750">
              <a:buFont typeface="Wingdings" panose="05000000000000000000" pitchFamily="2" charset="2"/>
              <a:buChar char="Ø"/>
            </a:pPr>
            <a:r>
              <a:rPr lang="en-US" sz="2000" dirty="0">
                <a:solidFill>
                  <a:srgbClr val="FFC000"/>
                </a:solidFill>
                <a:latin typeface="Avenir LT Std 65 Medium" panose="020B0803020203020204" pitchFamily="34" charset="0"/>
              </a:rPr>
              <a:t>Yellow Cab</a:t>
            </a:r>
            <a:r>
              <a:rPr lang="en-US" sz="2000" dirty="0">
                <a:latin typeface="Avenir LT Std 65 Medium" panose="020B0803020203020204" pitchFamily="34" charset="0"/>
              </a:rPr>
              <a:t> has highest trips every single day.</a:t>
            </a:r>
          </a:p>
          <a:p>
            <a:pPr marL="285750" indent="-285750">
              <a:buFont typeface="Wingdings" panose="05000000000000000000" pitchFamily="2" charset="2"/>
              <a:buChar char="Ø"/>
            </a:pPr>
            <a:r>
              <a:rPr lang="en-US" sz="2000" dirty="0">
                <a:latin typeface="Avenir LT Std 65 Medium" panose="020B0803020203020204" pitchFamily="34" charset="0"/>
              </a:rPr>
              <a:t>Jan 5</a:t>
            </a:r>
            <a:r>
              <a:rPr lang="en-US" sz="2000" baseline="30000" dirty="0">
                <a:latin typeface="Avenir LT Std 65 Medium" panose="020B0803020203020204" pitchFamily="34" charset="0"/>
              </a:rPr>
              <a:t>th</a:t>
            </a:r>
            <a:r>
              <a:rPr lang="en-US" sz="2000" dirty="0">
                <a:latin typeface="Avenir LT Std 65 Medium" panose="020B0803020203020204" pitchFamily="34" charset="0"/>
              </a:rPr>
              <a:t>, 2018 saw the highest number of trips for both cab companies.</a:t>
            </a:r>
          </a:p>
          <a:p>
            <a:pPr marL="285750" indent="-285750">
              <a:buFont typeface="Wingdings" panose="05000000000000000000" pitchFamily="2" charset="2"/>
              <a:buChar char="Ø"/>
            </a:pPr>
            <a:r>
              <a:rPr lang="en-US" sz="2000" dirty="0">
                <a:latin typeface="Avenir LT Std 65 Medium" panose="020B0803020203020204" pitchFamily="34" charset="0"/>
              </a:rPr>
              <a:t>Beginning of every year, the trips are very low. </a:t>
            </a:r>
          </a:p>
          <a:p>
            <a:pPr marL="285750" indent="-285750">
              <a:buFont typeface="Wingdings" panose="05000000000000000000" pitchFamily="2" charset="2"/>
              <a:buChar char="Ø"/>
            </a:pPr>
            <a:r>
              <a:rPr lang="en-US" sz="2000" dirty="0">
                <a:latin typeface="Avenir LT Std 65 Medium" panose="020B0803020203020204" pitchFamily="34" charset="0"/>
              </a:rPr>
              <a:t>Conversely, at the end of the year, trips are very high.</a:t>
            </a:r>
          </a:p>
          <a:p>
            <a:pPr marL="285750" indent="-285750">
              <a:buFont typeface="Wingdings" panose="05000000000000000000" pitchFamily="2" charset="2"/>
              <a:buChar char="Ø"/>
            </a:pPr>
            <a:endParaRPr lang="en-US" sz="2000" dirty="0">
              <a:latin typeface="Avenir LT Std 65 Medium" panose="020B0803020203020204" pitchFamily="34" charset="0"/>
            </a:endParaRPr>
          </a:p>
        </p:txBody>
      </p:sp>
    </p:spTree>
    <p:extLst>
      <p:ext uri="{BB962C8B-B14F-4D97-AF65-F5344CB8AC3E}">
        <p14:creationId xmlns:p14="http://schemas.microsoft.com/office/powerpoint/2010/main" val="933589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921</TotalTime>
  <Words>1072</Words>
  <Application>Microsoft Office PowerPoint</Application>
  <PresentationFormat>Widescreen</PresentationFormat>
  <Paragraphs>172</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Avenir LT Std 45 Book</vt:lpstr>
      <vt:lpstr>Avenir LT Std 65 Medium</vt:lpstr>
      <vt:lpstr>Avenir Next LT Pro Demi</vt:lpstr>
      <vt:lpstr>Calibri</vt:lpstr>
      <vt:lpstr>Calibri Light</vt:lpstr>
      <vt:lpstr>Courier New</vt:lpstr>
      <vt:lpstr>Wingdings</vt:lpstr>
      <vt:lpstr>Office Theme</vt:lpstr>
      <vt:lpstr>PowerPoint Presentation</vt:lpstr>
      <vt:lpstr>   Agenda</vt:lpstr>
      <vt:lpstr>Executive Summary</vt:lpstr>
      <vt:lpstr>Problem Statement</vt:lpstr>
      <vt:lpstr>Methodology</vt:lpstr>
      <vt:lpstr>Data Preparation</vt:lpstr>
      <vt:lpstr>EDA  Key Insights</vt:lpstr>
      <vt:lpstr>Population and Cab Users</vt:lpstr>
      <vt:lpstr>Daily Trips (2016 - 2018)</vt:lpstr>
      <vt:lpstr>Weekly Seasonality (2016 - 2017)</vt:lpstr>
      <vt:lpstr>Weekly Seasonality (2017 - 2018)</vt:lpstr>
      <vt:lpstr>Monthly Seasonality</vt:lpstr>
      <vt:lpstr>Market Share by City</vt:lpstr>
      <vt:lpstr>Frequency of Distance Traveled</vt:lpstr>
      <vt:lpstr>Distance vs Revenue &amp; Expense</vt:lpstr>
      <vt:lpstr>Profit</vt:lpstr>
      <vt:lpstr>Pink Cab – Profit Analysis</vt:lpstr>
      <vt:lpstr>Yellow Cab – Profit Analysis</vt:lpstr>
      <vt:lpstr>Loses by City</vt:lpstr>
      <vt:lpstr>Analyzing Chicago Non-Profitable Trips – Pink Cab</vt:lpstr>
      <vt:lpstr>PowerPoint Presentation</vt:lpstr>
      <vt:lpstr>Profit by City (2016 to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ANTONY</dc:creator>
  <cp:lastModifiedBy>JOSEPH ANTONY</cp:lastModifiedBy>
  <cp:revision>36</cp:revision>
  <dcterms:created xsi:type="dcterms:W3CDTF">2021-08-02T09:31:32Z</dcterms:created>
  <dcterms:modified xsi:type="dcterms:W3CDTF">2021-08-03T16:37:22Z</dcterms:modified>
</cp:coreProperties>
</file>