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8" r:id="rId3"/>
    <p:sldId id="260" r:id="rId4"/>
    <p:sldId id="261" r:id="rId5"/>
    <p:sldId id="262" r:id="rId6"/>
    <p:sldId id="268"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49" autoAdjust="0"/>
  </p:normalViewPr>
  <p:slideViewPr>
    <p:cSldViewPr>
      <p:cViewPr varScale="1">
        <p:scale>
          <a:sx n="67" d="100"/>
          <a:sy n="67" d="100"/>
        </p:scale>
        <p:origin x="-14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4EB9F7-BBF0-4F80-AB93-FB9231BEFE63}" type="datetimeFigureOut">
              <a:rPr lang="zh-CN" altLang="en-US" smtClean="0"/>
              <a:t>2016/1/25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5B3-1B1E-49D5-BAB7-149C10B4D446}" type="slidenum">
              <a:rPr lang="zh-CN" altLang="en-US" smtClean="0"/>
              <a:t>‹#›</a:t>
            </a:fld>
            <a:endParaRPr lang="zh-CN" altLang="en-US"/>
          </a:p>
        </p:txBody>
      </p:sp>
    </p:spTree>
    <p:extLst>
      <p:ext uri="{BB962C8B-B14F-4D97-AF65-F5344CB8AC3E}">
        <p14:creationId xmlns:p14="http://schemas.microsoft.com/office/powerpoint/2010/main" val="606099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5B3-1B1E-49D5-BAB7-149C10B4D446}" type="slidenum">
              <a:rPr lang="zh-CN" altLang="en-US" smtClean="0"/>
              <a:t>3</a:t>
            </a:fld>
            <a:endParaRPr lang="zh-CN" altLang="en-US"/>
          </a:p>
        </p:txBody>
      </p:sp>
    </p:spTree>
    <p:extLst>
      <p:ext uri="{BB962C8B-B14F-4D97-AF65-F5344CB8AC3E}">
        <p14:creationId xmlns:p14="http://schemas.microsoft.com/office/powerpoint/2010/main" val="40145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275F94D-BFB1-4EB6-82C5-1510CCE3098C}" type="datetime1">
              <a:rPr lang="zh-CN" altLang="en-US" smtClean="0"/>
              <a:t>2016/1/25</a:t>
            </a:fld>
            <a:endParaRPr lang="zh-CN" altLang="en-US"/>
          </a:p>
        </p:txBody>
      </p:sp>
      <p:sp>
        <p:nvSpPr>
          <p:cNvPr id="5" name="Footer Placeholder 4"/>
          <p:cNvSpPr>
            <a:spLocks noGrp="1"/>
          </p:cNvSpPr>
          <p:nvPr>
            <p:ph type="ftr" sz="quarter" idx="11"/>
          </p:nvPr>
        </p:nvSpPr>
        <p:spPr/>
        <p:txBody>
          <a:bodyPr/>
          <a:lstStyle/>
          <a:p>
            <a:r>
              <a:rPr lang="zh-CN" altLang="en-US" smtClean="0"/>
              <a:t>博雅图书馆管理系统</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26991A4-3AF1-43E3-A424-462BE14DA127}" type="datetime1">
              <a:rPr lang="zh-CN" altLang="en-US" smtClean="0"/>
              <a:t>2016/1/25</a:t>
            </a:fld>
            <a:endParaRPr lang="zh-CN" altLang="en-US"/>
          </a:p>
        </p:txBody>
      </p:sp>
      <p:sp>
        <p:nvSpPr>
          <p:cNvPr id="5" name="Footer Placeholder 4"/>
          <p:cNvSpPr>
            <a:spLocks noGrp="1"/>
          </p:cNvSpPr>
          <p:nvPr>
            <p:ph type="ftr" sz="quarter" idx="11"/>
          </p:nvPr>
        </p:nvSpPr>
        <p:spPr/>
        <p:txBody>
          <a:bodyPr/>
          <a:lstStyle/>
          <a:p>
            <a:r>
              <a:rPr lang="zh-CN" altLang="en-US" smtClean="0"/>
              <a:t>博雅图书馆管理系统</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9C4144C-043A-4740-BA6E-3C0A34BF720D}" type="datetime1">
              <a:rPr lang="zh-CN" altLang="en-US" smtClean="0"/>
              <a:t>2016/1/25</a:t>
            </a:fld>
            <a:endParaRPr lang="zh-CN" altLang="en-US"/>
          </a:p>
        </p:txBody>
      </p:sp>
      <p:sp>
        <p:nvSpPr>
          <p:cNvPr id="5" name="Footer Placeholder 4"/>
          <p:cNvSpPr>
            <a:spLocks noGrp="1"/>
          </p:cNvSpPr>
          <p:nvPr>
            <p:ph type="ftr" sz="quarter" idx="11"/>
          </p:nvPr>
        </p:nvSpPr>
        <p:spPr/>
        <p:txBody>
          <a:bodyPr/>
          <a:lstStyle/>
          <a:p>
            <a:r>
              <a:rPr lang="zh-CN" altLang="en-US" smtClean="0"/>
              <a:t>博雅图书馆管理系统</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025274E-4CD7-4501-AE6F-6FE58044AFD8}" type="datetime1">
              <a:rPr lang="zh-CN" altLang="en-US" smtClean="0"/>
              <a:t>2016/1/25</a:t>
            </a:fld>
            <a:endParaRPr lang="zh-CN" altLang="en-US"/>
          </a:p>
        </p:txBody>
      </p:sp>
      <p:sp>
        <p:nvSpPr>
          <p:cNvPr id="5" name="Footer Placeholder 4"/>
          <p:cNvSpPr>
            <a:spLocks noGrp="1"/>
          </p:cNvSpPr>
          <p:nvPr>
            <p:ph type="ftr" sz="quarter" idx="11"/>
          </p:nvPr>
        </p:nvSpPr>
        <p:spPr/>
        <p:txBody>
          <a:bodyPr/>
          <a:lstStyle/>
          <a:p>
            <a:r>
              <a:rPr lang="zh-CN" altLang="en-US" smtClean="0"/>
              <a:t>博雅图书馆管理系统</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22D0192-40EE-497D-AE04-E25F1CB2AE21}" type="datetime1">
              <a:rPr lang="zh-CN" altLang="en-US" smtClean="0"/>
              <a:t>2016/1/25</a:t>
            </a:fld>
            <a:endParaRPr lang="zh-CN" altLang="en-US"/>
          </a:p>
        </p:txBody>
      </p:sp>
      <p:sp>
        <p:nvSpPr>
          <p:cNvPr id="5" name="Footer Placeholder 4"/>
          <p:cNvSpPr>
            <a:spLocks noGrp="1"/>
          </p:cNvSpPr>
          <p:nvPr>
            <p:ph type="ftr" sz="quarter" idx="11"/>
          </p:nvPr>
        </p:nvSpPr>
        <p:spPr/>
        <p:txBody>
          <a:bodyPr/>
          <a:lstStyle/>
          <a:p>
            <a:r>
              <a:rPr lang="zh-CN" altLang="en-US" smtClean="0"/>
              <a:t>博雅图书馆管理系统</a:t>
            </a:r>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B10376EB-5692-4DCE-B0AE-D3A3A88BC079}" type="datetime1">
              <a:rPr lang="zh-CN" altLang="en-US" smtClean="0"/>
              <a:t>2016/1/25</a:t>
            </a:fld>
            <a:endParaRPr lang="zh-CN" altLang="en-US"/>
          </a:p>
        </p:txBody>
      </p:sp>
      <p:sp>
        <p:nvSpPr>
          <p:cNvPr id="6" name="Footer Placeholder 5"/>
          <p:cNvSpPr>
            <a:spLocks noGrp="1"/>
          </p:cNvSpPr>
          <p:nvPr>
            <p:ph type="ftr" sz="quarter" idx="11"/>
          </p:nvPr>
        </p:nvSpPr>
        <p:spPr/>
        <p:txBody>
          <a:bodyPr/>
          <a:lstStyle/>
          <a:p>
            <a:r>
              <a:rPr lang="zh-CN" altLang="en-US" smtClean="0"/>
              <a:t>博雅图书馆管理系统</a:t>
            </a:r>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BD2B62D-88FD-47BB-84C5-80EC243A9D06}" type="datetime1">
              <a:rPr lang="zh-CN" altLang="en-US" smtClean="0"/>
              <a:t>2016/1/25</a:t>
            </a:fld>
            <a:endParaRPr lang="zh-CN" altLang="en-US"/>
          </a:p>
        </p:txBody>
      </p:sp>
      <p:sp>
        <p:nvSpPr>
          <p:cNvPr id="8" name="Footer Placeholder 7"/>
          <p:cNvSpPr>
            <a:spLocks noGrp="1"/>
          </p:cNvSpPr>
          <p:nvPr>
            <p:ph type="ftr" sz="quarter" idx="11"/>
          </p:nvPr>
        </p:nvSpPr>
        <p:spPr/>
        <p:txBody>
          <a:bodyPr/>
          <a:lstStyle/>
          <a:p>
            <a:r>
              <a:rPr lang="zh-CN" altLang="en-US" smtClean="0"/>
              <a:t>博雅图书馆管理系统</a:t>
            </a:r>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921C5A0-892A-4F02-8B4E-C67295BDB4A1}" type="datetime1">
              <a:rPr lang="zh-CN" altLang="en-US" smtClean="0"/>
              <a:t>2016/1/25</a:t>
            </a:fld>
            <a:endParaRPr lang="zh-CN" altLang="en-US"/>
          </a:p>
        </p:txBody>
      </p:sp>
      <p:sp>
        <p:nvSpPr>
          <p:cNvPr id="4" name="Footer Placeholder 3"/>
          <p:cNvSpPr>
            <a:spLocks noGrp="1"/>
          </p:cNvSpPr>
          <p:nvPr>
            <p:ph type="ftr" sz="quarter" idx="11"/>
          </p:nvPr>
        </p:nvSpPr>
        <p:spPr/>
        <p:txBody>
          <a:bodyPr/>
          <a:lstStyle/>
          <a:p>
            <a:r>
              <a:rPr lang="zh-CN" altLang="en-US" smtClean="0"/>
              <a:t>博雅图书馆管理系统</a:t>
            </a:r>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9C1468C-98AF-4E69-8058-34E4D18000A1}" type="datetime1">
              <a:rPr lang="zh-CN" altLang="en-US" smtClean="0"/>
              <a:t>2016/1/25</a:t>
            </a:fld>
            <a:endParaRPr lang="zh-CN" altLang="en-US"/>
          </a:p>
        </p:txBody>
      </p:sp>
      <p:sp>
        <p:nvSpPr>
          <p:cNvPr id="3" name="Footer Placeholder 2"/>
          <p:cNvSpPr>
            <a:spLocks noGrp="1"/>
          </p:cNvSpPr>
          <p:nvPr>
            <p:ph type="ftr" sz="quarter" idx="11"/>
          </p:nvPr>
        </p:nvSpPr>
        <p:spPr/>
        <p:txBody>
          <a:bodyPr/>
          <a:lstStyle/>
          <a:p>
            <a:r>
              <a:rPr lang="zh-CN" altLang="en-US" smtClean="0"/>
              <a:t>博雅图书馆管理系统</a:t>
            </a:r>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7EBC36B-38BC-4404-9ADE-7874C618AE02}" type="datetime1">
              <a:rPr lang="zh-CN" altLang="en-US" smtClean="0"/>
              <a:t>2016/1/25</a:t>
            </a:fld>
            <a:endParaRPr lang="zh-CN" altLang="en-US"/>
          </a:p>
        </p:txBody>
      </p:sp>
      <p:sp>
        <p:nvSpPr>
          <p:cNvPr id="6" name="Footer Placeholder 5"/>
          <p:cNvSpPr>
            <a:spLocks noGrp="1"/>
          </p:cNvSpPr>
          <p:nvPr>
            <p:ph type="ftr" sz="quarter" idx="11"/>
          </p:nvPr>
        </p:nvSpPr>
        <p:spPr/>
        <p:txBody>
          <a:bodyPr/>
          <a:lstStyle/>
          <a:p>
            <a:r>
              <a:rPr lang="zh-CN" altLang="en-US" smtClean="0"/>
              <a:t>博雅图书馆管理系统</a:t>
            </a:r>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B312CAC-BF75-45FD-8FA7-F45FA5208EC3}" type="datetime1">
              <a:rPr lang="zh-CN" altLang="en-US" smtClean="0"/>
              <a:t>2016/1/25</a:t>
            </a:fld>
            <a:endParaRPr lang="zh-CN" altLang="en-US"/>
          </a:p>
        </p:txBody>
      </p:sp>
      <p:sp>
        <p:nvSpPr>
          <p:cNvPr id="6" name="Footer Placeholder 5"/>
          <p:cNvSpPr>
            <a:spLocks noGrp="1"/>
          </p:cNvSpPr>
          <p:nvPr>
            <p:ph type="ftr" sz="quarter" idx="11"/>
          </p:nvPr>
        </p:nvSpPr>
        <p:spPr/>
        <p:txBody>
          <a:bodyPr/>
          <a:lstStyle/>
          <a:p>
            <a:r>
              <a:rPr lang="zh-CN" altLang="en-US" smtClean="0"/>
              <a:t>博雅图书馆管理系统</a:t>
            </a:r>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8D4BF44-C4A5-4F3F-9ADD-43BAC9EA2DBE}" type="datetime1">
              <a:rPr lang="zh-CN" altLang="en-US" smtClean="0"/>
              <a:t>2016/1/25</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zh-CN" altLang="en-US" smtClean="0"/>
              <a:t>博雅图书馆管理系统</a:t>
            </a:r>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15616" y="1124744"/>
            <a:ext cx="7200800" cy="769441"/>
          </a:xfrm>
          <a:prstGeom prst="rect">
            <a:avLst/>
          </a:prstGeom>
          <a:noFill/>
        </p:spPr>
        <p:txBody>
          <a:bodyPr wrap="square" rtlCol="0">
            <a:spAutoFit/>
          </a:bodyPr>
          <a:lstStyle/>
          <a:p>
            <a:pPr algn="ctr"/>
            <a:r>
              <a:rPr lang="zh-CN" altLang="en-US" sz="4400" dirty="0" smtClean="0"/>
              <a:t>图书馆管理系统</a:t>
            </a:r>
            <a:endParaRPr lang="zh-CN" altLang="en-US" sz="4400" dirty="0"/>
          </a:p>
        </p:txBody>
      </p:sp>
      <p:sp>
        <p:nvSpPr>
          <p:cNvPr id="6" name="TextBox 5"/>
          <p:cNvSpPr txBox="1"/>
          <p:nvPr/>
        </p:nvSpPr>
        <p:spPr>
          <a:xfrm>
            <a:off x="755576" y="2276872"/>
            <a:ext cx="7992888" cy="2585323"/>
          </a:xfrm>
          <a:prstGeom prst="rect">
            <a:avLst/>
          </a:prstGeom>
          <a:noFill/>
        </p:spPr>
        <p:txBody>
          <a:bodyPr wrap="square" rtlCol="0">
            <a:spAutoFit/>
          </a:bodyPr>
          <a:lstStyle/>
          <a:p>
            <a:r>
              <a:rPr lang="zh-CN" altLang="en-US" dirty="0" smtClean="0">
                <a:solidFill>
                  <a:srgbClr val="FF0000"/>
                </a:solidFill>
              </a:rPr>
              <a:t>系统简介：</a:t>
            </a:r>
            <a:r>
              <a:rPr lang="zh-CN" altLang="en-US" dirty="0"/>
              <a:t>该</a:t>
            </a:r>
            <a:r>
              <a:rPr lang="zh-CN" altLang="en-US" dirty="0" smtClean="0"/>
              <a:t>系统是综合各大高校图书馆系统后选取一些重要功能实时开发的，</a:t>
            </a:r>
            <a:r>
              <a:rPr lang="en-US" altLang="zh-CN" dirty="0" smtClean="0"/>
              <a:t>	     </a:t>
            </a:r>
            <a:r>
              <a:rPr lang="zh-CN" altLang="en-US" dirty="0" smtClean="0"/>
              <a:t>拥有图书馆一些必备的功能，基于</a:t>
            </a:r>
            <a:r>
              <a:rPr lang="en-US" altLang="zh-CN" dirty="0" smtClean="0"/>
              <a:t>MVC</a:t>
            </a:r>
            <a:r>
              <a:rPr lang="zh-CN" altLang="en-US" dirty="0" smtClean="0"/>
              <a:t>模式开发</a:t>
            </a:r>
            <a:endParaRPr lang="en-US" altLang="zh-CN" dirty="0" smtClean="0"/>
          </a:p>
          <a:p>
            <a:endParaRPr lang="en-US" altLang="zh-CN" dirty="0" smtClean="0"/>
          </a:p>
          <a:p>
            <a:r>
              <a:rPr lang="zh-CN" altLang="en-US" dirty="0" smtClean="0">
                <a:solidFill>
                  <a:srgbClr val="FF0000"/>
                </a:solidFill>
              </a:rPr>
              <a:t>功能简介：</a:t>
            </a:r>
            <a:r>
              <a:rPr lang="zh-CN" altLang="en-US" dirty="0" smtClean="0"/>
              <a:t>系统设置、读者管理、图书管理、图书借还、系统查询以及不同权</a:t>
            </a:r>
            <a:r>
              <a:rPr lang="en-US" altLang="zh-CN" dirty="0" smtClean="0"/>
              <a:t>	     </a:t>
            </a:r>
            <a:r>
              <a:rPr lang="zh-CN" altLang="en-US" dirty="0" smtClean="0"/>
              <a:t>限的管理员的登入使用相应的功能</a:t>
            </a:r>
            <a:endParaRPr lang="en-US" altLang="zh-CN" dirty="0" smtClean="0"/>
          </a:p>
          <a:p>
            <a:endParaRPr lang="en-US" altLang="zh-CN" dirty="0" smtClean="0"/>
          </a:p>
          <a:p>
            <a:r>
              <a:rPr lang="zh-CN" altLang="en-US" dirty="0" smtClean="0">
                <a:solidFill>
                  <a:srgbClr val="FF0000"/>
                </a:solidFill>
              </a:rPr>
              <a:t>开发工具：</a:t>
            </a:r>
            <a:r>
              <a:rPr lang="en-US" altLang="zh-CN" dirty="0" smtClean="0"/>
              <a:t>VS2013</a:t>
            </a:r>
            <a:r>
              <a:rPr lang="zh-CN" altLang="en-US" dirty="0" smtClean="0"/>
              <a:t>、</a:t>
            </a:r>
            <a:r>
              <a:rPr lang="en-US" altLang="zh-CN" dirty="0" smtClean="0"/>
              <a:t>SQL2012</a:t>
            </a:r>
          </a:p>
          <a:p>
            <a:endParaRPr lang="en-US" altLang="zh-CN" dirty="0" smtClean="0"/>
          </a:p>
          <a:p>
            <a:r>
              <a:rPr lang="zh-CN" altLang="en-US" dirty="0">
                <a:solidFill>
                  <a:srgbClr val="FF0000"/>
                </a:solidFill>
              </a:rPr>
              <a:t>开发</a:t>
            </a:r>
            <a:r>
              <a:rPr lang="zh-CN" altLang="en-US" dirty="0" smtClean="0">
                <a:solidFill>
                  <a:srgbClr val="FF0000"/>
                </a:solidFill>
              </a:rPr>
              <a:t>人员：</a:t>
            </a:r>
            <a:r>
              <a:rPr lang="zh-CN" altLang="en-US" dirty="0" smtClean="0"/>
              <a:t>蒋波、王挺、庞文景、杨嘉兴</a:t>
            </a:r>
            <a:r>
              <a:rPr lang="en-US" altLang="zh-CN" dirty="0" smtClean="0"/>
              <a:t>	        </a:t>
            </a:r>
            <a:endParaRPr lang="zh-CN" altLang="en-US" dirty="0"/>
          </a:p>
        </p:txBody>
      </p:sp>
      <p:sp>
        <p:nvSpPr>
          <p:cNvPr id="7" name="页脚占位符 6"/>
          <p:cNvSpPr>
            <a:spLocks noGrp="1"/>
          </p:cNvSpPr>
          <p:nvPr>
            <p:ph type="ftr" sz="quarter" idx="11"/>
          </p:nvPr>
        </p:nvSpPr>
        <p:spPr/>
        <p:txBody>
          <a:bodyPr/>
          <a:lstStyle/>
          <a:p>
            <a:r>
              <a:rPr lang="zh-CN" altLang="en-US" smtClean="0"/>
              <a:t>博雅图书馆管理系统</a:t>
            </a:r>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t>1</a:t>
            </a:fld>
            <a:endParaRPr lang="zh-CN" altLang="en-US"/>
          </a:p>
        </p:txBody>
      </p:sp>
      <p:sp>
        <p:nvSpPr>
          <p:cNvPr id="9" name="日期占位符 8"/>
          <p:cNvSpPr>
            <a:spLocks noGrp="1"/>
          </p:cNvSpPr>
          <p:nvPr>
            <p:ph type="dt" sz="half" idx="10"/>
          </p:nvPr>
        </p:nvSpPr>
        <p:spPr/>
        <p:txBody>
          <a:bodyPr/>
          <a:lstStyle/>
          <a:p>
            <a:fld id="{55415E47-DB88-4C62-8954-D5C3A0404699}" type="datetime1">
              <a:rPr lang="zh-CN" altLang="en-US" smtClean="0"/>
              <a:t>2016/1/25</a:t>
            </a:fld>
            <a:endParaRPr lang="zh-CN" altLang="en-US"/>
          </a:p>
        </p:txBody>
      </p:sp>
    </p:spTree>
    <p:extLst>
      <p:ext uri="{BB962C8B-B14F-4D97-AF65-F5344CB8AC3E}">
        <p14:creationId xmlns:p14="http://schemas.microsoft.com/office/powerpoint/2010/main" val="266839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circle(in)">
                                      <p:cBhvr>
                                        <p:cTn id="14" dur="2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heel(1)">
                                      <p:cBhvr>
                                        <p:cTn id="19" dur="20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down)">
                                      <p:cBhvr>
                                        <p:cTn id="24" dur="580">
                                          <p:stCondLst>
                                            <p:cond delay="0"/>
                                          </p:stCondLst>
                                        </p:cTn>
                                        <p:tgtEl>
                                          <p:spTgt spid="6">
                                            <p:txEl>
                                              <p:pRg st="4" end="4"/>
                                            </p:txEl>
                                          </p:spTgt>
                                        </p:tgtEl>
                                      </p:cBhvr>
                                    </p:animEffect>
                                    <p:anim calcmode="lin" valueType="num">
                                      <p:cBhvr>
                                        <p:cTn id="25" dur="1822" tmFilter="0,0; 0.14,0.36; 0.43,0.73; 0.71,0.91; 1.0,1.0">
                                          <p:stCondLst>
                                            <p:cond delay="0"/>
                                          </p:stCondLst>
                                        </p:cTn>
                                        <p:tgtEl>
                                          <p:spTgt spid="6">
                                            <p:txEl>
                                              <p:pRg st="4" end="4"/>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6">
                                            <p:txEl>
                                              <p:pRg st="4" end="4"/>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6">
                                            <p:txEl>
                                              <p:pRg st="4" end="4"/>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6">
                                            <p:txEl>
                                              <p:pRg st="4" end="4"/>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6">
                                            <p:txEl>
                                              <p:pRg st="4" end="4"/>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6">
                                            <p:txEl>
                                              <p:pRg st="4" end="4"/>
                                            </p:txEl>
                                          </p:spTgt>
                                        </p:tgtEl>
                                      </p:cBhvr>
                                      <p:to x="100000" y="60000"/>
                                    </p:animScale>
                                    <p:animScale>
                                      <p:cBhvr>
                                        <p:cTn id="31" dur="166" decel="50000">
                                          <p:stCondLst>
                                            <p:cond delay="676"/>
                                          </p:stCondLst>
                                        </p:cTn>
                                        <p:tgtEl>
                                          <p:spTgt spid="6">
                                            <p:txEl>
                                              <p:pRg st="4" end="4"/>
                                            </p:txEl>
                                          </p:spTgt>
                                        </p:tgtEl>
                                      </p:cBhvr>
                                      <p:to x="100000" y="100000"/>
                                    </p:animScale>
                                    <p:animScale>
                                      <p:cBhvr>
                                        <p:cTn id="32" dur="26">
                                          <p:stCondLst>
                                            <p:cond delay="1312"/>
                                          </p:stCondLst>
                                        </p:cTn>
                                        <p:tgtEl>
                                          <p:spTgt spid="6">
                                            <p:txEl>
                                              <p:pRg st="4" end="4"/>
                                            </p:txEl>
                                          </p:spTgt>
                                        </p:tgtEl>
                                      </p:cBhvr>
                                      <p:to x="100000" y="80000"/>
                                    </p:animScale>
                                    <p:animScale>
                                      <p:cBhvr>
                                        <p:cTn id="33" dur="166" decel="50000">
                                          <p:stCondLst>
                                            <p:cond delay="1338"/>
                                          </p:stCondLst>
                                        </p:cTn>
                                        <p:tgtEl>
                                          <p:spTgt spid="6">
                                            <p:txEl>
                                              <p:pRg st="4" end="4"/>
                                            </p:txEl>
                                          </p:spTgt>
                                        </p:tgtEl>
                                      </p:cBhvr>
                                      <p:to x="100000" y="100000"/>
                                    </p:animScale>
                                    <p:animScale>
                                      <p:cBhvr>
                                        <p:cTn id="34" dur="26">
                                          <p:stCondLst>
                                            <p:cond delay="1642"/>
                                          </p:stCondLst>
                                        </p:cTn>
                                        <p:tgtEl>
                                          <p:spTgt spid="6">
                                            <p:txEl>
                                              <p:pRg st="4" end="4"/>
                                            </p:txEl>
                                          </p:spTgt>
                                        </p:tgtEl>
                                      </p:cBhvr>
                                      <p:to x="100000" y="90000"/>
                                    </p:animScale>
                                    <p:animScale>
                                      <p:cBhvr>
                                        <p:cTn id="35" dur="166" decel="50000">
                                          <p:stCondLst>
                                            <p:cond delay="1668"/>
                                          </p:stCondLst>
                                        </p:cTn>
                                        <p:tgtEl>
                                          <p:spTgt spid="6">
                                            <p:txEl>
                                              <p:pRg st="4" end="4"/>
                                            </p:txEl>
                                          </p:spTgt>
                                        </p:tgtEl>
                                      </p:cBhvr>
                                      <p:to x="100000" y="100000"/>
                                    </p:animScale>
                                    <p:animScale>
                                      <p:cBhvr>
                                        <p:cTn id="36" dur="26">
                                          <p:stCondLst>
                                            <p:cond delay="1808"/>
                                          </p:stCondLst>
                                        </p:cTn>
                                        <p:tgtEl>
                                          <p:spTgt spid="6">
                                            <p:txEl>
                                              <p:pRg st="4" end="4"/>
                                            </p:txEl>
                                          </p:spTgt>
                                        </p:tgtEl>
                                      </p:cBhvr>
                                      <p:to x="100000" y="95000"/>
                                    </p:animScale>
                                    <p:animScale>
                                      <p:cBhvr>
                                        <p:cTn id="37" dur="166" decel="50000">
                                          <p:stCondLst>
                                            <p:cond delay="1834"/>
                                          </p:stCondLst>
                                        </p:cTn>
                                        <p:tgtEl>
                                          <p:spTgt spid="6">
                                            <p:txEl>
                                              <p:pRg st="4" end="4"/>
                                            </p:txEl>
                                          </p:spTgt>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 calcmode="lin" valueType="num">
                                      <p:cBhvr>
                                        <p:cTn id="42" dur="1000" fill="hold"/>
                                        <p:tgtEl>
                                          <p:spTgt spid="6">
                                            <p:txEl>
                                              <p:pRg st="6" end="6"/>
                                            </p:txEl>
                                          </p:spTgt>
                                        </p:tgtEl>
                                        <p:attrNameLst>
                                          <p:attrName>ppt_w</p:attrName>
                                        </p:attrNameLst>
                                      </p:cBhvr>
                                      <p:tavLst>
                                        <p:tav tm="0">
                                          <p:val>
                                            <p:fltVal val="0"/>
                                          </p:val>
                                        </p:tav>
                                        <p:tav tm="100000">
                                          <p:val>
                                            <p:strVal val="#ppt_w"/>
                                          </p:val>
                                        </p:tav>
                                      </p:tavLst>
                                    </p:anim>
                                    <p:anim calcmode="lin" valueType="num">
                                      <p:cBhvr>
                                        <p:cTn id="43" dur="1000" fill="hold"/>
                                        <p:tgtEl>
                                          <p:spTgt spid="6">
                                            <p:txEl>
                                              <p:pRg st="6" end="6"/>
                                            </p:txEl>
                                          </p:spTgt>
                                        </p:tgtEl>
                                        <p:attrNameLst>
                                          <p:attrName>ppt_h</p:attrName>
                                        </p:attrNameLst>
                                      </p:cBhvr>
                                      <p:tavLst>
                                        <p:tav tm="0">
                                          <p:val>
                                            <p:fltVal val="0"/>
                                          </p:val>
                                        </p:tav>
                                        <p:tav tm="100000">
                                          <p:val>
                                            <p:strVal val="#ppt_h"/>
                                          </p:val>
                                        </p:tav>
                                      </p:tavLst>
                                    </p:anim>
                                    <p:anim calcmode="lin" valueType="num">
                                      <p:cBhvr>
                                        <p:cTn id="44" dur="1000" fill="hold"/>
                                        <p:tgtEl>
                                          <p:spTgt spid="6">
                                            <p:txEl>
                                              <p:pRg st="6" end="6"/>
                                            </p:txEl>
                                          </p:spTgt>
                                        </p:tgtEl>
                                        <p:attrNameLst>
                                          <p:attrName>style.rotation</p:attrName>
                                        </p:attrNameLst>
                                      </p:cBhvr>
                                      <p:tavLst>
                                        <p:tav tm="0">
                                          <p:val>
                                            <p:fltVal val="90"/>
                                          </p:val>
                                        </p:tav>
                                        <p:tav tm="100000">
                                          <p:val>
                                            <p:fltVal val="0"/>
                                          </p:val>
                                        </p:tav>
                                      </p:tavLst>
                                    </p:anim>
                                    <p:animEffect transition="in" filter="fade">
                                      <p:cBhvr>
                                        <p:cTn id="45"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博雅图书馆管理系统</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6" name="日期占位符 5"/>
          <p:cNvSpPr>
            <a:spLocks noGrp="1"/>
          </p:cNvSpPr>
          <p:nvPr>
            <p:ph type="dt" sz="half" idx="10"/>
          </p:nvPr>
        </p:nvSpPr>
        <p:spPr/>
        <p:txBody>
          <a:bodyPr/>
          <a:lstStyle/>
          <a:p>
            <a:fld id="{2AD1305A-166F-488F-8FD7-44175D3AB7C5}" type="datetime1">
              <a:rPr lang="zh-CN" altLang="en-US" smtClean="0"/>
              <a:t>2016/1/25</a:t>
            </a:fld>
            <a:endParaRPr lang="zh-CN" altLang="en-US"/>
          </a:p>
        </p:txBody>
      </p:sp>
      <p:sp>
        <p:nvSpPr>
          <p:cNvPr id="8" name="矩形 7"/>
          <p:cNvSpPr/>
          <p:nvPr/>
        </p:nvSpPr>
        <p:spPr>
          <a:xfrm>
            <a:off x="2686918" y="800745"/>
            <a:ext cx="3262432" cy="707886"/>
          </a:xfrm>
          <a:prstGeom prst="rect">
            <a:avLst/>
          </a:prstGeom>
          <a:noFill/>
        </p:spPr>
        <p:txBody>
          <a:bodyPr wrap="none" lIns="91440" tIns="45720" rIns="91440" bIns="45720">
            <a:spAutoFit/>
          </a:bodyPr>
          <a:lstStyle/>
          <a:p>
            <a:pPr algn="ctr"/>
            <a:r>
              <a:rPr lang="zh-CN" altLang="en-US" sz="4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首页模块设计</a:t>
            </a:r>
            <a:endParaRPr lang="zh-CN" alt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9" name="TextBox 8"/>
          <p:cNvSpPr txBox="1"/>
          <p:nvPr/>
        </p:nvSpPr>
        <p:spPr>
          <a:xfrm>
            <a:off x="1403648" y="1916832"/>
            <a:ext cx="7056784" cy="369332"/>
          </a:xfrm>
          <a:prstGeom prst="rect">
            <a:avLst/>
          </a:prstGeom>
          <a:noFill/>
        </p:spPr>
        <p:txBody>
          <a:bodyPr wrap="square" rtlCol="0">
            <a:spAutoFit/>
          </a:bodyPr>
          <a:lstStyle/>
          <a:p>
            <a:r>
              <a:rPr lang="zh-CN" altLang="en-US" dirty="0" smtClean="0">
                <a:solidFill>
                  <a:srgbClr val="FF0000"/>
                </a:solidFill>
              </a:rPr>
              <a:t>模块功能包含：</a:t>
            </a:r>
            <a:r>
              <a:rPr lang="zh-CN" altLang="en-US" dirty="0" smtClean="0"/>
              <a:t>图书馆信息查看、首页排行榜显示</a:t>
            </a:r>
            <a:endParaRPr lang="zh-CN" altLang="en-US" dirty="0"/>
          </a:p>
        </p:txBody>
      </p:sp>
      <p:sp>
        <p:nvSpPr>
          <p:cNvPr id="10" name="TextBox 9"/>
          <p:cNvSpPr txBox="1"/>
          <p:nvPr/>
        </p:nvSpPr>
        <p:spPr>
          <a:xfrm>
            <a:off x="1403648" y="2627620"/>
            <a:ext cx="6192688" cy="2862322"/>
          </a:xfrm>
          <a:prstGeom prst="rect">
            <a:avLst/>
          </a:prstGeom>
          <a:noFill/>
        </p:spPr>
        <p:txBody>
          <a:bodyPr wrap="square" rtlCol="0">
            <a:spAutoFit/>
          </a:bodyPr>
          <a:lstStyle/>
          <a:p>
            <a:r>
              <a:rPr lang="zh-CN" altLang="en-US" b="1" dirty="0" smtClean="0"/>
              <a:t>首页排行榜功能实现：</a:t>
            </a:r>
            <a:r>
              <a:rPr lang="zh-CN" altLang="en-US" dirty="0" smtClean="0"/>
              <a:t>我分别在图书中加了被借次数属性、读者中加了借阅次数属性。并且在图书被借一次就给图书的被借次数加</a:t>
            </a:r>
            <a:r>
              <a:rPr lang="en-US" altLang="zh-CN" dirty="0" smtClean="0"/>
              <a:t>1</a:t>
            </a:r>
            <a:r>
              <a:rPr lang="zh-CN" altLang="en-US" dirty="0" smtClean="0"/>
              <a:t>，读者借阅一次书籍就给读者的借阅次数属性加</a:t>
            </a:r>
            <a:r>
              <a:rPr lang="en-US" altLang="zh-CN" dirty="0" smtClean="0"/>
              <a:t>1</a:t>
            </a:r>
            <a:r>
              <a:rPr lang="zh-CN" altLang="en-US" dirty="0" smtClean="0"/>
              <a:t>。这样我在排行榜功能实现中就直接查询所有图书以及所有读者并按照对应属性的降序排列（只显示属性值大于</a:t>
            </a:r>
            <a:r>
              <a:rPr lang="en-US" altLang="zh-CN" dirty="0" smtClean="0"/>
              <a:t>0</a:t>
            </a:r>
            <a:r>
              <a:rPr lang="zh-CN" altLang="en-US" dirty="0" smtClean="0"/>
              <a:t>的）这样就在界面中看到了我们的读者借阅和图书借阅排行榜了。</a:t>
            </a:r>
            <a:endParaRPr lang="en-US" altLang="zh-CN" dirty="0" smtClean="0"/>
          </a:p>
          <a:p>
            <a:endParaRPr lang="en-US" altLang="zh-CN" dirty="0"/>
          </a:p>
          <a:p>
            <a:r>
              <a:rPr lang="zh-CN" altLang="en-US" b="1" dirty="0" smtClean="0"/>
              <a:t>图书馆信息功能实现：</a:t>
            </a:r>
            <a:r>
              <a:rPr lang="zh-CN" altLang="en-US" dirty="0" smtClean="0"/>
              <a:t>查询数据库存取的一条数据库信息并将数据对应显示到图书馆信息的框中，属性设置为</a:t>
            </a:r>
            <a:r>
              <a:rPr lang="en-US" altLang="zh-CN" dirty="0" err="1" smtClean="0"/>
              <a:t>readonly</a:t>
            </a:r>
            <a:r>
              <a:rPr lang="zh-CN" altLang="en-US" dirty="0" smtClean="0"/>
              <a:t>。</a:t>
            </a:r>
            <a:endParaRPr lang="zh-CN" altLang="en-US" dirty="0"/>
          </a:p>
        </p:txBody>
      </p:sp>
    </p:spTree>
    <p:extLst>
      <p:ext uri="{BB962C8B-B14F-4D97-AF65-F5344CB8AC3E}">
        <p14:creationId xmlns:p14="http://schemas.microsoft.com/office/powerpoint/2010/main" val="44327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1000"/>
                                        <p:tgtEl>
                                          <p:spTgt spid="9">
                                            <p:txEl>
                                              <p:pRg st="0" end="0"/>
                                            </p:txEl>
                                          </p:spTgt>
                                        </p:tgtEl>
                                      </p:cBhvr>
                                    </p:animEffect>
                                    <p:anim calcmode="lin" valueType="num">
                                      <p:cBhvr>
                                        <p:cTn id="1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circle(in)">
                                      <p:cBhvr>
                                        <p:cTn id="20" dur="2000"/>
                                        <p:tgtEl>
                                          <p:spTgt spid="1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2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博雅图书馆管理系统</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6" name="日期占位符 5"/>
          <p:cNvSpPr>
            <a:spLocks noGrp="1"/>
          </p:cNvSpPr>
          <p:nvPr>
            <p:ph type="dt" sz="half" idx="10"/>
          </p:nvPr>
        </p:nvSpPr>
        <p:spPr/>
        <p:txBody>
          <a:bodyPr/>
          <a:lstStyle/>
          <a:p>
            <a:fld id="{F779A875-692B-486B-BDFC-92B7B5E3B18C}" type="datetime1">
              <a:rPr lang="zh-CN" altLang="en-US" smtClean="0"/>
              <a:t>2016/1/25</a:t>
            </a:fld>
            <a:endParaRPr lang="zh-CN" altLang="en-US"/>
          </a:p>
        </p:txBody>
      </p:sp>
      <p:sp>
        <p:nvSpPr>
          <p:cNvPr id="9" name="TextBox 8"/>
          <p:cNvSpPr txBox="1"/>
          <p:nvPr/>
        </p:nvSpPr>
        <p:spPr>
          <a:xfrm>
            <a:off x="953600" y="1370385"/>
            <a:ext cx="7650847" cy="4247317"/>
          </a:xfrm>
          <a:prstGeom prst="rect">
            <a:avLst/>
          </a:prstGeom>
          <a:noFill/>
        </p:spPr>
        <p:txBody>
          <a:bodyPr wrap="square" rtlCol="0">
            <a:spAutoFit/>
          </a:bodyPr>
          <a:lstStyle/>
          <a:p>
            <a:r>
              <a:rPr lang="zh-CN" altLang="en-US" dirty="0" smtClean="0">
                <a:solidFill>
                  <a:srgbClr val="FF0000"/>
                </a:solidFill>
              </a:rPr>
              <a:t>模块功能包含：</a:t>
            </a:r>
            <a:r>
              <a:rPr lang="zh-CN" altLang="en-US" dirty="0" smtClean="0"/>
              <a:t>图书馆信息录入与修改、管理员添加以及权限设置、</a:t>
            </a:r>
            <a:r>
              <a:rPr lang="en-US" altLang="zh-CN" dirty="0" smtClean="0"/>
              <a:t>	             </a:t>
            </a:r>
            <a:r>
              <a:rPr lang="zh-CN" altLang="en-US" dirty="0" smtClean="0"/>
              <a:t>书架管理</a:t>
            </a:r>
            <a:endParaRPr lang="en-US" altLang="zh-CN" dirty="0" smtClean="0"/>
          </a:p>
          <a:p>
            <a:endParaRPr lang="en-US" altLang="zh-CN" dirty="0" smtClean="0"/>
          </a:p>
          <a:p>
            <a:r>
              <a:rPr lang="zh-CN" altLang="en-US" b="1" dirty="0" smtClean="0"/>
              <a:t>图书馆信息功能实现：</a:t>
            </a:r>
            <a:r>
              <a:rPr lang="zh-CN" altLang="en-US" dirty="0" smtClean="0"/>
              <a:t>该模块主要涉及到图书馆信息只能添加一次，以后的都只能是修改（起初的问题），于是我就给图书馆只存取一条记录，下次进入该模块就是对该条记录进行修改操作。点击保存按钮在各项数据都符合要求的情况下将数据封装成</a:t>
            </a:r>
            <a:r>
              <a:rPr lang="en-US" altLang="zh-CN" dirty="0" smtClean="0"/>
              <a:t>model</a:t>
            </a:r>
            <a:r>
              <a:rPr lang="zh-CN" altLang="en-US" dirty="0" smtClean="0"/>
              <a:t>传回控制器，做出相应操作，保存到数据库中。</a:t>
            </a:r>
            <a:endParaRPr lang="en-US" altLang="zh-CN" dirty="0" smtClean="0"/>
          </a:p>
          <a:p>
            <a:r>
              <a:rPr lang="zh-CN" altLang="en-US" b="1" dirty="0" smtClean="0"/>
              <a:t>管理员设置功能实现：</a:t>
            </a:r>
            <a:r>
              <a:rPr lang="zh-CN" altLang="en-US" dirty="0" smtClean="0"/>
              <a:t>该模块主要显示已添加管理员（包括超级管理员）的权限信息以及添加修改管理员信息。设计时我将权限表直接综合在了管理员表中将权限属性直接作为了管理员的属性，方便操作。并且在界面中才去选择框去表示权限的值。点击保存按钮将改变的权限属性封装成</a:t>
            </a:r>
            <a:r>
              <a:rPr lang="en-US" altLang="zh-CN" dirty="0" smtClean="0"/>
              <a:t>model</a:t>
            </a:r>
            <a:r>
              <a:rPr lang="zh-CN" altLang="en-US" dirty="0" smtClean="0"/>
              <a:t>传给控制器，然后进行修改保存到数据库中。添加管理员默认所有权限默认为无。</a:t>
            </a:r>
            <a:endParaRPr lang="en-US" altLang="zh-CN" dirty="0" smtClean="0"/>
          </a:p>
          <a:p>
            <a:r>
              <a:rPr lang="zh-CN" altLang="en-US" b="1" dirty="0" smtClean="0"/>
              <a:t>书架管理功能实现：</a:t>
            </a:r>
            <a:r>
              <a:rPr lang="zh-CN" altLang="en-US" dirty="0" smtClean="0"/>
              <a:t>该模块就是简单的书架添加和修改。</a:t>
            </a:r>
            <a:endParaRPr lang="zh-CN" altLang="en-US" dirty="0"/>
          </a:p>
        </p:txBody>
      </p:sp>
      <p:sp>
        <p:nvSpPr>
          <p:cNvPr id="10" name="矩形 9"/>
          <p:cNvSpPr/>
          <p:nvPr/>
        </p:nvSpPr>
        <p:spPr>
          <a:xfrm>
            <a:off x="2409825" y="447055"/>
            <a:ext cx="4288353" cy="707886"/>
          </a:xfrm>
          <a:prstGeom prst="rect">
            <a:avLst/>
          </a:prstGeom>
          <a:noFill/>
        </p:spPr>
        <p:txBody>
          <a:bodyPr wrap="none" lIns="91440" tIns="45720" rIns="91440" bIns="45720">
            <a:spAutoFit/>
          </a:bodyPr>
          <a:lstStyle/>
          <a:p>
            <a:pPr algn="ctr"/>
            <a:r>
              <a:rPr lang="zh-CN" altLang="en-US" sz="4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系统设置模块设计</a:t>
            </a:r>
            <a:endParaRPr lang="zh-CN" alt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356258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nodeType="clickEffect">
                                  <p:stCondLst>
                                    <p:cond delay="0"/>
                                  </p:stCondLst>
                                  <p:iterate type="lt">
                                    <p:tmPct val="10000"/>
                                  </p:iterate>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p:cTn id="13" dur="500" fill="hold"/>
                                        <p:tgtEl>
                                          <p:spTgt spid="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9">
                                            <p:txEl>
                                              <p:pRg st="0" end="0"/>
                                            </p:txEl>
                                          </p:spTgt>
                                        </p:tgtEl>
                                        <p:attrNameLst>
                                          <p:attrName>ppt_y</p:attrName>
                                        </p:attrNameLst>
                                      </p:cBhvr>
                                      <p:tavLst>
                                        <p:tav tm="0">
                                          <p:val>
                                            <p:strVal val="#ppt_y"/>
                                          </p:val>
                                        </p:tav>
                                        <p:tav tm="100000">
                                          <p:val>
                                            <p:strVal val="#ppt_y"/>
                                          </p:val>
                                        </p:tav>
                                      </p:tavLst>
                                    </p:anim>
                                    <p:anim calcmode="lin" valueType="num">
                                      <p:cBhvr>
                                        <p:cTn id="15" dur="500" fill="hold"/>
                                        <p:tgtEl>
                                          <p:spTgt spid="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down)">
                                      <p:cBhvr>
                                        <p:cTn id="22" dur="580">
                                          <p:stCondLst>
                                            <p:cond delay="0"/>
                                          </p:stCondLst>
                                        </p:cTn>
                                        <p:tgtEl>
                                          <p:spTgt spid="9">
                                            <p:txEl>
                                              <p:pRg st="2" end="2"/>
                                            </p:txEl>
                                          </p:spTgt>
                                        </p:tgtEl>
                                      </p:cBhvr>
                                    </p:animEffect>
                                    <p:anim calcmode="lin" valueType="num">
                                      <p:cBhvr>
                                        <p:cTn id="23" dur="1822" tmFilter="0,0; 0.14,0.36; 0.43,0.73; 0.71,0.91; 1.0,1.0">
                                          <p:stCondLst>
                                            <p:cond delay="0"/>
                                          </p:stCondLst>
                                        </p:cTn>
                                        <p:tgtEl>
                                          <p:spTgt spid="9">
                                            <p:txEl>
                                              <p:pRg st="2" end="2"/>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9">
                                            <p:txEl>
                                              <p:pRg st="2" end="2"/>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9">
                                            <p:txEl>
                                              <p:pRg st="2" end="2"/>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9">
                                            <p:txEl>
                                              <p:pRg st="2" end="2"/>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9">
                                            <p:txEl>
                                              <p:pRg st="2" end="2"/>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9">
                                            <p:txEl>
                                              <p:pRg st="2" end="2"/>
                                            </p:txEl>
                                          </p:spTgt>
                                        </p:tgtEl>
                                      </p:cBhvr>
                                      <p:to x="100000" y="60000"/>
                                    </p:animScale>
                                    <p:animScale>
                                      <p:cBhvr>
                                        <p:cTn id="29" dur="166" decel="50000">
                                          <p:stCondLst>
                                            <p:cond delay="676"/>
                                          </p:stCondLst>
                                        </p:cTn>
                                        <p:tgtEl>
                                          <p:spTgt spid="9">
                                            <p:txEl>
                                              <p:pRg st="2" end="2"/>
                                            </p:txEl>
                                          </p:spTgt>
                                        </p:tgtEl>
                                      </p:cBhvr>
                                      <p:to x="100000" y="100000"/>
                                    </p:animScale>
                                    <p:animScale>
                                      <p:cBhvr>
                                        <p:cTn id="30" dur="26">
                                          <p:stCondLst>
                                            <p:cond delay="1312"/>
                                          </p:stCondLst>
                                        </p:cTn>
                                        <p:tgtEl>
                                          <p:spTgt spid="9">
                                            <p:txEl>
                                              <p:pRg st="2" end="2"/>
                                            </p:txEl>
                                          </p:spTgt>
                                        </p:tgtEl>
                                      </p:cBhvr>
                                      <p:to x="100000" y="80000"/>
                                    </p:animScale>
                                    <p:animScale>
                                      <p:cBhvr>
                                        <p:cTn id="31" dur="166" decel="50000">
                                          <p:stCondLst>
                                            <p:cond delay="1338"/>
                                          </p:stCondLst>
                                        </p:cTn>
                                        <p:tgtEl>
                                          <p:spTgt spid="9">
                                            <p:txEl>
                                              <p:pRg st="2" end="2"/>
                                            </p:txEl>
                                          </p:spTgt>
                                        </p:tgtEl>
                                      </p:cBhvr>
                                      <p:to x="100000" y="100000"/>
                                    </p:animScale>
                                    <p:animScale>
                                      <p:cBhvr>
                                        <p:cTn id="32" dur="26">
                                          <p:stCondLst>
                                            <p:cond delay="1642"/>
                                          </p:stCondLst>
                                        </p:cTn>
                                        <p:tgtEl>
                                          <p:spTgt spid="9">
                                            <p:txEl>
                                              <p:pRg st="2" end="2"/>
                                            </p:txEl>
                                          </p:spTgt>
                                        </p:tgtEl>
                                      </p:cBhvr>
                                      <p:to x="100000" y="90000"/>
                                    </p:animScale>
                                    <p:animScale>
                                      <p:cBhvr>
                                        <p:cTn id="33" dur="166" decel="50000">
                                          <p:stCondLst>
                                            <p:cond delay="1668"/>
                                          </p:stCondLst>
                                        </p:cTn>
                                        <p:tgtEl>
                                          <p:spTgt spid="9">
                                            <p:txEl>
                                              <p:pRg st="2" end="2"/>
                                            </p:txEl>
                                          </p:spTgt>
                                        </p:tgtEl>
                                      </p:cBhvr>
                                      <p:to x="100000" y="100000"/>
                                    </p:animScale>
                                    <p:animScale>
                                      <p:cBhvr>
                                        <p:cTn id="34" dur="26">
                                          <p:stCondLst>
                                            <p:cond delay="1808"/>
                                          </p:stCondLst>
                                        </p:cTn>
                                        <p:tgtEl>
                                          <p:spTgt spid="9">
                                            <p:txEl>
                                              <p:pRg st="2" end="2"/>
                                            </p:txEl>
                                          </p:spTgt>
                                        </p:tgtEl>
                                      </p:cBhvr>
                                      <p:to x="100000" y="95000"/>
                                    </p:animScale>
                                    <p:animScale>
                                      <p:cBhvr>
                                        <p:cTn id="35" dur="166" decel="50000">
                                          <p:stCondLst>
                                            <p:cond delay="1834"/>
                                          </p:stCondLst>
                                        </p:cTn>
                                        <p:tgtEl>
                                          <p:spTgt spid="9">
                                            <p:txEl>
                                              <p:pRg st="2" end="2"/>
                                            </p:txEl>
                                          </p:spTgt>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wipe(down)">
                                      <p:cBhvr>
                                        <p:cTn id="40" dur="580">
                                          <p:stCondLst>
                                            <p:cond delay="0"/>
                                          </p:stCondLst>
                                        </p:cTn>
                                        <p:tgtEl>
                                          <p:spTgt spid="9">
                                            <p:txEl>
                                              <p:pRg st="3" end="3"/>
                                            </p:txEl>
                                          </p:spTgt>
                                        </p:tgtEl>
                                      </p:cBhvr>
                                    </p:animEffect>
                                    <p:anim calcmode="lin" valueType="num">
                                      <p:cBhvr>
                                        <p:cTn id="41" dur="1822" tmFilter="0,0; 0.14,0.36; 0.43,0.73; 0.71,0.91; 1.0,1.0">
                                          <p:stCondLst>
                                            <p:cond delay="0"/>
                                          </p:stCondLst>
                                        </p:cTn>
                                        <p:tgtEl>
                                          <p:spTgt spid="9">
                                            <p:txEl>
                                              <p:pRg st="3" end="3"/>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9">
                                            <p:txEl>
                                              <p:pRg st="3" end="3"/>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9">
                                            <p:txEl>
                                              <p:pRg st="3" end="3"/>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9">
                                            <p:txEl>
                                              <p:pRg st="3" end="3"/>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9">
                                            <p:txEl>
                                              <p:pRg st="3" end="3"/>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9">
                                            <p:txEl>
                                              <p:pRg st="3" end="3"/>
                                            </p:txEl>
                                          </p:spTgt>
                                        </p:tgtEl>
                                      </p:cBhvr>
                                      <p:to x="100000" y="60000"/>
                                    </p:animScale>
                                    <p:animScale>
                                      <p:cBhvr>
                                        <p:cTn id="47" dur="166" decel="50000">
                                          <p:stCondLst>
                                            <p:cond delay="676"/>
                                          </p:stCondLst>
                                        </p:cTn>
                                        <p:tgtEl>
                                          <p:spTgt spid="9">
                                            <p:txEl>
                                              <p:pRg st="3" end="3"/>
                                            </p:txEl>
                                          </p:spTgt>
                                        </p:tgtEl>
                                      </p:cBhvr>
                                      <p:to x="100000" y="100000"/>
                                    </p:animScale>
                                    <p:animScale>
                                      <p:cBhvr>
                                        <p:cTn id="48" dur="26">
                                          <p:stCondLst>
                                            <p:cond delay="1312"/>
                                          </p:stCondLst>
                                        </p:cTn>
                                        <p:tgtEl>
                                          <p:spTgt spid="9">
                                            <p:txEl>
                                              <p:pRg st="3" end="3"/>
                                            </p:txEl>
                                          </p:spTgt>
                                        </p:tgtEl>
                                      </p:cBhvr>
                                      <p:to x="100000" y="80000"/>
                                    </p:animScale>
                                    <p:animScale>
                                      <p:cBhvr>
                                        <p:cTn id="49" dur="166" decel="50000">
                                          <p:stCondLst>
                                            <p:cond delay="1338"/>
                                          </p:stCondLst>
                                        </p:cTn>
                                        <p:tgtEl>
                                          <p:spTgt spid="9">
                                            <p:txEl>
                                              <p:pRg st="3" end="3"/>
                                            </p:txEl>
                                          </p:spTgt>
                                        </p:tgtEl>
                                      </p:cBhvr>
                                      <p:to x="100000" y="100000"/>
                                    </p:animScale>
                                    <p:animScale>
                                      <p:cBhvr>
                                        <p:cTn id="50" dur="26">
                                          <p:stCondLst>
                                            <p:cond delay="1642"/>
                                          </p:stCondLst>
                                        </p:cTn>
                                        <p:tgtEl>
                                          <p:spTgt spid="9">
                                            <p:txEl>
                                              <p:pRg st="3" end="3"/>
                                            </p:txEl>
                                          </p:spTgt>
                                        </p:tgtEl>
                                      </p:cBhvr>
                                      <p:to x="100000" y="90000"/>
                                    </p:animScale>
                                    <p:animScale>
                                      <p:cBhvr>
                                        <p:cTn id="51" dur="166" decel="50000">
                                          <p:stCondLst>
                                            <p:cond delay="1668"/>
                                          </p:stCondLst>
                                        </p:cTn>
                                        <p:tgtEl>
                                          <p:spTgt spid="9">
                                            <p:txEl>
                                              <p:pRg st="3" end="3"/>
                                            </p:txEl>
                                          </p:spTgt>
                                        </p:tgtEl>
                                      </p:cBhvr>
                                      <p:to x="100000" y="100000"/>
                                    </p:animScale>
                                    <p:animScale>
                                      <p:cBhvr>
                                        <p:cTn id="52" dur="26">
                                          <p:stCondLst>
                                            <p:cond delay="1808"/>
                                          </p:stCondLst>
                                        </p:cTn>
                                        <p:tgtEl>
                                          <p:spTgt spid="9">
                                            <p:txEl>
                                              <p:pRg st="3" end="3"/>
                                            </p:txEl>
                                          </p:spTgt>
                                        </p:tgtEl>
                                      </p:cBhvr>
                                      <p:to x="100000" y="95000"/>
                                    </p:animScale>
                                    <p:animScale>
                                      <p:cBhvr>
                                        <p:cTn id="53" dur="166" decel="50000">
                                          <p:stCondLst>
                                            <p:cond delay="1834"/>
                                          </p:stCondLst>
                                        </p:cTn>
                                        <p:tgtEl>
                                          <p:spTgt spid="9">
                                            <p:txEl>
                                              <p:pRg st="3" end="3"/>
                                            </p:txEl>
                                          </p:spTgt>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nodeType="clickEffect">
                                  <p:stCondLst>
                                    <p:cond delay="0"/>
                                  </p:stCondLst>
                                  <p:childTnLst>
                                    <p:set>
                                      <p:cBhvr>
                                        <p:cTn id="57" dur="1" fill="hold">
                                          <p:stCondLst>
                                            <p:cond delay="0"/>
                                          </p:stCondLst>
                                        </p:cTn>
                                        <p:tgtEl>
                                          <p:spTgt spid="9">
                                            <p:txEl>
                                              <p:pRg st="4" end="4"/>
                                            </p:txEl>
                                          </p:spTgt>
                                        </p:tgtEl>
                                        <p:attrNameLst>
                                          <p:attrName>style.visibility</p:attrName>
                                        </p:attrNameLst>
                                      </p:cBhvr>
                                      <p:to>
                                        <p:strVal val="visible"/>
                                      </p:to>
                                    </p:set>
                                    <p:animEffect transition="in" filter="wipe(down)">
                                      <p:cBhvr>
                                        <p:cTn id="58" dur="580">
                                          <p:stCondLst>
                                            <p:cond delay="0"/>
                                          </p:stCondLst>
                                        </p:cTn>
                                        <p:tgtEl>
                                          <p:spTgt spid="9">
                                            <p:txEl>
                                              <p:pRg st="4" end="4"/>
                                            </p:txEl>
                                          </p:spTgt>
                                        </p:tgtEl>
                                      </p:cBhvr>
                                    </p:animEffect>
                                    <p:anim calcmode="lin" valueType="num">
                                      <p:cBhvr>
                                        <p:cTn id="59" dur="1822" tmFilter="0,0; 0.14,0.36; 0.43,0.73; 0.71,0.91; 1.0,1.0">
                                          <p:stCondLst>
                                            <p:cond delay="0"/>
                                          </p:stCondLst>
                                        </p:cTn>
                                        <p:tgtEl>
                                          <p:spTgt spid="9">
                                            <p:txEl>
                                              <p:pRg st="4" end="4"/>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9">
                                            <p:txEl>
                                              <p:pRg st="4" end="4"/>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9">
                                            <p:txEl>
                                              <p:pRg st="4" end="4"/>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9">
                                            <p:txEl>
                                              <p:pRg st="4" end="4"/>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9">
                                            <p:txEl>
                                              <p:pRg st="4" end="4"/>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9">
                                            <p:txEl>
                                              <p:pRg st="4" end="4"/>
                                            </p:txEl>
                                          </p:spTgt>
                                        </p:tgtEl>
                                      </p:cBhvr>
                                      <p:to x="100000" y="60000"/>
                                    </p:animScale>
                                    <p:animScale>
                                      <p:cBhvr>
                                        <p:cTn id="65" dur="166" decel="50000">
                                          <p:stCondLst>
                                            <p:cond delay="676"/>
                                          </p:stCondLst>
                                        </p:cTn>
                                        <p:tgtEl>
                                          <p:spTgt spid="9">
                                            <p:txEl>
                                              <p:pRg st="4" end="4"/>
                                            </p:txEl>
                                          </p:spTgt>
                                        </p:tgtEl>
                                      </p:cBhvr>
                                      <p:to x="100000" y="100000"/>
                                    </p:animScale>
                                    <p:animScale>
                                      <p:cBhvr>
                                        <p:cTn id="66" dur="26">
                                          <p:stCondLst>
                                            <p:cond delay="1312"/>
                                          </p:stCondLst>
                                        </p:cTn>
                                        <p:tgtEl>
                                          <p:spTgt spid="9">
                                            <p:txEl>
                                              <p:pRg st="4" end="4"/>
                                            </p:txEl>
                                          </p:spTgt>
                                        </p:tgtEl>
                                      </p:cBhvr>
                                      <p:to x="100000" y="80000"/>
                                    </p:animScale>
                                    <p:animScale>
                                      <p:cBhvr>
                                        <p:cTn id="67" dur="166" decel="50000">
                                          <p:stCondLst>
                                            <p:cond delay="1338"/>
                                          </p:stCondLst>
                                        </p:cTn>
                                        <p:tgtEl>
                                          <p:spTgt spid="9">
                                            <p:txEl>
                                              <p:pRg st="4" end="4"/>
                                            </p:txEl>
                                          </p:spTgt>
                                        </p:tgtEl>
                                      </p:cBhvr>
                                      <p:to x="100000" y="100000"/>
                                    </p:animScale>
                                    <p:animScale>
                                      <p:cBhvr>
                                        <p:cTn id="68" dur="26">
                                          <p:stCondLst>
                                            <p:cond delay="1642"/>
                                          </p:stCondLst>
                                        </p:cTn>
                                        <p:tgtEl>
                                          <p:spTgt spid="9">
                                            <p:txEl>
                                              <p:pRg st="4" end="4"/>
                                            </p:txEl>
                                          </p:spTgt>
                                        </p:tgtEl>
                                      </p:cBhvr>
                                      <p:to x="100000" y="90000"/>
                                    </p:animScale>
                                    <p:animScale>
                                      <p:cBhvr>
                                        <p:cTn id="69" dur="166" decel="50000">
                                          <p:stCondLst>
                                            <p:cond delay="1668"/>
                                          </p:stCondLst>
                                        </p:cTn>
                                        <p:tgtEl>
                                          <p:spTgt spid="9">
                                            <p:txEl>
                                              <p:pRg st="4" end="4"/>
                                            </p:txEl>
                                          </p:spTgt>
                                        </p:tgtEl>
                                      </p:cBhvr>
                                      <p:to x="100000" y="100000"/>
                                    </p:animScale>
                                    <p:animScale>
                                      <p:cBhvr>
                                        <p:cTn id="70" dur="26">
                                          <p:stCondLst>
                                            <p:cond delay="1808"/>
                                          </p:stCondLst>
                                        </p:cTn>
                                        <p:tgtEl>
                                          <p:spTgt spid="9">
                                            <p:txEl>
                                              <p:pRg st="4" end="4"/>
                                            </p:txEl>
                                          </p:spTgt>
                                        </p:tgtEl>
                                      </p:cBhvr>
                                      <p:to x="100000" y="95000"/>
                                    </p:animScale>
                                    <p:animScale>
                                      <p:cBhvr>
                                        <p:cTn id="71" dur="166" decel="50000">
                                          <p:stCondLst>
                                            <p:cond delay="1834"/>
                                          </p:stCondLst>
                                        </p:cTn>
                                        <p:tgtEl>
                                          <p:spTgt spid="9">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博雅图书馆管理系统</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6" name="日期占位符 5"/>
          <p:cNvSpPr>
            <a:spLocks noGrp="1"/>
          </p:cNvSpPr>
          <p:nvPr>
            <p:ph type="dt" sz="half" idx="10"/>
          </p:nvPr>
        </p:nvSpPr>
        <p:spPr/>
        <p:txBody>
          <a:bodyPr/>
          <a:lstStyle/>
          <a:p>
            <a:fld id="{0B17E781-F132-4A8E-A5CD-F8BEC7E42CEB}" type="datetime1">
              <a:rPr lang="zh-CN" altLang="en-US" smtClean="0"/>
              <a:t>2016/1/25</a:t>
            </a:fld>
            <a:endParaRPr lang="zh-CN" altLang="en-US"/>
          </a:p>
        </p:txBody>
      </p:sp>
      <p:sp>
        <p:nvSpPr>
          <p:cNvPr id="8" name="矩形 7"/>
          <p:cNvSpPr/>
          <p:nvPr/>
        </p:nvSpPr>
        <p:spPr>
          <a:xfrm>
            <a:off x="2195736" y="548680"/>
            <a:ext cx="4288353" cy="707886"/>
          </a:xfrm>
          <a:prstGeom prst="rect">
            <a:avLst/>
          </a:prstGeom>
          <a:noFill/>
        </p:spPr>
        <p:txBody>
          <a:bodyPr wrap="none" lIns="91440" tIns="45720" rIns="91440" bIns="45720">
            <a:spAutoFit/>
          </a:bodyPr>
          <a:lstStyle/>
          <a:p>
            <a:pPr algn="ctr"/>
            <a:r>
              <a:rPr lang="zh-CN" altLang="en-US" sz="4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读者管理模块设计</a:t>
            </a:r>
            <a:endParaRPr lang="zh-CN" alt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10" name="TextBox 9"/>
          <p:cNvSpPr txBox="1"/>
          <p:nvPr/>
        </p:nvSpPr>
        <p:spPr>
          <a:xfrm>
            <a:off x="1387584" y="1644253"/>
            <a:ext cx="6064736" cy="2862322"/>
          </a:xfrm>
          <a:prstGeom prst="rect">
            <a:avLst/>
          </a:prstGeom>
          <a:noFill/>
        </p:spPr>
        <p:txBody>
          <a:bodyPr wrap="square" rtlCol="0">
            <a:spAutoFit/>
          </a:bodyPr>
          <a:lstStyle/>
          <a:p>
            <a:r>
              <a:rPr lang="zh-CN" altLang="en-US" dirty="0" smtClean="0">
                <a:solidFill>
                  <a:srgbClr val="FF0000"/>
                </a:solidFill>
              </a:rPr>
              <a:t>模块功能包含：</a:t>
            </a:r>
            <a:r>
              <a:rPr lang="zh-CN" altLang="en-US" dirty="0" smtClean="0"/>
              <a:t>读者类型管理、读者信息管理</a:t>
            </a:r>
            <a:endParaRPr lang="en-US" altLang="zh-CN" dirty="0" smtClean="0"/>
          </a:p>
          <a:p>
            <a:endParaRPr lang="en-US" altLang="zh-CN" dirty="0"/>
          </a:p>
          <a:p>
            <a:r>
              <a:rPr lang="zh-CN" altLang="en-US" b="1" dirty="0" smtClean="0"/>
              <a:t>读者类型管理功能实现：</a:t>
            </a:r>
            <a:r>
              <a:rPr lang="zh-CN" altLang="en-US" dirty="0" smtClean="0"/>
              <a:t>该模块包含了读者类型的添加和修改。设计时，由于表关联，在对读者类型进行修改删除时需要对与该表关联的其他表做查询操作并做出相应的提示</a:t>
            </a:r>
            <a:endParaRPr lang="en-US" altLang="zh-CN" dirty="0" smtClean="0"/>
          </a:p>
          <a:p>
            <a:r>
              <a:rPr lang="zh-CN" altLang="en-US" b="1" dirty="0" smtClean="0"/>
              <a:t>读者信息管理：</a:t>
            </a:r>
            <a:r>
              <a:rPr lang="zh-CN" altLang="en-US" dirty="0" smtClean="0"/>
              <a:t>该模块包含读者信息的录入</a:t>
            </a:r>
            <a:r>
              <a:rPr lang="zh-CN" altLang="en-US" dirty="0"/>
              <a:t>、</a:t>
            </a:r>
            <a:r>
              <a:rPr lang="zh-CN" altLang="en-US" dirty="0" smtClean="0"/>
              <a:t>修改和删除。添加读者信息在读者的各项属性输入都合法的情况下检测该读者</a:t>
            </a:r>
            <a:r>
              <a:rPr lang="en-US" altLang="zh-CN" dirty="0" smtClean="0"/>
              <a:t>ID</a:t>
            </a:r>
            <a:r>
              <a:rPr lang="zh-CN" altLang="en-US" dirty="0" smtClean="0"/>
              <a:t>是否存在，不存在就将各属性封装在</a:t>
            </a:r>
            <a:r>
              <a:rPr lang="en-US" altLang="zh-CN" dirty="0" smtClean="0"/>
              <a:t>model</a:t>
            </a:r>
            <a:r>
              <a:rPr lang="zh-CN" altLang="en-US" dirty="0" smtClean="0"/>
              <a:t>中传给控制器并且在数据库中添加相应的数据。</a:t>
            </a:r>
            <a:endParaRPr lang="zh-CN" altLang="en-US" dirty="0"/>
          </a:p>
        </p:txBody>
      </p:sp>
    </p:spTree>
    <p:extLst>
      <p:ext uri="{BB962C8B-B14F-4D97-AF65-F5344CB8AC3E}">
        <p14:creationId xmlns:p14="http://schemas.microsoft.com/office/powerpoint/2010/main" val="62880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circle(in)">
                                      <p:cBhvr>
                                        <p:cTn id="13" dur="20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wipe(down)">
                                      <p:cBhvr>
                                        <p:cTn id="18" dur="580">
                                          <p:stCondLst>
                                            <p:cond delay="0"/>
                                          </p:stCondLst>
                                        </p:cTn>
                                        <p:tgtEl>
                                          <p:spTgt spid="10">
                                            <p:txEl>
                                              <p:pRg st="3" end="3"/>
                                            </p:txEl>
                                          </p:spTgt>
                                        </p:tgtEl>
                                      </p:cBhvr>
                                    </p:animEffect>
                                    <p:anim calcmode="lin" valueType="num">
                                      <p:cBhvr>
                                        <p:cTn id="19"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10">
                                            <p:txEl>
                                              <p:pRg st="3" end="3"/>
                                            </p:txEl>
                                          </p:spTgt>
                                        </p:tgtEl>
                                      </p:cBhvr>
                                      <p:to x="100000" y="60000"/>
                                    </p:animScale>
                                    <p:animScale>
                                      <p:cBhvr>
                                        <p:cTn id="25" dur="166" decel="50000">
                                          <p:stCondLst>
                                            <p:cond delay="676"/>
                                          </p:stCondLst>
                                        </p:cTn>
                                        <p:tgtEl>
                                          <p:spTgt spid="10">
                                            <p:txEl>
                                              <p:pRg st="3" end="3"/>
                                            </p:txEl>
                                          </p:spTgt>
                                        </p:tgtEl>
                                      </p:cBhvr>
                                      <p:to x="100000" y="100000"/>
                                    </p:animScale>
                                    <p:animScale>
                                      <p:cBhvr>
                                        <p:cTn id="26" dur="26">
                                          <p:stCondLst>
                                            <p:cond delay="1312"/>
                                          </p:stCondLst>
                                        </p:cTn>
                                        <p:tgtEl>
                                          <p:spTgt spid="10">
                                            <p:txEl>
                                              <p:pRg st="3" end="3"/>
                                            </p:txEl>
                                          </p:spTgt>
                                        </p:tgtEl>
                                      </p:cBhvr>
                                      <p:to x="100000" y="80000"/>
                                    </p:animScale>
                                    <p:animScale>
                                      <p:cBhvr>
                                        <p:cTn id="27" dur="166" decel="50000">
                                          <p:stCondLst>
                                            <p:cond delay="1338"/>
                                          </p:stCondLst>
                                        </p:cTn>
                                        <p:tgtEl>
                                          <p:spTgt spid="10">
                                            <p:txEl>
                                              <p:pRg st="3" end="3"/>
                                            </p:txEl>
                                          </p:spTgt>
                                        </p:tgtEl>
                                      </p:cBhvr>
                                      <p:to x="100000" y="100000"/>
                                    </p:animScale>
                                    <p:animScale>
                                      <p:cBhvr>
                                        <p:cTn id="28" dur="26">
                                          <p:stCondLst>
                                            <p:cond delay="1642"/>
                                          </p:stCondLst>
                                        </p:cTn>
                                        <p:tgtEl>
                                          <p:spTgt spid="10">
                                            <p:txEl>
                                              <p:pRg st="3" end="3"/>
                                            </p:txEl>
                                          </p:spTgt>
                                        </p:tgtEl>
                                      </p:cBhvr>
                                      <p:to x="100000" y="90000"/>
                                    </p:animScale>
                                    <p:animScale>
                                      <p:cBhvr>
                                        <p:cTn id="29" dur="166" decel="50000">
                                          <p:stCondLst>
                                            <p:cond delay="1668"/>
                                          </p:stCondLst>
                                        </p:cTn>
                                        <p:tgtEl>
                                          <p:spTgt spid="10">
                                            <p:txEl>
                                              <p:pRg st="3" end="3"/>
                                            </p:txEl>
                                          </p:spTgt>
                                        </p:tgtEl>
                                      </p:cBhvr>
                                      <p:to x="100000" y="100000"/>
                                    </p:animScale>
                                    <p:animScale>
                                      <p:cBhvr>
                                        <p:cTn id="30" dur="26">
                                          <p:stCondLst>
                                            <p:cond delay="1808"/>
                                          </p:stCondLst>
                                        </p:cTn>
                                        <p:tgtEl>
                                          <p:spTgt spid="10">
                                            <p:txEl>
                                              <p:pRg st="3" end="3"/>
                                            </p:txEl>
                                          </p:spTgt>
                                        </p:tgtEl>
                                      </p:cBhvr>
                                      <p:to x="100000" y="95000"/>
                                    </p:animScale>
                                    <p:animScale>
                                      <p:cBhvr>
                                        <p:cTn id="31" dur="166" decel="50000">
                                          <p:stCondLst>
                                            <p:cond delay="1834"/>
                                          </p:stCondLst>
                                        </p:cTn>
                                        <p:tgtEl>
                                          <p:spTgt spid="10">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博雅图书馆管理系统</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6" name="日期占位符 5"/>
          <p:cNvSpPr>
            <a:spLocks noGrp="1"/>
          </p:cNvSpPr>
          <p:nvPr>
            <p:ph type="dt" sz="half" idx="10"/>
          </p:nvPr>
        </p:nvSpPr>
        <p:spPr/>
        <p:txBody>
          <a:bodyPr/>
          <a:lstStyle/>
          <a:p>
            <a:fld id="{0B17E781-F132-4A8E-A5CD-F8BEC7E42CEB}" type="datetime1">
              <a:rPr lang="zh-CN" altLang="en-US" smtClean="0"/>
              <a:t>2016/1/25</a:t>
            </a:fld>
            <a:endParaRPr lang="zh-CN" altLang="en-US"/>
          </a:p>
        </p:txBody>
      </p:sp>
      <p:sp>
        <p:nvSpPr>
          <p:cNvPr id="3" name="矩形 2"/>
          <p:cNvSpPr/>
          <p:nvPr/>
        </p:nvSpPr>
        <p:spPr>
          <a:xfrm>
            <a:off x="2195736" y="548680"/>
            <a:ext cx="4288353" cy="707886"/>
          </a:xfrm>
          <a:prstGeom prst="rect">
            <a:avLst/>
          </a:prstGeom>
          <a:noFill/>
        </p:spPr>
        <p:txBody>
          <a:bodyPr wrap="none" lIns="91440" tIns="45720" rIns="91440" bIns="45720">
            <a:spAutoFit/>
          </a:bodyPr>
          <a:lstStyle/>
          <a:p>
            <a:pPr algn="ctr"/>
            <a:r>
              <a:rPr lang="zh-CN" altLang="en-US" sz="40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图书管理模块设计</a:t>
            </a:r>
            <a:endParaRPr lang="zh-CN" alt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7" name="TextBox 6"/>
          <p:cNvSpPr txBox="1"/>
          <p:nvPr/>
        </p:nvSpPr>
        <p:spPr>
          <a:xfrm>
            <a:off x="1187624" y="1772816"/>
            <a:ext cx="6480720" cy="3139321"/>
          </a:xfrm>
          <a:prstGeom prst="rect">
            <a:avLst/>
          </a:prstGeom>
          <a:noFill/>
        </p:spPr>
        <p:txBody>
          <a:bodyPr wrap="square" rtlCol="0">
            <a:spAutoFit/>
          </a:bodyPr>
          <a:lstStyle/>
          <a:p>
            <a:r>
              <a:rPr lang="zh-CN" altLang="en-US" dirty="0" smtClean="0">
                <a:solidFill>
                  <a:srgbClr val="FF0000"/>
                </a:solidFill>
              </a:rPr>
              <a:t>模块功能包含：</a:t>
            </a:r>
            <a:r>
              <a:rPr lang="zh-CN" altLang="en-US" dirty="0" smtClean="0"/>
              <a:t>图书类型管理、图书信息档案管理</a:t>
            </a:r>
            <a:endParaRPr lang="en-US" altLang="zh-CN" dirty="0" smtClean="0"/>
          </a:p>
          <a:p>
            <a:endParaRPr lang="en-US" altLang="zh-CN" dirty="0"/>
          </a:p>
          <a:p>
            <a:r>
              <a:rPr lang="zh-CN" altLang="en-US" b="1" dirty="0" smtClean="0"/>
              <a:t>图书类型管理功能实现：</a:t>
            </a:r>
            <a:r>
              <a:rPr lang="zh-CN" altLang="en-US" dirty="0"/>
              <a:t>该模块包含</a:t>
            </a:r>
            <a:r>
              <a:rPr lang="zh-CN" altLang="en-US" dirty="0" smtClean="0"/>
              <a:t>了</a:t>
            </a:r>
            <a:r>
              <a:rPr lang="zh-CN" altLang="en-US" dirty="0"/>
              <a:t>图书</a:t>
            </a:r>
            <a:r>
              <a:rPr lang="zh-CN" altLang="en-US" dirty="0" smtClean="0"/>
              <a:t>类型</a:t>
            </a:r>
            <a:r>
              <a:rPr lang="zh-CN" altLang="en-US" dirty="0"/>
              <a:t>的</a:t>
            </a:r>
            <a:r>
              <a:rPr lang="zh-CN" altLang="en-US" dirty="0" smtClean="0"/>
              <a:t>添加、修改和删除，设计</a:t>
            </a:r>
            <a:r>
              <a:rPr lang="zh-CN" altLang="en-US" dirty="0"/>
              <a:t>时，由于表关联，在对读者类型进行修改删除时需要对与该表关联的其他表做查询操作并做出相应的</a:t>
            </a:r>
            <a:r>
              <a:rPr lang="zh-CN" altLang="en-US" dirty="0" smtClean="0"/>
              <a:t>提示。</a:t>
            </a:r>
            <a:endParaRPr lang="en-US" altLang="zh-CN" dirty="0" smtClean="0"/>
          </a:p>
          <a:p>
            <a:r>
              <a:rPr lang="zh-CN" altLang="en-US" b="1" dirty="0"/>
              <a:t>图书</a:t>
            </a:r>
            <a:r>
              <a:rPr lang="zh-CN" altLang="en-US" b="1" dirty="0" smtClean="0"/>
              <a:t>信息档案管理功能实现：</a:t>
            </a:r>
            <a:r>
              <a:rPr lang="zh-CN" altLang="en-US" dirty="0" smtClean="0"/>
              <a:t>该模块主要显示图书馆现存的图书信息，新图书录入，图书信息修改删除。通过</a:t>
            </a:r>
            <a:r>
              <a:rPr lang="en-US" altLang="zh-CN" dirty="0" err="1" smtClean="0"/>
              <a:t>linq</a:t>
            </a:r>
            <a:r>
              <a:rPr lang="en-US" altLang="zh-CN" dirty="0" smtClean="0"/>
              <a:t> to </a:t>
            </a:r>
            <a:r>
              <a:rPr lang="en-US" altLang="zh-CN" dirty="0" err="1" smtClean="0"/>
              <a:t>sql</a:t>
            </a:r>
            <a:r>
              <a:rPr lang="en-US" altLang="zh-CN" dirty="0" smtClean="0"/>
              <a:t> </a:t>
            </a:r>
            <a:r>
              <a:rPr lang="zh-CN" altLang="en-US" dirty="0" smtClean="0"/>
              <a:t>查询数据库中所有的图书并通过</a:t>
            </a:r>
            <a:r>
              <a:rPr lang="en-US" altLang="zh-CN" dirty="0" err="1" smtClean="0"/>
              <a:t>foreach</a:t>
            </a:r>
            <a:r>
              <a:rPr lang="zh-CN" altLang="en-US" dirty="0" smtClean="0"/>
              <a:t>遍历在表中显示出来，图书录入一样在输入数据都合法的情况下通过</a:t>
            </a:r>
            <a:r>
              <a:rPr lang="en-US" altLang="zh-CN" dirty="0" smtClean="0"/>
              <a:t>model</a:t>
            </a:r>
            <a:r>
              <a:rPr lang="zh-CN" altLang="en-US" dirty="0" smtClean="0"/>
              <a:t>将参数传到控制器，然后操作处理后存入数据库。</a:t>
            </a:r>
            <a:endParaRPr lang="en-US" altLang="zh-CN" dirty="0"/>
          </a:p>
          <a:p>
            <a:endParaRPr lang="zh-CN" altLang="en-US" dirty="0"/>
          </a:p>
        </p:txBody>
      </p:sp>
    </p:spTree>
    <p:extLst>
      <p:ext uri="{BB962C8B-B14F-4D97-AF65-F5344CB8AC3E}">
        <p14:creationId xmlns:p14="http://schemas.microsoft.com/office/powerpoint/2010/main" val="214299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2000"/>
                                        <p:tgtEl>
                                          <p:spTgt spid="7">
                                            <p:txEl>
                                              <p:pRg st="0" end="0"/>
                                            </p:txEl>
                                          </p:spTgt>
                                        </p:tgtEl>
                                      </p:cBhvr>
                                    </p:animEffect>
                                    <p:anim calcmode="lin" valueType="num">
                                      <p:cBhvr>
                                        <p:cTn id="14" dur="2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5" dur="20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1000"/>
                                        <p:tgtEl>
                                          <p:spTgt spid="7">
                                            <p:txEl>
                                              <p:pRg st="2" end="2"/>
                                            </p:txEl>
                                          </p:spTgt>
                                        </p:tgtEl>
                                      </p:cBhvr>
                                    </p:animEffect>
                                    <p:anim calcmode="lin" valueType="num">
                                      <p:cBhvr>
                                        <p:cTn id="2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p:cTn id="27"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zh-CN" altLang="en-US" smtClean="0"/>
              <a:t>博雅图书馆管理系统</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6" name="日期占位符 5"/>
          <p:cNvSpPr>
            <a:spLocks noGrp="1"/>
          </p:cNvSpPr>
          <p:nvPr>
            <p:ph type="dt" sz="half" idx="10"/>
          </p:nvPr>
        </p:nvSpPr>
        <p:spPr/>
        <p:txBody>
          <a:bodyPr/>
          <a:lstStyle/>
          <a:p>
            <a:fld id="{0B17E781-F132-4A8E-A5CD-F8BEC7E42CEB}" type="datetime1">
              <a:rPr lang="zh-CN" altLang="en-US" smtClean="0"/>
              <a:t>2016/1/25</a:t>
            </a:fld>
            <a:endParaRPr lang="zh-CN" altLang="en-US"/>
          </a:p>
        </p:txBody>
      </p:sp>
      <p:sp>
        <p:nvSpPr>
          <p:cNvPr id="2" name="TextBox 1"/>
          <p:cNvSpPr txBox="1"/>
          <p:nvPr/>
        </p:nvSpPr>
        <p:spPr>
          <a:xfrm>
            <a:off x="1907704" y="2243634"/>
            <a:ext cx="5256584" cy="923330"/>
          </a:xfrm>
          <a:prstGeom prst="rect">
            <a:avLst/>
          </a:prstGeom>
          <a:noFill/>
        </p:spPr>
        <p:txBody>
          <a:bodyPr wrap="square" rtlCol="0">
            <a:spAutoFit/>
          </a:bodyPr>
          <a:lstStyle/>
          <a:p>
            <a:pPr algn="ctr"/>
            <a:r>
              <a:rPr lang="zh-CN" altLang="en-US" sz="5400" dirty="0" smtClean="0">
                <a:solidFill>
                  <a:schemeClr val="tx1">
                    <a:lumMod val="85000"/>
                    <a:lumOff val="15000"/>
                  </a:schemeClr>
                </a:solidFill>
              </a:rPr>
              <a:t>谢谢观赏</a:t>
            </a:r>
            <a:endParaRPr lang="zh-CN" altLang="en-US" sz="5400" dirty="0">
              <a:solidFill>
                <a:schemeClr val="tx1">
                  <a:lumMod val="85000"/>
                  <a:lumOff val="15000"/>
                </a:schemeClr>
              </a:solidFill>
            </a:endParaRPr>
          </a:p>
        </p:txBody>
      </p:sp>
    </p:spTree>
    <p:extLst>
      <p:ext uri="{BB962C8B-B14F-4D97-AF65-F5344CB8AC3E}">
        <p14:creationId xmlns:p14="http://schemas.microsoft.com/office/powerpoint/2010/main" val="290505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199</TotalTime>
  <Words>490</Words>
  <Application>Microsoft Office PowerPoint</Application>
  <PresentationFormat>全屏显示(4:3)</PresentationFormat>
  <Paragraphs>49</Paragraphs>
  <Slides>6</Slides>
  <Notes>1</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波形</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Sydeny</dc:creator>
  <cp:lastModifiedBy>Sydeny</cp:lastModifiedBy>
  <cp:revision>16</cp:revision>
  <dcterms:created xsi:type="dcterms:W3CDTF">2016-01-25T04:54:55Z</dcterms:created>
  <dcterms:modified xsi:type="dcterms:W3CDTF">2016-01-25T08:29:45Z</dcterms:modified>
</cp:coreProperties>
</file>