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17583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387753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45411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340528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841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4156430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3719358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125526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16454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37BCA-95B1-4F50-AC70-50E7B9D1604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83701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A37BCA-95B1-4F50-AC70-50E7B9D1604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423260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A37BCA-95B1-4F50-AC70-50E7B9D1604B}"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303364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A37BCA-95B1-4F50-AC70-50E7B9D1604B}"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327825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37BCA-95B1-4F50-AC70-50E7B9D1604B}"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255908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A37BCA-95B1-4F50-AC70-50E7B9D1604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207564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37BCA-95B1-4F50-AC70-50E7B9D1604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059A7-4634-4781-8B8D-3FED6362C640}" type="slidenum">
              <a:rPr lang="en-US" smtClean="0"/>
              <a:t>‹#›</a:t>
            </a:fld>
            <a:endParaRPr lang="en-US"/>
          </a:p>
        </p:txBody>
      </p:sp>
    </p:spTree>
    <p:extLst>
      <p:ext uri="{BB962C8B-B14F-4D97-AF65-F5344CB8AC3E}">
        <p14:creationId xmlns:p14="http://schemas.microsoft.com/office/powerpoint/2010/main" val="182410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A37BCA-95B1-4F50-AC70-50E7B9D1604B}" type="datetimeFigureOut">
              <a:rPr lang="en-US" smtClean="0"/>
              <a:t>9/11/2022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3059A7-4634-4781-8B8D-3FED6362C640}" type="slidenum">
              <a:rPr lang="en-US" smtClean="0"/>
              <a:t>‹#›</a:t>
            </a:fld>
            <a:endParaRPr lang="en-US"/>
          </a:p>
        </p:txBody>
      </p:sp>
    </p:spTree>
    <p:extLst>
      <p:ext uri="{BB962C8B-B14F-4D97-AF65-F5344CB8AC3E}">
        <p14:creationId xmlns:p14="http://schemas.microsoft.com/office/powerpoint/2010/main" val="35469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random-forest-for-imbalanced-dataset-example-with-avalanches-in-french-alps-77ffa582f68b" TargetMode="External"/><Relationship Id="rId2" Type="http://schemas.openxmlformats.org/officeDocument/2006/relationships/hyperlink" Target="https://towardsdatascience.com/feature-selection-using-random-forest-26d7b747597f" TargetMode="External"/><Relationship Id="rId1" Type="http://schemas.openxmlformats.org/officeDocument/2006/relationships/slideLayout" Target="../slideLayouts/slideLayout2.xml"/><Relationship Id="rId4" Type="http://schemas.openxmlformats.org/officeDocument/2006/relationships/hyperlink" Target="https://medium.com/analytics-vidhya/feature-selection-feature-engineering-3bb09c67d8c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ensitivity_and_specificit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0476-0644-9E92-4F2E-5DD4070387D5}"/>
              </a:ext>
            </a:extLst>
          </p:cNvPr>
          <p:cNvSpPr>
            <a:spLocks noGrp="1"/>
          </p:cNvSpPr>
          <p:nvPr>
            <p:ph type="ctrTitle"/>
          </p:nvPr>
        </p:nvSpPr>
        <p:spPr/>
        <p:txBody>
          <a:bodyPr/>
          <a:lstStyle/>
          <a:p>
            <a:r>
              <a:rPr lang="en-US" dirty="0"/>
              <a:t>Machine Learning Model</a:t>
            </a:r>
          </a:p>
        </p:txBody>
      </p:sp>
      <p:sp>
        <p:nvSpPr>
          <p:cNvPr id="3" name="Subtitle 2">
            <a:extLst>
              <a:ext uri="{FF2B5EF4-FFF2-40B4-BE49-F238E27FC236}">
                <a16:creationId xmlns:a16="http://schemas.microsoft.com/office/drawing/2014/main" id="{E07DEC00-56FC-E3BF-3C9B-317074D530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18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340C-E0E0-BE63-CE84-4832DC3CA9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60882C-0FFE-3286-E9D9-434DCE8D66AE}"/>
              </a:ext>
            </a:extLst>
          </p:cNvPr>
          <p:cNvSpPr>
            <a:spLocks noGrp="1"/>
          </p:cNvSpPr>
          <p:nvPr>
            <p:ph idx="1"/>
          </p:nvPr>
        </p:nvSpPr>
        <p:spPr/>
        <p:txBody>
          <a:bodyPr/>
          <a:lstStyle/>
          <a:p>
            <a:r>
              <a:rPr lang="en-US" dirty="0">
                <a:hlinkClick r:id="rId2"/>
              </a:rPr>
              <a:t>https://towardsdatascience.com/feature-selection-using-random-forest-26d7b747597f</a:t>
            </a:r>
            <a:endParaRPr lang="en-US" dirty="0"/>
          </a:p>
          <a:p>
            <a:r>
              <a:rPr lang="en-US" dirty="0">
                <a:hlinkClick r:id="rId3"/>
              </a:rPr>
              <a:t>https://towardsdatascience.com/random-forest-for-imbalanced-dataset-example-with-avalanches-in-french-alps-77ffa582f68b</a:t>
            </a:r>
            <a:endParaRPr lang="en-US" dirty="0"/>
          </a:p>
          <a:p>
            <a:r>
              <a:rPr lang="en-US" dirty="0">
                <a:hlinkClick r:id="rId4"/>
              </a:rPr>
              <a:t>https://medium.com/analytics-vidhya/feature-selection-feature-engineering-3bb09c67d8c5</a:t>
            </a:r>
            <a:endParaRPr lang="en-US" dirty="0"/>
          </a:p>
          <a:p>
            <a:endParaRPr lang="en-US" dirty="0"/>
          </a:p>
          <a:p>
            <a:endParaRPr lang="en-US" dirty="0"/>
          </a:p>
        </p:txBody>
      </p:sp>
    </p:spTree>
    <p:extLst>
      <p:ext uri="{BB962C8B-B14F-4D97-AF65-F5344CB8AC3E}">
        <p14:creationId xmlns:p14="http://schemas.microsoft.com/office/powerpoint/2010/main" val="73130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CC85-CA6B-6722-AEF6-6CA74A8A9C24}"/>
              </a:ext>
            </a:extLst>
          </p:cNvPr>
          <p:cNvSpPr>
            <a:spLocks noGrp="1"/>
          </p:cNvSpPr>
          <p:nvPr>
            <p:ph type="title"/>
          </p:nvPr>
        </p:nvSpPr>
        <p:spPr/>
        <p:txBody>
          <a:bodyPr/>
          <a:lstStyle/>
          <a:p>
            <a:r>
              <a:rPr lang="en-US" dirty="0"/>
              <a:t>Description of data preprocessing</a:t>
            </a:r>
          </a:p>
        </p:txBody>
      </p:sp>
      <p:sp>
        <p:nvSpPr>
          <p:cNvPr id="3" name="Content Placeholder 2">
            <a:extLst>
              <a:ext uri="{FF2B5EF4-FFF2-40B4-BE49-F238E27FC236}">
                <a16:creationId xmlns:a16="http://schemas.microsoft.com/office/drawing/2014/main" id="{2BC7114D-17B3-5626-5B0D-2F943098E883}"/>
              </a:ext>
            </a:extLst>
          </p:cNvPr>
          <p:cNvSpPr>
            <a:spLocks noGrp="1"/>
          </p:cNvSpPr>
          <p:nvPr>
            <p:ph idx="1"/>
          </p:nvPr>
        </p:nvSpPr>
        <p:spPr/>
        <p:txBody>
          <a:bodyPr>
            <a:normAutofit/>
          </a:bodyPr>
          <a:lstStyle/>
          <a:p>
            <a:r>
              <a:rPr lang="en-US" sz="1800" dirty="0"/>
              <a:t>In order to improve the overall data quality. Duplicate and Outliers values were not found in the dataset. However, there were some missing values that had to be removed. </a:t>
            </a:r>
          </a:p>
          <a:p>
            <a:r>
              <a:rPr lang="en-US" sz="1800" dirty="0"/>
              <a:t>We created our target value based on increased up of both variables </a:t>
            </a:r>
          </a:p>
          <a:p>
            <a:r>
              <a:rPr lang="en-US" sz="1800" dirty="0"/>
              <a:t>Moreover, no encoding labels or custom encoding had to be used because all input data was numeric.</a:t>
            </a:r>
          </a:p>
        </p:txBody>
      </p:sp>
    </p:spTree>
    <p:extLst>
      <p:ext uri="{BB962C8B-B14F-4D97-AF65-F5344CB8AC3E}">
        <p14:creationId xmlns:p14="http://schemas.microsoft.com/office/powerpoint/2010/main" val="125603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D841-EB7B-7DA0-D7A1-FCEB9875C427}"/>
              </a:ext>
            </a:extLst>
          </p:cNvPr>
          <p:cNvSpPr>
            <a:spLocks noGrp="1"/>
          </p:cNvSpPr>
          <p:nvPr>
            <p:ph type="title"/>
          </p:nvPr>
        </p:nvSpPr>
        <p:spPr/>
        <p:txBody>
          <a:bodyPr/>
          <a:lstStyle/>
          <a:p>
            <a:r>
              <a:rPr lang="en-US" dirty="0"/>
              <a:t>Description of feature engineering and feature selection</a:t>
            </a:r>
          </a:p>
        </p:txBody>
      </p:sp>
      <p:sp>
        <p:nvSpPr>
          <p:cNvPr id="3" name="Content Placeholder 2">
            <a:extLst>
              <a:ext uri="{FF2B5EF4-FFF2-40B4-BE49-F238E27FC236}">
                <a16:creationId xmlns:a16="http://schemas.microsoft.com/office/drawing/2014/main" id="{910911AF-880F-94EE-610E-C467C2959C93}"/>
              </a:ext>
            </a:extLst>
          </p:cNvPr>
          <p:cNvSpPr>
            <a:spLocks noGrp="1"/>
          </p:cNvSpPr>
          <p:nvPr>
            <p:ph idx="1"/>
          </p:nvPr>
        </p:nvSpPr>
        <p:spPr/>
        <p:txBody>
          <a:bodyPr>
            <a:normAutofit fontScale="32500" lnSpcReduction="20000"/>
          </a:bodyPr>
          <a:lstStyle/>
          <a:p>
            <a:r>
              <a:rPr lang="en-US" sz="3800" dirty="0"/>
              <a:t>It is an important step for building interpretable models, reducing the risk of overwhelming the algorithms and saving time of doing unnecessary data transformation.</a:t>
            </a:r>
          </a:p>
          <a:p>
            <a:r>
              <a:rPr lang="en-US" sz="3800" b="0" i="0" dirty="0">
                <a:solidFill>
                  <a:srgbClr val="292929"/>
                </a:solidFill>
                <a:effectLst/>
                <a:latin typeface="charter"/>
              </a:rPr>
              <a:t>Random forests consist of 4 –12 hundred decision trees, each of them built over a random extraction of the observations from the dataset and a random extraction of the features. Not every tree sees all the features or all the observations, and this guarantees that the trees are de-correlated and therefore less prone to over-fitting.</a:t>
            </a:r>
          </a:p>
          <a:p>
            <a:r>
              <a:rPr lang="en-US" sz="3800" dirty="0">
                <a:solidFill>
                  <a:srgbClr val="292929"/>
                </a:solidFill>
                <a:latin typeface="charter"/>
              </a:rPr>
              <a:t>The features selected comes from the correlation analysis, which is calculated by the Pearson’s r </a:t>
            </a:r>
            <a:r>
              <a:rPr lang="en-US" sz="3800" dirty="0" err="1">
                <a:solidFill>
                  <a:srgbClr val="292929"/>
                </a:solidFill>
                <a:latin typeface="charter"/>
              </a:rPr>
              <a:t>formula</a:t>
            </a:r>
            <a:r>
              <a:rPr lang="en-US" sz="3800" dirty="0" err="1"/>
              <a:t>To</a:t>
            </a:r>
            <a:r>
              <a:rPr lang="en-US" sz="3800" dirty="0"/>
              <a:t> establish the model, the features selected are shown below:</a:t>
            </a:r>
          </a:p>
          <a:p>
            <a:r>
              <a:rPr lang="en-US" sz="3800" dirty="0"/>
              <a:t>High, </a:t>
            </a:r>
            <a:r>
              <a:rPr lang="en-US" sz="3800" dirty="0" err="1"/>
              <a:t>iexClose</a:t>
            </a:r>
            <a:r>
              <a:rPr lang="en-US" sz="3800" dirty="0"/>
              <a:t>, </a:t>
            </a:r>
            <a:r>
              <a:rPr lang="en-US" sz="3800" dirty="0" err="1"/>
              <a:t>deathIncrease</a:t>
            </a:r>
            <a:r>
              <a:rPr lang="en-US" sz="3800" dirty="0"/>
              <a:t>, </a:t>
            </a:r>
            <a:r>
              <a:rPr lang="en-US" sz="3800" dirty="0" err="1"/>
              <a:t>negativeIncrease</a:t>
            </a:r>
            <a:r>
              <a:rPr lang="en-US" sz="3800" dirty="0"/>
              <a:t>, </a:t>
            </a:r>
            <a:r>
              <a:rPr lang="en-US" sz="3800" dirty="0" err="1"/>
              <a:t>positiveIncrease</a:t>
            </a:r>
            <a:r>
              <a:rPr lang="en-US" sz="3800" dirty="0"/>
              <a:t>, </a:t>
            </a:r>
            <a:r>
              <a:rPr lang="en-US" sz="3800" dirty="0" err="1"/>
              <a:t>totalTestResultsIncrease</a:t>
            </a:r>
            <a:r>
              <a:rPr lang="en-US" sz="3800" dirty="0"/>
              <a:t>, </a:t>
            </a:r>
            <a:r>
              <a:rPr lang="en-US" sz="3800" dirty="0" err="1"/>
              <a:t>iexClose_deathIncrease_up</a:t>
            </a:r>
            <a:r>
              <a:rPr lang="en-US" sz="3800" dirty="0"/>
              <a:t>, </a:t>
            </a:r>
            <a:r>
              <a:rPr lang="en-US" sz="3800" dirty="0" err="1"/>
              <a:t>date_delta</a:t>
            </a:r>
            <a:endParaRPr lang="en-US" sz="3800" dirty="0"/>
          </a:p>
          <a:p>
            <a:r>
              <a:rPr lang="en-US" sz="3800" dirty="0"/>
              <a:t>For Random Forest, the Standardization and Normalization process was not required because this is not a distance-based model, which each node is not comparing feature values, it is simply splitting a sorted list that requires absolute values for branching. Basically, it RF model is based on partitioning the data to make prediction. This means that does not require normalization. </a:t>
            </a:r>
            <a:endParaRPr lang="en-US" sz="3800" b="0" i="0" dirty="0">
              <a:solidFill>
                <a:srgbClr val="292929"/>
              </a:solidFill>
              <a:effectLst/>
              <a:latin typeface="charter"/>
            </a:endParaRPr>
          </a:p>
          <a:p>
            <a:r>
              <a:rPr lang="en-US" sz="3800" b="0" i="0" dirty="0">
                <a:solidFill>
                  <a:srgbClr val="292929"/>
                </a:solidFill>
                <a:effectLst/>
                <a:latin typeface="charter"/>
              </a:rPr>
              <a:t>Feature selection using Random forest comes under the category of Embedded methods. Embedded methods combine the qualities of filter and wrapper methods. They are implemented by algorithms that have their own built-in feature selection methods. Some of the benefits of embedded methods are highly accurate, generalize better, interpretable.</a:t>
            </a:r>
          </a:p>
          <a:p>
            <a:endParaRPr lang="en-US" dirty="0"/>
          </a:p>
          <a:p>
            <a:endParaRPr lang="en-US" sz="1400" dirty="0"/>
          </a:p>
          <a:p>
            <a:endParaRPr lang="en-US" sz="1400"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4410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933A-9A5D-3B40-FA7E-C668F48BB887}"/>
              </a:ext>
            </a:extLst>
          </p:cNvPr>
          <p:cNvSpPr>
            <a:spLocks noGrp="1"/>
          </p:cNvSpPr>
          <p:nvPr>
            <p:ph type="title"/>
          </p:nvPr>
        </p:nvSpPr>
        <p:spPr/>
        <p:txBody>
          <a:bodyPr/>
          <a:lstStyle/>
          <a:p>
            <a:r>
              <a:rPr lang="en-US" dirty="0"/>
              <a:t>Description of how data was split into training and testing sets</a:t>
            </a:r>
          </a:p>
        </p:txBody>
      </p:sp>
      <p:sp>
        <p:nvSpPr>
          <p:cNvPr id="3" name="Content Placeholder 2">
            <a:extLst>
              <a:ext uri="{FF2B5EF4-FFF2-40B4-BE49-F238E27FC236}">
                <a16:creationId xmlns:a16="http://schemas.microsoft.com/office/drawing/2014/main" id="{BE28D803-FC77-FBDD-A8CE-CC58104A8040}"/>
              </a:ext>
            </a:extLst>
          </p:cNvPr>
          <p:cNvSpPr>
            <a:spLocks noGrp="1"/>
          </p:cNvSpPr>
          <p:nvPr>
            <p:ph idx="1"/>
          </p:nvPr>
        </p:nvSpPr>
        <p:spPr/>
        <p:txBody>
          <a:bodyPr>
            <a:normAutofit/>
          </a:bodyPr>
          <a:lstStyle/>
          <a:p>
            <a:pPr marL="0" indent="0">
              <a:buNone/>
            </a:pPr>
            <a:r>
              <a:rPr lang="en-US" sz="1800" dirty="0"/>
              <a:t>For splitting the data, we will be using </a:t>
            </a:r>
            <a:r>
              <a:rPr lang="en-US" sz="1800" dirty="0" err="1"/>
              <a:t>train_test_split</a:t>
            </a:r>
            <a:r>
              <a:rPr lang="en-US" sz="1800" dirty="0"/>
              <a:t> from </a:t>
            </a:r>
            <a:r>
              <a:rPr lang="en-US" sz="1800" dirty="0" err="1"/>
              <a:t>sklearn</a:t>
            </a:r>
            <a:r>
              <a:rPr lang="en-US" sz="1800" dirty="0"/>
              <a:t>.</a:t>
            </a:r>
          </a:p>
          <a:p>
            <a:pPr marL="0" indent="0">
              <a:buNone/>
            </a:pPr>
            <a:r>
              <a:rPr lang="en-US" sz="1800" dirty="0"/>
              <a:t>This command distributes the data into training and testing set according to the ratio provided. Without that ratio specification, by default the ratio will be 0.25, which means the 25% of testing data set is represented by the 0.25 at the end. </a:t>
            </a:r>
          </a:p>
          <a:p>
            <a:pPr marL="0" indent="0">
              <a:buNone/>
            </a:pPr>
            <a:r>
              <a:rPr lang="en-US" sz="1800" dirty="0"/>
              <a:t>In this case, we have used the default ratio.</a:t>
            </a:r>
          </a:p>
        </p:txBody>
      </p:sp>
    </p:spTree>
    <p:extLst>
      <p:ext uri="{BB962C8B-B14F-4D97-AF65-F5344CB8AC3E}">
        <p14:creationId xmlns:p14="http://schemas.microsoft.com/office/powerpoint/2010/main" val="254309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2A9A-44C7-4209-C211-636731FF5664}"/>
              </a:ext>
            </a:extLst>
          </p:cNvPr>
          <p:cNvSpPr>
            <a:spLocks noGrp="1"/>
          </p:cNvSpPr>
          <p:nvPr>
            <p:ph type="title"/>
          </p:nvPr>
        </p:nvSpPr>
        <p:spPr/>
        <p:txBody>
          <a:bodyPr/>
          <a:lstStyle/>
          <a:p>
            <a:r>
              <a:rPr lang="en-US" dirty="0"/>
              <a:t>Explanation of the model choice, including limitations and benefits</a:t>
            </a:r>
          </a:p>
        </p:txBody>
      </p:sp>
      <p:sp>
        <p:nvSpPr>
          <p:cNvPr id="3" name="Content Placeholder 2">
            <a:extLst>
              <a:ext uri="{FF2B5EF4-FFF2-40B4-BE49-F238E27FC236}">
                <a16:creationId xmlns:a16="http://schemas.microsoft.com/office/drawing/2014/main" id="{16A84A80-CB88-8503-F12D-6EBCECD664F9}"/>
              </a:ext>
            </a:extLst>
          </p:cNvPr>
          <p:cNvSpPr>
            <a:spLocks noGrp="1"/>
          </p:cNvSpPr>
          <p:nvPr>
            <p:ph idx="1"/>
          </p:nvPr>
        </p:nvSpPr>
        <p:spPr/>
        <p:txBody>
          <a:bodyPr>
            <a:normAutofit fontScale="92500" lnSpcReduction="10000"/>
          </a:bodyPr>
          <a:lstStyle/>
          <a:p>
            <a:r>
              <a:rPr lang="en-US" sz="1900" dirty="0"/>
              <a:t>Random Forest</a:t>
            </a:r>
          </a:p>
          <a:p>
            <a:r>
              <a:rPr lang="en-US" sz="1900" dirty="0"/>
              <a:t>Based on an overall good predictive performance, low overfitting and easy interpretability, to derive the importance of each variable on the tree decision. </a:t>
            </a:r>
          </a:p>
          <a:p>
            <a:r>
              <a:rPr lang="en-US" sz="1900" dirty="0"/>
              <a:t>For imbalanced data, we used Balanced Random Forest, which randomly under-samples each </a:t>
            </a:r>
            <a:r>
              <a:rPr lang="en-US" sz="1900" dirty="0" err="1"/>
              <a:t>boostrap</a:t>
            </a:r>
            <a:r>
              <a:rPr lang="en-US" sz="1900" dirty="0"/>
              <a:t> sample to balance it. </a:t>
            </a:r>
          </a:p>
          <a:p>
            <a:r>
              <a:rPr lang="en-US" sz="1900" b="0" i="0" dirty="0">
                <a:solidFill>
                  <a:srgbClr val="292929"/>
                </a:solidFill>
                <a:effectLst/>
                <a:latin typeface="charter"/>
              </a:rPr>
              <a:t>Some of the benefits of embedded methods from Random Forest are highly accurate, generalize better, interpretable.</a:t>
            </a:r>
          </a:p>
          <a:p>
            <a:r>
              <a:rPr lang="en-US" sz="1900" dirty="0">
                <a:solidFill>
                  <a:srgbClr val="292929"/>
                </a:solidFill>
                <a:latin typeface="charter"/>
              </a:rPr>
              <a:t>The limitations are </a:t>
            </a:r>
            <a:r>
              <a:rPr lang="en-US" sz="1900" b="0" i="0" dirty="0">
                <a:solidFill>
                  <a:srgbClr val="292929"/>
                </a:solidFill>
                <a:effectLst/>
                <a:latin typeface="charter"/>
              </a:rPr>
              <a:t>Correlated features will be given equal or similar importance, but overall reduced importance compared to the same tree built without correlated counterparts. Also, Random Forests and decision trees, in general, give preference to features with high cardinality(Trees are biased to these type of variables ).</a:t>
            </a:r>
          </a:p>
          <a:p>
            <a:endParaRPr lang="en-US" b="0" i="0" dirty="0">
              <a:solidFill>
                <a:srgbClr val="292929"/>
              </a:solidFill>
              <a:effectLst/>
              <a:latin typeface="charter"/>
            </a:endParaRPr>
          </a:p>
          <a:p>
            <a:endParaRPr lang="en-US" dirty="0"/>
          </a:p>
          <a:p>
            <a:endParaRPr lang="en-US" dirty="0"/>
          </a:p>
          <a:p>
            <a:endParaRPr lang="en-US" dirty="0"/>
          </a:p>
        </p:txBody>
      </p:sp>
    </p:spTree>
    <p:extLst>
      <p:ext uri="{BB962C8B-B14F-4D97-AF65-F5344CB8AC3E}">
        <p14:creationId xmlns:p14="http://schemas.microsoft.com/office/powerpoint/2010/main" val="19035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FF06-455B-C218-5CB6-8B614876E692}"/>
              </a:ext>
            </a:extLst>
          </p:cNvPr>
          <p:cNvSpPr>
            <a:spLocks noGrp="1"/>
          </p:cNvSpPr>
          <p:nvPr>
            <p:ph type="title"/>
          </p:nvPr>
        </p:nvSpPr>
        <p:spPr/>
        <p:txBody>
          <a:bodyPr/>
          <a:lstStyle/>
          <a:p>
            <a:r>
              <a:rPr lang="en-US" dirty="0"/>
              <a:t>Explanation of changes in model choice</a:t>
            </a:r>
          </a:p>
        </p:txBody>
      </p:sp>
      <p:sp>
        <p:nvSpPr>
          <p:cNvPr id="3" name="Content Placeholder 2">
            <a:extLst>
              <a:ext uri="{FF2B5EF4-FFF2-40B4-BE49-F238E27FC236}">
                <a16:creationId xmlns:a16="http://schemas.microsoft.com/office/drawing/2014/main" id="{5A67D260-9AE8-69FD-4A8A-04C3A1F48446}"/>
              </a:ext>
            </a:extLst>
          </p:cNvPr>
          <p:cNvSpPr>
            <a:spLocks noGrp="1"/>
          </p:cNvSpPr>
          <p:nvPr>
            <p:ph idx="1"/>
          </p:nvPr>
        </p:nvSpPr>
        <p:spPr/>
        <p:txBody>
          <a:bodyPr>
            <a:normAutofit lnSpcReduction="10000"/>
          </a:bodyPr>
          <a:lstStyle/>
          <a:p>
            <a:pPr marL="0" indent="0">
              <a:buNone/>
            </a:pPr>
            <a:r>
              <a:rPr lang="en-US" sz="1800" dirty="0"/>
              <a:t>The first version of the model was run with a target value that considered the price increase as one class and the opposite as another class. Then, new categorical variables were created that considered as a class (1), the simultaneous rise in price and the variables (positive, hospitalized, death and </a:t>
            </a:r>
            <a:r>
              <a:rPr lang="en-US" sz="1800" dirty="0" err="1"/>
              <a:t>totaltestresults</a:t>
            </a:r>
            <a:r>
              <a:rPr lang="en-US" sz="1800" dirty="0"/>
              <a:t>) separately, this left a better result in model precision using the target variable(</a:t>
            </a:r>
            <a:r>
              <a:rPr lang="en-US" sz="1800" dirty="0" err="1"/>
              <a:t>iexClose_hospitalizedIncrease_up</a:t>
            </a:r>
            <a:r>
              <a:rPr lang="en-US" sz="1800" dirty="0"/>
              <a:t>), which 1 is for the simultaneous rise in price and the increase in hospitalized patients, 0 for the rest. Also, with respect to the first model, other variables such as volume, low, </a:t>
            </a:r>
            <a:r>
              <a:rPr lang="en-US" sz="1800" dirty="0" err="1"/>
              <a:t>hospitalizedCurrently</a:t>
            </a:r>
            <a:r>
              <a:rPr lang="en-US" sz="1800" dirty="0"/>
              <a:t>, negative, death, positive and total </a:t>
            </a:r>
            <a:r>
              <a:rPr lang="en-US" sz="1800" dirty="0" err="1"/>
              <a:t>TestResults</a:t>
            </a:r>
            <a:r>
              <a:rPr lang="en-US" sz="1800" dirty="0"/>
              <a:t>) were removed. Instead, variables such as: </a:t>
            </a:r>
            <a:r>
              <a:rPr lang="en-US" sz="1800" dirty="0" err="1"/>
              <a:t>iexClose</a:t>
            </a:r>
            <a:r>
              <a:rPr lang="en-US" sz="1800" dirty="0"/>
              <a:t>, high, </a:t>
            </a:r>
            <a:r>
              <a:rPr lang="en-US" sz="1800" dirty="0" err="1"/>
              <a:t>deathIncrease</a:t>
            </a:r>
            <a:r>
              <a:rPr lang="en-US" sz="1800" dirty="0"/>
              <a:t>, </a:t>
            </a:r>
            <a:r>
              <a:rPr lang="en-US" sz="1800" dirty="0" err="1"/>
              <a:t>totalTestResultsIncrease</a:t>
            </a:r>
            <a:r>
              <a:rPr lang="en-US" sz="1800" dirty="0"/>
              <a:t>, </a:t>
            </a:r>
            <a:r>
              <a:rPr lang="en-US" sz="1800" dirty="0" err="1"/>
              <a:t>negativeIncrease</a:t>
            </a:r>
            <a:r>
              <a:rPr lang="en-US" sz="1800" dirty="0"/>
              <a:t>, </a:t>
            </a:r>
            <a:r>
              <a:rPr lang="en-US" sz="1800" dirty="0" err="1"/>
              <a:t>positiveIncrease</a:t>
            </a:r>
            <a:r>
              <a:rPr lang="en-US" sz="1800" dirty="0"/>
              <a:t>, and </a:t>
            </a:r>
            <a:r>
              <a:rPr lang="en-US" sz="1800" dirty="0" err="1"/>
              <a:t>date_delta</a:t>
            </a:r>
            <a:r>
              <a:rPr lang="en-US" sz="1800" dirty="0"/>
              <a:t> were included. Finally, We run the model with </a:t>
            </a:r>
            <a:r>
              <a:rPr lang="en-US" sz="1800" dirty="0" err="1"/>
              <a:t>iexClose</a:t>
            </a:r>
            <a:r>
              <a:rPr lang="en-US" sz="1800" dirty="0"/>
              <a:t>, high, </a:t>
            </a:r>
            <a:r>
              <a:rPr lang="en-US" sz="1800" dirty="0" err="1"/>
              <a:t>deathIncrease</a:t>
            </a:r>
            <a:r>
              <a:rPr lang="en-US" sz="1800" dirty="0"/>
              <a:t>, </a:t>
            </a:r>
            <a:r>
              <a:rPr lang="en-US" sz="1800" dirty="0" err="1"/>
              <a:t>totalTestResultsIncrease</a:t>
            </a:r>
            <a:r>
              <a:rPr lang="en-US" sz="1800" dirty="0"/>
              <a:t>, </a:t>
            </a:r>
            <a:r>
              <a:rPr lang="en-US" sz="1800" dirty="0" err="1"/>
              <a:t>negativeIncrease</a:t>
            </a:r>
            <a:r>
              <a:rPr lang="en-US" sz="1800" dirty="0"/>
              <a:t>, </a:t>
            </a:r>
            <a:r>
              <a:rPr lang="en-US" sz="1800" dirty="0" err="1"/>
              <a:t>positiveIncrease</a:t>
            </a:r>
            <a:r>
              <a:rPr lang="en-US" sz="1800" dirty="0"/>
              <a:t>, and </a:t>
            </a:r>
            <a:r>
              <a:rPr lang="en-US" sz="1800" dirty="0" err="1"/>
              <a:t>date_delta</a:t>
            </a:r>
            <a:r>
              <a:rPr lang="en-US" sz="1800" dirty="0"/>
              <a:t> as a feature values for the different target values that has been already made it and the best model was 0.8420 with </a:t>
            </a:r>
            <a:r>
              <a:rPr lang="en-US" sz="1800" dirty="0" err="1"/>
              <a:t>volume_hospitalizedIncrease_Up</a:t>
            </a:r>
            <a:r>
              <a:rPr lang="en-US" sz="1800" dirty="0"/>
              <a:t>.</a:t>
            </a:r>
          </a:p>
        </p:txBody>
      </p:sp>
    </p:spTree>
    <p:extLst>
      <p:ext uri="{BB962C8B-B14F-4D97-AF65-F5344CB8AC3E}">
        <p14:creationId xmlns:p14="http://schemas.microsoft.com/office/powerpoint/2010/main" val="357738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A9A5-2832-7659-2866-FC79DC397492}"/>
              </a:ext>
            </a:extLst>
          </p:cNvPr>
          <p:cNvSpPr>
            <a:spLocks noGrp="1"/>
          </p:cNvSpPr>
          <p:nvPr>
            <p:ph type="title"/>
          </p:nvPr>
        </p:nvSpPr>
        <p:spPr/>
        <p:txBody>
          <a:bodyPr/>
          <a:lstStyle/>
          <a:p>
            <a:r>
              <a:rPr lang="en-US" dirty="0"/>
              <a:t>Description of training model process</a:t>
            </a:r>
          </a:p>
        </p:txBody>
      </p:sp>
      <p:sp>
        <p:nvSpPr>
          <p:cNvPr id="3" name="Content Placeholder 2">
            <a:extLst>
              <a:ext uri="{FF2B5EF4-FFF2-40B4-BE49-F238E27FC236}">
                <a16:creationId xmlns:a16="http://schemas.microsoft.com/office/drawing/2014/main" id="{57F8AC98-563C-E47E-C754-D136384CFF91}"/>
              </a:ext>
            </a:extLst>
          </p:cNvPr>
          <p:cNvSpPr>
            <a:spLocks noGrp="1"/>
          </p:cNvSpPr>
          <p:nvPr>
            <p:ph idx="1"/>
          </p:nvPr>
        </p:nvSpPr>
        <p:spPr/>
        <p:txBody>
          <a:bodyPr/>
          <a:lstStyle/>
          <a:p>
            <a:r>
              <a:rPr lang="en-US" sz="1800" dirty="0"/>
              <a:t>In order to generalize well the new data. This is the stage where the algorithm is trained by feeding datasets and the learning takes place. The weights of the model are initialized randomly. By this way, the algorithm will learn to adjust the weights accordingly.</a:t>
            </a:r>
          </a:p>
          <a:p>
            <a:endParaRPr lang="en-US" dirty="0"/>
          </a:p>
        </p:txBody>
      </p:sp>
    </p:spTree>
    <p:extLst>
      <p:ext uri="{BB962C8B-B14F-4D97-AF65-F5344CB8AC3E}">
        <p14:creationId xmlns:p14="http://schemas.microsoft.com/office/powerpoint/2010/main" val="426252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105C-9C9D-46C8-CE94-2B0FBEC7A932}"/>
              </a:ext>
            </a:extLst>
          </p:cNvPr>
          <p:cNvSpPr>
            <a:spLocks noGrp="1"/>
          </p:cNvSpPr>
          <p:nvPr>
            <p:ph type="title"/>
          </p:nvPr>
        </p:nvSpPr>
        <p:spPr/>
        <p:txBody>
          <a:bodyPr/>
          <a:lstStyle/>
          <a:p>
            <a:r>
              <a:rPr lang="en-US" dirty="0"/>
              <a:t>Description of current accuracy score</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B4B8DF89-23D4-5170-1229-68B7500D0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618313"/>
          </a:xfrm>
        </p:spPr>
      </p:pic>
      <p:sp>
        <p:nvSpPr>
          <p:cNvPr id="6" name="TextBox 5">
            <a:extLst>
              <a:ext uri="{FF2B5EF4-FFF2-40B4-BE49-F238E27FC236}">
                <a16:creationId xmlns:a16="http://schemas.microsoft.com/office/drawing/2014/main" id="{D29C79CA-88D0-7191-B3A6-6245CDB35DD9}"/>
              </a:ext>
            </a:extLst>
          </p:cNvPr>
          <p:cNvSpPr txBox="1"/>
          <p:nvPr/>
        </p:nvSpPr>
        <p:spPr>
          <a:xfrm>
            <a:off x="757084" y="4729316"/>
            <a:ext cx="10515600" cy="646331"/>
          </a:xfrm>
          <a:prstGeom prst="rect">
            <a:avLst/>
          </a:prstGeom>
          <a:noFill/>
        </p:spPr>
        <p:txBody>
          <a:bodyPr wrap="square" rtlCol="0">
            <a:spAutoFit/>
          </a:bodyPr>
          <a:lstStyle/>
          <a:p>
            <a:r>
              <a:rPr lang="en-US" dirty="0"/>
              <a:t>The best model was the 0.842. This result means </a:t>
            </a:r>
            <a:r>
              <a:rPr lang="en-US" b="0" i="0" dirty="0">
                <a:solidFill>
                  <a:srgbClr val="212529"/>
                </a:solidFill>
                <a:effectLst/>
                <a:latin typeface="-apple-system"/>
              </a:rPr>
              <a:t>the arithmetic mean of </a:t>
            </a:r>
            <a:r>
              <a:rPr lang="en-US" b="0" i="0" u="none" strike="noStrike" dirty="0">
                <a:solidFill>
                  <a:srgbClr val="2878A2"/>
                </a:solidFill>
                <a:effectLst/>
                <a:latin typeface="-apple-system"/>
                <a:hlinkClick r:id="rId3"/>
              </a:rPr>
              <a:t>sensitivity</a:t>
            </a:r>
            <a:r>
              <a:rPr lang="en-US" b="0" i="0" dirty="0">
                <a:solidFill>
                  <a:srgbClr val="212529"/>
                </a:solidFill>
                <a:effectLst/>
                <a:latin typeface="-apple-system"/>
              </a:rPr>
              <a:t> (true positive rate) and </a:t>
            </a:r>
            <a:r>
              <a:rPr lang="en-US" b="0" i="0" u="none" strike="noStrike" dirty="0">
                <a:solidFill>
                  <a:srgbClr val="2878A2"/>
                </a:solidFill>
                <a:effectLst/>
                <a:latin typeface="-apple-system"/>
                <a:hlinkClick r:id="rId3"/>
              </a:rPr>
              <a:t>specificity</a:t>
            </a:r>
            <a:r>
              <a:rPr lang="en-US" b="0" i="0" dirty="0">
                <a:solidFill>
                  <a:srgbClr val="212529"/>
                </a:solidFill>
                <a:effectLst/>
                <a:latin typeface="-apple-system"/>
              </a:rPr>
              <a:t> (true negative rate), or the area under the ROC curve with binary predictions rather than scores.</a:t>
            </a:r>
            <a:r>
              <a:rPr lang="en-US" dirty="0"/>
              <a:t> </a:t>
            </a:r>
          </a:p>
        </p:txBody>
      </p:sp>
    </p:spTree>
    <p:extLst>
      <p:ext uri="{BB962C8B-B14F-4D97-AF65-F5344CB8AC3E}">
        <p14:creationId xmlns:p14="http://schemas.microsoft.com/office/powerpoint/2010/main" val="94346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BC0F-5D53-BCF5-CE76-A0C66F097304}"/>
              </a:ext>
            </a:extLst>
          </p:cNvPr>
          <p:cNvSpPr>
            <a:spLocks noGrp="1"/>
          </p:cNvSpPr>
          <p:nvPr>
            <p:ph type="title"/>
          </p:nvPr>
        </p:nvSpPr>
        <p:spPr/>
        <p:txBody>
          <a:bodyPr/>
          <a:lstStyle/>
          <a:p>
            <a:r>
              <a:rPr lang="en-US" dirty="0"/>
              <a:t>ROC Curve</a:t>
            </a:r>
          </a:p>
        </p:txBody>
      </p:sp>
      <p:pic>
        <p:nvPicPr>
          <p:cNvPr id="1026" name="Picture 2">
            <a:extLst>
              <a:ext uri="{FF2B5EF4-FFF2-40B4-BE49-F238E27FC236}">
                <a16:creationId xmlns:a16="http://schemas.microsoft.com/office/drawing/2014/main" id="{B2F5F629-AFF3-D886-0486-280EF0B52C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5225" y="2336227"/>
            <a:ext cx="4901587"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5682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3726</TotalTime>
  <Words>892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charter</vt:lpstr>
      <vt:lpstr>Trebuchet MS</vt:lpstr>
      <vt:lpstr>Wingdings 3</vt:lpstr>
      <vt:lpstr>Facet</vt:lpstr>
      <vt:lpstr>Machine Learning Model</vt:lpstr>
      <vt:lpstr>Description of data preprocessing</vt:lpstr>
      <vt:lpstr>Description of feature engineering and feature selection</vt:lpstr>
      <vt:lpstr>Description of how data was split into training and testing sets</vt:lpstr>
      <vt:lpstr>Explanation of the model choice, including limitations and benefits</vt:lpstr>
      <vt:lpstr>Explanation of changes in model choice</vt:lpstr>
      <vt:lpstr>Description of training model process</vt:lpstr>
      <vt:lpstr>Description of current accuracy score</vt:lpstr>
      <vt:lpstr>ROC Curve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dc:title>
  <dc:creator>Andres Jesus Caballero Encalada</dc:creator>
  <cp:lastModifiedBy>Andres Jesus Caballero Encalada</cp:lastModifiedBy>
  <cp:revision>11</cp:revision>
  <dcterms:created xsi:type="dcterms:W3CDTF">2022-09-07T00:05:40Z</dcterms:created>
  <dcterms:modified xsi:type="dcterms:W3CDTF">2022-09-12T05:40:36Z</dcterms:modified>
</cp:coreProperties>
</file>