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59" r:id="rId3"/>
    <p:sldId id="260" r:id="rId4"/>
    <p:sldId id="262" r:id="rId5"/>
    <p:sldId id="263" r:id="rId6"/>
    <p:sldId id="264"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911" autoAdjust="0"/>
  </p:normalViewPr>
  <p:slideViewPr>
    <p:cSldViewPr snapToGrid="0">
      <p:cViewPr varScale="1">
        <p:scale>
          <a:sx n="80" d="100"/>
          <a:sy n="80" d="100"/>
        </p:scale>
        <p:origin x="1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AD06DBF7-1791-403C-8078-6328E8BDBB1F}" type="datetime1">
              <a:rPr lang="en-GB"/>
              <a:pPr lvl="0"/>
              <a:t>19/02/2018</a:t>
            </a:fld>
            <a:endParaRPr lang="en-GB"/>
          </a:p>
        </p:txBody>
      </p:sp>
      <p:sp>
        <p:nvSpPr>
          <p:cNvPr id="4" name="Slide Image Placeholder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5CB32193-2302-4007-887B-747DE71EF286}" type="slidenum">
              <a:t>‹#›</a:t>
            </a:fld>
            <a:endParaRPr lang="en-GB"/>
          </a:p>
        </p:txBody>
      </p:sp>
    </p:spTree>
    <p:extLst>
      <p:ext uri="{BB962C8B-B14F-4D97-AF65-F5344CB8AC3E}">
        <p14:creationId xmlns:p14="http://schemas.microsoft.com/office/powerpoint/2010/main" val="358816936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p:cNvSpPr txBox="1">
            <a:spLocks noGrp="1"/>
          </p:cNvSpPr>
          <p:nvPr>
            <p:ph type="dt" sz="half" idx="7"/>
          </p:nvPr>
        </p:nvSpPr>
        <p:spPr/>
        <p:txBody>
          <a:bodyPr/>
          <a:lstStyle>
            <a:lvl1pPr>
              <a:defRPr/>
            </a:lvl1pPr>
          </a:lstStyle>
          <a:p>
            <a:pPr lvl="0"/>
            <a:fld id="{6BD6E742-6625-4BD2-B376-6295C7D25454}" type="datetime1">
              <a:rPr lang="en-GB"/>
              <a:pPr lvl="0"/>
              <a:t>19/02/2018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899F145C-DB0C-463A-A0EA-251FF209F9EA}" type="slidenum">
              <a:t>‹#›</a:t>
            </a:fld>
            <a:endParaRPr lang="en-GB"/>
          </a:p>
        </p:txBody>
      </p:sp>
    </p:spTree>
    <p:extLst>
      <p:ext uri="{BB962C8B-B14F-4D97-AF65-F5344CB8AC3E}">
        <p14:creationId xmlns:p14="http://schemas.microsoft.com/office/powerpoint/2010/main" val="78601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fld id="{322A1EDE-F4FE-45FB-AA12-B8AD65FD2D82}" type="datetime1">
              <a:rPr lang="en-GB"/>
              <a:pPr lvl="0"/>
              <a:t>19/02/2018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91685808-FCCC-4F43-8894-E8C5687DD7BB}" type="slidenum">
              <a:t>‹#›</a:t>
            </a:fld>
            <a:endParaRPr lang="en-GB"/>
          </a:p>
        </p:txBody>
      </p:sp>
    </p:spTree>
    <p:extLst>
      <p:ext uri="{BB962C8B-B14F-4D97-AF65-F5344CB8AC3E}">
        <p14:creationId xmlns:p14="http://schemas.microsoft.com/office/powerpoint/2010/main" val="187711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fld id="{EE5BF088-2585-4758-AC53-CAC604ED5D94}" type="datetime1">
              <a:rPr lang="en-GB"/>
              <a:pPr lvl="0"/>
              <a:t>19/02/2018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D38D86A0-868A-48B7-9EB5-50372AB96FB7}" type="slidenum">
              <a:t>‹#›</a:t>
            </a:fld>
            <a:endParaRPr lang="en-GB"/>
          </a:p>
        </p:txBody>
      </p:sp>
    </p:spTree>
    <p:extLst>
      <p:ext uri="{BB962C8B-B14F-4D97-AF65-F5344CB8AC3E}">
        <p14:creationId xmlns:p14="http://schemas.microsoft.com/office/powerpoint/2010/main" val="2736640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fld id="{86FAE8F2-03BB-477D-8133-DF84AC34D28B}" type="datetime1">
              <a:rPr lang="en-GB"/>
              <a:pPr lvl="0"/>
              <a:t>19/02/2018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9C064DD6-A52C-4077-9459-59C5B575875D}" type="slidenum">
              <a:t>‹#›</a:t>
            </a:fld>
            <a:endParaRPr lang="en-GB"/>
          </a:p>
        </p:txBody>
      </p:sp>
    </p:spTree>
    <p:extLst>
      <p:ext uri="{BB962C8B-B14F-4D97-AF65-F5344CB8AC3E}">
        <p14:creationId xmlns:p14="http://schemas.microsoft.com/office/powerpoint/2010/main" val="5260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502E2DEE-3479-4352-A392-F9CE86B98C04}" type="datetime1">
              <a:rPr lang="en-GB"/>
              <a:pPr lvl="0"/>
              <a:t>19/02/2018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B13449E3-D087-4BE1-864F-A7350DEB23AC}" type="slidenum">
              <a:t>‹#›</a:t>
            </a:fld>
            <a:endParaRPr lang="en-GB"/>
          </a:p>
        </p:txBody>
      </p:sp>
    </p:spTree>
    <p:extLst>
      <p:ext uri="{BB962C8B-B14F-4D97-AF65-F5344CB8AC3E}">
        <p14:creationId xmlns:p14="http://schemas.microsoft.com/office/powerpoint/2010/main" val="43065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txBox="1">
            <a:spLocks noGrp="1"/>
          </p:cNvSpPr>
          <p:nvPr>
            <p:ph type="dt" sz="half" idx="7"/>
          </p:nvPr>
        </p:nvSpPr>
        <p:spPr/>
        <p:txBody>
          <a:bodyPr/>
          <a:lstStyle>
            <a:lvl1pPr>
              <a:defRPr/>
            </a:lvl1pPr>
          </a:lstStyle>
          <a:p>
            <a:pPr lvl="0"/>
            <a:fld id="{A0D7E60A-A51E-46B1-98F0-45A3ED7AE113}" type="datetime1">
              <a:rPr lang="en-GB"/>
              <a:pPr lvl="0"/>
              <a:t>19/02/2018</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1A68403F-24AA-47E3-BE00-70ACF87E70EF}" type="slidenum">
              <a:t>‹#›</a:t>
            </a:fld>
            <a:endParaRPr lang="en-GB"/>
          </a:p>
        </p:txBody>
      </p:sp>
    </p:spTree>
    <p:extLst>
      <p:ext uri="{BB962C8B-B14F-4D97-AF65-F5344CB8AC3E}">
        <p14:creationId xmlns:p14="http://schemas.microsoft.com/office/powerpoint/2010/main" val="1021583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txBox="1">
            <a:spLocks noGrp="1"/>
          </p:cNvSpPr>
          <p:nvPr>
            <p:ph type="dt" sz="half" idx="7"/>
          </p:nvPr>
        </p:nvSpPr>
        <p:spPr/>
        <p:txBody>
          <a:bodyPr/>
          <a:lstStyle>
            <a:lvl1pPr>
              <a:defRPr/>
            </a:lvl1pPr>
          </a:lstStyle>
          <a:p>
            <a:pPr lvl="0"/>
            <a:fld id="{5B01872F-AA5B-4060-BCCD-4473035C53BC}" type="datetime1">
              <a:rPr lang="en-GB"/>
              <a:pPr lvl="0"/>
              <a:t>19/02/2018</a:t>
            </a:fld>
            <a:endParaRPr lang="en-GB"/>
          </a:p>
        </p:txBody>
      </p:sp>
      <p:sp>
        <p:nvSpPr>
          <p:cNvPr id="8" name="Footer Placeholder 7"/>
          <p:cNvSpPr txBox="1">
            <a:spLocks noGrp="1"/>
          </p:cNvSpPr>
          <p:nvPr>
            <p:ph type="ftr" sz="quarter" idx="9"/>
          </p:nvPr>
        </p:nvSpPr>
        <p:spPr/>
        <p:txBody>
          <a:bodyPr/>
          <a:lstStyle>
            <a:lvl1pPr>
              <a:defRPr/>
            </a:lvl1pPr>
          </a:lstStyle>
          <a:p>
            <a:pPr lvl="0"/>
            <a:endParaRPr lang="en-GB"/>
          </a:p>
        </p:txBody>
      </p:sp>
      <p:sp>
        <p:nvSpPr>
          <p:cNvPr id="9" name="Slide Number Placeholder 8"/>
          <p:cNvSpPr txBox="1">
            <a:spLocks noGrp="1"/>
          </p:cNvSpPr>
          <p:nvPr>
            <p:ph type="sldNum" sz="quarter" idx="8"/>
          </p:nvPr>
        </p:nvSpPr>
        <p:spPr/>
        <p:txBody>
          <a:bodyPr/>
          <a:lstStyle>
            <a:lvl1pPr>
              <a:defRPr/>
            </a:lvl1pPr>
          </a:lstStyle>
          <a:p>
            <a:pPr lvl="0"/>
            <a:fld id="{3663E411-20FE-4F9A-B694-2AE10A89BBC0}" type="slidenum">
              <a:t>‹#›</a:t>
            </a:fld>
            <a:endParaRPr lang="en-GB"/>
          </a:p>
        </p:txBody>
      </p:sp>
    </p:spTree>
    <p:extLst>
      <p:ext uri="{BB962C8B-B14F-4D97-AF65-F5344CB8AC3E}">
        <p14:creationId xmlns:p14="http://schemas.microsoft.com/office/powerpoint/2010/main" val="134133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p:cNvSpPr txBox="1">
            <a:spLocks noGrp="1"/>
          </p:cNvSpPr>
          <p:nvPr>
            <p:ph type="dt" sz="half" idx="7"/>
          </p:nvPr>
        </p:nvSpPr>
        <p:spPr/>
        <p:txBody>
          <a:bodyPr/>
          <a:lstStyle>
            <a:lvl1pPr>
              <a:defRPr/>
            </a:lvl1pPr>
          </a:lstStyle>
          <a:p>
            <a:pPr lvl="0"/>
            <a:fld id="{66C6D48C-C915-49CD-82F2-D2A3A92A5D62}" type="datetime1">
              <a:rPr lang="en-GB"/>
              <a:pPr lvl="0"/>
              <a:t>19/02/2018</a:t>
            </a:fld>
            <a:endParaRPr lang="en-GB"/>
          </a:p>
        </p:txBody>
      </p:sp>
      <p:sp>
        <p:nvSpPr>
          <p:cNvPr id="4" name="Footer Placeholder 3"/>
          <p:cNvSpPr txBox="1">
            <a:spLocks noGrp="1"/>
          </p:cNvSpPr>
          <p:nvPr>
            <p:ph type="ftr" sz="quarter" idx="9"/>
          </p:nvPr>
        </p:nvSpPr>
        <p:spPr/>
        <p:txBody>
          <a:bodyPr/>
          <a:lstStyle>
            <a:lvl1pPr>
              <a:defRPr/>
            </a:lvl1pPr>
          </a:lstStyle>
          <a:p>
            <a:pPr lvl="0"/>
            <a:endParaRPr lang="en-GB"/>
          </a:p>
        </p:txBody>
      </p:sp>
      <p:sp>
        <p:nvSpPr>
          <p:cNvPr id="5" name="Slide Number Placeholder 4"/>
          <p:cNvSpPr txBox="1">
            <a:spLocks noGrp="1"/>
          </p:cNvSpPr>
          <p:nvPr>
            <p:ph type="sldNum" sz="quarter" idx="8"/>
          </p:nvPr>
        </p:nvSpPr>
        <p:spPr/>
        <p:txBody>
          <a:bodyPr/>
          <a:lstStyle>
            <a:lvl1pPr>
              <a:defRPr/>
            </a:lvl1pPr>
          </a:lstStyle>
          <a:p>
            <a:pPr lvl="0"/>
            <a:fld id="{7C6636D6-5394-4038-9F1B-FF868737B89E}" type="slidenum">
              <a:t>‹#›</a:t>
            </a:fld>
            <a:endParaRPr lang="en-GB"/>
          </a:p>
        </p:txBody>
      </p:sp>
    </p:spTree>
    <p:extLst>
      <p:ext uri="{BB962C8B-B14F-4D97-AF65-F5344CB8AC3E}">
        <p14:creationId xmlns:p14="http://schemas.microsoft.com/office/powerpoint/2010/main" val="1709731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AD0F9CDA-67D7-4CF0-8A3D-D4E4F024F83E}" type="datetime1">
              <a:rPr lang="en-GB"/>
              <a:pPr lvl="0"/>
              <a:t>19/02/2018</a:t>
            </a:fld>
            <a:endParaRPr lang="en-GB"/>
          </a:p>
        </p:txBody>
      </p:sp>
      <p:sp>
        <p:nvSpPr>
          <p:cNvPr id="3" name="Footer Placeholder 2"/>
          <p:cNvSpPr txBox="1">
            <a:spLocks noGrp="1"/>
          </p:cNvSpPr>
          <p:nvPr>
            <p:ph type="ftr" sz="quarter" idx="9"/>
          </p:nvPr>
        </p:nvSpPr>
        <p:spPr/>
        <p:txBody>
          <a:bodyPr/>
          <a:lstStyle>
            <a:lvl1pPr>
              <a:defRPr/>
            </a:lvl1pPr>
          </a:lstStyle>
          <a:p>
            <a:pPr lvl="0"/>
            <a:endParaRPr lang="en-GB"/>
          </a:p>
        </p:txBody>
      </p:sp>
      <p:sp>
        <p:nvSpPr>
          <p:cNvPr id="4" name="Slide Number Placeholder 3"/>
          <p:cNvSpPr txBox="1">
            <a:spLocks noGrp="1"/>
          </p:cNvSpPr>
          <p:nvPr>
            <p:ph type="sldNum" sz="quarter" idx="8"/>
          </p:nvPr>
        </p:nvSpPr>
        <p:spPr/>
        <p:txBody>
          <a:bodyPr/>
          <a:lstStyle>
            <a:lvl1pPr>
              <a:defRPr/>
            </a:lvl1pPr>
          </a:lstStyle>
          <a:p>
            <a:pPr lvl="0"/>
            <a:fld id="{4EE4A155-EB05-4756-BA83-75D4968339F2}" type="slidenum">
              <a:t>‹#›</a:t>
            </a:fld>
            <a:endParaRPr lang="en-GB"/>
          </a:p>
        </p:txBody>
      </p:sp>
    </p:spTree>
    <p:extLst>
      <p:ext uri="{BB962C8B-B14F-4D97-AF65-F5344CB8AC3E}">
        <p14:creationId xmlns:p14="http://schemas.microsoft.com/office/powerpoint/2010/main" val="411183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1B3E4D1E-DCC2-46B9-8457-45ED3E81CD3C}" type="datetime1">
              <a:rPr lang="en-GB"/>
              <a:pPr lvl="0"/>
              <a:t>19/02/2018</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FEE971B6-AB43-44C8-9B26-02C80A9DC35F}" type="slidenum">
              <a:t>‹#›</a:t>
            </a:fld>
            <a:endParaRPr lang="en-GB"/>
          </a:p>
        </p:txBody>
      </p:sp>
    </p:spTree>
    <p:extLst>
      <p:ext uri="{BB962C8B-B14F-4D97-AF65-F5344CB8AC3E}">
        <p14:creationId xmlns:p14="http://schemas.microsoft.com/office/powerpoint/2010/main" val="968637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EFAAA08B-5CCD-498E-A42D-7A8DECB64696}" type="datetime1">
              <a:rPr lang="en-GB"/>
              <a:pPr lvl="0"/>
              <a:t>19/02/2018</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5C0F0C2D-E403-4CF9-8C45-6FDE093757F4}" type="slidenum">
              <a:t>‹#›</a:t>
            </a:fld>
            <a:endParaRPr lang="en-GB"/>
          </a:p>
        </p:txBody>
      </p:sp>
    </p:spTree>
    <p:extLst>
      <p:ext uri="{BB962C8B-B14F-4D97-AF65-F5344CB8AC3E}">
        <p14:creationId xmlns:p14="http://schemas.microsoft.com/office/powerpoint/2010/main" val="254456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D736AF92-2DC6-4BB8-9EE0-5E81FC6B5933}" type="datetime1">
              <a:rPr lang="en-GB"/>
              <a:pPr lvl="0"/>
              <a:t>19/02/2018</a:t>
            </a:fld>
            <a:endParaRPr lang="en-GB"/>
          </a:p>
        </p:txBody>
      </p:sp>
      <p:sp>
        <p:nvSpPr>
          <p:cNvPr id="5" name="Footer Placeholder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D774CF51-0FE5-4FB9-A4B8-70B94338433E}"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889561"/>
            <a:ext cx="9144000" cy="959708"/>
          </a:xfrm>
        </p:spPr>
        <p:txBody>
          <a:bodyPr/>
          <a:lstStyle/>
          <a:p>
            <a:pPr lvl="0"/>
            <a:r>
              <a:rPr lang="en-GB" b="1" dirty="0">
                <a:latin typeface="Roboto"/>
              </a:rPr>
              <a:t>Approaches to Learning</a:t>
            </a:r>
          </a:p>
        </p:txBody>
      </p:sp>
      <p:pic>
        <p:nvPicPr>
          <p:cNvPr id="3" name="Picture 2" descr="http://www.nursetogether.com/sites/default/files/nurse_articles/body/thinking-02.jpg"/>
          <p:cNvPicPr>
            <a:picLocks noChangeAspect="1"/>
          </p:cNvPicPr>
          <p:nvPr/>
        </p:nvPicPr>
        <p:blipFill>
          <a:blip r:embed="rId2"/>
          <a:srcRect/>
          <a:stretch>
            <a:fillRect/>
          </a:stretch>
        </p:blipFill>
        <p:spPr>
          <a:xfrm>
            <a:off x="3998324" y="3151275"/>
            <a:ext cx="4195358" cy="3146516"/>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2"/>
          <p:cNvSpPr txBox="1">
            <a:spLocks noGrp="1"/>
          </p:cNvSpPr>
          <p:nvPr>
            <p:ph type="title"/>
          </p:nvPr>
        </p:nvSpPr>
        <p:spPr/>
        <p:txBody>
          <a:bodyPr/>
          <a:lstStyle/>
          <a:p>
            <a:pPr lvl="0"/>
            <a:r>
              <a:rPr lang="en-GB" b="1" dirty="0">
                <a:latin typeface="Roboto" pitchFamily="2"/>
              </a:rPr>
              <a:t>School/College</a:t>
            </a:r>
          </a:p>
        </p:txBody>
      </p:sp>
      <p:sp>
        <p:nvSpPr>
          <p:cNvPr id="3" name="Content Placeholder 3"/>
          <p:cNvSpPr txBox="1">
            <a:spLocks noGrp="1"/>
          </p:cNvSpPr>
          <p:nvPr>
            <p:ph idx="1"/>
          </p:nvPr>
        </p:nvSpPr>
        <p:spPr/>
        <p:txBody>
          <a:bodyPr/>
          <a:lstStyle/>
          <a:p>
            <a:pPr lvl="0"/>
            <a:endParaRPr lang="en-GB" dirty="0">
              <a:latin typeface="Roboto" pitchFamily="2"/>
            </a:endParaRPr>
          </a:p>
          <a:p>
            <a:pPr lvl="0"/>
            <a:r>
              <a:rPr lang="en-GB" dirty="0">
                <a:latin typeface="Roboto" pitchFamily="2"/>
              </a:rPr>
              <a:t>Surface approach to learning</a:t>
            </a:r>
          </a:p>
          <a:p>
            <a:pPr lvl="0"/>
            <a:r>
              <a:rPr lang="en-GB" dirty="0">
                <a:latin typeface="Roboto" pitchFamily="2"/>
              </a:rPr>
              <a:t>Content delivered by teacher</a:t>
            </a:r>
          </a:p>
          <a:p>
            <a:pPr lvl="0"/>
            <a:r>
              <a:rPr lang="en-GB" dirty="0">
                <a:latin typeface="Roboto" pitchFamily="2"/>
              </a:rPr>
              <a:t>Content recited back to teacher</a:t>
            </a:r>
          </a:p>
          <a:p>
            <a:pPr lvl="1"/>
            <a:r>
              <a:rPr lang="en-GB" dirty="0">
                <a:latin typeface="Roboto" pitchFamily="2"/>
              </a:rPr>
              <a:t>Tasks</a:t>
            </a:r>
          </a:p>
          <a:p>
            <a:pPr lvl="1"/>
            <a:r>
              <a:rPr lang="en-GB" dirty="0">
                <a:latin typeface="Roboto" pitchFamily="2"/>
              </a:rPr>
              <a:t>Assessment</a:t>
            </a:r>
          </a:p>
          <a:p>
            <a:pPr lvl="1"/>
            <a:r>
              <a:rPr lang="en-GB" dirty="0">
                <a:latin typeface="Roboto" pitchFamily="2"/>
              </a:rPr>
              <a:t>Exams</a:t>
            </a:r>
          </a:p>
        </p:txBody>
      </p:sp>
      <p:pic>
        <p:nvPicPr>
          <p:cNvPr id="4" name="Picture 2" descr="https://ichef-1.bbci.co.uk/news/624/cpsprodpb/D635/production/_87373845_stormtroopers_getty976b.jpg"/>
          <p:cNvPicPr>
            <a:picLocks noChangeAspect="1"/>
          </p:cNvPicPr>
          <p:nvPr/>
        </p:nvPicPr>
        <p:blipFill>
          <a:blip r:embed="rId2"/>
          <a:srcRect/>
          <a:stretch>
            <a:fillRect/>
          </a:stretch>
        </p:blipFill>
        <p:spPr>
          <a:xfrm>
            <a:off x="6762746" y="3140397"/>
            <a:ext cx="4981578" cy="3265166"/>
          </a:xfrm>
          <a:prstGeom prst="round2DiagRect">
            <a:avLst>
              <a:gd name="adj1" fmla="val 16667"/>
              <a:gd name="adj2" fmla="val 0"/>
            </a:avLst>
          </a:prstGeom>
          <a:ln w="88900" cap="sq">
            <a:noFill/>
            <a:miter lim="800000"/>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Roboto" pitchFamily="2"/>
              </a:rPr>
              <a:t>Surface Learning</a:t>
            </a:r>
          </a:p>
        </p:txBody>
      </p:sp>
      <p:sp>
        <p:nvSpPr>
          <p:cNvPr id="3" name="Content Placeholder 2"/>
          <p:cNvSpPr txBox="1">
            <a:spLocks noGrp="1"/>
          </p:cNvSpPr>
          <p:nvPr>
            <p:ph idx="1"/>
          </p:nvPr>
        </p:nvSpPr>
        <p:spPr/>
        <p:txBody>
          <a:bodyPr/>
          <a:lstStyle/>
          <a:p>
            <a:pPr marL="0" lvl="0" indent="0">
              <a:buNone/>
            </a:pPr>
            <a:r>
              <a:rPr lang="en-GB">
                <a:latin typeface="Roboto" pitchFamily="2"/>
              </a:rPr>
              <a:t>'Scrape the surface' of the material being studied, without carrying out any deep processing of the content. </a:t>
            </a:r>
          </a:p>
          <a:p>
            <a:pPr marL="0" lvl="0" indent="0">
              <a:buNone/>
            </a:pPr>
            <a:endParaRPr lang="en-GB" sz="1200">
              <a:latin typeface="Roboto" pitchFamily="2"/>
            </a:endParaRPr>
          </a:p>
          <a:p>
            <a:pPr lvl="1"/>
            <a:r>
              <a:rPr lang="en-GB">
                <a:latin typeface="Roboto" pitchFamily="2"/>
              </a:rPr>
              <a:t>Concentrate purely on assessment requirements</a:t>
            </a:r>
          </a:p>
          <a:p>
            <a:pPr lvl="1"/>
            <a:r>
              <a:rPr lang="en-GB">
                <a:latin typeface="Roboto" pitchFamily="2"/>
              </a:rPr>
              <a:t>Accept information and ideas passively</a:t>
            </a:r>
          </a:p>
          <a:p>
            <a:pPr lvl="1"/>
            <a:r>
              <a:rPr lang="en-GB">
                <a:latin typeface="Roboto" pitchFamily="2"/>
              </a:rPr>
              <a:t>Memorise facts and procedures routinely</a:t>
            </a:r>
          </a:p>
          <a:p>
            <a:pPr lvl="1"/>
            <a:r>
              <a:rPr lang="en-GB">
                <a:latin typeface="Roboto" pitchFamily="2"/>
              </a:rPr>
              <a:t>Ignore guiding principles or patterns</a:t>
            </a:r>
          </a:p>
          <a:p>
            <a:pPr lvl="1"/>
            <a:r>
              <a:rPr lang="en-GB">
                <a:latin typeface="Roboto" pitchFamily="2"/>
              </a:rPr>
              <a:t>Fail to reflect on underlying purpose or strategy</a:t>
            </a:r>
          </a:p>
          <a:p>
            <a:pPr lvl="1"/>
            <a:endParaRPr lang="en-GB">
              <a:latin typeface="Roboto" pitchFamily="2"/>
            </a:endParaRPr>
          </a:p>
          <a:p>
            <a:pPr marL="0" lvl="0" indent="0">
              <a:buNone/>
            </a:pPr>
            <a:r>
              <a:rPr lang="en-GB" sz="2000">
                <a:latin typeface="Roboto" pitchFamily="2"/>
              </a:rPr>
              <a:t>(www2.rgu.ac.uk, 2017)</a:t>
            </a:r>
          </a:p>
          <a:p>
            <a:pPr lvl="0"/>
            <a:endParaRPr lang="en-GB">
              <a:latin typeface="Roboto"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2" descr="http://www.bmt.org/media/432713/ab_our-independence.jpg"/>
          <p:cNvPicPr>
            <a:picLocks noChangeAspect="1"/>
          </p:cNvPicPr>
          <p:nvPr/>
        </p:nvPicPr>
        <p:blipFill>
          <a:blip r:embed="rId2"/>
          <a:srcRect r="14032"/>
          <a:stretch>
            <a:fillRect/>
          </a:stretch>
        </p:blipFill>
        <p:spPr>
          <a:xfrm>
            <a:off x="5451031" y="3424235"/>
            <a:ext cx="6223260" cy="2857500"/>
          </a:xfrm>
          <a:prstGeom prst="rect">
            <a:avLst/>
          </a:prstGeom>
          <a:noFill/>
          <a:ln cap="flat">
            <a:noFill/>
          </a:ln>
        </p:spPr>
      </p:pic>
      <p:sp>
        <p:nvSpPr>
          <p:cNvPr id="3" name="Title 1"/>
          <p:cNvSpPr txBox="1">
            <a:spLocks noGrp="1"/>
          </p:cNvSpPr>
          <p:nvPr>
            <p:ph type="title"/>
          </p:nvPr>
        </p:nvSpPr>
        <p:spPr/>
        <p:txBody>
          <a:bodyPr/>
          <a:lstStyle/>
          <a:p>
            <a:pPr lvl="0"/>
            <a:r>
              <a:rPr lang="en-GB" b="1">
                <a:latin typeface="Roboto" pitchFamily="2"/>
              </a:rPr>
              <a:t>University</a:t>
            </a:r>
          </a:p>
        </p:txBody>
      </p:sp>
      <p:sp>
        <p:nvSpPr>
          <p:cNvPr id="4" name="Content Placeholder 2"/>
          <p:cNvSpPr txBox="1">
            <a:spLocks noGrp="1"/>
          </p:cNvSpPr>
          <p:nvPr>
            <p:ph idx="1"/>
          </p:nvPr>
        </p:nvSpPr>
        <p:spPr/>
        <p:txBody>
          <a:bodyPr/>
          <a:lstStyle/>
          <a:p>
            <a:pPr lvl="0"/>
            <a:r>
              <a:rPr lang="en-GB">
                <a:latin typeface="Roboto" pitchFamily="2"/>
              </a:rPr>
              <a:t>Move towards a deep approach to learning</a:t>
            </a:r>
          </a:p>
          <a:p>
            <a:pPr lvl="0"/>
            <a:r>
              <a:rPr lang="en-GB">
                <a:latin typeface="Roboto" pitchFamily="2"/>
              </a:rPr>
              <a:t>Some content given by tutor</a:t>
            </a:r>
          </a:p>
          <a:p>
            <a:pPr lvl="0"/>
            <a:r>
              <a:rPr lang="en-GB">
                <a:latin typeface="Roboto" pitchFamily="2"/>
              </a:rPr>
              <a:t>Study independently</a:t>
            </a:r>
          </a:p>
          <a:p>
            <a:pPr lvl="0"/>
            <a:r>
              <a:rPr lang="en-GB">
                <a:latin typeface="Roboto" pitchFamily="2"/>
              </a:rPr>
              <a:t>Know where to look for help</a:t>
            </a:r>
          </a:p>
          <a:p>
            <a:pPr lvl="0"/>
            <a:r>
              <a:rPr lang="en-GB">
                <a:latin typeface="Roboto" pitchFamily="2"/>
              </a:rPr>
              <a:t>Become critical thinker</a:t>
            </a:r>
          </a:p>
          <a:p>
            <a:pPr lvl="0"/>
            <a:r>
              <a:rPr lang="en-GB">
                <a:latin typeface="Roboto" pitchFamily="2"/>
              </a:rPr>
              <a:t>Reflect on findings</a:t>
            </a:r>
          </a:p>
          <a:p>
            <a:pPr lvl="0"/>
            <a:endParaRPr lang="en-GB">
              <a:latin typeface="Roboto" pitchFamily="2"/>
            </a:endParaRPr>
          </a:p>
          <a:p>
            <a:pPr lvl="0"/>
            <a:endParaRPr lang="en-GB">
              <a:latin typeface="Roboto" pitchFamily="2"/>
            </a:endParaRPr>
          </a:p>
          <a:p>
            <a:pPr lvl="0"/>
            <a:endParaRPr lang="en-GB">
              <a:latin typeface="Roboto"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Roboto" pitchFamily="2"/>
              </a:rPr>
              <a:t>Deep Learning</a:t>
            </a:r>
          </a:p>
        </p:txBody>
      </p:sp>
      <p:sp>
        <p:nvSpPr>
          <p:cNvPr id="3" name="Content Placeholder 2"/>
          <p:cNvSpPr txBox="1">
            <a:spLocks noGrp="1"/>
          </p:cNvSpPr>
          <p:nvPr>
            <p:ph idx="1"/>
          </p:nvPr>
        </p:nvSpPr>
        <p:spPr/>
        <p:txBody>
          <a:bodyPr/>
          <a:lstStyle/>
          <a:p>
            <a:pPr marL="0" lvl="0" indent="0">
              <a:lnSpc>
                <a:spcPct val="80000"/>
              </a:lnSpc>
              <a:buNone/>
            </a:pPr>
            <a:r>
              <a:rPr lang="en-GB">
                <a:latin typeface="Roboto" pitchFamily="2"/>
              </a:rPr>
              <a:t>A serious attempt to turn other people's ideas into your own personalised structure of knowledge. </a:t>
            </a:r>
          </a:p>
          <a:p>
            <a:pPr marL="0" lvl="0" indent="0">
              <a:lnSpc>
                <a:spcPct val="80000"/>
              </a:lnSpc>
              <a:buNone/>
            </a:pPr>
            <a:endParaRPr lang="en-GB" sz="1800">
              <a:latin typeface="Roboto" pitchFamily="2"/>
            </a:endParaRPr>
          </a:p>
          <a:p>
            <a:pPr lvl="1">
              <a:lnSpc>
                <a:spcPct val="80000"/>
              </a:lnSpc>
            </a:pPr>
            <a:r>
              <a:rPr lang="en-GB">
                <a:latin typeface="Roboto" pitchFamily="2"/>
              </a:rPr>
              <a:t>Endeavour to understand material for yourself</a:t>
            </a:r>
          </a:p>
          <a:p>
            <a:pPr lvl="1">
              <a:lnSpc>
                <a:spcPct val="80000"/>
              </a:lnSpc>
            </a:pPr>
            <a:r>
              <a:rPr lang="en-GB">
                <a:latin typeface="Roboto" pitchFamily="2"/>
              </a:rPr>
              <a:t>Interact vigorously and critically with content</a:t>
            </a:r>
          </a:p>
          <a:p>
            <a:pPr lvl="1">
              <a:lnSpc>
                <a:spcPct val="80000"/>
              </a:lnSpc>
            </a:pPr>
            <a:r>
              <a:rPr lang="en-GB">
                <a:latin typeface="Roboto" pitchFamily="2"/>
              </a:rPr>
              <a:t>Relate ideas to previous knowledge and experience</a:t>
            </a:r>
          </a:p>
          <a:p>
            <a:pPr lvl="1">
              <a:lnSpc>
                <a:spcPct val="80000"/>
              </a:lnSpc>
            </a:pPr>
            <a:r>
              <a:rPr lang="en-GB">
                <a:latin typeface="Roboto" pitchFamily="2"/>
              </a:rPr>
              <a:t>Use organising principles to integrate ideas</a:t>
            </a:r>
          </a:p>
          <a:p>
            <a:pPr lvl="1">
              <a:lnSpc>
                <a:spcPct val="80000"/>
              </a:lnSpc>
            </a:pPr>
            <a:r>
              <a:rPr lang="en-GB">
                <a:latin typeface="Roboto" pitchFamily="2"/>
              </a:rPr>
              <a:t>Relate evidence to conclusions</a:t>
            </a:r>
          </a:p>
          <a:p>
            <a:pPr lvl="1">
              <a:lnSpc>
                <a:spcPct val="80000"/>
              </a:lnSpc>
            </a:pPr>
            <a:r>
              <a:rPr lang="en-GB">
                <a:latin typeface="Roboto" pitchFamily="2"/>
              </a:rPr>
              <a:t>Examine the logic of arguments</a:t>
            </a:r>
          </a:p>
          <a:p>
            <a:pPr lvl="1">
              <a:lnSpc>
                <a:spcPct val="80000"/>
              </a:lnSpc>
            </a:pPr>
            <a:endParaRPr lang="en-GB">
              <a:latin typeface="Roboto" pitchFamily="2"/>
            </a:endParaRPr>
          </a:p>
          <a:p>
            <a:pPr marL="0" lvl="0" indent="0">
              <a:lnSpc>
                <a:spcPct val="80000"/>
              </a:lnSpc>
              <a:buNone/>
            </a:pPr>
            <a:r>
              <a:rPr lang="en-GB" sz="2200">
                <a:latin typeface="Roboto" pitchFamily="2"/>
              </a:rPr>
              <a:t>(www2.rgu.ac.uk, 2017)</a:t>
            </a:r>
          </a:p>
          <a:p>
            <a:pPr lvl="0">
              <a:lnSpc>
                <a:spcPct val="80000"/>
              </a:lnSpc>
            </a:pPr>
            <a:endParaRPr lang="en-GB">
              <a:latin typeface="Roboto"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Roboto" pitchFamily="2"/>
              </a:rPr>
              <a:t>Strategic Learning</a:t>
            </a:r>
          </a:p>
        </p:txBody>
      </p:sp>
      <p:sp>
        <p:nvSpPr>
          <p:cNvPr id="3" name="Content Placeholder 2"/>
          <p:cNvSpPr txBox="1">
            <a:spLocks noGrp="1"/>
          </p:cNvSpPr>
          <p:nvPr>
            <p:ph idx="1"/>
          </p:nvPr>
        </p:nvSpPr>
        <p:spPr/>
        <p:txBody>
          <a:bodyPr/>
          <a:lstStyle/>
          <a:p>
            <a:pPr marL="0" lvl="0" indent="0">
              <a:buNone/>
            </a:pPr>
            <a:r>
              <a:rPr lang="en-GB">
                <a:latin typeface="Roboto" pitchFamily="2"/>
              </a:rPr>
              <a:t>Students who adopt a strategic approach to learning consciously set out to achieve the highest possible grades and tend to work according to the following general pattern:</a:t>
            </a:r>
          </a:p>
          <a:p>
            <a:pPr marL="0" lvl="0" indent="0">
              <a:buNone/>
            </a:pPr>
            <a:endParaRPr lang="en-GB" sz="2000">
              <a:latin typeface="Roboto" pitchFamily="2"/>
            </a:endParaRPr>
          </a:p>
          <a:p>
            <a:pPr lvl="1"/>
            <a:r>
              <a:rPr lang="en-GB">
                <a:latin typeface="Roboto" pitchFamily="2"/>
              </a:rPr>
              <a:t>Put steady effort into study</a:t>
            </a:r>
          </a:p>
          <a:p>
            <a:pPr lvl="1"/>
            <a:r>
              <a:rPr lang="en-GB">
                <a:latin typeface="Roboto" pitchFamily="2"/>
              </a:rPr>
              <a:t>Seek out the right conditions and materials</a:t>
            </a:r>
          </a:p>
          <a:p>
            <a:pPr lvl="1"/>
            <a:r>
              <a:rPr lang="en-GB">
                <a:latin typeface="Roboto" pitchFamily="2"/>
              </a:rPr>
              <a:t>Put time and effort to maximum effect</a:t>
            </a:r>
          </a:p>
          <a:p>
            <a:pPr lvl="1"/>
            <a:r>
              <a:rPr lang="en-GB">
                <a:latin typeface="Roboto" pitchFamily="2"/>
              </a:rPr>
              <a:t>Know the requirements and criteria of assessment</a:t>
            </a:r>
          </a:p>
          <a:p>
            <a:pPr lvl="1"/>
            <a:endParaRPr lang="en-GB">
              <a:latin typeface="Roboto" pitchFamily="2"/>
            </a:endParaRPr>
          </a:p>
          <a:p>
            <a:pPr marL="0" lvl="0" indent="0">
              <a:buNone/>
            </a:pPr>
            <a:r>
              <a:rPr lang="en-GB" sz="2000">
                <a:latin typeface="Roboto" pitchFamily="2"/>
              </a:rPr>
              <a:t>(www2.rgu.ac.uk, 2017)</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4"/>
          <p:cNvSpPr txBox="1">
            <a:spLocks noGrp="1"/>
          </p:cNvSpPr>
          <p:nvPr>
            <p:ph type="title"/>
          </p:nvPr>
        </p:nvSpPr>
        <p:spPr/>
        <p:txBody>
          <a:bodyPr/>
          <a:lstStyle/>
          <a:p>
            <a:pPr lvl="0"/>
            <a:r>
              <a:rPr lang="en-GB" b="1">
                <a:latin typeface="Roboto" pitchFamily="2"/>
              </a:rPr>
              <a:t>Constructive Alignment</a:t>
            </a:r>
          </a:p>
        </p:txBody>
      </p:sp>
      <p:pic>
        <p:nvPicPr>
          <p:cNvPr id="3" name="Content Placeholder 2" descr="Bloom's Taxonomy (As revised by Anderson etal 2001)- Synthesis/Creation: design, organise, formulate, purpose. Evaluation: judge, appraise, evaluate, compare, assess. Analysis: distinguish, analyse, calculate, test, inspect. Application- apply, use, demostrate, illustrate, practice. Comprehension: explain, describe, discuss, recognise. Knowledge: define, list, name, recall, record. Biggs' Proposed Levels of Attainment- A: The very best understanding. B: Highly satisfactory. C: Quite satisfactory. D: Just a pass. E: Fail. Biggs and Collis' SOLO Taxonomy- Extended Abstract Thinking: theorise, generalise, reflect, evaluate. Relational thinking: explain, analyse, compare, apply. Multi-structural thinking: classify, comment upon. Uni-structural: state, describe. Pre-structural."/>
          <p:cNvPicPr>
            <a:picLocks noGrp="1" noChangeAspect="1"/>
          </p:cNvPicPr>
          <p:nvPr>
            <p:ph idx="1"/>
          </p:nvPr>
        </p:nvPicPr>
        <p:blipFill>
          <a:blip r:embed="rId2"/>
          <a:srcRect l="37157" t="6170"/>
          <a:stretch>
            <a:fillRect/>
          </a:stretch>
        </p:blipFill>
        <p:spPr>
          <a:xfrm>
            <a:off x="997528" y="1427296"/>
            <a:ext cx="2977789" cy="5065574"/>
          </a:xfrm>
        </p:spPr>
      </p:pic>
      <p:sp>
        <p:nvSpPr>
          <p:cNvPr id="4" name="Content Placeholder 6"/>
          <p:cNvSpPr txBox="1">
            <a:spLocks noGrp="1"/>
          </p:cNvSpPr>
          <p:nvPr>
            <p:ph idx="2"/>
          </p:nvPr>
        </p:nvSpPr>
        <p:spPr>
          <a:xfrm>
            <a:off x="4134642" y="1427296"/>
            <a:ext cx="7536420" cy="5328967"/>
          </a:xfrm>
        </p:spPr>
        <p:txBody>
          <a:bodyPr>
            <a:noAutofit/>
          </a:bodyPr>
          <a:lstStyle/>
          <a:p>
            <a:pPr marL="0" lvl="0" indent="0">
              <a:buNone/>
            </a:pPr>
            <a:endParaRPr lang="en-GB" sz="2000">
              <a:latin typeface="Roboto" pitchFamily="2"/>
            </a:endParaRPr>
          </a:p>
          <a:p>
            <a:pPr marL="0" lvl="0" indent="0">
              <a:buNone/>
            </a:pPr>
            <a:r>
              <a:rPr lang="en-GB" sz="2000">
                <a:latin typeface="Roboto" pitchFamily="2"/>
              </a:rPr>
              <a:t>Constructive alignment takes the outcomes students are to learn, and aligns teaching and assessment to those outcomes. </a:t>
            </a:r>
          </a:p>
          <a:p>
            <a:pPr marL="0" lvl="0" indent="0">
              <a:buNone/>
            </a:pPr>
            <a:endParaRPr lang="en-GB" sz="800">
              <a:latin typeface="Roboto" pitchFamily="2"/>
            </a:endParaRPr>
          </a:p>
          <a:p>
            <a:pPr marL="0" lvl="0" indent="0">
              <a:buNone/>
            </a:pPr>
            <a:r>
              <a:rPr lang="en-GB" sz="2000">
                <a:latin typeface="Roboto" pitchFamily="2"/>
              </a:rPr>
              <a:t>Outcome statements contain a learning activity (a verb) that students need to perform to achieve the outcome, such as “</a:t>
            </a:r>
            <a:r>
              <a:rPr lang="en-GB" sz="2000" b="1" i="1">
                <a:latin typeface="Roboto" pitchFamily="2"/>
              </a:rPr>
              <a:t>apply </a:t>
            </a:r>
            <a:r>
              <a:rPr lang="en-GB" sz="2000">
                <a:latin typeface="Roboto" pitchFamily="2"/>
              </a:rPr>
              <a:t>expectancy-value theory of motivation”, or </a:t>
            </a:r>
            <a:r>
              <a:rPr lang="en-GB" sz="2000" i="1">
                <a:latin typeface="Roboto" pitchFamily="2"/>
              </a:rPr>
              <a:t>“</a:t>
            </a:r>
            <a:r>
              <a:rPr lang="en-GB" sz="2000" b="1" i="1">
                <a:latin typeface="Roboto" pitchFamily="2"/>
              </a:rPr>
              <a:t>explain </a:t>
            </a:r>
            <a:r>
              <a:rPr lang="en-GB" sz="2000">
                <a:latin typeface="Roboto" pitchFamily="2"/>
              </a:rPr>
              <a:t>the concept of… “. </a:t>
            </a:r>
          </a:p>
          <a:p>
            <a:pPr marL="0" lvl="0" indent="0">
              <a:buNone/>
            </a:pPr>
            <a:endParaRPr lang="en-GB" sz="800">
              <a:latin typeface="Roboto" pitchFamily="2"/>
            </a:endParaRPr>
          </a:p>
          <a:p>
            <a:pPr marL="0" lvl="0" indent="0">
              <a:buNone/>
            </a:pPr>
            <a:r>
              <a:rPr lang="en-GB" sz="2000">
                <a:latin typeface="Roboto" pitchFamily="2"/>
              </a:rPr>
              <a:t>Learning is constructed by what activities students do, not about what teachers do. </a:t>
            </a:r>
          </a:p>
          <a:p>
            <a:pPr marL="0" lvl="0" indent="0">
              <a:buNone/>
            </a:pPr>
            <a:endParaRPr lang="en-GB" sz="800">
              <a:latin typeface="Roboto" pitchFamily="2"/>
            </a:endParaRPr>
          </a:p>
          <a:p>
            <a:pPr marL="0" lvl="0" indent="0">
              <a:buNone/>
            </a:pPr>
            <a:r>
              <a:rPr lang="en-GB" sz="2000">
                <a:latin typeface="Roboto" pitchFamily="2"/>
              </a:rPr>
              <a:t>Assessment is about how well students achieve the intended outcomes, not about how well they report back to tutors what they have been told or what they have read (John Biggs, 2017).</a:t>
            </a:r>
          </a:p>
          <a:p>
            <a:pPr lvl="0"/>
            <a:endParaRPr lang="en-GB" sz="2000">
              <a:latin typeface="Roboto"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Roboto" pitchFamily="2"/>
              </a:rPr>
              <a:t>References</a:t>
            </a:r>
            <a:endParaRPr lang="en-GB" b="1"/>
          </a:p>
        </p:txBody>
      </p:sp>
      <p:sp>
        <p:nvSpPr>
          <p:cNvPr id="3" name="Content Placeholder 3"/>
          <p:cNvSpPr txBox="1">
            <a:spLocks noGrp="1"/>
          </p:cNvSpPr>
          <p:nvPr>
            <p:ph idx="1"/>
          </p:nvPr>
        </p:nvSpPr>
        <p:spPr>
          <a:xfrm>
            <a:off x="838203" y="1825627"/>
            <a:ext cx="10515600" cy="2727929"/>
          </a:xfrm>
        </p:spPr>
        <p:txBody>
          <a:bodyPr>
            <a:spAutoFit/>
          </a:bodyPr>
          <a:lstStyle/>
          <a:p>
            <a:pPr marL="0" lvl="0" indent="0">
              <a:buNone/>
            </a:pPr>
            <a:endParaRPr lang="en-GB" sz="1800">
              <a:latin typeface="Roboto" pitchFamily="2"/>
            </a:endParaRPr>
          </a:p>
          <a:p>
            <a:pPr marL="0" lvl="0" indent="0">
              <a:buNone/>
            </a:pPr>
            <a:r>
              <a:rPr lang="en-GB" sz="1800">
                <a:latin typeface="Roboto" pitchFamily="2"/>
              </a:rPr>
              <a:t>John Biggs. (2017). </a:t>
            </a:r>
            <a:r>
              <a:rPr lang="en-GB" sz="1800" i="1">
                <a:latin typeface="Roboto" pitchFamily="2"/>
              </a:rPr>
              <a:t>Constructive Alignment</a:t>
            </a:r>
            <a:r>
              <a:rPr lang="en-GB" sz="1800">
                <a:latin typeface="Roboto" pitchFamily="2"/>
              </a:rPr>
              <a:t>. [online] Available at: http://www.johnbiggs.com.au/academic/constructive-alignment/ [Accessed 3 Dec. 2017].</a:t>
            </a:r>
          </a:p>
          <a:p>
            <a:pPr marL="0" lvl="0" indent="0">
              <a:buNone/>
            </a:pPr>
            <a:r>
              <a:rPr lang="en-GB" sz="1800">
                <a:latin typeface="Roboto" pitchFamily="2"/>
              </a:rPr>
              <a:t>www2.rgu.ac.uk. (2016). </a:t>
            </a:r>
            <a:r>
              <a:rPr lang="en-GB" sz="1800" i="1">
                <a:latin typeface="Roboto" pitchFamily="2"/>
              </a:rPr>
              <a:t>How students learn: what learning involves</a:t>
            </a:r>
            <a:r>
              <a:rPr lang="en-GB" sz="1800">
                <a:latin typeface="Roboto" pitchFamily="2"/>
              </a:rPr>
              <a:t>. [online] Available at: http://www2.rgu.ac.uk/celt/pgcerttlt/how/how5a.htm [Accessed 3 Dec. 2017].</a:t>
            </a:r>
          </a:p>
          <a:p>
            <a:pPr marL="0" lvl="0" indent="0">
              <a:buNone/>
            </a:pPr>
            <a:endParaRPr lang="en-GB" sz="1800">
              <a:latin typeface="Roboto" pitchFamily="2"/>
            </a:endParaRPr>
          </a:p>
          <a:p>
            <a:pPr marL="0" lvl="0" indent="0">
              <a:buNone/>
            </a:pPr>
            <a:endParaRPr lang="en-GB" sz="1800">
              <a:latin typeface="Roboto" pitchFamily="2"/>
            </a:endParaRPr>
          </a:p>
          <a:p>
            <a:pPr marL="0" lvl="0" indent="0">
              <a:buNone/>
            </a:pPr>
            <a:endParaRPr lang="en-GB" sz="1800">
              <a:latin typeface="Roboto"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272</Words>
  <Application>Microsoft Macintosh PowerPoint</Application>
  <PresentationFormat>Widescreen</PresentationFormat>
  <Paragraphs>61</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Approaches to Learning</vt:lpstr>
      <vt:lpstr>School/College</vt:lpstr>
      <vt:lpstr>Surface Learning</vt:lpstr>
      <vt:lpstr>University</vt:lpstr>
      <vt:lpstr>Deep Learning</vt:lpstr>
      <vt:lpstr>Strategic Learning</vt:lpstr>
      <vt:lpstr>Constructive Alignment</vt:lpstr>
      <vt:lpstr>References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Cotton</dc:creator>
  <cp:lastModifiedBy>Joe Appleton</cp:lastModifiedBy>
  <cp:revision>11</cp:revision>
  <dcterms:created xsi:type="dcterms:W3CDTF">2017-12-03T18:14:48Z</dcterms:created>
  <dcterms:modified xsi:type="dcterms:W3CDTF">2018-02-19T16:05:13Z</dcterms:modified>
</cp:coreProperties>
</file>