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69" r:id="rId38"/>
    <p:sldId id="370" r:id="rId39"/>
    <p:sldId id="371" r:id="rId40"/>
    <p:sldId id="372" r:id="rId41"/>
    <p:sldId id="373" r:id="rId42"/>
    <p:sldId id="374" r:id="rId43"/>
    <p:sldId id="375" r:id="rId44"/>
    <p:sldId id="376" r:id="rId45"/>
    <p:sldId id="377" r:id="rId46"/>
    <p:sldId id="378" r:id="rId47"/>
    <p:sldId id="379" r:id="rId48"/>
    <p:sldId id="380" r:id="rId49"/>
    <p:sldId id="381" r:id="rId50"/>
    <p:sldId id="382" r:id="rId51"/>
    <p:sldId id="383" r:id="rId52"/>
    <p:sldId id="384" r:id="rId53"/>
    <p:sldId id="385" r:id="rId54"/>
    <p:sldId id="386" r:id="rId55"/>
    <p:sldId id="387" r:id="rId56"/>
    <p:sldId id="388" r:id="rId57"/>
    <p:sldId id="389" r:id="rId58"/>
    <p:sldId id="390" r:id="rId59"/>
    <p:sldId id="391" r:id="rId60"/>
    <p:sldId id="392" r:id="rId61"/>
    <p:sldId id="393" r:id="rId62"/>
    <p:sldId id="394" r:id="rId63"/>
    <p:sldId id="395" r:id="rId64"/>
    <p:sldId id="396" r:id="rId65"/>
    <p:sldId id="397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howGuides="1">
      <p:cViewPr varScale="1">
        <p:scale>
          <a:sx n="102" d="100"/>
          <a:sy n="102" d="100"/>
        </p:scale>
        <p:origin x="192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8104D-BA49-FB60-6D3B-E2C88A8FF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F7F38-327C-8DAC-85C6-9AC611513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210E8-AA15-D011-F129-C8D581123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37AB-8A7E-E844-B346-2EFF7657DE84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3A203-14C0-FBCB-8865-CF77718C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4BD1D-FABC-5172-BD04-E9CD5188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DA2F-7756-F84E-AC20-CF6E98ED0A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72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68D5-98D8-56EC-BB70-543B3EFE3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C31B9-1FDD-F687-8D8D-2B6E38109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F416C-3A6A-DDC4-63C6-F851805F1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37AB-8A7E-E844-B346-2EFF7657DE84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D5D86-153C-750A-E5BE-F8568361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69EC5-52F9-C08B-15D1-94AF0418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DA2F-7756-F84E-AC20-CF6E98ED0A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189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35F9BA-C2D0-363B-BEE7-4D87F3C37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E5358-3B7D-CD26-3C30-AD0AC05DF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C27D5-6DDF-AC9A-0692-C47A9FDE5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37AB-8A7E-E844-B346-2EFF7657DE84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70404-999F-FD6E-6388-FC0BAB50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3F7-C60A-84E1-655C-CECAEB105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DA2F-7756-F84E-AC20-CF6E98ED0A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310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596771"/>
            <a:ext cx="10363200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53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lang="en-GB"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‹#›</a:t>
            </a:fld>
            <a:endParaRPr lang="en-GB" spc="-25" dirty="0"/>
          </a:p>
        </p:txBody>
      </p:sp>
    </p:spTree>
    <p:extLst>
      <p:ext uri="{BB962C8B-B14F-4D97-AF65-F5344CB8AC3E}">
        <p14:creationId xmlns:p14="http://schemas.microsoft.com/office/powerpoint/2010/main" val="225663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3D86-65D5-3305-9AB6-95B80900E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FBBC0-5DA1-CBE0-9B44-5717D6C31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96C8E-34F6-54CB-C2EC-B61F39B7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37AB-8A7E-E844-B346-2EFF7657DE84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59F45-EA7B-1D6B-0FBB-0356988C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A9AC3-CE89-B7F8-7545-7C1CCB2C5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DA2F-7756-F84E-AC20-CF6E98ED0A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77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91D1E-743E-F549-9EDB-4B840433A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816A2-01DD-8A5C-0F2E-BD15F4776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0FA0C-774D-EB5F-3927-04A4A3494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37AB-8A7E-E844-B346-2EFF7657DE84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0637C-31C1-47EA-00C5-3CF49381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30F76-DA5F-2F1C-2E53-51F472FB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DA2F-7756-F84E-AC20-CF6E98ED0A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89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2C167-0BCA-A046-4381-E49C0313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1A5D6-2459-4002-C2B2-BB6F0B534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FA164-23F0-A714-D38C-41276B41C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C3D99-D6BA-68C2-EB45-A48BD51E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37AB-8A7E-E844-B346-2EFF7657DE84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C91F6-19CC-63C8-D1A2-2C8B85E3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4A2A5-4DC3-1646-9EA3-F86BF75A3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DA2F-7756-F84E-AC20-CF6E98ED0A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325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82702-5B87-FD36-50A5-385E15BE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090E1-4606-4BB2-1909-39C107AA5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F0A99-5306-FB7A-E6BF-7175CFD5B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2097D-ED6B-391B-0D20-0D01AD5C8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12A5DB-5902-D75E-70DC-D2209B592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11194-2FF4-5AC6-8FC4-36F5ED731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37AB-8A7E-E844-B346-2EFF7657DE84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107717-E527-F875-9DF9-3E346C832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F2583-3585-A216-7A24-29FD7D8B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DA2F-7756-F84E-AC20-CF6E98ED0A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09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3BC18-DF67-87FD-948D-8394448C1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C9E19D-A63E-C2CE-9ED6-1CF261A22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37AB-8A7E-E844-B346-2EFF7657DE84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CE12E0-EBE9-1539-BD96-A29CC7C8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2D18A-4CB3-5B9E-E686-D63953D46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DA2F-7756-F84E-AC20-CF6E98ED0A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06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EC57A-FBBC-B30B-FED2-5257D6110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37AB-8A7E-E844-B346-2EFF7657DE84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DB7F8-851D-9D77-9CE8-CF33FA92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0EDE6-5F8F-110C-E55A-C83D9558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DA2F-7756-F84E-AC20-CF6E98ED0A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52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D05A3-A08E-8D75-EC13-A19FF1D17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E867A-E84A-2E0E-5150-DF81F967D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8C780-F286-8FD2-E037-69DBCFA26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9AE04-A55F-9380-205E-7F8C47A87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37AB-8A7E-E844-B346-2EFF7657DE84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0ED2C-CFFA-0D15-94D3-67D4F8862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3ECFA-DB0F-8937-1713-9686CA57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DA2F-7756-F84E-AC20-CF6E98ED0A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62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9477-174A-53DF-8058-926EF5648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1E1F47-E2E9-6800-9984-466093431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19514-FBBE-3727-F557-909396813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C5ECA-02FC-02D1-C34E-F39DCAA3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37AB-8A7E-E844-B346-2EFF7657DE84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5CE93-C2DC-31E6-66E1-055330969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32766-63DF-AD4B-498F-513A560E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DA2F-7756-F84E-AC20-CF6E98ED0A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13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29F77C-75DD-0DEF-658E-A4E12908E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E098B-9FEF-278C-7FBF-4999F5025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E0B3E-E81B-6D41-373A-9627BDD1A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937AB-8A7E-E844-B346-2EFF7657DE84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ABE53-89C4-A85A-03DE-F6B78F342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7C950-EF08-6658-4AD5-8D5BE19B3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BDA2F-7756-F84E-AC20-CF6E98ED0A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72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rrey.ac.uk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hyperlink" Target="http://www.surrey.ac.uk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hyperlink" Target="http://www.surrey.ac.uk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hyperlink" Target="http://www.surrey.ac.uk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urrey.ac.uk/" TargetMode="External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0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rrey.ac.uk/about" TargetMode="External"/><Relationship Id="rId2" Type="http://schemas.openxmlformats.org/officeDocument/2006/relationships/hyperlink" Target="https://www.surrey.ac.u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tools.ietf.org/html/rfc3986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tools.ietf.org/html/rfc3986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tools.ietf.org/html/rfc3986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ery_string" TargetMode="External"/><Relationship Id="rId2" Type="http://schemas.openxmlformats.org/officeDocument/2006/relationships/hyperlink" Target="http://tools.ietf.org/html/rfc398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xample.org/foo.html#bar" TargetMode="External"/><Relationship Id="rId4" Type="http://schemas.openxmlformats.org/officeDocument/2006/relationships/hyperlink" Target="http://example.com/over/there?name=ferret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scading_Style_Sheet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www.w3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notepad-plus-plus.org/" TargetMode="External"/><Relationship Id="rId2" Type="http://schemas.openxmlformats.org/officeDocument/2006/relationships/hyperlink" Target="https://atom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dobe.com/uk/products/dreamweaver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ol.asp" TargetMode="External"/><Relationship Id="rId2" Type="http://schemas.openxmlformats.org/officeDocument/2006/relationships/hyperlink" Target="http://www.w3schools.com/html/html_list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ol.asp" TargetMode="External"/><Relationship Id="rId2" Type="http://schemas.openxmlformats.org/officeDocument/2006/relationships/hyperlink" Target="http://www.w3schools.com/html/html_list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dl.asp" TargetMode="External"/><Relationship Id="rId2" Type="http://schemas.openxmlformats.org/officeDocument/2006/relationships/hyperlink" Target="http://www.w3schools.com/html/html_list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w3schools.com/tags/tag_table.asp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iframe.asp" TargetMode="External"/><Relationship Id="rId3" Type="http://schemas.openxmlformats.org/officeDocument/2006/relationships/hyperlink" Target="http://www.w3schools.com/tags/att_iframe_src.asp" TargetMode="External"/><Relationship Id="rId7" Type="http://schemas.openxmlformats.org/officeDocument/2006/relationships/hyperlink" Target="http://www.w3schools.com/tags/att_iframe_frameborder.asp" TargetMode="External"/><Relationship Id="rId2" Type="http://schemas.openxmlformats.org/officeDocument/2006/relationships/hyperlink" Target="http://www.w3schools.com/tags/tag_ifram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tags/att_iframe_height.asp" TargetMode="External"/><Relationship Id="rId5" Type="http://schemas.openxmlformats.org/officeDocument/2006/relationships/hyperlink" Target="http://www.w3schools.com/tags/att_iframe_width.asp" TargetMode="External"/><Relationship Id="rId4" Type="http://schemas.openxmlformats.org/officeDocument/2006/relationships/hyperlink" Target="http://www.w3schools.com/tags/att_iframe_name.asp" TargetMode="External"/><Relationship Id="rId9" Type="http://schemas.openxmlformats.org/officeDocument/2006/relationships/image" Target="../media/image35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9F12-0086-7EE2-019C-F5191E17D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58E13-6E76-56DB-4D8F-FF309B231C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310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1634" y="2082546"/>
            <a:ext cx="2806065" cy="93980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The</a:t>
            </a:r>
            <a:r>
              <a:rPr sz="6000" spc="-95" dirty="0"/>
              <a:t> </a:t>
            </a:r>
            <a:r>
              <a:rPr sz="6000" spc="-25" dirty="0"/>
              <a:t>Web</a:t>
            </a:r>
            <a:endParaRPr sz="60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10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spc="-1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70975"/>
            <a:ext cx="10515600" cy="913862"/>
          </a:xfrm>
          <a:prstGeom prst="rect">
            <a:avLst/>
          </a:prstGeom>
        </p:spPr>
        <p:txBody>
          <a:bodyPr vert="horz" wrap="square" lIns="0" tIns="234464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Client</a:t>
            </a:r>
            <a:r>
              <a:rPr spc="-15" dirty="0"/>
              <a:t> </a:t>
            </a:r>
            <a:r>
              <a:rPr spc="-10" dirty="0"/>
              <a:t>Server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29101" y="4153662"/>
            <a:ext cx="5105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…..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77667" y="3352800"/>
            <a:ext cx="1600200" cy="68865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133350" rIns="0" bIns="0" rtlCol="0">
            <a:spAutoFit/>
          </a:bodyPr>
          <a:lstStyle/>
          <a:p>
            <a:pPr marL="214629">
              <a:spcBef>
                <a:spcPts val="1050"/>
              </a:spcBef>
            </a:pPr>
            <a:r>
              <a:rPr sz="3600" spc="-10" dirty="0">
                <a:solidFill>
                  <a:srgbClr val="33CC33"/>
                </a:solidFill>
                <a:latin typeface="Arial"/>
                <a:cs typeface="Arial"/>
              </a:rPr>
              <a:t>Client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94432" y="2133601"/>
            <a:ext cx="1600200" cy="688009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213360">
              <a:spcBef>
                <a:spcPts val="1045"/>
              </a:spcBef>
            </a:pPr>
            <a:r>
              <a:rPr sz="3600" spc="-10" dirty="0">
                <a:solidFill>
                  <a:srgbClr val="33CC33"/>
                </a:solidFill>
                <a:latin typeface="Arial"/>
                <a:cs typeface="Arial"/>
              </a:rPr>
              <a:t>Client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95955" y="5105401"/>
            <a:ext cx="1600200" cy="689291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133985" rIns="0" bIns="0" rtlCol="0">
            <a:spAutoFit/>
          </a:bodyPr>
          <a:lstStyle/>
          <a:p>
            <a:pPr marL="213995">
              <a:spcBef>
                <a:spcPts val="1055"/>
              </a:spcBef>
            </a:pPr>
            <a:r>
              <a:rPr sz="3600" spc="-10" dirty="0">
                <a:solidFill>
                  <a:srgbClr val="33CC33"/>
                </a:solidFill>
                <a:latin typeface="Arial"/>
                <a:cs typeface="Arial"/>
              </a:rPr>
              <a:t>Client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48401" y="2133600"/>
            <a:ext cx="1647825" cy="2021066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spcBef>
                <a:spcPts val="2820"/>
              </a:spcBef>
            </a:pPr>
            <a:endParaRPr sz="3600">
              <a:latin typeface="Times New Roman"/>
              <a:cs typeface="Times New Roman"/>
            </a:endParaRPr>
          </a:p>
          <a:p>
            <a:pPr marL="150495"/>
            <a:r>
              <a:rPr sz="3600" spc="-10" dirty="0">
                <a:solidFill>
                  <a:srgbClr val="33CC33"/>
                </a:solidFill>
                <a:latin typeface="Arial"/>
                <a:cs typeface="Arial"/>
              </a:rPr>
              <a:t>Server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806560" y="3498850"/>
            <a:ext cx="1487170" cy="927100"/>
            <a:chOff x="7282560" y="3498850"/>
            <a:chExt cx="1487170" cy="927100"/>
          </a:xfrm>
        </p:grpSpPr>
        <p:sp>
          <p:nvSpPr>
            <p:cNvPr id="9" name="object 9"/>
            <p:cNvSpPr/>
            <p:nvPr/>
          </p:nvSpPr>
          <p:spPr>
            <a:xfrm>
              <a:off x="7282560" y="3656837"/>
              <a:ext cx="1487170" cy="160020"/>
            </a:xfrm>
            <a:custGeom>
              <a:avLst/>
              <a:gdLst/>
              <a:ahLst/>
              <a:cxnLst/>
              <a:rect l="l" t="t" r="r" b="b"/>
              <a:pathLst>
                <a:path w="1487170" h="160020">
                  <a:moveTo>
                    <a:pt x="68588" y="40771"/>
                  </a:moveTo>
                  <a:lnTo>
                    <a:pt x="94275" y="69361"/>
                  </a:lnTo>
                  <a:lnTo>
                    <a:pt x="135382" y="85851"/>
                  </a:lnTo>
                  <a:lnTo>
                    <a:pt x="174752" y="98043"/>
                  </a:lnTo>
                  <a:lnTo>
                    <a:pt x="219329" y="109474"/>
                  </a:lnTo>
                  <a:lnTo>
                    <a:pt x="295021" y="124713"/>
                  </a:lnTo>
                  <a:lnTo>
                    <a:pt x="351028" y="133476"/>
                  </a:lnTo>
                  <a:lnTo>
                    <a:pt x="410845" y="141097"/>
                  </a:lnTo>
                  <a:lnTo>
                    <a:pt x="474218" y="147447"/>
                  </a:lnTo>
                  <a:lnTo>
                    <a:pt x="540893" y="152654"/>
                  </a:lnTo>
                  <a:lnTo>
                    <a:pt x="610362" y="156463"/>
                  </a:lnTo>
                  <a:lnTo>
                    <a:pt x="682498" y="158750"/>
                  </a:lnTo>
                  <a:lnTo>
                    <a:pt x="756666" y="159512"/>
                  </a:lnTo>
                  <a:lnTo>
                    <a:pt x="830707" y="158750"/>
                  </a:lnTo>
                  <a:lnTo>
                    <a:pt x="902716" y="156463"/>
                  </a:lnTo>
                  <a:lnTo>
                    <a:pt x="972312" y="152654"/>
                  </a:lnTo>
                  <a:lnTo>
                    <a:pt x="1038987" y="147447"/>
                  </a:lnTo>
                  <a:lnTo>
                    <a:pt x="1045680" y="146812"/>
                  </a:lnTo>
                  <a:lnTo>
                    <a:pt x="756412" y="146812"/>
                  </a:lnTo>
                  <a:lnTo>
                    <a:pt x="682625" y="146050"/>
                  </a:lnTo>
                  <a:lnTo>
                    <a:pt x="575945" y="142112"/>
                  </a:lnTo>
                  <a:lnTo>
                    <a:pt x="508127" y="137541"/>
                  </a:lnTo>
                  <a:lnTo>
                    <a:pt x="443230" y="131825"/>
                  </a:lnTo>
                  <a:lnTo>
                    <a:pt x="352679" y="120904"/>
                  </a:lnTo>
                  <a:lnTo>
                    <a:pt x="297180" y="112141"/>
                  </a:lnTo>
                  <a:lnTo>
                    <a:pt x="245872" y="102362"/>
                  </a:lnTo>
                  <a:lnTo>
                    <a:pt x="199517" y="91567"/>
                  </a:lnTo>
                  <a:lnTo>
                    <a:pt x="158115" y="79882"/>
                  </a:lnTo>
                  <a:lnTo>
                    <a:pt x="106425" y="60960"/>
                  </a:lnTo>
                  <a:lnTo>
                    <a:pt x="79502" y="47498"/>
                  </a:lnTo>
                  <a:lnTo>
                    <a:pt x="68588" y="40771"/>
                  </a:lnTo>
                  <a:close/>
                </a:path>
                <a:path w="1487170" h="160020">
                  <a:moveTo>
                    <a:pt x="1481937" y="19938"/>
                  </a:moveTo>
                  <a:lnTo>
                    <a:pt x="1467231" y="19938"/>
                  </a:lnTo>
                  <a:lnTo>
                    <a:pt x="1460881" y="27431"/>
                  </a:lnTo>
                  <a:lnTo>
                    <a:pt x="1453388" y="34162"/>
                  </a:lnTo>
                  <a:lnTo>
                    <a:pt x="1420622" y="54482"/>
                  </a:lnTo>
                  <a:lnTo>
                    <a:pt x="1373505" y="73913"/>
                  </a:lnTo>
                  <a:lnTo>
                    <a:pt x="1334770" y="85851"/>
                  </a:lnTo>
                  <a:lnTo>
                    <a:pt x="1290955" y="97028"/>
                  </a:lnTo>
                  <a:lnTo>
                    <a:pt x="1242060" y="107314"/>
                  </a:lnTo>
                  <a:lnTo>
                    <a:pt x="1160399" y="120904"/>
                  </a:lnTo>
                  <a:lnTo>
                    <a:pt x="1100836" y="128524"/>
                  </a:lnTo>
                  <a:lnTo>
                    <a:pt x="1037844" y="134874"/>
                  </a:lnTo>
                  <a:lnTo>
                    <a:pt x="937133" y="142112"/>
                  </a:lnTo>
                  <a:lnTo>
                    <a:pt x="866648" y="145161"/>
                  </a:lnTo>
                  <a:lnTo>
                    <a:pt x="756412" y="146812"/>
                  </a:lnTo>
                  <a:lnTo>
                    <a:pt x="1045680" y="146812"/>
                  </a:lnTo>
                  <a:lnTo>
                    <a:pt x="1102360" y="141097"/>
                  </a:lnTo>
                  <a:lnTo>
                    <a:pt x="1162304" y="133476"/>
                  </a:lnTo>
                  <a:lnTo>
                    <a:pt x="1218184" y="124587"/>
                  </a:lnTo>
                  <a:lnTo>
                    <a:pt x="1269746" y="114807"/>
                  </a:lnTo>
                  <a:lnTo>
                    <a:pt x="1316863" y="103886"/>
                  </a:lnTo>
                  <a:lnTo>
                    <a:pt x="1358773" y="92075"/>
                  </a:lnTo>
                  <a:lnTo>
                    <a:pt x="1395476" y="79248"/>
                  </a:lnTo>
                  <a:lnTo>
                    <a:pt x="1439926" y="58547"/>
                  </a:lnTo>
                  <a:lnTo>
                    <a:pt x="1470660" y="35560"/>
                  </a:lnTo>
                  <a:lnTo>
                    <a:pt x="1476883" y="28067"/>
                  </a:lnTo>
                  <a:lnTo>
                    <a:pt x="1477137" y="27812"/>
                  </a:lnTo>
                  <a:lnTo>
                    <a:pt x="1477264" y="27559"/>
                  </a:lnTo>
                  <a:lnTo>
                    <a:pt x="1477518" y="27305"/>
                  </a:lnTo>
                  <a:lnTo>
                    <a:pt x="1481937" y="19938"/>
                  </a:lnTo>
                  <a:close/>
                </a:path>
                <a:path w="1487170" h="160020">
                  <a:moveTo>
                    <a:pt x="32639" y="762"/>
                  </a:moveTo>
                  <a:lnTo>
                    <a:pt x="1016" y="94614"/>
                  </a:lnTo>
                  <a:lnTo>
                    <a:pt x="0" y="98043"/>
                  </a:lnTo>
                  <a:lnTo>
                    <a:pt x="1778" y="101600"/>
                  </a:lnTo>
                  <a:lnTo>
                    <a:pt x="8382" y="103886"/>
                  </a:lnTo>
                  <a:lnTo>
                    <a:pt x="11938" y="101981"/>
                  </a:lnTo>
                  <a:lnTo>
                    <a:pt x="13081" y="98679"/>
                  </a:lnTo>
                  <a:lnTo>
                    <a:pt x="36592" y="28677"/>
                  </a:lnTo>
                  <a:lnTo>
                    <a:pt x="36068" y="28067"/>
                  </a:lnTo>
                  <a:lnTo>
                    <a:pt x="35814" y="27812"/>
                  </a:lnTo>
                  <a:lnTo>
                    <a:pt x="35687" y="27559"/>
                  </a:lnTo>
                  <a:lnTo>
                    <a:pt x="35433" y="27305"/>
                  </a:lnTo>
                  <a:lnTo>
                    <a:pt x="30861" y="19685"/>
                  </a:lnTo>
                  <a:lnTo>
                    <a:pt x="30734" y="19304"/>
                  </a:lnTo>
                  <a:lnTo>
                    <a:pt x="30480" y="18923"/>
                  </a:lnTo>
                  <a:lnTo>
                    <a:pt x="29210" y="15239"/>
                  </a:lnTo>
                  <a:lnTo>
                    <a:pt x="41148" y="10922"/>
                  </a:lnTo>
                  <a:lnTo>
                    <a:pt x="41767" y="10922"/>
                  </a:lnTo>
                  <a:lnTo>
                    <a:pt x="32639" y="762"/>
                  </a:lnTo>
                  <a:close/>
                </a:path>
                <a:path w="1487170" h="160020">
                  <a:moveTo>
                    <a:pt x="59754" y="49890"/>
                  </a:moveTo>
                  <a:lnTo>
                    <a:pt x="89408" y="82931"/>
                  </a:lnTo>
                  <a:lnTo>
                    <a:pt x="91694" y="85598"/>
                  </a:lnTo>
                  <a:lnTo>
                    <a:pt x="95758" y="85725"/>
                  </a:lnTo>
                  <a:lnTo>
                    <a:pt x="98425" y="83438"/>
                  </a:lnTo>
                  <a:lnTo>
                    <a:pt x="100965" y="81025"/>
                  </a:lnTo>
                  <a:lnTo>
                    <a:pt x="101219" y="77088"/>
                  </a:lnTo>
                  <a:lnTo>
                    <a:pt x="94275" y="69361"/>
                  </a:lnTo>
                  <a:lnTo>
                    <a:pt x="86868" y="65912"/>
                  </a:lnTo>
                  <a:lnTo>
                    <a:pt x="73533" y="58800"/>
                  </a:lnTo>
                  <a:lnTo>
                    <a:pt x="61849" y="51435"/>
                  </a:lnTo>
                  <a:lnTo>
                    <a:pt x="59754" y="49890"/>
                  </a:lnTo>
                  <a:close/>
                </a:path>
                <a:path w="1487170" h="160020">
                  <a:moveTo>
                    <a:pt x="43002" y="15112"/>
                  </a:moveTo>
                  <a:lnTo>
                    <a:pt x="41148" y="15112"/>
                  </a:lnTo>
                  <a:lnTo>
                    <a:pt x="37715" y="25333"/>
                  </a:lnTo>
                  <a:lnTo>
                    <a:pt x="73533" y="58800"/>
                  </a:lnTo>
                  <a:lnTo>
                    <a:pt x="94275" y="69361"/>
                  </a:lnTo>
                  <a:lnTo>
                    <a:pt x="68580" y="40767"/>
                  </a:lnTo>
                  <a:lnTo>
                    <a:pt x="59182" y="33781"/>
                  </a:lnTo>
                  <a:lnTo>
                    <a:pt x="51562" y="26797"/>
                  </a:lnTo>
                  <a:lnTo>
                    <a:pt x="45720" y="19938"/>
                  </a:lnTo>
                  <a:lnTo>
                    <a:pt x="45897" y="19938"/>
                  </a:lnTo>
                  <a:lnTo>
                    <a:pt x="43002" y="15112"/>
                  </a:lnTo>
                  <a:close/>
                </a:path>
                <a:path w="1487170" h="160020">
                  <a:moveTo>
                    <a:pt x="37715" y="25333"/>
                  </a:moveTo>
                  <a:lnTo>
                    <a:pt x="36592" y="28677"/>
                  </a:lnTo>
                  <a:lnTo>
                    <a:pt x="43053" y="36194"/>
                  </a:lnTo>
                  <a:lnTo>
                    <a:pt x="51689" y="43942"/>
                  </a:lnTo>
                  <a:lnTo>
                    <a:pt x="59754" y="49890"/>
                  </a:lnTo>
                  <a:lnTo>
                    <a:pt x="37715" y="25333"/>
                  </a:lnTo>
                  <a:close/>
                </a:path>
                <a:path w="1487170" h="160020">
                  <a:moveTo>
                    <a:pt x="41767" y="10922"/>
                  </a:moveTo>
                  <a:lnTo>
                    <a:pt x="41148" y="10922"/>
                  </a:lnTo>
                  <a:lnTo>
                    <a:pt x="42048" y="13523"/>
                  </a:lnTo>
                  <a:lnTo>
                    <a:pt x="46369" y="20700"/>
                  </a:lnTo>
                  <a:lnTo>
                    <a:pt x="51562" y="26797"/>
                  </a:lnTo>
                  <a:lnTo>
                    <a:pt x="59182" y="33781"/>
                  </a:lnTo>
                  <a:lnTo>
                    <a:pt x="68588" y="40771"/>
                  </a:lnTo>
                  <a:lnTo>
                    <a:pt x="41767" y="10922"/>
                  </a:lnTo>
                  <a:close/>
                </a:path>
                <a:path w="1487170" h="160020">
                  <a:moveTo>
                    <a:pt x="41148" y="10922"/>
                  </a:moveTo>
                  <a:lnTo>
                    <a:pt x="29210" y="15239"/>
                  </a:lnTo>
                  <a:lnTo>
                    <a:pt x="30480" y="18923"/>
                  </a:lnTo>
                  <a:lnTo>
                    <a:pt x="30734" y="19304"/>
                  </a:lnTo>
                  <a:lnTo>
                    <a:pt x="30861" y="19685"/>
                  </a:lnTo>
                  <a:lnTo>
                    <a:pt x="35433" y="27305"/>
                  </a:lnTo>
                  <a:lnTo>
                    <a:pt x="35687" y="27559"/>
                  </a:lnTo>
                  <a:lnTo>
                    <a:pt x="35814" y="27812"/>
                  </a:lnTo>
                  <a:lnTo>
                    <a:pt x="36068" y="28067"/>
                  </a:lnTo>
                  <a:lnTo>
                    <a:pt x="36592" y="28677"/>
                  </a:lnTo>
                  <a:lnTo>
                    <a:pt x="37715" y="25333"/>
                  </a:lnTo>
                  <a:lnTo>
                    <a:pt x="30480" y="17272"/>
                  </a:lnTo>
                  <a:lnTo>
                    <a:pt x="41148" y="15112"/>
                  </a:lnTo>
                  <a:lnTo>
                    <a:pt x="43002" y="15112"/>
                  </a:lnTo>
                  <a:lnTo>
                    <a:pt x="42468" y="14224"/>
                  </a:lnTo>
                  <a:lnTo>
                    <a:pt x="42291" y="14224"/>
                  </a:lnTo>
                  <a:lnTo>
                    <a:pt x="41969" y="13501"/>
                  </a:lnTo>
                  <a:lnTo>
                    <a:pt x="41895" y="13081"/>
                  </a:lnTo>
                  <a:lnTo>
                    <a:pt x="41148" y="10922"/>
                  </a:lnTo>
                  <a:close/>
                </a:path>
                <a:path w="1487170" h="160020">
                  <a:moveTo>
                    <a:pt x="41148" y="15112"/>
                  </a:moveTo>
                  <a:lnTo>
                    <a:pt x="30480" y="17272"/>
                  </a:lnTo>
                  <a:lnTo>
                    <a:pt x="37715" y="25333"/>
                  </a:lnTo>
                  <a:lnTo>
                    <a:pt x="41148" y="15112"/>
                  </a:lnTo>
                  <a:close/>
                </a:path>
                <a:path w="1487170" h="160020">
                  <a:moveTo>
                    <a:pt x="46321" y="20644"/>
                  </a:moveTo>
                  <a:close/>
                </a:path>
                <a:path w="1487170" h="160020">
                  <a:moveTo>
                    <a:pt x="1471035" y="13501"/>
                  </a:moveTo>
                  <a:lnTo>
                    <a:pt x="1466624" y="20654"/>
                  </a:lnTo>
                  <a:lnTo>
                    <a:pt x="1467231" y="19938"/>
                  </a:lnTo>
                  <a:lnTo>
                    <a:pt x="1481937" y="19938"/>
                  </a:lnTo>
                  <a:lnTo>
                    <a:pt x="1482598" y="18923"/>
                  </a:lnTo>
                  <a:lnTo>
                    <a:pt x="1484256" y="14224"/>
                  </a:lnTo>
                  <a:lnTo>
                    <a:pt x="1470787" y="14224"/>
                  </a:lnTo>
                  <a:lnTo>
                    <a:pt x="1471035" y="13501"/>
                  </a:lnTo>
                  <a:close/>
                </a:path>
                <a:path w="1487170" h="160020">
                  <a:moveTo>
                    <a:pt x="45897" y="19938"/>
                  </a:moveTo>
                  <a:lnTo>
                    <a:pt x="45720" y="19938"/>
                  </a:lnTo>
                  <a:lnTo>
                    <a:pt x="46321" y="20644"/>
                  </a:lnTo>
                  <a:lnTo>
                    <a:pt x="45897" y="19938"/>
                  </a:lnTo>
                  <a:close/>
                </a:path>
                <a:path w="1487170" h="160020">
                  <a:moveTo>
                    <a:pt x="41783" y="13081"/>
                  </a:moveTo>
                  <a:lnTo>
                    <a:pt x="42291" y="14224"/>
                  </a:lnTo>
                  <a:lnTo>
                    <a:pt x="42035" y="13501"/>
                  </a:lnTo>
                  <a:lnTo>
                    <a:pt x="41783" y="13081"/>
                  </a:lnTo>
                  <a:close/>
                </a:path>
                <a:path w="1487170" h="160020">
                  <a:moveTo>
                    <a:pt x="42048" y="13523"/>
                  </a:moveTo>
                  <a:lnTo>
                    <a:pt x="42291" y="14224"/>
                  </a:lnTo>
                  <a:lnTo>
                    <a:pt x="42468" y="14224"/>
                  </a:lnTo>
                  <a:lnTo>
                    <a:pt x="42048" y="13523"/>
                  </a:lnTo>
                  <a:close/>
                </a:path>
                <a:path w="1487170" h="160020">
                  <a:moveTo>
                    <a:pt x="1471295" y="13081"/>
                  </a:moveTo>
                  <a:lnTo>
                    <a:pt x="1471028" y="13523"/>
                  </a:lnTo>
                  <a:lnTo>
                    <a:pt x="1470787" y="14224"/>
                  </a:lnTo>
                  <a:lnTo>
                    <a:pt x="1471295" y="13081"/>
                  </a:lnTo>
                  <a:close/>
                </a:path>
                <a:path w="1487170" h="160020">
                  <a:moveTo>
                    <a:pt x="1484659" y="13081"/>
                  </a:moveTo>
                  <a:lnTo>
                    <a:pt x="1471295" y="13081"/>
                  </a:lnTo>
                  <a:lnTo>
                    <a:pt x="1470787" y="14224"/>
                  </a:lnTo>
                  <a:lnTo>
                    <a:pt x="1484256" y="14224"/>
                  </a:lnTo>
                  <a:lnTo>
                    <a:pt x="1484659" y="13081"/>
                  </a:lnTo>
                  <a:close/>
                </a:path>
                <a:path w="1487170" h="160020">
                  <a:moveTo>
                    <a:pt x="41895" y="13081"/>
                  </a:moveTo>
                  <a:lnTo>
                    <a:pt x="42048" y="13523"/>
                  </a:lnTo>
                  <a:lnTo>
                    <a:pt x="41895" y="13081"/>
                  </a:lnTo>
                  <a:close/>
                </a:path>
                <a:path w="1487170" h="160020">
                  <a:moveTo>
                    <a:pt x="1473291" y="6948"/>
                  </a:moveTo>
                  <a:lnTo>
                    <a:pt x="1471035" y="13501"/>
                  </a:lnTo>
                  <a:lnTo>
                    <a:pt x="1471295" y="13081"/>
                  </a:lnTo>
                  <a:lnTo>
                    <a:pt x="1484659" y="13081"/>
                  </a:lnTo>
                  <a:lnTo>
                    <a:pt x="1485646" y="10287"/>
                  </a:lnTo>
                  <a:lnTo>
                    <a:pt x="1485986" y="7747"/>
                  </a:lnTo>
                  <a:lnTo>
                    <a:pt x="1473200" y="7747"/>
                  </a:lnTo>
                  <a:lnTo>
                    <a:pt x="1473291" y="6948"/>
                  </a:lnTo>
                  <a:close/>
                </a:path>
                <a:path w="1487170" h="160020">
                  <a:moveTo>
                    <a:pt x="1473454" y="6476"/>
                  </a:moveTo>
                  <a:lnTo>
                    <a:pt x="1473291" y="6948"/>
                  </a:lnTo>
                  <a:lnTo>
                    <a:pt x="1473200" y="7747"/>
                  </a:lnTo>
                  <a:lnTo>
                    <a:pt x="1473454" y="6476"/>
                  </a:lnTo>
                  <a:close/>
                </a:path>
                <a:path w="1487170" h="160020">
                  <a:moveTo>
                    <a:pt x="1486149" y="6476"/>
                  </a:moveTo>
                  <a:lnTo>
                    <a:pt x="1473454" y="6476"/>
                  </a:lnTo>
                  <a:lnTo>
                    <a:pt x="1473200" y="7747"/>
                  </a:lnTo>
                  <a:lnTo>
                    <a:pt x="1485986" y="7747"/>
                  </a:lnTo>
                  <a:lnTo>
                    <a:pt x="1486149" y="6476"/>
                  </a:lnTo>
                  <a:close/>
                </a:path>
                <a:path w="1487170" h="160020">
                  <a:moveTo>
                    <a:pt x="1474089" y="0"/>
                  </a:moveTo>
                  <a:lnTo>
                    <a:pt x="1473291" y="6948"/>
                  </a:lnTo>
                  <a:lnTo>
                    <a:pt x="1473454" y="6476"/>
                  </a:lnTo>
                  <a:lnTo>
                    <a:pt x="1486149" y="6476"/>
                  </a:lnTo>
                  <a:lnTo>
                    <a:pt x="1486789" y="1524"/>
                  </a:lnTo>
                  <a:lnTo>
                    <a:pt x="14740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15199" y="3505200"/>
              <a:ext cx="1447800" cy="914400"/>
            </a:xfrm>
            <a:custGeom>
              <a:avLst/>
              <a:gdLst/>
              <a:ahLst/>
              <a:cxnLst/>
              <a:rect l="l" t="t" r="r" b="b"/>
              <a:pathLst>
                <a:path w="1447800" h="914400">
                  <a:moveTo>
                    <a:pt x="0" y="152400"/>
                  </a:moveTo>
                  <a:lnTo>
                    <a:pt x="32545" y="107068"/>
                  </a:lnTo>
                  <a:lnTo>
                    <a:pt x="87371" y="79742"/>
                  </a:lnTo>
                  <a:lnTo>
                    <a:pt x="123631" y="67177"/>
                  </a:lnTo>
                  <a:lnTo>
                    <a:pt x="165304" y="55445"/>
                  </a:lnTo>
                  <a:lnTo>
                    <a:pt x="212026" y="44624"/>
                  </a:lnTo>
                  <a:lnTo>
                    <a:pt x="263433" y="34790"/>
                  </a:lnTo>
                  <a:lnTo>
                    <a:pt x="319161" y="26018"/>
                  </a:lnTo>
                  <a:lnTo>
                    <a:pt x="378847" y="18387"/>
                  </a:lnTo>
                  <a:lnTo>
                    <a:pt x="442126" y="11971"/>
                  </a:lnTo>
                  <a:lnTo>
                    <a:pt x="508635" y="6848"/>
                  </a:lnTo>
                  <a:lnTo>
                    <a:pt x="578009" y="3094"/>
                  </a:lnTo>
                  <a:lnTo>
                    <a:pt x="649885" y="786"/>
                  </a:lnTo>
                  <a:lnTo>
                    <a:pt x="723900" y="0"/>
                  </a:lnTo>
                  <a:lnTo>
                    <a:pt x="797914" y="786"/>
                  </a:lnTo>
                  <a:lnTo>
                    <a:pt x="869790" y="3094"/>
                  </a:lnTo>
                  <a:lnTo>
                    <a:pt x="939164" y="6848"/>
                  </a:lnTo>
                  <a:lnTo>
                    <a:pt x="1005673" y="11971"/>
                  </a:lnTo>
                  <a:lnTo>
                    <a:pt x="1068952" y="18387"/>
                  </a:lnTo>
                  <a:lnTo>
                    <a:pt x="1128638" y="26018"/>
                  </a:lnTo>
                  <a:lnTo>
                    <a:pt x="1184366" y="34790"/>
                  </a:lnTo>
                  <a:lnTo>
                    <a:pt x="1235773" y="44624"/>
                  </a:lnTo>
                  <a:lnTo>
                    <a:pt x="1282495" y="55445"/>
                  </a:lnTo>
                  <a:lnTo>
                    <a:pt x="1324168" y="67177"/>
                  </a:lnTo>
                  <a:lnTo>
                    <a:pt x="1360428" y="79742"/>
                  </a:lnTo>
                  <a:lnTo>
                    <a:pt x="1415254" y="107068"/>
                  </a:lnTo>
                  <a:lnTo>
                    <a:pt x="1444062" y="136812"/>
                  </a:lnTo>
                  <a:lnTo>
                    <a:pt x="1447800" y="152400"/>
                  </a:lnTo>
                  <a:lnTo>
                    <a:pt x="1447800" y="762000"/>
                  </a:lnTo>
                  <a:lnTo>
                    <a:pt x="1415254" y="807331"/>
                  </a:lnTo>
                  <a:lnTo>
                    <a:pt x="1360428" y="834657"/>
                  </a:lnTo>
                  <a:lnTo>
                    <a:pt x="1324168" y="847222"/>
                  </a:lnTo>
                  <a:lnTo>
                    <a:pt x="1282495" y="858954"/>
                  </a:lnTo>
                  <a:lnTo>
                    <a:pt x="1235773" y="869775"/>
                  </a:lnTo>
                  <a:lnTo>
                    <a:pt x="1184366" y="879609"/>
                  </a:lnTo>
                  <a:lnTo>
                    <a:pt x="1128638" y="888381"/>
                  </a:lnTo>
                  <a:lnTo>
                    <a:pt x="1068952" y="896012"/>
                  </a:lnTo>
                  <a:lnTo>
                    <a:pt x="1005673" y="902428"/>
                  </a:lnTo>
                  <a:lnTo>
                    <a:pt x="939164" y="907551"/>
                  </a:lnTo>
                  <a:lnTo>
                    <a:pt x="869790" y="911305"/>
                  </a:lnTo>
                  <a:lnTo>
                    <a:pt x="797914" y="913613"/>
                  </a:lnTo>
                  <a:lnTo>
                    <a:pt x="723900" y="914400"/>
                  </a:lnTo>
                  <a:lnTo>
                    <a:pt x="649885" y="913613"/>
                  </a:lnTo>
                  <a:lnTo>
                    <a:pt x="578009" y="911305"/>
                  </a:lnTo>
                  <a:lnTo>
                    <a:pt x="508635" y="907551"/>
                  </a:lnTo>
                  <a:lnTo>
                    <a:pt x="442126" y="902428"/>
                  </a:lnTo>
                  <a:lnTo>
                    <a:pt x="378847" y="896012"/>
                  </a:lnTo>
                  <a:lnTo>
                    <a:pt x="319161" y="888381"/>
                  </a:lnTo>
                  <a:lnTo>
                    <a:pt x="263433" y="879609"/>
                  </a:lnTo>
                  <a:lnTo>
                    <a:pt x="212026" y="869775"/>
                  </a:lnTo>
                  <a:lnTo>
                    <a:pt x="165304" y="858954"/>
                  </a:lnTo>
                  <a:lnTo>
                    <a:pt x="123631" y="847222"/>
                  </a:lnTo>
                  <a:lnTo>
                    <a:pt x="87371" y="834657"/>
                  </a:lnTo>
                  <a:lnTo>
                    <a:pt x="32545" y="807331"/>
                  </a:lnTo>
                  <a:lnTo>
                    <a:pt x="3737" y="777587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233661" y="3739973"/>
            <a:ext cx="6616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25" dirty="0">
                <a:solidFill>
                  <a:srgbClr val="33CC33"/>
                </a:solidFill>
                <a:latin typeface="Arial"/>
                <a:cs typeface="Arial"/>
              </a:rPr>
              <a:t>DB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276218" y="2486533"/>
            <a:ext cx="1972945" cy="1894839"/>
            <a:chOff x="2752217" y="2486532"/>
            <a:chExt cx="1972945" cy="1894839"/>
          </a:xfrm>
        </p:grpSpPr>
        <p:sp>
          <p:nvSpPr>
            <p:cNvPr id="13" name="object 13"/>
            <p:cNvSpPr/>
            <p:nvPr/>
          </p:nvSpPr>
          <p:spPr>
            <a:xfrm>
              <a:off x="2769362" y="2546476"/>
              <a:ext cx="1955800" cy="447040"/>
            </a:xfrm>
            <a:custGeom>
              <a:avLst/>
              <a:gdLst/>
              <a:ahLst/>
              <a:cxnLst/>
              <a:rect l="l" t="t" r="r" b="b"/>
              <a:pathLst>
                <a:path w="1955800" h="447039">
                  <a:moveTo>
                    <a:pt x="1879748" y="415546"/>
                  </a:moveTo>
                  <a:lnTo>
                    <a:pt x="1873123" y="446659"/>
                  </a:lnTo>
                  <a:lnTo>
                    <a:pt x="1955546" y="425323"/>
                  </a:lnTo>
                  <a:lnTo>
                    <a:pt x="1946651" y="418211"/>
                  </a:lnTo>
                  <a:lnTo>
                    <a:pt x="1892173" y="418211"/>
                  </a:lnTo>
                  <a:lnTo>
                    <a:pt x="1879748" y="415546"/>
                  </a:lnTo>
                  <a:close/>
                </a:path>
                <a:path w="1955800" h="447039">
                  <a:moveTo>
                    <a:pt x="1882399" y="403097"/>
                  </a:moveTo>
                  <a:lnTo>
                    <a:pt x="1879748" y="415546"/>
                  </a:lnTo>
                  <a:lnTo>
                    <a:pt x="1892173" y="418211"/>
                  </a:lnTo>
                  <a:lnTo>
                    <a:pt x="1894839" y="405764"/>
                  </a:lnTo>
                  <a:lnTo>
                    <a:pt x="1882399" y="403097"/>
                  </a:lnTo>
                  <a:close/>
                </a:path>
                <a:path w="1955800" h="447039">
                  <a:moveTo>
                    <a:pt x="1888998" y="372110"/>
                  </a:moveTo>
                  <a:lnTo>
                    <a:pt x="1882399" y="403097"/>
                  </a:lnTo>
                  <a:lnTo>
                    <a:pt x="1894839" y="405764"/>
                  </a:lnTo>
                  <a:lnTo>
                    <a:pt x="1892173" y="418211"/>
                  </a:lnTo>
                  <a:lnTo>
                    <a:pt x="1946651" y="418211"/>
                  </a:lnTo>
                  <a:lnTo>
                    <a:pt x="1888998" y="372110"/>
                  </a:lnTo>
                  <a:close/>
                </a:path>
                <a:path w="1955800" h="447039">
                  <a:moveTo>
                    <a:pt x="2539" y="0"/>
                  </a:moveTo>
                  <a:lnTo>
                    <a:pt x="0" y="12446"/>
                  </a:lnTo>
                  <a:lnTo>
                    <a:pt x="1879748" y="415546"/>
                  </a:lnTo>
                  <a:lnTo>
                    <a:pt x="1882399" y="403097"/>
                  </a:lnTo>
                  <a:lnTo>
                    <a:pt x="253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06826" y="2486532"/>
              <a:ext cx="833119" cy="328295"/>
            </a:xfrm>
            <a:custGeom>
              <a:avLst/>
              <a:gdLst/>
              <a:ahLst/>
              <a:cxnLst/>
              <a:rect l="l" t="t" r="r" b="b"/>
              <a:pathLst>
                <a:path w="833120" h="328294">
                  <a:moveTo>
                    <a:pt x="138946" y="93471"/>
                  </a:moveTo>
                  <a:lnTo>
                    <a:pt x="35940" y="93471"/>
                  </a:lnTo>
                  <a:lnTo>
                    <a:pt x="66039" y="99694"/>
                  </a:lnTo>
                  <a:lnTo>
                    <a:pt x="69850" y="100711"/>
                  </a:lnTo>
                  <a:lnTo>
                    <a:pt x="72136" y="101726"/>
                  </a:lnTo>
                  <a:lnTo>
                    <a:pt x="75356" y="103282"/>
                  </a:lnTo>
                  <a:lnTo>
                    <a:pt x="78232" y="105282"/>
                  </a:lnTo>
                  <a:lnTo>
                    <a:pt x="80899" y="107950"/>
                  </a:lnTo>
                  <a:lnTo>
                    <a:pt x="83693" y="110616"/>
                  </a:lnTo>
                  <a:lnTo>
                    <a:pt x="100202" y="146176"/>
                  </a:lnTo>
                  <a:lnTo>
                    <a:pt x="114553" y="183895"/>
                  </a:lnTo>
                  <a:lnTo>
                    <a:pt x="141224" y="189356"/>
                  </a:lnTo>
                  <a:lnTo>
                    <a:pt x="122427" y="140080"/>
                  </a:lnTo>
                  <a:lnTo>
                    <a:pt x="98044" y="104393"/>
                  </a:lnTo>
                  <a:lnTo>
                    <a:pt x="110394" y="104393"/>
                  </a:lnTo>
                  <a:lnTo>
                    <a:pt x="119173" y="103282"/>
                  </a:lnTo>
                  <a:lnTo>
                    <a:pt x="127851" y="100643"/>
                  </a:lnTo>
                  <a:lnTo>
                    <a:pt x="135254" y="96646"/>
                  </a:lnTo>
                  <a:lnTo>
                    <a:pt x="138946" y="93471"/>
                  </a:lnTo>
                  <a:close/>
                </a:path>
                <a:path w="833120" h="328294">
                  <a:moveTo>
                    <a:pt x="33147" y="0"/>
                  </a:moveTo>
                  <a:lnTo>
                    <a:pt x="0" y="160146"/>
                  </a:lnTo>
                  <a:lnTo>
                    <a:pt x="21209" y="164591"/>
                  </a:lnTo>
                  <a:lnTo>
                    <a:pt x="35940" y="93471"/>
                  </a:lnTo>
                  <a:lnTo>
                    <a:pt x="138946" y="93471"/>
                  </a:lnTo>
                  <a:lnTo>
                    <a:pt x="141323" y="91428"/>
                  </a:lnTo>
                  <a:lnTo>
                    <a:pt x="144823" y="86994"/>
                  </a:lnTo>
                  <a:lnTo>
                    <a:pt x="102743" y="86994"/>
                  </a:lnTo>
                  <a:lnTo>
                    <a:pt x="94996" y="86487"/>
                  </a:lnTo>
                  <a:lnTo>
                    <a:pt x="39750" y="75056"/>
                  </a:lnTo>
                  <a:lnTo>
                    <a:pt x="50673" y="22097"/>
                  </a:lnTo>
                  <a:lnTo>
                    <a:pt x="128958" y="22097"/>
                  </a:lnTo>
                  <a:lnTo>
                    <a:pt x="122824" y="19653"/>
                  </a:lnTo>
                  <a:lnTo>
                    <a:pt x="114190" y="17010"/>
                  </a:lnTo>
                  <a:lnTo>
                    <a:pt x="104139" y="14604"/>
                  </a:lnTo>
                  <a:lnTo>
                    <a:pt x="33147" y="0"/>
                  </a:lnTo>
                  <a:close/>
                </a:path>
                <a:path w="833120" h="328294">
                  <a:moveTo>
                    <a:pt x="110394" y="104393"/>
                  </a:moveTo>
                  <a:lnTo>
                    <a:pt x="98044" y="104393"/>
                  </a:lnTo>
                  <a:lnTo>
                    <a:pt x="109233" y="104540"/>
                  </a:lnTo>
                  <a:lnTo>
                    <a:pt x="110394" y="104393"/>
                  </a:lnTo>
                  <a:close/>
                </a:path>
                <a:path w="833120" h="328294">
                  <a:moveTo>
                    <a:pt x="128958" y="22097"/>
                  </a:moveTo>
                  <a:lnTo>
                    <a:pt x="50673" y="22097"/>
                  </a:lnTo>
                  <a:lnTo>
                    <a:pt x="101346" y="32512"/>
                  </a:lnTo>
                  <a:lnTo>
                    <a:pt x="109589" y="34674"/>
                  </a:lnTo>
                  <a:lnTo>
                    <a:pt x="131952" y="58038"/>
                  </a:lnTo>
                  <a:lnTo>
                    <a:pt x="130301" y="65658"/>
                  </a:lnTo>
                  <a:lnTo>
                    <a:pt x="129286" y="70865"/>
                  </a:lnTo>
                  <a:lnTo>
                    <a:pt x="126873" y="75311"/>
                  </a:lnTo>
                  <a:lnTo>
                    <a:pt x="123062" y="79120"/>
                  </a:lnTo>
                  <a:lnTo>
                    <a:pt x="119379" y="82930"/>
                  </a:lnTo>
                  <a:lnTo>
                    <a:pt x="114553" y="85343"/>
                  </a:lnTo>
                  <a:lnTo>
                    <a:pt x="108712" y="86232"/>
                  </a:lnTo>
                  <a:lnTo>
                    <a:pt x="102743" y="86994"/>
                  </a:lnTo>
                  <a:lnTo>
                    <a:pt x="144823" y="86994"/>
                  </a:lnTo>
                  <a:lnTo>
                    <a:pt x="153130" y="57149"/>
                  </a:lnTo>
                  <a:lnTo>
                    <a:pt x="152253" y="50815"/>
                  </a:lnTo>
                  <a:lnTo>
                    <a:pt x="130053" y="22534"/>
                  </a:lnTo>
                  <a:lnTo>
                    <a:pt x="128958" y="22097"/>
                  </a:lnTo>
                  <a:close/>
                </a:path>
                <a:path w="833120" h="328294">
                  <a:moveTo>
                    <a:pt x="218858" y="82718"/>
                  </a:moveTo>
                  <a:lnTo>
                    <a:pt x="179631" y="99702"/>
                  </a:lnTo>
                  <a:lnTo>
                    <a:pt x="163575" y="134492"/>
                  </a:lnTo>
                  <a:lnTo>
                    <a:pt x="161738" y="148070"/>
                  </a:lnTo>
                  <a:lnTo>
                    <a:pt x="162052" y="158368"/>
                  </a:lnTo>
                  <a:lnTo>
                    <a:pt x="184531" y="196992"/>
                  </a:lnTo>
                  <a:lnTo>
                    <a:pt x="216286" y="206996"/>
                  </a:lnTo>
                  <a:lnTo>
                    <a:pt x="225440" y="206962"/>
                  </a:lnTo>
                  <a:lnTo>
                    <a:pt x="256931" y="191007"/>
                  </a:lnTo>
                  <a:lnTo>
                    <a:pt x="217170" y="191007"/>
                  </a:lnTo>
                  <a:lnTo>
                    <a:pt x="210058" y="189483"/>
                  </a:lnTo>
                  <a:lnTo>
                    <a:pt x="182816" y="160353"/>
                  </a:lnTo>
                  <a:lnTo>
                    <a:pt x="182296" y="152009"/>
                  </a:lnTo>
                  <a:lnTo>
                    <a:pt x="183134" y="142747"/>
                  </a:lnTo>
                  <a:lnTo>
                    <a:pt x="272606" y="142747"/>
                  </a:lnTo>
                  <a:lnTo>
                    <a:pt x="272712" y="140207"/>
                  </a:lnTo>
                  <a:lnTo>
                    <a:pt x="252349" y="140207"/>
                  </a:lnTo>
                  <a:lnTo>
                    <a:pt x="187451" y="126872"/>
                  </a:lnTo>
                  <a:lnTo>
                    <a:pt x="214502" y="100012"/>
                  </a:lnTo>
                  <a:lnTo>
                    <a:pt x="220837" y="99540"/>
                  </a:lnTo>
                  <a:lnTo>
                    <a:pt x="259063" y="99540"/>
                  </a:lnTo>
                  <a:lnTo>
                    <a:pt x="258847" y="99254"/>
                  </a:lnTo>
                  <a:lnTo>
                    <a:pt x="250904" y="92424"/>
                  </a:lnTo>
                  <a:lnTo>
                    <a:pt x="241460" y="87356"/>
                  </a:lnTo>
                  <a:lnTo>
                    <a:pt x="230504" y="84074"/>
                  </a:lnTo>
                  <a:lnTo>
                    <a:pt x="218858" y="82718"/>
                  </a:lnTo>
                  <a:close/>
                </a:path>
                <a:path w="833120" h="328294">
                  <a:moveTo>
                    <a:pt x="245490" y="171957"/>
                  </a:moveTo>
                  <a:lnTo>
                    <a:pt x="240791" y="179704"/>
                  </a:lnTo>
                  <a:lnTo>
                    <a:pt x="235585" y="184912"/>
                  </a:lnTo>
                  <a:lnTo>
                    <a:pt x="229615" y="187578"/>
                  </a:lnTo>
                  <a:lnTo>
                    <a:pt x="223774" y="190372"/>
                  </a:lnTo>
                  <a:lnTo>
                    <a:pt x="217170" y="191007"/>
                  </a:lnTo>
                  <a:lnTo>
                    <a:pt x="256931" y="191007"/>
                  </a:lnTo>
                  <a:lnTo>
                    <a:pt x="260685" y="186475"/>
                  </a:lnTo>
                  <a:lnTo>
                    <a:pt x="265302" y="178688"/>
                  </a:lnTo>
                  <a:lnTo>
                    <a:pt x="245490" y="171957"/>
                  </a:lnTo>
                  <a:close/>
                </a:path>
                <a:path w="833120" h="328294">
                  <a:moveTo>
                    <a:pt x="272606" y="142747"/>
                  </a:moveTo>
                  <a:lnTo>
                    <a:pt x="183134" y="142747"/>
                  </a:lnTo>
                  <a:lnTo>
                    <a:pt x="269621" y="160654"/>
                  </a:lnTo>
                  <a:lnTo>
                    <a:pt x="270256" y="158368"/>
                  </a:lnTo>
                  <a:lnTo>
                    <a:pt x="270890" y="155447"/>
                  </a:lnTo>
                  <a:lnTo>
                    <a:pt x="272606" y="142747"/>
                  </a:lnTo>
                  <a:close/>
                </a:path>
                <a:path w="833120" h="328294">
                  <a:moveTo>
                    <a:pt x="259063" y="99540"/>
                  </a:moveTo>
                  <a:lnTo>
                    <a:pt x="220837" y="99540"/>
                  </a:lnTo>
                  <a:lnTo>
                    <a:pt x="227457" y="100329"/>
                  </a:lnTo>
                  <a:lnTo>
                    <a:pt x="234408" y="102496"/>
                  </a:lnTo>
                  <a:lnTo>
                    <a:pt x="253491" y="130301"/>
                  </a:lnTo>
                  <a:lnTo>
                    <a:pt x="252349" y="140207"/>
                  </a:lnTo>
                  <a:lnTo>
                    <a:pt x="272712" y="140207"/>
                  </a:lnTo>
                  <a:lnTo>
                    <a:pt x="272430" y="129158"/>
                  </a:lnTo>
                  <a:lnTo>
                    <a:pt x="269944" y="117871"/>
                  </a:lnTo>
                  <a:lnTo>
                    <a:pt x="265302" y="107822"/>
                  </a:lnTo>
                  <a:lnTo>
                    <a:pt x="259063" y="99540"/>
                  </a:lnTo>
                  <a:close/>
                </a:path>
                <a:path w="833120" h="328294">
                  <a:moveTo>
                    <a:pt x="379274" y="221487"/>
                  </a:moveTo>
                  <a:lnTo>
                    <a:pt x="358775" y="221487"/>
                  </a:lnTo>
                  <a:lnTo>
                    <a:pt x="346963" y="278383"/>
                  </a:lnTo>
                  <a:lnTo>
                    <a:pt x="366649" y="282447"/>
                  </a:lnTo>
                  <a:lnTo>
                    <a:pt x="379274" y="221487"/>
                  </a:lnTo>
                  <a:close/>
                </a:path>
                <a:path w="833120" h="328294">
                  <a:moveTo>
                    <a:pt x="341985" y="107632"/>
                  </a:moveTo>
                  <a:lnTo>
                    <a:pt x="335232" y="107632"/>
                  </a:lnTo>
                  <a:lnTo>
                    <a:pt x="328598" y="108585"/>
                  </a:lnTo>
                  <a:lnTo>
                    <a:pt x="295957" y="134485"/>
                  </a:lnTo>
                  <a:lnTo>
                    <a:pt x="285668" y="171799"/>
                  </a:lnTo>
                  <a:lnTo>
                    <a:pt x="285988" y="184467"/>
                  </a:lnTo>
                  <a:lnTo>
                    <a:pt x="306895" y="222122"/>
                  </a:lnTo>
                  <a:lnTo>
                    <a:pt x="331470" y="231520"/>
                  </a:lnTo>
                  <a:lnTo>
                    <a:pt x="337565" y="231266"/>
                  </a:lnTo>
                  <a:lnTo>
                    <a:pt x="343662" y="229615"/>
                  </a:lnTo>
                  <a:lnTo>
                    <a:pt x="349758" y="227837"/>
                  </a:lnTo>
                  <a:lnTo>
                    <a:pt x="354838" y="225170"/>
                  </a:lnTo>
                  <a:lnTo>
                    <a:pt x="358775" y="221487"/>
                  </a:lnTo>
                  <a:lnTo>
                    <a:pt x="379274" y="221487"/>
                  </a:lnTo>
                  <a:lnTo>
                    <a:pt x="380623" y="214975"/>
                  </a:lnTo>
                  <a:lnTo>
                    <a:pt x="336413" y="214975"/>
                  </a:lnTo>
                  <a:lnTo>
                    <a:pt x="330200" y="214375"/>
                  </a:lnTo>
                  <a:lnTo>
                    <a:pt x="305895" y="183054"/>
                  </a:lnTo>
                  <a:lnTo>
                    <a:pt x="306024" y="173587"/>
                  </a:lnTo>
                  <a:lnTo>
                    <a:pt x="318381" y="136241"/>
                  </a:lnTo>
                  <a:lnTo>
                    <a:pt x="341187" y="123862"/>
                  </a:lnTo>
                  <a:lnTo>
                    <a:pt x="373403" y="123862"/>
                  </a:lnTo>
                  <a:lnTo>
                    <a:pt x="367157" y="117062"/>
                  </a:lnTo>
                  <a:lnTo>
                    <a:pt x="358822" y="111799"/>
                  </a:lnTo>
                  <a:lnTo>
                    <a:pt x="348869" y="108585"/>
                  </a:lnTo>
                  <a:lnTo>
                    <a:pt x="341985" y="107632"/>
                  </a:lnTo>
                  <a:close/>
                </a:path>
                <a:path w="833120" h="328294">
                  <a:moveTo>
                    <a:pt x="373403" y="123862"/>
                  </a:moveTo>
                  <a:lnTo>
                    <a:pt x="341187" y="123862"/>
                  </a:lnTo>
                  <a:lnTo>
                    <a:pt x="347472" y="124459"/>
                  </a:lnTo>
                  <a:lnTo>
                    <a:pt x="353571" y="126484"/>
                  </a:lnTo>
                  <a:lnTo>
                    <a:pt x="371681" y="156829"/>
                  </a:lnTo>
                  <a:lnTo>
                    <a:pt x="371520" y="166649"/>
                  </a:lnTo>
                  <a:lnTo>
                    <a:pt x="359286" y="202961"/>
                  </a:lnTo>
                  <a:lnTo>
                    <a:pt x="336413" y="214975"/>
                  </a:lnTo>
                  <a:lnTo>
                    <a:pt x="380623" y="214975"/>
                  </a:lnTo>
                  <a:lnTo>
                    <a:pt x="397450" y="133730"/>
                  </a:lnTo>
                  <a:lnTo>
                    <a:pt x="378968" y="133730"/>
                  </a:lnTo>
                  <a:lnTo>
                    <a:pt x="373872" y="124372"/>
                  </a:lnTo>
                  <a:lnTo>
                    <a:pt x="373403" y="123862"/>
                  </a:lnTo>
                  <a:close/>
                </a:path>
                <a:path w="833120" h="328294">
                  <a:moveTo>
                    <a:pt x="382143" y="118237"/>
                  </a:moveTo>
                  <a:lnTo>
                    <a:pt x="378968" y="133730"/>
                  </a:lnTo>
                  <a:lnTo>
                    <a:pt x="397450" y="133730"/>
                  </a:lnTo>
                  <a:lnTo>
                    <a:pt x="399923" y="121792"/>
                  </a:lnTo>
                  <a:lnTo>
                    <a:pt x="382143" y="118237"/>
                  </a:lnTo>
                  <a:close/>
                </a:path>
                <a:path w="833120" h="328294">
                  <a:moveTo>
                    <a:pt x="504025" y="242824"/>
                  </a:moveTo>
                  <a:lnTo>
                    <a:pt x="485648" y="242824"/>
                  </a:lnTo>
                  <a:lnTo>
                    <a:pt x="482091" y="259968"/>
                  </a:lnTo>
                  <a:lnTo>
                    <a:pt x="499745" y="263525"/>
                  </a:lnTo>
                  <a:lnTo>
                    <a:pt x="504025" y="242824"/>
                  </a:lnTo>
                  <a:close/>
                </a:path>
                <a:path w="833120" h="328294">
                  <a:moveTo>
                    <a:pt x="429640" y="128015"/>
                  </a:moveTo>
                  <a:lnTo>
                    <a:pt x="414782" y="199897"/>
                  </a:lnTo>
                  <a:lnTo>
                    <a:pt x="413003" y="208279"/>
                  </a:lnTo>
                  <a:lnTo>
                    <a:pt x="412223" y="213740"/>
                  </a:lnTo>
                  <a:lnTo>
                    <a:pt x="426465" y="247014"/>
                  </a:lnTo>
                  <a:lnTo>
                    <a:pt x="431800" y="250825"/>
                  </a:lnTo>
                  <a:lnTo>
                    <a:pt x="437896" y="253491"/>
                  </a:lnTo>
                  <a:lnTo>
                    <a:pt x="444753" y="254888"/>
                  </a:lnTo>
                  <a:lnTo>
                    <a:pt x="456037" y="255932"/>
                  </a:lnTo>
                  <a:lnTo>
                    <a:pt x="466629" y="254285"/>
                  </a:lnTo>
                  <a:lnTo>
                    <a:pt x="476507" y="249924"/>
                  </a:lnTo>
                  <a:lnTo>
                    <a:pt x="485648" y="242824"/>
                  </a:lnTo>
                  <a:lnTo>
                    <a:pt x="504025" y="242824"/>
                  </a:lnTo>
                  <a:lnTo>
                    <a:pt x="504603" y="240029"/>
                  </a:lnTo>
                  <a:lnTo>
                    <a:pt x="458088" y="240029"/>
                  </a:lnTo>
                  <a:lnTo>
                    <a:pt x="452247" y="238759"/>
                  </a:lnTo>
                  <a:lnTo>
                    <a:pt x="432943" y="217424"/>
                  </a:lnTo>
                  <a:lnTo>
                    <a:pt x="432815" y="213740"/>
                  </a:lnTo>
                  <a:lnTo>
                    <a:pt x="433832" y="206755"/>
                  </a:lnTo>
                  <a:lnTo>
                    <a:pt x="435990" y="196468"/>
                  </a:lnTo>
                  <a:lnTo>
                    <a:pt x="449325" y="132079"/>
                  </a:lnTo>
                  <a:lnTo>
                    <a:pt x="429640" y="128015"/>
                  </a:lnTo>
                  <a:close/>
                </a:path>
                <a:path w="833120" h="328294">
                  <a:moveTo>
                    <a:pt x="504063" y="143382"/>
                  </a:moveTo>
                  <a:lnTo>
                    <a:pt x="489203" y="215518"/>
                  </a:lnTo>
                  <a:lnTo>
                    <a:pt x="458088" y="240029"/>
                  </a:lnTo>
                  <a:lnTo>
                    <a:pt x="504603" y="240029"/>
                  </a:lnTo>
                  <a:lnTo>
                    <a:pt x="523748" y="147446"/>
                  </a:lnTo>
                  <a:lnTo>
                    <a:pt x="504063" y="143382"/>
                  </a:lnTo>
                  <a:close/>
                </a:path>
                <a:path w="833120" h="328294">
                  <a:moveTo>
                    <a:pt x="590460" y="159553"/>
                  </a:moveTo>
                  <a:lnTo>
                    <a:pt x="551233" y="176555"/>
                  </a:lnTo>
                  <a:lnTo>
                    <a:pt x="535177" y="211327"/>
                  </a:lnTo>
                  <a:lnTo>
                    <a:pt x="533340" y="224922"/>
                  </a:lnTo>
                  <a:lnTo>
                    <a:pt x="533653" y="235203"/>
                  </a:lnTo>
                  <a:lnTo>
                    <a:pt x="556133" y="273875"/>
                  </a:lnTo>
                  <a:lnTo>
                    <a:pt x="587942" y="283848"/>
                  </a:lnTo>
                  <a:lnTo>
                    <a:pt x="597090" y="283845"/>
                  </a:lnTo>
                  <a:lnTo>
                    <a:pt x="628606" y="267842"/>
                  </a:lnTo>
                  <a:lnTo>
                    <a:pt x="588772" y="267842"/>
                  </a:lnTo>
                  <a:lnTo>
                    <a:pt x="581660" y="266318"/>
                  </a:lnTo>
                  <a:lnTo>
                    <a:pt x="554466" y="237204"/>
                  </a:lnTo>
                  <a:lnTo>
                    <a:pt x="553952" y="228846"/>
                  </a:lnTo>
                  <a:lnTo>
                    <a:pt x="554736" y="219582"/>
                  </a:lnTo>
                  <a:lnTo>
                    <a:pt x="644208" y="219582"/>
                  </a:lnTo>
                  <a:lnTo>
                    <a:pt x="644314" y="217042"/>
                  </a:lnTo>
                  <a:lnTo>
                    <a:pt x="623951" y="217042"/>
                  </a:lnTo>
                  <a:lnTo>
                    <a:pt x="559181" y="203707"/>
                  </a:lnTo>
                  <a:lnTo>
                    <a:pt x="592441" y="176375"/>
                  </a:lnTo>
                  <a:lnTo>
                    <a:pt x="630652" y="176375"/>
                  </a:lnTo>
                  <a:lnTo>
                    <a:pt x="630449" y="176107"/>
                  </a:lnTo>
                  <a:lnTo>
                    <a:pt x="622506" y="169306"/>
                  </a:lnTo>
                  <a:lnTo>
                    <a:pt x="613062" y="164244"/>
                  </a:lnTo>
                  <a:lnTo>
                    <a:pt x="602107" y="160908"/>
                  </a:lnTo>
                  <a:lnTo>
                    <a:pt x="590460" y="159553"/>
                  </a:lnTo>
                  <a:close/>
                </a:path>
                <a:path w="833120" h="328294">
                  <a:moveTo>
                    <a:pt x="617093" y="248792"/>
                  </a:moveTo>
                  <a:lnTo>
                    <a:pt x="588772" y="267842"/>
                  </a:lnTo>
                  <a:lnTo>
                    <a:pt x="628606" y="267842"/>
                  </a:lnTo>
                  <a:lnTo>
                    <a:pt x="632287" y="263382"/>
                  </a:lnTo>
                  <a:lnTo>
                    <a:pt x="636904" y="255524"/>
                  </a:lnTo>
                  <a:lnTo>
                    <a:pt x="617093" y="248792"/>
                  </a:lnTo>
                  <a:close/>
                </a:path>
                <a:path w="833120" h="328294">
                  <a:moveTo>
                    <a:pt x="644208" y="219582"/>
                  </a:moveTo>
                  <a:lnTo>
                    <a:pt x="554736" y="219582"/>
                  </a:lnTo>
                  <a:lnTo>
                    <a:pt x="641223" y="237489"/>
                  </a:lnTo>
                  <a:lnTo>
                    <a:pt x="641858" y="235203"/>
                  </a:lnTo>
                  <a:lnTo>
                    <a:pt x="642493" y="232282"/>
                  </a:lnTo>
                  <a:lnTo>
                    <a:pt x="644208" y="219582"/>
                  </a:lnTo>
                  <a:close/>
                </a:path>
                <a:path w="833120" h="328294">
                  <a:moveTo>
                    <a:pt x="630652" y="176375"/>
                  </a:moveTo>
                  <a:lnTo>
                    <a:pt x="592441" y="176375"/>
                  </a:lnTo>
                  <a:lnTo>
                    <a:pt x="599059" y="177164"/>
                  </a:lnTo>
                  <a:lnTo>
                    <a:pt x="606010" y="179331"/>
                  </a:lnTo>
                  <a:lnTo>
                    <a:pt x="625094" y="207137"/>
                  </a:lnTo>
                  <a:lnTo>
                    <a:pt x="623951" y="217042"/>
                  </a:lnTo>
                  <a:lnTo>
                    <a:pt x="644314" y="217042"/>
                  </a:lnTo>
                  <a:lnTo>
                    <a:pt x="644032" y="205993"/>
                  </a:lnTo>
                  <a:lnTo>
                    <a:pt x="641546" y="194706"/>
                  </a:lnTo>
                  <a:lnTo>
                    <a:pt x="636904" y="184657"/>
                  </a:lnTo>
                  <a:lnTo>
                    <a:pt x="630652" y="176375"/>
                  </a:lnTo>
                  <a:close/>
                </a:path>
                <a:path w="833120" h="328294">
                  <a:moveTo>
                    <a:pt x="653161" y="259079"/>
                  </a:moveTo>
                  <a:lnTo>
                    <a:pt x="668192" y="295650"/>
                  </a:lnTo>
                  <a:lnTo>
                    <a:pt x="708199" y="308165"/>
                  </a:lnTo>
                  <a:lnTo>
                    <a:pt x="714448" y="307883"/>
                  </a:lnTo>
                  <a:lnTo>
                    <a:pt x="720471" y="306958"/>
                  </a:lnTo>
                  <a:lnTo>
                    <a:pt x="728345" y="305307"/>
                  </a:lnTo>
                  <a:lnTo>
                    <a:pt x="734822" y="302005"/>
                  </a:lnTo>
                  <a:lnTo>
                    <a:pt x="739775" y="296925"/>
                  </a:lnTo>
                  <a:lnTo>
                    <a:pt x="744464" y="292353"/>
                  </a:lnTo>
                  <a:lnTo>
                    <a:pt x="707263" y="292353"/>
                  </a:lnTo>
                  <a:lnTo>
                    <a:pt x="698246" y="290449"/>
                  </a:lnTo>
                  <a:lnTo>
                    <a:pt x="689356" y="288670"/>
                  </a:lnTo>
                  <a:lnTo>
                    <a:pt x="682751" y="285114"/>
                  </a:lnTo>
                  <a:lnTo>
                    <a:pt x="678561" y="279907"/>
                  </a:lnTo>
                  <a:lnTo>
                    <a:pt x="674497" y="274700"/>
                  </a:lnTo>
                  <a:lnTo>
                    <a:pt x="672754" y="268227"/>
                  </a:lnTo>
                  <a:lnTo>
                    <a:pt x="672864" y="265811"/>
                  </a:lnTo>
                  <a:lnTo>
                    <a:pt x="673226" y="260095"/>
                  </a:lnTo>
                  <a:lnTo>
                    <a:pt x="653161" y="259079"/>
                  </a:lnTo>
                  <a:close/>
                </a:path>
                <a:path w="833120" h="328294">
                  <a:moveTo>
                    <a:pt x="704596" y="183006"/>
                  </a:moveTo>
                  <a:lnTo>
                    <a:pt x="699008" y="183387"/>
                  </a:lnTo>
                  <a:lnTo>
                    <a:pt x="693420" y="183895"/>
                  </a:lnTo>
                  <a:lnTo>
                    <a:pt x="688848" y="184912"/>
                  </a:lnTo>
                  <a:lnTo>
                    <a:pt x="685291" y="186562"/>
                  </a:lnTo>
                  <a:lnTo>
                    <a:pt x="680593" y="188594"/>
                  </a:lnTo>
                  <a:lnTo>
                    <a:pt x="676656" y="191642"/>
                  </a:lnTo>
                  <a:lnTo>
                    <a:pt x="670051" y="199516"/>
                  </a:lnTo>
                  <a:lnTo>
                    <a:pt x="667893" y="204088"/>
                  </a:lnTo>
                  <a:lnTo>
                    <a:pt x="665734" y="214883"/>
                  </a:lnTo>
                  <a:lnTo>
                    <a:pt x="665988" y="220344"/>
                  </a:lnTo>
                  <a:lnTo>
                    <a:pt x="696970" y="250324"/>
                  </a:lnTo>
                  <a:lnTo>
                    <a:pt x="716534" y="259841"/>
                  </a:lnTo>
                  <a:lnTo>
                    <a:pt x="722757" y="263525"/>
                  </a:lnTo>
                  <a:lnTo>
                    <a:pt x="725170" y="265811"/>
                  </a:lnTo>
                  <a:lnTo>
                    <a:pt x="728472" y="269113"/>
                  </a:lnTo>
                  <a:lnTo>
                    <a:pt x="729614" y="273050"/>
                  </a:lnTo>
                  <a:lnTo>
                    <a:pt x="727710" y="282447"/>
                  </a:lnTo>
                  <a:lnTo>
                    <a:pt x="724662" y="286384"/>
                  </a:lnTo>
                  <a:lnTo>
                    <a:pt x="719582" y="289051"/>
                  </a:lnTo>
                  <a:lnTo>
                    <a:pt x="714375" y="291845"/>
                  </a:lnTo>
                  <a:lnTo>
                    <a:pt x="707263" y="292353"/>
                  </a:lnTo>
                  <a:lnTo>
                    <a:pt x="744464" y="292353"/>
                  </a:lnTo>
                  <a:lnTo>
                    <a:pt x="744854" y="291972"/>
                  </a:lnTo>
                  <a:lnTo>
                    <a:pt x="748029" y="286130"/>
                  </a:lnTo>
                  <a:lnTo>
                    <a:pt x="749426" y="279653"/>
                  </a:lnTo>
                  <a:lnTo>
                    <a:pt x="750824" y="272922"/>
                  </a:lnTo>
                  <a:lnTo>
                    <a:pt x="750443" y="266953"/>
                  </a:lnTo>
                  <a:lnTo>
                    <a:pt x="748157" y="261874"/>
                  </a:lnTo>
                  <a:lnTo>
                    <a:pt x="745998" y="256666"/>
                  </a:lnTo>
                  <a:lnTo>
                    <a:pt x="695578" y="226187"/>
                  </a:lnTo>
                  <a:lnTo>
                    <a:pt x="693801" y="225043"/>
                  </a:lnTo>
                  <a:lnTo>
                    <a:pt x="690626" y="222884"/>
                  </a:lnTo>
                  <a:lnTo>
                    <a:pt x="688466" y="220725"/>
                  </a:lnTo>
                  <a:lnTo>
                    <a:pt x="687324" y="218186"/>
                  </a:lnTo>
                  <a:lnTo>
                    <a:pt x="686181" y="215900"/>
                  </a:lnTo>
                  <a:lnTo>
                    <a:pt x="705612" y="199136"/>
                  </a:lnTo>
                  <a:lnTo>
                    <a:pt x="747559" y="199136"/>
                  </a:lnTo>
                  <a:lnTo>
                    <a:pt x="745998" y="197484"/>
                  </a:lnTo>
                  <a:lnTo>
                    <a:pt x="739648" y="193547"/>
                  </a:lnTo>
                  <a:lnTo>
                    <a:pt x="733298" y="189483"/>
                  </a:lnTo>
                  <a:lnTo>
                    <a:pt x="725677" y="186436"/>
                  </a:lnTo>
                  <a:lnTo>
                    <a:pt x="716534" y="184530"/>
                  </a:lnTo>
                  <a:lnTo>
                    <a:pt x="710438" y="183387"/>
                  </a:lnTo>
                  <a:lnTo>
                    <a:pt x="704596" y="183006"/>
                  </a:lnTo>
                  <a:close/>
                </a:path>
                <a:path w="833120" h="328294">
                  <a:moveTo>
                    <a:pt x="747559" y="199136"/>
                  </a:moveTo>
                  <a:lnTo>
                    <a:pt x="705612" y="199136"/>
                  </a:lnTo>
                  <a:lnTo>
                    <a:pt x="722249" y="202691"/>
                  </a:lnTo>
                  <a:lnTo>
                    <a:pt x="727837" y="205486"/>
                  </a:lnTo>
                  <a:lnTo>
                    <a:pt x="731265" y="209803"/>
                  </a:lnTo>
                  <a:lnTo>
                    <a:pt x="734822" y="213994"/>
                  </a:lnTo>
                  <a:lnTo>
                    <a:pt x="736271" y="218947"/>
                  </a:lnTo>
                  <a:lnTo>
                    <a:pt x="736250" y="220725"/>
                  </a:lnTo>
                  <a:lnTo>
                    <a:pt x="735964" y="225297"/>
                  </a:lnTo>
                  <a:lnTo>
                    <a:pt x="755776" y="226694"/>
                  </a:lnTo>
                  <a:lnTo>
                    <a:pt x="756089" y="220344"/>
                  </a:lnTo>
                  <a:lnTo>
                    <a:pt x="756038" y="218186"/>
                  </a:lnTo>
                  <a:lnTo>
                    <a:pt x="755141" y="212470"/>
                  </a:lnTo>
                  <a:lnTo>
                    <a:pt x="752728" y="207263"/>
                  </a:lnTo>
                  <a:lnTo>
                    <a:pt x="750443" y="202183"/>
                  </a:lnTo>
                  <a:lnTo>
                    <a:pt x="747559" y="199136"/>
                  </a:lnTo>
                  <a:close/>
                </a:path>
                <a:path w="833120" h="328294">
                  <a:moveTo>
                    <a:pt x="778890" y="200278"/>
                  </a:moveTo>
                  <a:lnTo>
                    <a:pt x="775715" y="215518"/>
                  </a:lnTo>
                  <a:lnTo>
                    <a:pt x="790194" y="218566"/>
                  </a:lnTo>
                  <a:lnTo>
                    <a:pt x="773938" y="297052"/>
                  </a:lnTo>
                  <a:lnTo>
                    <a:pt x="800735" y="327405"/>
                  </a:lnTo>
                  <a:lnTo>
                    <a:pt x="805814" y="327787"/>
                  </a:lnTo>
                  <a:lnTo>
                    <a:pt x="811529" y="327787"/>
                  </a:lnTo>
                  <a:lnTo>
                    <a:pt x="812291" y="309879"/>
                  </a:lnTo>
                  <a:lnTo>
                    <a:pt x="808609" y="309625"/>
                  </a:lnTo>
                  <a:lnTo>
                    <a:pt x="805688" y="309244"/>
                  </a:lnTo>
                  <a:lnTo>
                    <a:pt x="803528" y="308863"/>
                  </a:lnTo>
                  <a:lnTo>
                    <a:pt x="800608" y="308228"/>
                  </a:lnTo>
                  <a:lnTo>
                    <a:pt x="798449" y="307339"/>
                  </a:lnTo>
                  <a:lnTo>
                    <a:pt x="797178" y="306069"/>
                  </a:lnTo>
                  <a:lnTo>
                    <a:pt x="795782" y="304800"/>
                  </a:lnTo>
                  <a:lnTo>
                    <a:pt x="794893" y="303275"/>
                  </a:lnTo>
                  <a:lnTo>
                    <a:pt x="794131" y="299719"/>
                  </a:lnTo>
                  <a:lnTo>
                    <a:pt x="794512" y="296037"/>
                  </a:lnTo>
                  <a:lnTo>
                    <a:pt x="795782" y="290449"/>
                  </a:lnTo>
                  <a:lnTo>
                    <a:pt x="809751" y="222630"/>
                  </a:lnTo>
                  <a:lnTo>
                    <a:pt x="830403" y="222630"/>
                  </a:lnTo>
                  <a:lnTo>
                    <a:pt x="832738" y="211327"/>
                  </a:lnTo>
                  <a:lnTo>
                    <a:pt x="812926" y="207263"/>
                  </a:lnTo>
                  <a:lnTo>
                    <a:pt x="813767" y="203200"/>
                  </a:lnTo>
                  <a:lnTo>
                    <a:pt x="793369" y="203200"/>
                  </a:lnTo>
                  <a:lnTo>
                    <a:pt x="778890" y="200278"/>
                  </a:lnTo>
                  <a:close/>
                </a:path>
                <a:path w="833120" h="328294">
                  <a:moveTo>
                    <a:pt x="830403" y="222630"/>
                  </a:moveTo>
                  <a:lnTo>
                    <a:pt x="809751" y="222630"/>
                  </a:lnTo>
                  <a:lnTo>
                    <a:pt x="829563" y="226694"/>
                  </a:lnTo>
                  <a:lnTo>
                    <a:pt x="830403" y="222630"/>
                  </a:lnTo>
                  <a:close/>
                </a:path>
                <a:path w="833120" h="328294">
                  <a:moveTo>
                    <a:pt x="821309" y="166750"/>
                  </a:moveTo>
                  <a:lnTo>
                    <a:pt x="799338" y="174497"/>
                  </a:lnTo>
                  <a:lnTo>
                    <a:pt x="793369" y="203200"/>
                  </a:lnTo>
                  <a:lnTo>
                    <a:pt x="813767" y="203200"/>
                  </a:lnTo>
                  <a:lnTo>
                    <a:pt x="821309" y="16675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52217" y="2875787"/>
              <a:ext cx="1971675" cy="1473835"/>
            </a:xfrm>
            <a:custGeom>
              <a:avLst/>
              <a:gdLst/>
              <a:ahLst/>
              <a:cxnLst/>
              <a:rect l="l" t="t" r="r" b="b"/>
              <a:pathLst>
                <a:path w="1971675" h="1473835">
                  <a:moveTo>
                    <a:pt x="1969389" y="1162812"/>
                  </a:moveTo>
                  <a:lnTo>
                    <a:pt x="1957565" y="1152271"/>
                  </a:lnTo>
                  <a:lnTo>
                    <a:pt x="1905762" y="1106043"/>
                  </a:lnTo>
                  <a:lnTo>
                    <a:pt x="1897494" y="1136751"/>
                  </a:lnTo>
                  <a:lnTo>
                    <a:pt x="3302" y="623316"/>
                  </a:lnTo>
                  <a:lnTo>
                    <a:pt x="0" y="635508"/>
                  </a:lnTo>
                  <a:lnTo>
                    <a:pt x="1894205" y="1148981"/>
                  </a:lnTo>
                  <a:lnTo>
                    <a:pt x="1885950" y="1179703"/>
                  </a:lnTo>
                  <a:lnTo>
                    <a:pt x="1969389" y="1162812"/>
                  </a:lnTo>
                  <a:close/>
                </a:path>
                <a:path w="1971675" h="1473835">
                  <a:moveTo>
                    <a:pt x="1970786" y="470789"/>
                  </a:moveTo>
                  <a:lnTo>
                    <a:pt x="77317" y="30835"/>
                  </a:lnTo>
                  <a:lnTo>
                    <a:pt x="77990" y="27940"/>
                  </a:lnTo>
                  <a:lnTo>
                    <a:pt x="84455" y="0"/>
                  </a:lnTo>
                  <a:lnTo>
                    <a:pt x="1651" y="19812"/>
                  </a:lnTo>
                  <a:lnTo>
                    <a:pt x="67310" y="74168"/>
                  </a:lnTo>
                  <a:lnTo>
                    <a:pt x="74447" y="43268"/>
                  </a:lnTo>
                  <a:lnTo>
                    <a:pt x="1967992" y="483235"/>
                  </a:lnTo>
                  <a:lnTo>
                    <a:pt x="1970786" y="470789"/>
                  </a:lnTo>
                  <a:close/>
                </a:path>
                <a:path w="1971675" h="1473835">
                  <a:moveTo>
                    <a:pt x="1971167" y="1461516"/>
                  </a:moveTo>
                  <a:lnTo>
                    <a:pt x="76631" y="911237"/>
                  </a:lnTo>
                  <a:lnTo>
                    <a:pt x="77660" y="907669"/>
                  </a:lnTo>
                  <a:lnTo>
                    <a:pt x="85471" y="880745"/>
                  </a:lnTo>
                  <a:lnTo>
                    <a:pt x="1651" y="896112"/>
                  </a:lnTo>
                  <a:lnTo>
                    <a:pt x="64262" y="953897"/>
                  </a:lnTo>
                  <a:lnTo>
                    <a:pt x="73088" y="923429"/>
                  </a:lnTo>
                  <a:lnTo>
                    <a:pt x="1967611" y="1473708"/>
                  </a:lnTo>
                  <a:lnTo>
                    <a:pt x="1971167" y="146151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4238" y="3040125"/>
              <a:ext cx="984805" cy="40041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459480" y="3481831"/>
              <a:ext cx="830580" cy="355600"/>
            </a:xfrm>
            <a:custGeom>
              <a:avLst/>
              <a:gdLst/>
              <a:ahLst/>
              <a:cxnLst/>
              <a:rect l="l" t="t" r="r" b="b"/>
              <a:pathLst>
                <a:path w="830579" h="355600">
                  <a:moveTo>
                    <a:pt x="145165" y="93598"/>
                  </a:moveTo>
                  <a:lnTo>
                    <a:pt x="38354" y="93598"/>
                  </a:lnTo>
                  <a:lnTo>
                    <a:pt x="68072" y="100837"/>
                  </a:lnTo>
                  <a:lnTo>
                    <a:pt x="72009" y="101980"/>
                  </a:lnTo>
                  <a:lnTo>
                    <a:pt x="95376" y="133905"/>
                  </a:lnTo>
                  <a:lnTo>
                    <a:pt x="113665" y="186816"/>
                  </a:lnTo>
                  <a:lnTo>
                    <a:pt x="140081" y="193166"/>
                  </a:lnTo>
                  <a:lnTo>
                    <a:pt x="123062" y="143255"/>
                  </a:lnTo>
                  <a:lnTo>
                    <a:pt x="99949" y="106806"/>
                  </a:lnTo>
                  <a:lnTo>
                    <a:pt x="116948" y="106806"/>
                  </a:lnTo>
                  <a:lnTo>
                    <a:pt x="121158" y="106425"/>
                  </a:lnTo>
                  <a:lnTo>
                    <a:pt x="129917" y="104092"/>
                  </a:lnTo>
                  <a:lnTo>
                    <a:pt x="137414" y="100329"/>
                  </a:lnTo>
                  <a:lnTo>
                    <a:pt x="143676" y="95353"/>
                  </a:lnTo>
                  <a:lnTo>
                    <a:pt x="145165" y="93598"/>
                  </a:lnTo>
                  <a:close/>
                </a:path>
                <a:path w="830579" h="355600">
                  <a:moveTo>
                    <a:pt x="38862" y="0"/>
                  </a:moveTo>
                  <a:lnTo>
                    <a:pt x="0" y="159003"/>
                  </a:lnTo>
                  <a:lnTo>
                    <a:pt x="21082" y="164083"/>
                  </a:lnTo>
                  <a:lnTo>
                    <a:pt x="38354" y="93598"/>
                  </a:lnTo>
                  <a:lnTo>
                    <a:pt x="145165" y="93598"/>
                  </a:lnTo>
                  <a:lnTo>
                    <a:pt x="148614" y="89534"/>
                  </a:lnTo>
                  <a:lnTo>
                    <a:pt x="105283" y="89534"/>
                  </a:lnTo>
                  <a:lnTo>
                    <a:pt x="97536" y="88772"/>
                  </a:lnTo>
                  <a:lnTo>
                    <a:pt x="71803" y="82399"/>
                  </a:lnTo>
                  <a:lnTo>
                    <a:pt x="42799" y="75310"/>
                  </a:lnTo>
                  <a:lnTo>
                    <a:pt x="55625" y="22732"/>
                  </a:lnTo>
                  <a:lnTo>
                    <a:pt x="127269" y="22732"/>
                  </a:lnTo>
                  <a:lnTo>
                    <a:pt x="119229" y="19962"/>
                  </a:lnTo>
                  <a:lnTo>
                    <a:pt x="109347" y="17271"/>
                  </a:lnTo>
                  <a:lnTo>
                    <a:pt x="38862" y="0"/>
                  </a:lnTo>
                  <a:close/>
                </a:path>
                <a:path w="830579" h="355600">
                  <a:moveTo>
                    <a:pt x="116948" y="106806"/>
                  </a:moveTo>
                  <a:lnTo>
                    <a:pt x="99949" y="106806"/>
                  </a:lnTo>
                  <a:lnTo>
                    <a:pt x="111160" y="107330"/>
                  </a:lnTo>
                  <a:lnTo>
                    <a:pt x="116948" y="106806"/>
                  </a:lnTo>
                  <a:close/>
                </a:path>
                <a:path w="830579" h="355600">
                  <a:moveTo>
                    <a:pt x="127269" y="22732"/>
                  </a:moveTo>
                  <a:lnTo>
                    <a:pt x="55625" y="22732"/>
                  </a:lnTo>
                  <a:lnTo>
                    <a:pt x="105918" y="35051"/>
                  </a:lnTo>
                  <a:lnTo>
                    <a:pt x="114063" y="37532"/>
                  </a:lnTo>
                  <a:lnTo>
                    <a:pt x="135509" y="61594"/>
                  </a:lnTo>
                  <a:lnTo>
                    <a:pt x="132334" y="74294"/>
                  </a:lnTo>
                  <a:lnTo>
                    <a:pt x="105283" y="89534"/>
                  </a:lnTo>
                  <a:lnTo>
                    <a:pt x="148614" y="89534"/>
                  </a:lnTo>
                  <a:lnTo>
                    <a:pt x="156749" y="61467"/>
                  </a:lnTo>
                  <a:lnTo>
                    <a:pt x="156106" y="55133"/>
                  </a:lnTo>
                  <a:lnTo>
                    <a:pt x="127730" y="22891"/>
                  </a:lnTo>
                  <a:lnTo>
                    <a:pt x="127269" y="22732"/>
                  </a:lnTo>
                  <a:close/>
                </a:path>
                <a:path w="830579" h="355600">
                  <a:moveTo>
                    <a:pt x="221501" y="89376"/>
                  </a:moveTo>
                  <a:lnTo>
                    <a:pt x="181681" y="104955"/>
                  </a:lnTo>
                  <a:lnTo>
                    <a:pt x="164465" y="139191"/>
                  </a:lnTo>
                  <a:lnTo>
                    <a:pt x="162135" y="152646"/>
                  </a:lnTo>
                  <a:lnTo>
                    <a:pt x="162136" y="165623"/>
                  </a:lnTo>
                  <a:lnTo>
                    <a:pt x="183118" y="202374"/>
                  </a:lnTo>
                  <a:lnTo>
                    <a:pt x="223694" y="213804"/>
                  </a:lnTo>
                  <a:lnTo>
                    <a:pt x="232229" y="212657"/>
                  </a:lnTo>
                  <a:lnTo>
                    <a:pt x="240157" y="210057"/>
                  </a:lnTo>
                  <a:lnTo>
                    <a:pt x="247396" y="206124"/>
                  </a:lnTo>
                  <a:lnTo>
                    <a:pt x="253873" y="200977"/>
                  </a:lnTo>
                  <a:lnTo>
                    <a:pt x="256998" y="197484"/>
                  </a:lnTo>
                  <a:lnTo>
                    <a:pt x="216027" y="197484"/>
                  </a:lnTo>
                  <a:lnTo>
                    <a:pt x="208787" y="195706"/>
                  </a:lnTo>
                  <a:lnTo>
                    <a:pt x="182753" y="165623"/>
                  </a:lnTo>
                  <a:lnTo>
                    <a:pt x="182518" y="157275"/>
                  </a:lnTo>
                  <a:lnTo>
                    <a:pt x="183642" y="148081"/>
                  </a:lnTo>
                  <a:lnTo>
                    <a:pt x="252857" y="148081"/>
                  </a:lnTo>
                  <a:lnTo>
                    <a:pt x="188595" y="132333"/>
                  </a:lnTo>
                  <a:lnTo>
                    <a:pt x="222867" y="106243"/>
                  </a:lnTo>
                  <a:lnTo>
                    <a:pt x="259745" y="106243"/>
                  </a:lnTo>
                  <a:lnTo>
                    <a:pt x="253174" y="100202"/>
                  </a:lnTo>
                  <a:lnTo>
                    <a:pt x="243935" y="94825"/>
                  </a:lnTo>
                  <a:lnTo>
                    <a:pt x="233172" y="91185"/>
                  </a:lnTo>
                  <a:lnTo>
                    <a:pt x="221501" y="89376"/>
                  </a:lnTo>
                  <a:close/>
                </a:path>
                <a:path w="830579" h="355600">
                  <a:moveTo>
                    <a:pt x="244983" y="179577"/>
                  </a:moveTo>
                  <a:lnTo>
                    <a:pt x="240030" y="187070"/>
                  </a:lnTo>
                  <a:lnTo>
                    <a:pt x="234569" y="192023"/>
                  </a:lnTo>
                  <a:lnTo>
                    <a:pt x="222631" y="197103"/>
                  </a:lnTo>
                  <a:lnTo>
                    <a:pt x="216027" y="197484"/>
                  </a:lnTo>
                  <a:lnTo>
                    <a:pt x="256998" y="197484"/>
                  </a:lnTo>
                  <a:lnTo>
                    <a:pt x="259588" y="194591"/>
                  </a:lnTo>
                  <a:lnTo>
                    <a:pt x="264541" y="186943"/>
                  </a:lnTo>
                  <a:lnTo>
                    <a:pt x="244983" y="179577"/>
                  </a:lnTo>
                  <a:close/>
                </a:path>
                <a:path w="830579" h="355600">
                  <a:moveTo>
                    <a:pt x="259745" y="106243"/>
                  </a:moveTo>
                  <a:lnTo>
                    <a:pt x="222867" y="106243"/>
                  </a:lnTo>
                  <a:lnTo>
                    <a:pt x="229489" y="107314"/>
                  </a:lnTo>
                  <a:lnTo>
                    <a:pt x="236341" y="109743"/>
                  </a:lnTo>
                  <a:lnTo>
                    <a:pt x="254381" y="138175"/>
                  </a:lnTo>
                  <a:lnTo>
                    <a:pt x="252857" y="148081"/>
                  </a:lnTo>
                  <a:lnTo>
                    <a:pt x="183642" y="148081"/>
                  </a:lnTo>
                  <a:lnTo>
                    <a:pt x="269494" y="169036"/>
                  </a:lnTo>
                  <a:lnTo>
                    <a:pt x="270129" y="166750"/>
                  </a:lnTo>
                  <a:lnTo>
                    <a:pt x="270658" y="165004"/>
                  </a:lnTo>
                  <a:lnTo>
                    <a:pt x="270891" y="163956"/>
                  </a:lnTo>
                  <a:lnTo>
                    <a:pt x="273224" y="150242"/>
                  </a:lnTo>
                  <a:lnTo>
                    <a:pt x="273367" y="137683"/>
                  </a:lnTo>
                  <a:lnTo>
                    <a:pt x="271319" y="126291"/>
                  </a:lnTo>
                  <a:lnTo>
                    <a:pt x="267081" y="116077"/>
                  </a:lnTo>
                  <a:lnTo>
                    <a:pt x="260889" y="107295"/>
                  </a:lnTo>
                  <a:lnTo>
                    <a:pt x="259745" y="106243"/>
                  </a:lnTo>
                  <a:close/>
                </a:path>
                <a:path w="830579" h="355600">
                  <a:moveTo>
                    <a:pt x="377051" y="233044"/>
                  </a:moveTo>
                  <a:lnTo>
                    <a:pt x="356362" y="233044"/>
                  </a:lnTo>
                  <a:lnTo>
                    <a:pt x="342646" y="289432"/>
                  </a:lnTo>
                  <a:lnTo>
                    <a:pt x="362077" y="294258"/>
                  </a:lnTo>
                  <a:lnTo>
                    <a:pt x="377051" y="233044"/>
                  </a:lnTo>
                  <a:close/>
                </a:path>
                <a:path w="830579" h="355600">
                  <a:moveTo>
                    <a:pt x="336962" y="118363"/>
                  </a:moveTo>
                  <a:lnTo>
                    <a:pt x="301117" y="137413"/>
                  </a:lnTo>
                  <a:lnTo>
                    <a:pt x="285122" y="180746"/>
                  </a:lnTo>
                  <a:lnTo>
                    <a:pt x="284956" y="193405"/>
                  </a:lnTo>
                  <a:lnTo>
                    <a:pt x="287027" y="204991"/>
                  </a:lnTo>
                  <a:lnTo>
                    <a:pt x="312965" y="237110"/>
                  </a:lnTo>
                  <a:lnTo>
                    <a:pt x="328803" y="242061"/>
                  </a:lnTo>
                  <a:lnTo>
                    <a:pt x="334899" y="242061"/>
                  </a:lnTo>
                  <a:lnTo>
                    <a:pt x="340995" y="240537"/>
                  </a:lnTo>
                  <a:lnTo>
                    <a:pt x="347218" y="239140"/>
                  </a:lnTo>
                  <a:lnTo>
                    <a:pt x="352298" y="236600"/>
                  </a:lnTo>
                  <a:lnTo>
                    <a:pt x="356362" y="233044"/>
                  </a:lnTo>
                  <a:lnTo>
                    <a:pt x="377051" y="233044"/>
                  </a:lnTo>
                  <a:lnTo>
                    <a:pt x="378841" y="225726"/>
                  </a:lnTo>
                  <a:lnTo>
                    <a:pt x="334311" y="225726"/>
                  </a:lnTo>
                  <a:lnTo>
                    <a:pt x="328168" y="224916"/>
                  </a:lnTo>
                  <a:lnTo>
                    <a:pt x="304958" y="192738"/>
                  </a:lnTo>
                  <a:lnTo>
                    <a:pt x="305411" y="183294"/>
                  </a:lnTo>
                  <a:lnTo>
                    <a:pt x="319028" y="146387"/>
                  </a:lnTo>
                  <a:lnTo>
                    <a:pt x="342324" y="134830"/>
                  </a:lnTo>
                  <a:lnTo>
                    <a:pt x="373498" y="134830"/>
                  </a:lnTo>
                  <a:lnTo>
                    <a:pt x="368506" y="129000"/>
                  </a:lnTo>
                  <a:lnTo>
                    <a:pt x="360352" y="123404"/>
                  </a:lnTo>
                  <a:lnTo>
                    <a:pt x="350520" y="119760"/>
                  </a:lnTo>
                  <a:lnTo>
                    <a:pt x="343705" y="118598"/>
                  </a:lnTo>
                  <a:lnTo>
                    <a:pt x="336962" y="118363"/>
                  </a:lnTo>
                  <a:close/>
                </a:path>
                <a:path w="830579" h="355600">
                  <a:moveTo>
                    <a:pt x="373498" y="134830"/>
                  </a:moveTo>
                  <a:lnTo>
                    <a:pt x="342324" y="134830"/>
                  </a:lnTo>
                  <a:lnTo>
                    <a:pt x="348615" y="135635"/>
                  </a:lnTo>
                  <a:lnTo>
                    <a:pt x="354615" y="137902"/>
                  </a:lnTo>
                  <a:lnTo>
                    <a:pt x="371601" y="168894"/>
                  </a:lnTo>
                  <a:lnTo>
                    <a:pt x="371082" y="178675"/>
                  </a:lnTo>
                  <a:lnTo>
                    <a:pt x="357578" y="214560"/>
                  </a:lnTo>
                  <a:lnTo>
                    <a:pt x="334311" y="225726"/>
                  </a:lnTo>
                  <a:lnTo>
                    <a:pt x="378841" y="225726"/>
                  </a:lnTo>
                  <a:lnTo>
                    <a:pt x="398332" y="146049"/>
                  </a:lnTo>
                  <a:lnTo>
                    <a:pt x="379730" y="146049"/>
                  </a:lnTo>
                  <a:lnTo>
                    <a:pt x="374969" y="136548"/>
                  </a:lnTo>
                  <a:lnTo>
                    <a:pt x="373498" y="134830"/>
                  </a:lnTo>
                  <a:close/>
                </a:path>
                <a:path w="830579" h="355600">
                  <a:moveTo>
                    <a:pt x="383413" y="130682"/>
                  </a:moveTo>
                  <a:lnTo>
                    <a:pt x="379730" y="146049"/>
                  </a:lnTo>
                  <a:lnTo>
                    <a:pt x="398332" y="146049"/>
                  </a:lnTo>
                  <a:lnTo>
                    <a:pt x="401066" y="134873"/>
                  </a:lnTo>
                  <a:lnTo>
                    <a:pt x="383413" y="130682"/>
                  </a:lnTo>
                  <a:close/>
                </a:path>
                <a:path w="830579" h="355600">
                  <a:moveTo>
                    <a:pt x="500950" y="258952"/>
                  </a:moveTo>
                  <a:lnTo>
                    <a:pt x="482473" y="258952"/>
                  </a:lnTo>
                  <a:lnTo>
                    <a:pt x="478282" y="275843"/>
                  </a:lnTo>
                  <a:lnTo>
                    <a:pt x="495808" y="280034"/>
                  </a:lnTo>
                  <a:lnTo>
                    <a:pt x="500950" y="258952"/>
                  </a:lnTo>
                  <a:close/>
                </a:path>
                <a:path w="830579" h="355600">
                  <a:moveTo>
                    <a:pt x="430530" y="142112"/>
                  </a:moveTo>
                  <a:lnTo>
                    <a:pt x="411075" y="221868"/>
                  </a:lnTo>
                  <a:lnTo>
                    <a:pt x="409956" y="227964"/>
                  </a:lnTo>
                  <a:lnTo>
                    <a:pt x="409829" y="232028"/>
                  </a:lnTo>
                  <a:lnTo>
                    <a:pt x="409575" y="237997"/>
                  </a:lnTo>
                  <a:lnTo>
                    <a:pt x="410464" y="243331"/>
                  </a:lnTo>
                  <a:lnTo>
                    <a:pt x="412369" y="247903"/>
                  </a:lnTo>
                  <a:lnTo>
                    <a:pt x="414274" y="252602"/>
                  </a:lnTo>
                  <a:lnTo>
                    <a:pt x="452415" y="270972"/>
                  </a:lnTo>
                  <a:lnTo>
                    <a:pt x="463026" y="269700"/>
                  </a:lnTo>
                  <a:lnTo>
                    <a:pt x="473041" y="265689"/>
                  </a:lnTo>
                  <a:lnTo>
                    <a:pt x="482473" y="258952"/>
                  </a:lnTo>
                  <a:lnTo>
                    <a:pt x="500950" y="258952"/>
                  </a:lnTo>
                  <a:lnTo>
                    <a:pt x="501910" y="255015"/>
                  </a:lnTo>
                  <a:lnTo>
                    <a:pt x="455041" y="255015"/>
                  </a:lnTo>
                  <a:lnTo>
                    <a:pt x="443357" y="252221"/>
                  </a:lnTo>
                  <a:lnTo>
                    <a:pt x="438785" y="249554"/>
                  </a:lnTo>
                  <a:lnTo>
                    <a:pt x="435483" y="245617"/>
                  </a:lnTo>
                  <a:lnTo>
                    <a:pt x="432181" y="241807"/>
                  </a:lnTo>
                  <a:lnTo>
                    <a:pt x="430657" y="237108"/>
                  </a:lnTo>
                  <a:lnTo>
                    <a:pt x="430657" y="227964"/>
                  </a:lnTo>
                  <a:lnTo>
                    <a:pt x="431927" y="220979"/>
                  </a:lnTo>
                  <a:lnTo>
                    <a:pt x="434467" y="210819"/>
                  </a:lnTo>
                  <a:lnTo>
                    <a:pt x="450088" y="146938"/>
                  </a:lnTo>
                  <a:lnTo>
                    <a:pt x="430530" y="142112"/>
                  </a:lnTo>
                  <a:close/>
                </a:path>
                <a:path w="830579" h="355600">
                  <a:moveTo>
                    <a:pt x="504444" y="160146"/>
                  </a:moveTo>
                  <a:lnTo>
                    <a:pt x="489331" y="221868"/>
                  </a:lnTo>
                  <a:lnTo>
                    <a:pt x="486918" y="231647"/>
                  </a:lnTo>
                  <a:lnTo>
                    <a:pt x="483997" y="238886"/>
                  </a:lnTo>
                  <a:lnTo>
                    <a:pt x="480568" y="243585"/>
                  </a:lnTo>
                  <a:lnTo>
                    <a:pt x="477266" y="248284"/>
                  </a:lnTo>
                  <a:lnTo>
                    <a:pt x="472567" y="251459"/>
                  </a:lnTo>
                  <a:lnTo>
                    <a:pt x="466725" y="253237"/>
                  </a:lnTo>
                  <a:lnTo>
                    <a:pt x="460883" y="254888"/>
                  </a:lnTo>
                  <a:lnTo>
                    <a:pt x="455041" y="255015"/>
                  </a:lnTo>
                  <a:lnTo>
                    <a:pt x="501910" y="255015"/>
                  </a:lnTo>
                  <a:lnTo>
                    <a:pt x="523875" y="164972"/>
                  </a:lnTo>
                  <a:lnTo>
                    <a:pt x="504444" y="160146"/>
                  </a:lnTo>
                  <a:close/>
                </a:path>
                <a:path w="830579" h="355600">
                  <a:moveTo>
                    <a:pt x="590129" y="179419"/>
                  </a:moveTo>
                  <a:lnTo>
                    <a:pt x="550360" y="194944"/>
                  </a:lnTo>
                  <a:lnTo>
                    <a:pt x="533019" y="229234"/>
                  </a:lnTo>
                  <a:lnTo>
                    <a:pt x="530709" y="242689"/>
                  </a:lnTo>
                  <a:lnTo>
                    <a:pt x="530756" y="255666"/>
                  </a:lnTo>
                  <a:lnTo>
                    <a:pt x="551783" y="292417"/>
                  </a:lnTo>
                  <a:lnTo>
                    <a:pt x="592312" y="303847"/>
                  </a:lnTo>
                  <a:lnTo>
                    <a:pt x="600854" y="302700"/>
                  </a:lnTo>
                  <a:lnTo>
                    <a:pt x="608838" y="300100"/>
                  </a:lnTo>
                  <a:lnTo>
                    <a:pt x="616077" y="296167"/>
                  </a:lnTo>
                  <a:lnTo>
                    <a:pt x="622554" y="291020"/>
                  </a:lnTo>
                  <a:lnTo>
                    <a:pt x="625679" y="287527"/>
                  </a:lnTo>
                  <a:lnTo>
                    <a:pt x="584581" y="287527"/>
                  </a:lnTo>
                  <a:lnTo>
                    <a:pt x="577469" y="285749"/>
                  </a:lnTo>
                  <a:lnTo>
                    <a:pt x="551370" y="255666"/>
                  </a:lnTo>
                  <a:lnTo>
                    <a:pt x="551128" y="247318"/>
                  </a:lnTo>
                  <a:lnTo>
                    <a:pt x="552196" y="238124"/>
                  </a:lnTo>
                  <a:lnTo>
                    <a:pt x="621538" y="238124"/>
                  </a:lnTo>
                  <a:lnTo>
                    <a:pt x="557276" y="222376"/>
                  </a:lnTo>
                  <a:lnTo>
                    <a:pt x="591494" y="196232"/>
                  </a:lnTo>
                  <a:lnTo>
                    <a:pt x="628316" y="196232"/>
                  </a:lnTo>
                  <a:lnTo>
                    <a:pt x="621823" y="190245"/>
                  </a:lnTo>
                  <a:lnTo>
                    <a:pt x="612560" y="184868"/>
                  </a:lnTo>
                  <a:lnTo>
                    <a:pt x="601726" y="181228"/>
                  </a:lnTo>
                  <a:lnTo>
                    <a:pt x="590129" y="179419"/>
                  </a:lnTo>
                  <a:close/>
                </a:path>
                <a:path w="830579" h="355600">
                  <a:moveTo>
                    <a:pt x="613664" y="269620"/>
                  </a:moveTo>
                  <a:lnTo>
                    <a:pt x="608584" y="277113"/>
                  </a:lnTo>
                  <a:lnTo>
                    <a:pt x="603123" y="282066"/>
                  </a:lnTo>
                  <a:lnTo>
                    <a:pt x="591185" y="287146"/>
                  </a:lnTo>
                  <a:lnTo>
                    <a:pt x="584581" y="287527"/>
                  </a:lnTo>
                  <a:lnTo>
                    <a:pt x="625679" y="287527"/>
                  </a:lnTo>
                  <a:lnTo>
                    <a:pt x="628269" y="284634"/>
                  </a:lnTo>
                  <a:lnTo>
                    <a:pt x="633222" y="276986"/>
                  </a:lnTo>
                  <a:lnTo>
                    <a:pt x="613664" y="269620"/>
                  </a:lnTo>
                  <a:close/>
                </a:path>
                <a:path w="830579" h="355600">
                  <a:moveTo>
                    <a:pt x="628316" y="196232"/>
                  </a:moveTo>
                  <a:lnTo>
                    <a:pt x="591494" y="196232"/>
                  </a:lnTo>
                  <a:lnTo>
                    <a:pt x="598043" y="197230"/>
                  </a:lnTo>
                  <a:lnTo>
                    <a:pt x="604950" y="199733"/>
                  </a:lnTo>
                  <a:lnTo>
                    <a:pt x="623062" y="228218"/>
                  </a:lnTo>
                  <a:lnTo>
                    <a:pt x="621538" y="238124"/>
                  </a:lnTo>
                  <a:lnTo>
                    <a:pt x="552196" y="238124"/>
                  </a:lnTo>
                  <a:lnTo>
                    <a:pt x="638175" y="259079"/>
                  </a:lnTo>
                  <a:lnTo>
                    <a:pt x="638810" y="256793"/>
                  </a:lnTo>
                  <a:lnTo>
                    <a:pt x="639445" y="253999"/>
                  </a:lnTo>
                  <a:lnTo>
                    <a:pt x="641850" y="240285"/>
                  </a:lnTo>
                  <a:lnTo>
                    <a:pt x="642016" y="227726"/>
                  </a:lnTo>
                  <a:lnTo>
                    <a:pt x="639945" y="216334"/>
                  </a:lnTo>
                  <a:lnTo>
                    <a:pt x="635635" y="206120"/>
                  </a:lnTo>
                  <a:lnTo>
                    <a:pt x="629515" y="197338"/>
                  </a:lnTo>
                  <a:lnTo>
                    <a:pt x="628316" y="196232"/>
                  </a:lnTo>
                  <a:close/>
                </a:path>
                <a:path w="830579" h="355600">
                  <a:moveTo>
                    <a:pt x="649224" y="281177"/>
                  </a:moveTo>
                  <a:lnTo>
                    <a:pt x="663049" y="318107"/>
                  </a:lnTo>
                  <a:lnTo>
                    <a:pt x="702500" y="332089"/>
                  </a:lnTo>
                  <a:lnTo>
                    <a:pt x="708787" y="332055"/>
                  </a:lnTo>
                  <a:lnTo>
                    <a:pt x="740362" y="316229"/>
                  </a:lnTo>
                  <a:lnTo>
                    <a:pt x="702183" y="316229"/>
                  </a:lnTo>
                  <a:lnTo>
                    <a:pt x="684276" y="311911"/>
                  </a:lnTo>
                  <a:lnTo>
                    <a:pt x="677926" y="308101"/>
                  </a:lnTo>
                  <a:lnTo>
                    <a:pt x="670052" y="297433"/>
                  </a:lnTo>
                  <a:lnTo>
                    <a:pt x="668401" y="290829"/>
                  </a:lnTo>
                  <a:lnTo>
                    <a:pt x="669290" y="282828"/>
                  </a:lnTo>
                  <a:lnTo>
                    <a:pt x="649224" y="281177"/>
                  </a:lnTo>
                  <a:close/>
                </a:path>
                <a:path w="830579" h="355600">
                  <a:moveTo>
                    <a:pt x="703453" y="206882"/>
                  </a:moveTo>
                  <a:lnTo>
                    <a:pt x="692150" y="207390"/>
                  </a:lnTo>
                  <a:lnTo>
                    <a:pt x="687578" y="208279"/>
                  </a:lnTo>
                  <a:lnTo>
                    <a:pt x="684022" y="209803"/>
                  </a:lnTo>
                  <a:lnTo>
                    <a:pt x="679196" y="211708"/>
                  </a:lnTo>
                  <a:lnTo>
                    <a:pt x="675132" y="214502"/>
                  </a:lnTo>
                  <a:lnTo>
                    <a:pt x="668274" y="222122"/>
                  </a:lnTo>
                  <a:lnTo>
                    <a:pt x="665988" y="226567"/>
                  </a:lnTo>
                  <a:lnTo>
                    <a:pt x="664718" y="231774"/>
                  </a:lnTo>
                  <a:lnTo>
                    <a:pt x="663511" y="236600"/>
                  </a:lnTo>
                  <a:lnTo>
                    <a:pt x="685657" y="269382"/>
                  </a:lnTo>
                  <a:lnTo>
                    <a:pt x="712597" y="284225"/>
                  </a:lnTo>
                  <a:lnTo>
                    <a:pt x="718693" y="288035"/>
                  </a:lnTo>
                  <a:lnTo>
                    <a:pt x="720979" y="290321"/>
                  </a:lnTo>
                  <a:lnTo>
                    <a:pt x="724154" y="293877"/>
                  </a:lnTo>
                  <a:lnTo>
                    <a:pt x="725071" y="297433"/>
                  </a:lnTo>
                  <a:lnTo>
                    <a:pt x="725053" y="298322"/>
                  </a:lnTo>
                  <a:lnTo>
                    <a:pt x="724154" y="302259"/>
                  </a:lnTo>
                  <a:lnTo>
                    <a:pt x="722884" y="307085"/>
                  </a:lnTo>
                  <a:lnTo>
                    <a:pt x="719709" y="310895"/>
                  </a:lnTo>
                  <a:lnTo>
                    <a:pt x="714502" y="313435"/>
                  </a:lnTo>
                  <a:lnTo>
                    <a:pt x="709295" y="316102"/>
                  </a:lnTo>
                  <a:lnTo>
                    <a:pt x="702183" y="316229"/>
                  </a:lnTo>
                  <a:lnTo>
                    <a:pt x="740362" y="316229"/>
                  </a:lnTo>
                  <a:lnTo>
                    <a:pt x="743077" y="311530"/>
                  </a:lnTo>
                  <a:lnTo>
                    <a:pt x="744728" y="305053"/>
                  </a:lnTo>
                  <a:lnTo>
                    <a:pt x="746332" y="298513"/>
                  </a:lnTo>
                  <a:lnTo>
                    <a:pt x="746340" y="297433"/>
                  </a:lnTo>
                  <a:lnTo>
                    <a:pt x="746125" y="292480"/>
                  </a:lnTo>
                  <a:lnTo>
                    <a:pt x="716018" y="262685"/>
                  </a:lnTo>
                  <a:lnTo>
                    <a:pt x="698119" y="252729"/>
                  </a:lnTo>
                  <a:lnTo>
                    <a:pt x="692785" y="249681"/>
                  </a:lnTo>
                  <a:lnTo>
                    <a:pt x="691007" y="248538"/>
                  </a:lnTo>
                  <a:lnTo>
                    <a:pt x="687959" y="246252"/>
                  </a:lnTo>
                  <a:lnTo>
                    <a:pt x="685927" y="243966"/>
                  </a:lnTo>
                  <a:lnTo>
                    <a:pt x="684911" y="241426"/>
                  </a:lnTo>
                  <a:lnTo>
                    <a:pt x="683768" y="239013"/>
                  </a:lnTo>
                  <a:lnTo>
                    <a:pt x="683514" y="236600"/>
                  </a:lnTo>
                  <a:lnTo>
                    <a:pt x="685165" y="230123"/>
                  </a:lnTo>
                  <a:lnTo>
                    <a:pt x="687832" y="227075"/>
                  </a:lnTo>
                  <a:lnTo>
                    <a:pt x="696976" y="223011"/>
                  </a:lnTo>
                  <a:lnTo>
                    <a:pt x="744333" y="223011"/>
                  </a:lnTo>
                  <a:lnTo>
                    <a:pt x="738124" y="218566"/>
                  </a:lnTo>
                  <a:lnTo>
                    <a:pt x="731901" y="214375"/>
                  </a:lnTo>
                  <a:lnTo>
                    <a:pt x="724281" y="211073"/>
                  </a:lnTo>
                  <a:lnTo>
                    <a:pt x="715264" y="208914"/>
                  </a:lnTo>
                  <a:lnTo>
                    <a:pt x="709168" y="207390"/>
                  </a:lnTo>
                  <a:lnTo>
                    <a:pt x="703453" y="206882"/>
                  </a:lnTo>
                  <a:close/>
                </a:path>
                <a:path w="830579" h="355600">
                  <a:moveTo>
                    <a:pt x="744333" y="223011"/>
                  </a:moveTo>
                  <a:lnTo>
                    <a:pt x="696976" y="223011"/>
                  </a:lnTo>
                  <a:lnTo>
                    <a:pt x="703707" y="223138"/>
                  </a:lnTo>
                  <a:lnTo>
                    <a:pt x="712724" y="225297"/>
                  </a:lnTo>
                  <a:lnTo>
                    <a:pt x="733774" y="244601"/>
                  </a:lnTo>
                  <a:lnTo>
                    <a:pt x="733298" y="250316"/>
                  </a:lnTo>
                  <a:lnTo>
                    <a:pt x="752983" y="252348"/>
                  </a:lnTo>
                  <a:lnTo>
                    <a:pt x="753618" y="244601"/>
                  </a:lnTo>
                  <a:lnTo>
                    <a:pt x="752729" y="238124"/>
                  </a:lnTo>
                  <a:lnTo>
                    <a:pt x="750570" y="232917"/>
                  </a:lnTo>
                  <a:lnTo>
                    <a:pt x="748411" y="227583"/>
                  </a:lnTo>
                  <a:lnTo>
                    <a:pt x="744333" y="223011"/>
                  </a:lnTo>
                  <a:close/>
                </a:path>
                <a:path w="830579" h="355600">
                  <a:moveTo>
                    <a:pt x="776986" y="226694"/>
                  </a:moveTo>
                  <a:lnTo>
                    <a:pt x="773303" y="241934"/>
                  </a:lnTo>
                  <a:lnTo>
                    <a:pt x="787654" y="245490"/>
                  </a:lnTo>
                  <a:lnTo>
                    <a:pt x="771525" y="311657"/>
                  </a:lnTo>
                  <a:lnTo>
                    <a:pt x="768604" y="323341"/>
                  </a:lnTo>
                  <a:lnTo>
                    <a:pt x="767608" y="330199"/>
                  </a:lnTo>
                  <a:lnTo>
                    <a:pt x="767580" y="331850"/>
                  </a:lnTo>
                  <a:lnTo>
                    <a:pt x="768242" y="335406"/>
                  </a:lnTo>
                  <a:lnTo>
                    <a:pt x="768858" y="339343"/>
                  </a:lnTo>
                  <a:lnTo>
                    <a:pt x="770890" y="343026"/>
                  </a:lnTo>
                  <a:lnTo>
                    <a:pt x="774319" y="346201"/>
                  </a:lnTo>
                  <a:lnTo>
                    <a:pt x="777621" y="349376"/>
                  </a:lnTo>
                  <a:lnTo>
                    <a:pt x="805180" y="355472"/>
                  </a:lnTo>
                  <a:lnTo>
                    <a:pt x="806577" y="337438"/>
                  </a:lnTo>
                  <a:lnTo>
                    <a:pt x="802894" y="337184"/>
                  </a:lnTo>
                  <a:lnTo>
                    <a:pt x="799973" y="336676"/>
                  </a:lnTo>
                  <a:lnTo>
                    <a:pt x="797814" y="336168"/>
                  </a:lnTo>
                  <a:lnTo>
                    <a:pt x="794893" y="335406"/>
                  </a:lnTo>
                  <a:lnTo>
                    <a:pt x="792734" y="334390"/>
                  </a:lnTo>
                  <a:lnTo>
                    <a:pt x="791464" y="333120"/>
                  </a:lnTo>
                  <a:lnTo>
                    <a:pt x="790067" y="331850"/>
                  </a:lnTo>
                  <a:lnTo>
                    <a:pt x="789305" y="330199"/>
                  </a:lnTo>
                  <a:lnTo>
                    <a:pt x="789051" y="328548"/>
                  </a:lnTo>
                  <a:lnTo>
                    <a:pt x="788670" y="326770"/>
                  </a:lnTo>
                  <a:lnTo>
                    <a:pt x="789305" y="323087"/>
                  </a:lnTo>
                  <a:lnTo>
                    <a:pt x="790575" y="317499"/>
                  </a:lnTo>
                  <a:lnTo>
                    <a:pt x="807085" y="250189"/>
                  </a:lnTo>
                  <a:lnTo>
                    <a:pt x="827809" y="250189"/>
                  </a:lnTo>
                  <a:lnTo>
                    <a:pt x="830326" y="239775"/>
                  </a:lnTo>
                  <a:lnTo>
                    <a:pt x="810768" y="234949"/>
                  </a:lnTo>
                  <a:lnTo>
                    <a:pt x="811913" y="230250"/>
                  </a:lnTo>
                  <a:lnTo>
                    <a:pt x="791337" y="230250"/>
                  </a:lnTo>
                  <a:lnTo>
                    <a:pt x="776986" y="226694"/>
                  </a:lnTo>
                  <a:close/>
                </a:path>
                <a:path w="830579" h="355600">
                  <a:moveTo>
                    <a:pt x="827809" y="250189"/>
                  </a:moveTo>
                  <a:lnTo>
                    <a:pt x="807085" y="250189"/>
                  </a:lnTo>
                  <a:lnTo>
                    <a:pt x="826643" y="255015"/>
                  </a:lnTo>
                  <a:lnTo>
                    <a:pt x="827809" y="250189"/>
                  </a:lnTo>
                  <a:close/>
                </a:path>
                <a:path w="830579" h="355600">
                  <a:moveTo>
                    <a:pt x="820547" y="194817"/>
                  </a:moveTo>
                  <a:lnTo>
                    <a:pt x="798322" y="201675"/>
                  </a:lnTo>
                  <a:lnTo>
                    <a:pt x="791337" y="230250"/>
                  </a:lnTo>
                  <a:lnTo>
                    <a:pt x="811913" y="230250"/>
                  </a:lnTo>
                  <a:lnTo>
                    <a:pt x="820547" y="19481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98622" y="3932554"/>
              <a:ext cx="974328" cy="448214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4275964" y="4783329"/>
            <a:ext cx="1972945" cy="986155"/>
            <a:chOff x="2751963" y="4783328"/>
            <a:chExt cx="1972945" cy="986155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47593" y="5326443"/>
              <a:ext cx="981136" cy="44284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751963" y="4786757"/>
              <a:ext cx="1972945" cy="942340"/>
            </a:xfrm>
            <a:custGeom>
              <a:avLst/>
              <a:gdLst/>
              <a:ahLst/>
              <a:cxnLst/>
              <a:rect l="l" t="t" r="r" b="b"/>
              <a:pathLst>
                <a:path w="1972945" h="942339">
                  <a:moveTo>
                    <a:pt x="1969643" y="13843"/>
                  </a:moveTo>
                  <a:lnTo>
                    <a:pt x="1885569" y="0"/>
                  </a:lnTo>
                  <a:lnTo>
                    <a:pt x="1894979" y="30314"/>
                  </a:lnTo>
                  <a:lnTo>
                    <a:pt x="0" y="617347"/>
                  </a:lnTo>
                  <a:lnTo>
                    <a:pt x="3810" y="629539"/>
                  </a:lnTo>
                  <a:lnTo>
                    <a:pt x="1898751" y="42481"/>
                  </a:lnTo>
                  <a:lnTo>
                    <a:pt x="1908175" y="72771"/>
                  </a:lnTo>
                  <a:lnTo>
                    <a:pt x="1956384" y="26543"/>
                  </a:lnTo>
                  <a:lnTo>
                    <a:pt x="1969643" y="13843"/>
                  </a:lnTo>
                  <a:close/>
                </a:path>
                <a:path w="1972945" h="942339">
                  <a:moveTo>
                    <a:pt x="1972564" y="324739"/>
                  </a:moveTo>
                  <a:lnTo>
                    <a:pt x="1968881" y="312547"/>
                  </a:lnTo>
                  <a:lnTo>
                    <a:pt x="89471" y="899464"/>
                  </a:lnTo>
                  <a:lnTo>
                    <a:pt x="80010" y="869162"/>
                  </a:lnTo>
                  <a:lnTo>
                    <a:pt x="18669" y="928243"/>
                  </a:lnTo>
                  <a:lnTo>
                    <a:pt x="102743" y="941895"/>
                  </a:lnTo>
                  <a:lnTo>
                    <a:pt x="94449" y="915377"/>
                  </a:lnTo>
                  <a:lnTo>
                    <a:pt x="93268" y="911606"/>
                  </a:lnTo>
                  <a:lnTo>
                    <a:pt x="1972564" y="32473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50946" y="4783328"/>
              <a:ext cx="843915" cy="349250"/>
            </a:xfrm>
            <a:custGeom>
              <a:avLst/>
              <a:gdLst/>
              <a:ahLst/>
              <a:cxnLst/>
              <a:rect l="l" t="t" r="r" b="b"/>
              <a:pathLst>
                <a:path w="843914" h="349250">
                  <a:moveTo>
                    <a:pt x="97111" y="168322"/>
                  </a:moveTo>
                  <a:lnTo>
                    <a:pt x="89344" y="168846"/>
                  </a:lnTo>
                  <a:lnTo>
                    <a:pt x="80434" y="170227"/>
                  </a:lnTo>
                  <a:lnTo>
                    <a:pt x="70357" y="172466"/>
                  </a:lnTo>
                  <a:lnTo>
                    <a:pt x="0" y="189865"/>
                  </a:lnTo>
                  <a:lnTo>
                    <a:pt x="39243" y="348742"/>
                  </a:lnTo>
                  <a:lnTo>
                    <a:pt x="60325" y="343535"/>
                  </a:lnTo>
                  <a:lnTo>
                    <a:pt x="42799" y="272923"/>
                  </a:lnTo>
                  <a:lnTo>
                    <a:pt x="67182" y="266954"/>
                  </a:lnTo>
                  <a:lnTo>
                    <a:pt x="72643" y="265557"/>
                  </a:lnTo>
                  <a:lnTo>
                    <a:pt x="76581" y="264922"/>
                  </a:lnTo>
                  <a:lnTo>
                    <a:pt x="79120" y="264795"/>
                  </a:lnTo>
                  <a:lnTo>
                    <a:pt x="124755" y="264795"/>
                  </a:lnTo>
                  <a:lnTo>
                    <a:pt x="123878" y="264191"/>
                  </a:lnTo>
                  <a:lnTo>
                    <a:pt x="118237" y="260858"/>
                  </a:lnTo>
                  <a:lnTo>
                    <a:pt x="114681" y="258953"/>
                  </a:lnTo>
                  <a:lnTo>
                    <a:pt x="109855" y="257429"/>
                  </a:lnTo>
                  <a:lnTo>
                    <a:pt x="103631" y="256032"/>
                  </a:lnTo>
                  <a:lnTo>
                    <a:pt x="106368" y="254762"/>
                  </a:lnTo>
                  <a:lnTo>
                    <a:pt x="38354" y="254762"/>
                  </a:lnTo>
                  <a:lnTo>
                    <a:pt x="25273" y="202184"/>
                  </a:lnTo>
                  <a:lnTo>
                    <a:pt x="75565" y="189738"/>
                  </a:lnTo>
                  <a:lnTo>
                    <a:pt x="83945" y="188162"/>
                  </a:lnTo>
                  <a:lnTo>
                    <a:pt x="91360" y="187801"/>
                  </a:lnTo>
                  <a:lnTo>
                    <a:pt x="131701" y="187801"/>
                  </a:lnTo>
                  <a:lnTo>
                    <a:pt x="129381" y="184282"/>
                  </a:lnTo>
                  <a:lnTo>
                    <a:pt x="125094" y="179451"/>
                  </a:lnTo>
                  <a:lnTo>
                    <a:pt x="118999" y="173355"/>
                  </a:lnTo>
                  <a:lnTo>
                    <a:pt x="111759" y="169799"/>
                  </a:lnTo>
                  <a:lnTo>
                    <a:pt x="103758" y="168656"/>
                  </a:lnTo>
                  <a:lnTo>
                    <a:pt x="97111" y="168322"/>
                  </a:lnTo>
                  <a:close/>
                </a:path>
                <a:path w="843914" h="349250">
                  <a:moveTo>
                    <a:pt x="124755" y="264795"/>
                  </a:moveTo>
                  <a:lnTo>
                    <a:pt x="82550" y="264795"/>
                  </a:lnTo>
                  <a:lnTo>
                    <a:pt x="86106" y="265430"/>
                  </a:lnTo>
                  <a:lnTo>
                    <a:pt x="89789" y="266700"/>
                  </a:lnTo>
                  <a:lnTo>
                    <a:pt x="123570" y="292735"/>
                  </a:lnTo>
                  <a:lnTo>
                    <a:pt x="152781" y="320548"/>
                  </a:lnTo>
                  <a:lnTo>
                    <a:pt x="179196" y="314071"/>
                  </a:lnTo>
                  <a:lnTo>
                    <a:pt x="140969" y="277622"/>
                  </a:lnTo>
                  <a:lnTo>
                    <a:pt x="135256" y="272573"/>
                  </a:lnTo>
                  <a:lnTo>
                    <a:pt x="129555" y="268097"/>
                  </a:lnTo>
                  <a:lnTo>
                    <a:pt x="124755" y="264795"/>
                  </a:lnTo>
                  <a:close/>
                </a:path>
                <a:path w="843914" h="349250">
                  <a:moveTo>
                    <a:pt x="225615" y="178728"/>
                  </a:moveTo>
                  <a:lnTo>
                    <a:pt x="185836" y="197147"/>
                  </a:lnTo>
                  <a:lnTo>
                    <a:pt x="173203" y="235077"/>
                  </a:lnTo>
                  <a:lnTo>
                    <a:pt x="173325" y="241173"/>
                  </a:lnTo>
                  <a:lnTo>
                    <a:pt x="185578" y="278892"/>
                  </a:lnTo>
                  <a:lnTo>
                    <a:pt x="221599" y="302212"/>
                  </a:lnTo>
                  <a:lnTo>
                    <a:pt x="232995" y="302484"/>
                  </a:lnTo>
                  <a:lnTo>
                    <a:pt x="245237" y="300482"/>
                  </a:lnTo>
                  <a:lnTo>
                    <a:pt x="254642" y="297505"/>
                  </a:lnTo>
                  <a:lnTo>
                    <a:pt x="262858" y="293528"/>
                  </a:lnTo>
                  <a:lnTo>
                    <a:pt x="269882" y="288551"/>
                  </a:lnTo>
                  <a:lnTo>
                    <a:pt x="272840" y="285521"/>
                  </a:lnTo>
                  <a:lnTo>
                    <a:pt x="234277" y="285521"/>
                  </a:lnTo>
                  <a:lnTo>
                    <a:pt x="227504" y="285194"/>
                  </a:lnTo>
                  <a:lnTo>
                    <a:pt x="196850" y="253873"/>
                  </a:lnTo>
                  <a:lnTo>
                    <a:pt x="262652" y="237617"/>
                  </a:lnTo>
                  <a:lnTo>
                    <a:pt x="193929" y="237617"/>
                  </a:lnTo>
                  <a:lnTo>
                    <a:pt x="193190" y="230237"/>
                  </a:lnTo>
                  <a:lnTo>
                    <a:pt x="193643" y="223345"/>
                  </a:lnTo>
                  <a:lnTo>
                    <a:pt x="195286" y="216953"/>
                  </a:lnTo>
                  <a:lnTo>
                    <a:pt x="225809" y="195445"/>
                  </a:lnTo>
                  <a:lnTo>
                    <a:pt x="265590" y="195445"/>
                  </a:lnTo>
                  <a:lnTo>
                    <a:pt x="264449" y="193988"/>
                  </a:lnTo>
                  <a:lnTo>
                    <a:pt x="255905" y="186944"/>
                  </a:lnTo>
                  <a:lnTo>
                    <a:pt x="246380" y="181967"/>
                  </a:lnTo>
                  <a:lnTo>
                    <a:pt x="236283" y="179228"/>
                  </a:lnTo>
                  <a:lnTo>
                    <a:pt x="225615" y="178728"/>
                  </a:lnTo>
                  <a:close/>
                </a:path>
                <a:path w="843914" h="349250">
                  <a:moveTo>
                    <a:pt x="286639" y="250825"/>
                  </a:moveTo>
                  <a:lnTo>
                    <a:pt x="265811" y="253365"/>
                  </a:lnTo>
                  <a:lnTo>
                    <a:pt x="264921" y="262255"/>
                  </a:lnTo>
                  <a:lnTo>
                    <a:pt x="262381" y="269240"/>
                  </a:lnTo>
                  <a:lnTo>
                    <a:pt x="254127" y="279273"/>
                  </a:lnTo>
                  <a:lnTo>
                    <a:pt x="248539" y="282702"/>
                  </a:lnTo>
                  <a:lnTo>
                    <a:pt x="241300" y="284480"/>
                  </a:lnTo>
                  <a:lnTo>
                    <a:pt x="234277" y="285521"/>
                  </a:lnTo>
                  <a:lnTo>
                    <a:pt x="272840" y="285521"/>
                  </a:lnTo>
                  <a:lnTo>
                    <a:pt x="275717" y="282575"/>
                  </a:lnTo>
                  <a:lnTo>
                    <a:pt x="280334" y="275738"/>
                  </a:lnTo>
                  <a:lnTo>
                    <a:pt x="283702" y="268176"/>
                  </a:lnTo>
                  <a:lnTo>
                    <a:pt x="285807" y="259875"/>
                  </a:lnTo>
                  <a:lnTo>
                    <a:pt x="286639" y="250825"/>
                  </a:lnTo>
                  <a:close/>
                </a:path>
                <a:path w="843914" h="349250">
                  <a:moveTo>
                    <a:pt x="131701" y="187801"/>
                  </a:moveTo>
                  <a:lnTo>
                    <a:pt x="91360" y="187801"/>
                  </a:lnTo>
                  <a:lnTo>
                    <a:pt x="97799" y="188630"/>
                  </a:lnTo>
                  <a:lnTo>
                    <a:pt x="103251" y="190627"/>
                  </a:lnTo>
                  <a:lnTo>
                    <a:pt x="109855" y="194183"/>
                  </a:lnTo>
                  <a:lnTo>
                    <a:pt x="114173" y="199644"/>
                  </a:lnTo>
                  <a:lnTo>
                    <a:pt x="115951" y="207137"/>
                  </a:lnTo>
                  <a:lnTo>
                    <a:pt x="117220" y="212217"/>
                  </a:lnTo>
                  <a:lnTo>
                    <a:pt x="117093" y="217424"/>
                  </a:lnTo>
                  <a:lnTo>
                    <a:pt x="115316" y="222377"/>
                  </a:lnTo>
                  <a:lnTo>
                    <a:pt x="113538" y="227457"/>
                  </a:lnTo>
                  <a:lnTo>
                    <a:pt x="38354" y="254762"/>
                  </a:lnTo>
                  <a:lnTo>
                    <a:pt x="106368" y="254762"/>
                  </a:lnTo>
                  <a:lnTo>
                    <a:pt x="137042" y="225609"/>
                  </a:lnTo>
                  <a:lnTo>
                    <a:pt x="138999" y="210040"/>
                  </a:lnTo>
                  <a:lnTo>
                    <a:pt x="137668" y="201803"/>
                  </a:lnTo>
                  <a:lnTo>
                    <a:pt x="135655" y="195445"/>
                  </a:lnTo>
                  <a:lnTo>
                    <a:pt x="132905" y="189626"/>
                  </a:lnTo>
                  <a:lnTo>
                    <a:pt x="131701" y="187801"/>
                  </a:lnTo>
                  <a:close/>
                </a:path>
                <a:path w="843914" h="349250">
                  <a:moveTo>
                    <a:pt x="265590" y="195445"/>
                  </a:moveTo>
                  <a:lnTo>
                    <a:pt x="225809" y="195445"/>
                  </a:lnTo>
                  <a:lnTo>
                    <a:pt x="232695" y="195992"/>
                  </a:lnTo>
                  <a:lnTo>
                    <a:pt x="239248" y="198112"/>
                  </a:lnTo>
                  <a:lnTo>
                    <a:pt x="245491" y="201803"/>
                  </a:lnTo>
                  <a:lnTo>
                    <a:pt x="250698" y="205613"/>
                  </a:lnTo>
                  <a:lnTo>
                    <a:pt x="255016" y="212217"/>
                  </a:lnTo>
                  <a:lnTo>
                    <a:pt x="258191" y="221742"/>
                  </a:lnTo>
                  <a:lnTo>
                    <a:pt x="193929" y="237617"/>
                  </a:lnTo>
                  <a:lnTo>
                    <a:pt x="262652" y="237617"/>
                  </a:lnTo>
                  <a:lnTo>
                    <a:pt x="282702" y="232664"/>
                  </a:lnTo>
                  <a:lnTo>
                    <a:pt x="281558" y="227457"/>
                  </a:lnTo>
                  <a:lnTo>
                    <a:pt x="277300" y="214268"/>
                  </a:lnTo>
                  <a:lnTo>
                    <a:pt x="271589" y="203104"/>
                  </a:lnTo>
                  <a:lnTo>
                    <a:pt x="265590" y="195445"/>
                  </a:lnTo>
                  <a:close/>
                </a:path>
                <a:path w="843914" h="349250">
                  <a:moveTo>
                    <a:pt x="410026" y="249047"/>
                  </a:moveTo>
                  <a:lnTo>
                    <a:pt x="389381" y="249047"/>
                  </a:lnTo>
                  <a:lnTo>
                    <a:pt x="403225" y="305435"/>
                  </a:lnTo>
                  <a:lnTo>
                    <a:pt x="422782" y="300609"/>
                  </a:lnTo>
                  <a:lnTo>
                    <a:pt x="410026" y="249047"/>
                  </a:lnTo>
                  <a:close/>
                </a:path>
                <a:path w="843914" h="349250">
                  <a:moveTo>
                    <a:pt x="341979" y="150125"/>
                  </a:moveTo>
                  <a:lnTo>
                    <a:pt x="303877" y="170132"/>
                  </a:lnTo>
                  <a:lnTo>
                    <a:pt x="295134" y="197733"/>
                  </a:lnTo>
                  <a:lnTo>
                    <a:pt x="295180" y="206502"/>
                  </a:lnTo>
                  <a:lnTo>
                    <a:pt x="307689" y="247094"/>
                  </a:lnTo>
                  <a:lnTo>
                    <a:pt x="342836" y="272018"/>
                  </a:lnTo>
                  <a:lnTo>
                    <a:pt x="352742" y="272833"/>
                  </a:lnTo>
                  <a:lnTo>
                    <a:pt x="362839" y="271399"/>
                  </a:lnTo>
                  <a:lnTo>
                    <a:pt x="369062" y="269875"/>
                  </a:lnTo>
                  <a:lnTo>
                    <a:pt x="374523" y="267081"/>
                  </a:lnTo>
                  <a:lnTo>
                    <a:pt x="379221" y="262890"/>
                  </a:lnTo>
                  <a:lnTo>
                    <a:pt x="384048" y="258699"/>
                  </a:lnTo>
                  <a:lnTo>
                    <a:pt x="386164" y="255768"/>
                  </a:lnTo>
                  <a:lnTo>
                    <a:pt x="354125" y="255768"/>
                  </a:lnTo>
                  <a:lnTo>
                    <a:pt x="347805" y="255158"/>
                  </a:lnTo>
                  <a:lnTo>
                    <a:pt x="317881" y="218313"/>
                  </a:lnTo>
                  <a:lnTo>
                    <a:pt x="315229" y="197929"/>
                  </a:lnTo>
                  <a:lnTo>
                    <a:pt x="316077" y="189595"/>
                  </a:lnTo>
                  <a:lnTo>
                    <a:pt x="343669" y="165608"/>
                  </a:lnTo>
                  <a:lnTo>
                    <a:pt x="389382" y="165608"/>
                  </a:lnTo>
                  <a:lnTo>
                    <a:pt x="388283" y="161163"/>
                  </a:lnTo>
                  <a:lnTo>
                    <a:pt x="369696" y="161163"/>
                  </a:lnTo>
                  <a:lnTo>
                    <a:pt x="361029" y="154975"/>
                  </a:lnTo>
                  <a:lnTo>
                    <a:pt x="351789" y="151288"/>
                  </a:lnTo>
                  <a:lnTo>
                    <a:pt x="341979" y="150125"/>
                  </a:lnTo>
                  <a:close/>
                </a:path>
                <a:path w="843914" h="349250">
                  <a:moveTo>
                    <a:pt x="389382" y="165608"/>
                  </a:moveTo>
                  <a:lnTo>
                    <a:pt x="343669" y="165608"/>
                  </a:lnTo>
                  <a:lnTo>
                    <a:pt x="349980" y="166370"/>
                  </a:lnTo>
                  <a:lnTo>
                    <a:pt x="356242" y="168656"/>
                  </a:lnTo>
                  <a:lnTo>
                    <a:pt x="380492" y="204724"/>
                  </a:lnTo>
                  <a:lnTo>
                    <a:pt x="382844" y="224282"/>
                  </a:lnTo>
                  <a:lnTo>
                    <a:pt x="381849" y="232084"/>
                  </a:lnTo>
                  <a:lnTo>
                    <a:pt x="354125" y="255768"/>
                  </a:lnTo>
                  <a:lnTo>
                    <a:pt x="386164" y="255768"/>
                  </a:lnTo>
                  <a:lnTo>
                    <a:pt x="387350" y="254127"/>
                  </a:lnTo>
                  <a:lnTo>
                    <a:pt x="389381" y="249047"/>
                  </a:lnTo>
                  <a:lnTo>
                    <a:pt x="410026" y="249047"/>
                  </a:lnTo>
                  <a:lnTo>
                    <a:pt x="389382" y="165608"/>
                  </a:lnTo>
                  <a:close/>
                </a:path>
                <a:path w="843914" h="349250">
                  <a:moveTo>
                    <a:pt x="432434" y="129286"/>
                  </a:moveTo>
                  <a:lnTo>
                    <a:pt x="432562" y="213741"/>
                  </a:lnTo>
                  <a:lnTo>
                    <a:pt x="467868" y="243967"/>
                  </a:lnTo>
                  <a:lnTo>
                    <a:pt x="474599" y="243713"/>
                  </a:lnTo>
                  <a:lnTo>
                    <a:pt x="481330" y="242062"/>
                  </a:lnTo>
                  <a:lnTo>
                    <a:pt x="491952" y="238132"/>
                  </a:lnTo>
                  <a:lnTo>
                    <a:pt x="500776" y="232060"/>
                  </a:lnTo>
                  <a:lnTo>
                    <a:pt x="506135" y="225806"/>
                  </a:lnTo>
                  <a:lnTo>
                    <a:pt x="475233" y="225806"/>
                  </a:lnTo>
                  <a:lnTo>
                    <a:pt x="469900" y="225552"/>
                  </a:lnTo>
                  <a:lnTo>
                    <a:pt x="465328" y="223520"/>
                  </a:lnTo>
                  <a:lnTo>
                    <a:pt x="460629" y="221615"/>
                  </a:lnTo>
                  <a:lnTo>
                    <a:pt x="456945" y="218313"/>
                  </a:lnTo>
                  <a:lnTo>
                    <a:pt x="454532" y="213487"/>
                  </a:lnTo>
                  <a:lnTo>
                    <a:pt x="452755" y="210058"/>
                  </a:lnTo>
                  <a:lnTo>
                    <a:pt x="450723" y="203327"/>
                  </a:lnTo>
                  <a:lnTo>
                    <a:pt x="445553" y="182499"/>
                  </a:lnTo>
                  <a:lnTo>
                    <a:pt x="432434" y="129286"/>
                  </a:lnTo>
                  <a:close/>
                </a:path>
                <a:path w="843914" h="349250">
                  <a:moveTo>
                    <a:pt x="531533" y="213487"/>
                  </a:moveTo>
                  <a:lnTo>
                    <a:pt x="513080" y="213487"/>
                  </a:lnTo>
                  <a:lnTo>
                    <a:pt x="517270" y="230505"/>
                  </a:lnTo>
                  <a:lnTo>
                    <a:pt x="534669" y="226187"/>
                  </a:lnTo>
                  <a:lnTo>
                    <a:pt x="531533" y="213487"/>
                  </a:lnTo>
                  <a:close/>
                </a:path>
                <a:path w="843914" h="349250">
                  <a:moveTo>
                    <a:pt x="506221" y="110998"/>
                  </a:moveTo>
                  <a:lnTo>
                    <a:pt x="486664" y="115824"/>
                  </a:lnTo>
                  <a:lnTo>
                    <a:pt x="504317" y="187325"/>
                  </a:lnTo>
                  <a:lnTo>
                    <a:pt x="505206" y="195072"/>
                  </a:lnTo>
                  <a:lnTo>
                    <a:pt x="481076" y="224282"/>
                  </a:lnTo>
                  <a:lnTo>
                    <a:pt x="475233" y="225806"/>
                  </a:lnTo>
                  <a:lnTo>
                    <a:pt x="506135" y="225806"/>
                  </a:lnTo>
                  <a:lnTo>
                    <a:pt x="507815" y="223845"/>
                  </a:lnTo>
                  <a:lnTo>
                    <a:pt x="513080" y="213487"/>
                  </a:lnTo>
                  <a:lnTo>
                    <a:pt x="531533" y="213487"/>
                  </a:lnTo>
                  <a:lnTo>
                    <a:pt x="506221" y="110998"/>
                  </a:lnTo>
                  <a:close/>
                </a:path>
                <a:path w="843914" h="349250">
                  <a:moveTo>
                    <a:pt x="383413" y="141478"/>
                  </a:moveTo>
                  <a:lnTo>
                    <a:pt x="365887" y="145796"/>
                  </a:lnTo>
                  <a:lnTo>
                    <a:pt x="369696" y="161163"/>
                  </a:lnTo>
                  <a:lnTo>
                    <a:pt x="388283" y="161163"/>
                  </a:lnTo>
                  <a:lnTo>
                    <a:pt x="383413" y="141478"/>
                  </a:lnTo>
                  <a:close/>
                </a:path>
                <a:path w="843914" h="349250">
                  <a:moveTo>
                    <a:pt x="593935" y="87649"/>
                  </a:moveTo>
                  <a:lnTo>
                    <a:pt x="554190" y="105981"/>
                  </a:lnTo>
                  <a:lnTo>
                    <a:pt x="541468" y="141605"/>
                  </a:lnTo>
                  <a:lnTo>
                    <a:pt x="541591" y="149850"/>
                  </a:lnTo>
                  <a:lnTo>
                    <a:pt x="553989" y="187817"/>
                  </a:lnTo>
                  <a:lnTo>
                    <a:pt x="589962" y="211089"/>
                  </a:lnTo>
                  <a:lnTo>
                    <a:pt x="601350" y="211369"/>
                  </a:lnTo>
                  <a:lnTo>
                    <a:pt x="613537" y="209423"/>
                  </a:lnTo>
                  <a:lnTo>
                    <a:pt x="622962" y="206446"/>
                  </a:lnTo>
                  <a:lnTo>
                    <a:pt x="631221" y="202469"/>
                  </a:lnTo>
                  <a:lnTo>
                    <a:pt x="638290" y="197492"/>
                  </a:lnTo>
                  <a:lnTo>
                    <a:pt x="641327" y="194391"/>
                  </a:lnTo>
                  <a:lnTo>
                    <a:pt x="602632" y="194391"/>
                  </a:lnTo>
                  <a:lnTo>
                    <a:pt x="595836" y="194071"/>
                  </a:lnTo>
                  <a:lnTo>
                    <a:pt x="565277" y="162814"/>
                  </a:lnTo>
                  <a:lnTo>
                    <a:pt x="631495" y="146431"/>
                  </a:lnTo>
                  <a:lnTo>
                    <a:pt x="562356" y="146431"/>
                  </a:lnTo>
                  <a:lnTo>
                    <a:pt x="561631" y="139192"/>
                  </a:lnTo>
                  <a:lnTo>
                    <a:pt x="561800" y="136271"/>
                  </a:lnTo>
                  <a:lnTo>
                    <a:pt x="562070" y="132159"/>
                  </a:lnTo>
                  <a:lnTo>
                    <a:pt x="594127" y="104259"/>
                  </a:lnTo>
                  <a:lnTo>
                    <a:pt x="633990" y="104259"/>
                  </a:lnTo>
                  <a:lnTo>
                    <a:pt x="632856" y="102802"/>
                  </a:lnTo>
                  <a:lnTo>
                    <a:pt x="624332" y="95758"/>
                  </a:lnTo>
                  <a:lnTo>
                    <a:pt x="614787" y="90801"/>
                  </a:lnTo>
                  <a:lnTo>
                    <a:pt x="604646" y="88106"/>
                  </a:lnTo>
                  <a:lnTo>
                    <a:pt x="593935" y="87649"/>
                  </a:lnTo>
                  <a:close/>
                </a:path>
                <a:path w="843914" h="349250">
                  <a:moveTo>
                    <a:pt x="654939" y="159639"/>
                  </a:moveTo>
                  <a:lnTo>
                    <a:pt x="634238" y="162179"/>
                  </a:lnTo>
                  <a:lnTo>
                    <a:pt x="633221" y="171196"/>
                  </a:lnTo>
                  <a:lnTo>
                    <a:pt x="630682" y="178181"/>
                  </a:lnTo>
                  <a:lnTo>
                    <a:pt x="602632" y="194391"/>
                  </a:lnTo>
                  <a:lnTo>
                    <a:pt x="641327" y="194391"/>
                  </a:lnTo>
                  <a:lnTo>
                    <a:pt x="644144" y="191516"/>
                  </a:lnTo>
                  <a:lnTo>
                    <a:pt x="648743" y="184656"/>
                  </a:lnTo>
                  <a:lnTo>
                    <a:pt x="652065" y="177053"/>
                  </a:lnTo>
                  <a:lnTo>
                    <a:pt x="654127" y="168709"/>
                  </a:lnTo>
                  <a:lnTo>
                    <a:pt x="654939" y="159639"/>
                  </a:lnTo>
                  <a:close/>
                </a:path>
                <a:path w="843914" h="349250">
                  <a:moveTo>
                    <a:pt x="633990" y="104259"/>
                  </a:moveTo>
                  <a:lnTo>
                    <a:pt x="594127" y="104259"/>
                  </a:lnTo>
                  <a:lnTo>
                    <a:pt x="601043" y="104806"/>
                  </a:lnTo>
                  <a:lnTo>
                    <a:pt x="607601" y="106926"/>
                  </a:lnTo>
                  <a:lnTo>
                    <a:pt x="613791" y="110617"/>
                  </a:lnTo>
                  <a:lnTo>
                    <a:pt x="619125" y="114427"/>
                  </a:lnTo>
                  <a:lnTo>
                    <a:pt x="623316" y="121158"/>
                  </a:lnTo>
                  <a:lnTo>
                    <a:pt x="626618" y="130556"/>
                  </a:lnTo>
                  <a:lnTo>
                    <a:pt x="562356" y="146431"/>
                  </a:lnTo>
                  <a:lnTo>
                    <a:pt x="631495" y="146431"/>
                  </a:lnTo>
                  <a:lnTo>
                    <a:pt x="651002" y="141605"/>
                  </a:lnTo>
                  <a:lnTo>
                    <a:pt x="649858" y="136271"/>
                  </a:lnTo>
                  <a:lnTo>
                    <a:pt x="645620" y="123082"/>
                  </a:lnTo>
                  <a:lnTo>
                    <a:pt x="639952" y="111918"/>
                  </a:lnTo>
                  <a:lnTo>
                    <a:pt x="633990" y="104259"/>
                  </a:lnTo>
                  <a:close/>
                </a:path>
                <a:path w="843914" h="349250">
                  <a:moveTo>
                    <a:pt x="689609" y="148082"/>
                  </a:moveTo>
                  <a:lnTo>
                    <a:pt x="671068" y="155956"/>
                  </a:lnTo>
                  <a:lnTo>
                    <a:pt x="675356" y="164008"/>
                  </a:lnTo>
                  <a:lnTo>
                    <a:pt x="680418" y="170656"/>
                  </a:lnTo>
                  <a:lnTo>
                    <a:pt x="686266" y="175922"/>
                  </a:lnTo>
                  <a:lnTo>
                    <a:pt x="692912" y="179832"/>
                  </a:lnTo>
                  <a:lnTo>
                    <a:pt x="700482" y="182310"/>
                  </a:lnTo>
                  <a:lnTo>
                    <a:pt x="709088" y="183276"/>
                  </a:lnTo>
                  <a:lnTo>
                    <a:pt x="718718" y="182743"/>
                  </a:lnTo>
                  <a:lnTo>
                    <a:pt x="756565" y="166878"/>
                  </a:lnTo>
                  <a:lnTo>
                    <a:pt x="716407" y="166878"/>
                  </a:lnTo>
                  <a:lnTo>
                    <a:pt x="709041" y="166497"/>
                  </a:lnTo>
                  <a:lnTo>
                    <a:pt x="703071" y="163703"/>
                  </a:lnTo>
                  <a:lnTo>
                    <a:pt x="697103" y="160782"/>
                  </a:lnTo>
                  <a:lnTo>
                    <a:pt x="692657" y="155575"/>
                  </a:lnTo>
                  <a:lnTo>
                    <a:pt x="689609" y="148082"/>
                  </a:lnTo>
                  <a:close/>
                </a:path>
                <a:path w="843914" h="349250">
                  <a:moveTo>
                    <a:pt x="713358" y="58420"/>
                  </a:moveTo>
                  <a:lnTo>
                    <a:pt x="705104" y="59055"/>
                  </a:lnTo>
                  <a:lnTo>
                    <a:pt x="696087" y="61341"/>
                  </a:lnTo>
                  <a:lnTo>
                    <a:pt x="690118" y="62738"/>
                  </a:lnTo>
                  <a:lnTo>
                    <a:pt x="660654" y="94742"/>
                  </a:lnTo>
                  <a:lnTo>
                    <a:pt x="660654" y="99822"/>
                  </a:lnTo>
                  <a:lnTo>
                    <a:pt x="663320" y="110617"/>
                  </a:lnTo>
                  <a:lnTo>
                    <a:pt x="665988" y="115443"/>
                  </a:lnTo>
                  <a:lnTo>
                    <a:pt x="670052" y="119380"/>
                  </a:lnTo>
                  <a:lnTo>
                    <a:pt x="673989" y="123317"/>
                  </a:lnTo>
                  <a:lnTo>
                    <a:pt x="728599" y="129286"/>
                  </a:lnTo>
                  <a:lnTo>
                    <a:pt x="735838" y="129794"/>
                  </a:lnTo>
                  <a:lnTo>
                    <a:pt x="748411" y="144780"/>
                  </a:lnTo>
                  <a:lnTo>
                    <a:pt x="747394" y="149606"/>
                  </a:lnTo>
                  <a:lnTo>
                    <a:pt x="740537" y="159004"/>
                  </a:lnTo>
                  <a:lnTo>
                    <a:pt x="734314" y="162433"/>
                  </a:lnTo>
                  <a:lnTo>
                    <a:pt x="725296" y="164719"/>
                  </a:lnTo>
                  <a:lnTo>
                    <a:pt x="716407" y="166878"/>
                  </a:lnTo>
                  <a:lnTo>
                    <a:pt x="756565" y="166878"/>
                  </a:lnTo>
                  <a:lnTo>
                    <a:pt x="768350" y="139319"/>
                  </a:lnTo>
                  <a:lnTo>
                    <a:pt x="766730" y="132461"/>
                  </a:lnTo>
                  <a:lnTo>
                    <a:pt x="765175" y="126238"/>
                  </a:lnTo>
                  <a:lnTo>
                    <a:pt x="762254" y="121031"/>
                  </a:lnTo>
                  <a:lnTo>
                    <a:pt x="757936" y="117348"/>
                  </a:lnTo>
                  <a:lnTo>
                    <a:pt x="753744" y="113538"/>
                  </a:lnTo>
                  <a:lnTo>
                    <a:pt x="701294" y="108077"/>
                  </a:lnTo>
                  <a:lnTo>
                    <a:pt x="695198" y="107823"/>
                  </a:lnTo>
                  <a:lnTo>
                    <a:pt x="679195" y="93980"/>
                  </a:lnTo>
                  <a:lnTo>
                    <a:pt x="680339" y="90043"/>
                  </a:lnTo>
                  <a:lnTo>
                    <a:pt x="683387" y="86233"/>
                  </a:lnTo>
                  <a:lnTo>
                    <a:pt x="686434" y="82296"/>
                  </a:lnTo>
                  <a:lnTo>
                    <a:pt x="692531" y="79248"/>
                  </a:lnTo>
                  <a:lnTo>
                    <a:pt x="701420" y="76962"/>
                  </a:lnTo>
                  <a:lnTo>
                    <a:pt x="709041" y="75184"/>
                  </a:lnTo>
                  <a:lnTo>
                    <a:pt x="746632" y="75184"/>
                  </a:lnTo>
                  <a:lnTo>
                    <a:pt x="742950" y="69850"/>
                  </a:lnTo>
                  <a:lnTo>
                    <a:pt x="738505" y="66167"/>
                  </a:lnTo>
                  <a:lnTo>
                    <a:pt x="734187" y="62484"/>
                  </a:lnTo>
                  <a:lnTo>
                    <a:pt x="728344" y="60198"/>
                  </a:lnTo>
                  <a:lnTo>
                    <a:pt x="713358" y="58420"/>
                  </a:lnTo>
                  <a:close/>
                </a:path>
                <a:path w="843914" h="349250">
                  <a:moveTo>
                    <a:pt x="797736" y="60071"/>
                  </a:moveTo>
                  <a:lnTo>
                    <a:pt x="777240" y="60071"/>
                  </a:lnTo>
                  <a:lnTo>
                    <a:pt x="794442" y="129794"/>
                  </a:lnTo>
                  <a:lnTo>
                    <a:pt x="796417" y="138049"/>
                  </a:lnTo>
                  <a:lnTo>
                    <a:pt x="799211" y="145542"/>
                  </a:lnTo>
                  <a:lnTo>
                    <a:pt x="804164" y="152019"/>
                  </a:lnTo>
                  <a:lnTo>
                    <a:pt x="807593" y="154305"/>
                  </a:lnTo>
                  <a:lnTo>
                    <a:pt x="816482" y="156845"/>
                  </a:lnTo>
                  <a:lnTo>
                    <a:pt x="822325" y="156591"/>
                  </a:lnTo>
                  <a:lnTo>
                    <a:pt x="829309" y="154813"/>
                  </a:lnTo>
                  <a:lnTo>
                    <a:pt x="833755" y="153797"/>
                  </a:lnTo>
                  <a:lnTo>
                    <a:pt x="838454" y="152019"/>
                  </a:lnTo>
                  <a:lnTo>
                    <a:pt x="843661" y="149479"/>
                  </a:lnTo>
                  <a:lnTo>
                    <a:pt x="838080" y="136525"/>
                  </a:lnTo>
                  <a:lnTo>
                    <a:pt x="822959" y="136525"/>
                  </a:lnTo>
                  <a:lnTo>
                    <a:pt x="819404" y="135509"/>
                  </a:lnTo>
                  <a:lnTo>
                    <a:pt x="818007" y="134493"/>
                  </a:lnTo>
                  <a:lnTo>
                    <a:pt x="816679" y="132842"/>
                  </a:lnTo>
                  <a:lnTo>
                    <a:pt x="815848" y="131699"/>
                  </a:lnTo>
                  <a:lnTo>
                    <a:pt x="814578" y="128143"/>
                  </a:lnTo>
                  <a:lnTo>
                    <a:pt x="797736" y="60071"/>
                  </a:lnTo>
                  <a:close/>
                </a:path>
                <a:path w="843914" h="349250">
                  <a:moveTo>
                    <a:pt x="836549" y="132969"/>
                  </a:moveTo>
                  <a:lnTo>
                    <a:pt x="833246" y="134239"/>
                  </a:lnTo>
                  <a:lnTo>
                    <a:pt x="830453" y="135255"/>
                  </a:lnTo>
                  <a:lnTo>
                    <a:pt x="828167" y="135763"/>
                  </a:lnTo>
                  <a:lnTo>
                    <a:pt x="825373" y="136525"/>
                  </a:lnTo>
                  <a:lnTo>
                    <a:pt x="838080" y="136525"/>
                  </a:lnTo>
                  <a:lnTo>
                    <a:pt x="836549" y="132969"/>
                  </a:lnTo>
                  <a:close/>
                </a:path>
                <a:path w="843914" h="349250">
                  <a:moveTo>
                    <a:pt x="746632" y="75184"/>
                  </a:moveTo>
                  <a:lnTo>
                    <a:pt x="709041" y="75184"/>
                  </a:lnTo>
                  <a:lnTo>
                    <a:pt x="715264" y="75311"/>
                  </a:lnTo>
                  <a:lnTo>
                    <a:pt x="720344" y="77597"/>
                  </a:lnTo>
                  <a:lnTo>
                    <a:pt x="725296" y="79883"/>
                  </a:lnTo>
                  <a:lnTo>
                    <a:pt x="728980" y="83947"/>
                  </a:lnTo>
                  <a:lnTo>
                    <a:pt x="731266" y="89662"/>
                  </a:lnTo>
                  <a:lnTo>
                    <a:pt x="749681" y="82296"/>
                  </a:lnTo>
                  <a:lnTo>
                    <a:pt x="746632" y="75184"/>
                  </a:lnTo>
                  <a:close/>
                </a:path>
                <a:path w="843914" h="349250">
                  <a:moveTo>
                    <a:pt x="782828" y="0"/>
                  </a:moveTo>
                  <a:lnTo>
                    <a:pt x="766444" y="16383"/>
                  </a:lnTo>
                  <a:lnTo>
                    <a:pt x="773430" y="44958"/>
                  </a:lnTo>
                  <a:lnTo>
                    <a:pt x="759079" y="48514"/>
                  </a:lnTo>
                  <a:lnTo>
                    <a:pt x="762889" y="63627"/>
                  </a:lnTo>
                  <a:lnTo>
                    <a:pt x="777240" y="60071"/>
                  </a:lnTo>
                  <a:lnTo>
                    <a:pt x="797736" y="60071"/>
                  </a:lnTo>
                  <a:lnTo>
                    <a:pt x="796544" y="55245"/>
                  </a:lnTo>
                  <a:lnTo>
                    <a:pt x="816229" y="50419"/>
                  </a:lnTo>
                  <a:lnTo>
                    <a:pt x="813635" y="40132"/>
                  </a:lnTo>
                  <a:lnTo>
                    <a:pt x="792861" y="40132"/>
                  </a:lnTo>
                  <a:lnTo>
                    <a:pt x="782828" y="0"/>
                  </a:lnTo>
                  <a:close/>
                </a:path>
                <a:path w="843914" h="349250">
                  <a:moveTo>
                    <a:pt x="812419" y="35306"/>
                  </a:moveTo>
                  <a:lnTo>
                    <a:pt x="792861" y="40132"/>
                  </a:lnTo>
                  <a:lnTo>
                    <a:pt x="813635" y="40132"/>
                  </a:lnTo>
                  <a:lnTo>
                    <a:pt x="812419" y="3530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94153" y="1562227"/>
            <a:ext cx="87756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Local</a:t>
            </a:r>
            <a:endParaRPr sz="2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52108" y="1562227"/>
            <a:ext cx="1270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Remote</a:t>
            </a:r>
            <a:endParaRPr sz="2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895844" y="3848100"/>
            <a:ext cx="943610" cy="381000"/>
          </a:xfrm>
          <a:custGeom>
            <a:avLst/>
            <a:gdLst/>
            <a:ahLst/>
            <a:cxnLst/>
            <a:rect l="l" t="t" r="r" b="b"/>
            <a:pathLst>
              <a:path w="943609" h="381000">
                <a:moveTo>
                  <a:pt x="943483" y="336550"/>
                </a:moveTo>
                <a:lnTo>
                  <a:pt x="76200" y="336550"/>
                </a:lnTo>
                <a:lnTo>
                  <a:pt x="76200" y="304800"/>
                </a:lnTo>
                <a:lnTo>
                  <a:pt x="0" y="342900"/>
                </a:lnTo>
                <a:lnTo>
                  <a:pt x="76200" y="381000"/>
                </a:lnTo>
                <a:lnTo>
                  <a:pt x="76200" y="349250"/>
                </a:lnTo>
                <a:lnTo>
                  <a:pt x="943483" y="349250"/>
                </a:lnTo>
                <a:lnTo>
                  <a:pt x="943483" y="336550"/>
                </a:lnTo>
                <a:close/>
              </a:path>
              <a:path w="943609" h="381000">
                <a:moveTo>
                  <a:pt x="943483" y="38100"/>
                </a:moveTo>
                <a:lnTo>
                  <a:pt x="930783" y="31750"/>
                </a:lnTo>
                <a:lnTo>
                  <a:pt x="867283" y="0"/>
                </a:lnTo>
                <a:lnTo>
                  <a:pt x="867283" y="31750"/>
                </a:lnTo>
                <a:lnTo>
                  <a:pt x="0" y="31750"/>
                </a:lnTo>
                <a:lnTo>
                  <a:pt x="0" y="44450"/>
                </a:lnTo>
                <a:lnTo>
                  <a:pt x="867283" y="44450"/>
                </a:lnTo>
                <a:lnTo>
                  <a:pt x="867283" y="76200"/>
                </a:lnTo>
                <a:lnTo>
                  <a:pt x="930783" y="44450"/>
                </a:lnTo>
                <a:lnTo>
                  <a:pt x="943483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11</a:t>
            </a:fld>
            <a:endParaRPr spc="-25" dirty="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spc="-1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70975"/>
            <a:ext cx="10515600" cy="913862"/>
          </a:xfrm>
          <a:prstGeom prst="rect">
            <a:avLst/>
          </a:prstGeom>
        </p:spPr>
        <p:txBody>
          <a:bodyPr vert="horz" wrap="square" lIns="0" tIns="234464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30" dirty="0"/>
              <a:t> </a:t>
            </a:r>
            <a:r>
              <a:rPr dirty="0"/>
              <a:t>do</a:t>
            </a:r>
            <a:r>
              <a:rPr spc="-30" dirty="0"/>
              <a:t> </a:t>
            </a:r>
            <a:r>
              <a:rPr dirty="0"/>
              <a:t>web</a:t>
            </a:r>
            <a:r>
              <a:rPr spc="-30" dirty="0"/>
              <a:t> </a:t>
            </a:r>
            <a:r>
              <a:rPr dirty="0"/>
              <a:t>pages</a:t>
            </a:r>
            <a:r>
              <a:rPr spc="-35" dirty="0"/>
              <a:t> </a:t>
            </a:r>
            <a:r>
              <a:rPr spc="-10" dirty="0"/>
              <a:t>work?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64740" y="5043374"/>
            <a:ext cx="73310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b="1" u="sng" dirty="0">
                <a:solidFill>
                  <a:srgbClr val="005392"/>
                </a:solidFill>
                <a:uFill>
                  <a:solidFill>
                    <a:srgbClr val="005392"/>
                  </a:solidFill>
                </a:uFill>
                <a:latin typeface="Calibri"/>
                <a:cs typeface="Calibri"/>
              </a:rPr>
              <a:t>Browsers</a:t>
            </a:r>
            <a:r>
              <a:rPr sz="2400" b="1" spc="-3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applications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display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pages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  <a:p>
            <a:pPr marL="355600">
              <a:spcBef>
                <a:spcPts val="5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e.g.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Chrome,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Firefox,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Safari,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Internet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Explorer,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Edge,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2800" y="1600200"/>
            <a:ext cx="4824984" cy="3352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12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spc="-1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70975"/>
            <a:ext cx="10515600" cy="913862"/>
          </a:xfrm>
          <a:prstGeom prst="rect">
            <a:avLst/>
          </a:prstGeom>
        </p:spPr>
        <p:txBody>
          <a:bodyPr vert="horz" wrap="square" lIns="0" tIns="234464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Hypertext</a:t>
            </a:r>
            <a:r>
              <a:rPr spc="-45" dirty="0"/>
              <a:t> </a:t>
            </a:r>
            <a:r>
              <a:rPr spc="-10" dirty="0"/>
              <a:t>documents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13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755141" y="1598802"/>
            <a:ext cx="8569325" cy="388175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 algn="just">
              <a:spcBef>
                <a:spcPts val="67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Hypertext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documents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commonly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known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web</a:t>
            </a:r>
            <a:r>
              <a:rPr sz="2400" b="1" u="sng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pages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5600" marR="452120" indent="-342900" algn="just">
              <a:spcBef>
                <a:spcPts val="57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Hypertext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documents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link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hypermedia</a:t>
            </a:r>
            <a:r>
              <a:rPr sz="2400" u="sng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documents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i.e., non-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hypertext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documents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(e.g.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image,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video,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textual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file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without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special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structure).</a:t>
            </a:r>
            <a:endParaRPr sz="2400">
              <a:latin typeface="Calibri"/>
              <a:cs typeface="Calibri"/>
            </a:endParaRPr>
          </a:p>
          <a:p>
            <a:pPr marL="355600" marR="185420" indent="-342900">
              <a:spcBef>
                <a:spcPts val="58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page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hypermedia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document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normally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resides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remote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computer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(called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005392"/>
                </a:solidFill>
                <a:uFill>
                  <a:solidFill>
                    <a:srgbClr val="005392"/>
                  </a:solidFill>
                </a:uFill>
                <a:latin typeface="Calibri"/>
                <a:cs typeface="Calibri"/>
              </a:rPr>
              <a:t>web</a:t>
            </a:r>
            <a:r>
              <a:rPr sz="2400" b="1" u="sng" spc="-30" dirty="0">
                <a:solidFill>
                  <a:srgbClr val="005392"/>
                </a:solidFill>
                <a:uFill>
                  <a:solidFill>
                    <a:srgbClr val="005392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005392"/>
                </a:solidFill>
                <a:uFill>
                  <a:solidFill>
                    <a:srgbClr val="005392"/>
                  </a:solidFill>
                </a:uFill>
                <a:latin typeface="Calibri"/>
                <a:cs typeface="Calibri"/>
              </a:rPr>
              <a:t>server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Internet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they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accessed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people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anywhere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world.</a:t>
            </a:r>
            <a:endParaRPr sz="2400">
              <a:latin typeface="Calibri"/>
              <a:cs typeface="Calibri"/>
            </a:endParaRPr>
          </a:p>
          <a:p>
            <a:pPr marL="862965" marR="5080" lvl="1" indent="-393700">
              <a:spcBef>
                <a:spcPts val="550"/>
              </a:spcBef>
              <a:buSzPct val="88636"/>
              <a:buFont typeface="Wingdings"/>
              <a:buChar char=""/>
              <a:tabLst>
                <a:tab pos="862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page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hypermedia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document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address,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or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formally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u="sng" dirty="0">
                <a:solidFill>
                  <a:srgbClr val="005392"/>
                </a:solidFill>
                <a:uFill>
                  <a:solidFill>
                    <a:srgbClr val="005392"/>
                  </a:solidFill>
                </a:uFill>
                <a:latin typeface="Calibri"/>
                <a:cs typeface="Calibri"/>
              </a:rPr>
              <a:t>URL</a:t>
            </a:r>
            <a:r>
              <a:rPr sz="2200" b="1" u="sng" spc="-55" dirty="0">
                <a:solidFill>
                  <a:srgbClr val="005392"/>
                </a:solidFill>
                <a:uFill>
                  <a:solidFill>
                    <a:srgbClr val="005392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sng" dirty="0">
                <a:solidFill>
                  <a:srgbClr val="005392"/>
                </a:solidFill>
                <a:uFill>
                  <a:solidFill>
                    <a:srgbClr val="005392"/>
                  </a:solidFill>
                </a:uFill>
                <a:latin typeface="Calibri"/>
                <a:cs typeface="Calibri"/>
              </a:rPr>
              <a:t>(Uniform</a:t>
            </a:r>
            <a:r>
              <a:rPr sz="2200" b="1" u="sng" spc="-30" dirty="0">
                <a:solidFill>
                  <a:srgbClr val="005392"/>
                </a:solidFill>
                <a:uFill>
                  <a:solidFill>
                    <a:srgbClr val="005392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sng" dirty="0">
                <a:solidFill>
                  <a:srgbClr val="005392"/>
                </a:solidFill>
                <a:uFill>
                  <a:solidFill>
                    <a:srgbClr val="005392"/>
                  </a:solidFill>
                </a:uFill>
                <a:latin typeface="Calibri"/>
                <a:cs typeface="Calibri"/>
              </a:rPr>
              <a:t>Resource</a:t>
            </a:r>
            <a:r>
              <a:rPr sz="2200" b="1" u="sng" spc="-25" dirty="0">
                <a:solidFill>
                  <a:srgbClr val="005392"/>
                </a:solidFill>
                <a:uFill>
                  <a:solidFill>
                    <a:srgbClr val="005392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sng" dirty="0">
                <a:solidFill>
                  <a:srgbClr val="005392"/>
                </a:solidFill>
                <a:uFill>
                  <a:solidFill>
                    <a:srgbClr val="005392"/>
                  </a:solidFill>
                </a:uFill>
                <a:latin typeface="Calibri"/>
                <a:cs typeface="Calibri"/>
              </a:rPr>
              <a:t>Locator)</a:t>
            </a:r>
            <a:r>
              <a:rPr sz="2200" b="1" spc="-1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mainly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tells </a:t>
            </a:r>
            <a:r>
              <a:rPr sz="2200" b="1" u="sng" dirty="0">
                <a:solidFill>
                  <a:srgbClr val="B59B0C"/>
                </a:solidFill>
                <a:uFill>
                  <a:solidFill>
                    <a:srgbClr val="B59B0C"/>
                  </a:solidFill>
                </a:uFill>
                <a:latin typeface="Calibri"/>
                <a:cs typeface="Calibri"/>
              </a:rPr>
              <a:t>where</a:t>
            </a:r>
            <a:r>
              <a:rPr sz="2200" b="1" u="sng" spc="-15" dirty="0">
                <a:solidFill>
                  <a:srgbClr val="B59B0C"/>
                </a:solidFill>
                <a:uFill>
                  <a:solidFill>
                    <a:srgbClr val="B59B0C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sng" dirty="0">
                <a:solidFill>
                  <a:srgbClr val="B59B0C"/>
                </a:solidFill>
                <a:uFill>
                  <a:solidFill>
                    <a:srgbClr val="B59B0C"/>
                  </a:solidFill>
                </a:uFill>
                <a:latin typeface="Calibri"/>
                <a:cs typeface="Calibri"/>
              </a:rPr>
              <a:t>it</a:t>
            </a:r>
            <a:r>
              <a:rPr sz="2200" b="1" u="sng" spc="-35" dirty="0">
                <a:solidFill>
                  <a:srgbClr val="B59B0C"/>
                </a:solidFill>
                <a:uFill>
                  <a:solidFill>
                    <a:srgbClr val="B59B0C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sng" spc="-25" dirty="0">
                <a:solidFill>
                  <a:srgbClr val="B59B0C"/>
                </a:solidFill>
                <a:uFill>
                  <a:solidFill>
                    <a:srgbClr val="B59B0C"/>
                  </a:solidFill>
                </a:uFill>
                <a:latin typeface="Calibri"/>
                <a:cs typeface="Calibri"/>
              </a:rPr>
              <a:t>is</a:t>
            </a:r>
            <a:r>
              <a:rPr sz="2200" b="1" spc="-25" dirty="0">
                <a:solidFill>
                  <a:srgbClr val="B59B0C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70975"/>
            <a:ext cx="10515600" cy="913862"/>
          </a:xfrm>
          <a:prstGeom prst="rect">
            <a:avLst/>
          </a:prstGeom>
        </p:spPr>
        <p:txBody>
          <a:bodyPr vert="horz" wrap="square" lIns="0" tIns="234464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30" dirty="0"/>
              <a:t> </a:t>
            </a:r>
            <a:r>
              <a:rPr dirty="0"/>
              <a:t>do</a:t>
            </a:r>
            <a:r>
              <a:rPr spc="-30" dirty="0"/>
              <a:t> </a:t>
            </a:r>
            <a:r>
              <a:rPr dirty="0"/>
              <a:t>web</a:t>
            </a:r>
            <a:r>
              <a:rPr spc="-30" dirty="0"/>
              <a:t> </a:t>
            </a:r>
            <a:r>
              <a:rPr dirty="0"/>
              <a:t>pages</a:t>
            </a:r>
            <a:r>
              <a:rPr spc="-35" dirty="0"/>
              <a:t> </a:t>
            </a:r>
            <a:r>
              <a:rPr spc="-10" dirty="0"/>
              <a:t>work?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1341" y="4604766"/>
            <a:ext cx="8435975" cy="1136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spcBef>
                <a:spcPts val="100"/>
              </a:spcBef>
              <a:buFont typeface="Wingdings"/>
              <a:buChar char=""/>
              <a:tabLst>
                <a:tab pos="354965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pages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written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404040"/>
                </a:solidFill>
                <a:latin typeface="Calibri"/>
                <a:cs typeface="Calibri"/>
              </a:rPr>
              <a:t>markup</a:t>
            </a:r>
            <a:r>
              <a:rPr sz="2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called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b="1" u="sng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HTML</a:t>
            </a:r>
            <a:endParaRPr sz="2600">
              <a:latin typeface="Calibri"/>
              <a:cs typeface="Calibri"/>
            </a:endParaRPr>
          </a:p>
          <a:p>
            <a:pPr marL="355600" marR="5080" indent="-342900">
              <a:lnSpc>
                <a:spcPts val="2500"/>
              </a:lnSpc>
              <a:spcBef>
                <a:spcPts val="605"/>
              </a:spcBef>
              <a:buFont typeface="Wingdings"/>
              <a:buChar char=""/>
              <a:tabLst>
                <a:tab pos="355600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Browsers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C00000"/>
                </a:solidFill>
                <a:latin typeface="Calibri"/>
                <a:cs typeface="Calibri"/>
              </a:rPr>
              <a:t>display</a:t>
            </a:r>
            <a:r>
              <a:rPr sz="260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page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b="1" u="sng" dirty="0">
                <a:solidFill>
                  <a:srgbClr val="005392"/>
                </a:solidFill>
                <a:uFill>
                  <a:solidFill>
                    <a:srgbClr val="005392"/>
                  </a:solidFill>
                </a:uFill>
                <a:latin typeface="Calibri"/>
                <a:cs typeface="Calibri"/>
              </a:rPr>
              <a:t>reading</a:t>
            </a:r>
            <a:r>
              <a:rPr sz="2600" b="1" spc="-1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b="1" u="sng" dirty="0">
                <a:solidFill>
                  <a:srgbClr val="005392"/>
                </a:solidFill>
                <a:uFill>
                  <a:solidFill>
                    <a:srgbClr val="005392"/>
                  </a:solidFill>
                </a:uFill>
                <a:latin typeface="Calibri"/>
                <a:cs typeface="Calibri"/>
              </a:rPr>
              <a:t>interpreting</a:t>
            </a:r>
            <a:r>
              <a:rPr sz="2600" b="1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its 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HTML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1447800"/>
            <a:ext cx="3429000" cy="23835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1" y="1676400"/>
            <a:ext cx="1854707" cy="185470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14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spc="-1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70975"/>
            <a:ext cx="10515600" cy="913862"/>
          </a:xfrm>
          <a:prstGeom prst="rect">
            <a:avLst/>
          </a:prstGeom>
        </p:spPr>
        <p:txBody>
          <a:bodyPr vert="horz" wrap="square" lIns="0" tIns="234464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30" dirty="0"/>
              <a:t> </a:t>
            </a:r>
            <a:r>
              <a:rPr dirty="0"/>
              <a:t>do</a:t>
            </a:r>
            <a:r>
              <a:rPr spc="-30" dirty="0"/>
              <a:t> </a:t>
            </a:r>
            <a:r>
              <a:rPr dirty="0"/>
              <a:t>web</a:t>
            </a:r>
            <a:r>
              <a:rPr spc="-30" dirty="0"/>
              <a:t> </a:t>
            </a:r>
            <a:r>
              <a:rPr dirty="0"/>
              <a:t>pages</a:t>
            </a:r>
            <a:r>
              <a:rPr spc="-35" dirty="0"/>
              <a:t> </a:t>
            </a:r>
            <a:r>
              <a:rPr spc="-10" dirty="0"/>
              <a:t>work?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1447800"/>
            <a:ext cx="3429000" cy="238353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92588" y="1478009"/>
            <a:ext cx="3316342" cy="310401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288540" y="4887926"/>
            <a:ext cx="7600950" cy="13087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HTML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file</a:t>
            </a:r>
            <a:r>
              <a:rPr sz="2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u="sng" dirty="0">
                <a:solidFill>
                  <a:srgbClr val="005392"/>
                </a:solidFill>
                <a:uFill>
                  <a:solidFill>
                    <a:srgbClr val="005392"/>
                  </a:solidFill>
                </a:uFill>
                <a:latin typeface="Calibri"/>
                <a:cs typeface="Calibri"/>
              </a:rPr>
              <a:t>may</a:t>
            </a:r>
            <a:r>
              <a:rPr sz="2800" u="sng" spc="-45" dirty="0">
                <a:solidFill>
                  <a:srgbClr val="005392"/>
                </a:solidFill>
                <a:uFill>
                  <a:solidFill>
                    <a:srgbClr val="005392"/>
                  </a:solidFill>
                </a:uFill>
                <a:latin typeface="Calibri"/>
                <a:cs typeface="Calibri"/>
              </a:rPr>
              <a:t> </a:t>
            </a:r>
            <a:r>
              <a:rPr sz="2800" u="sng" dirty="0">
                <a:solidFill>
                  <a:srgbClr val="005392"/>
                </a:solidFill>
                <a:uFill>
                  <a:solidFill>
                    <a:srgbClr val="005392"/>
                  </a:solidFill>
                </a:uFill>
                <a:latin typeface="Calibri"/>
                <a:cs typeface="Calibri"/>
              </a:rPr>
              <a:t>link</a:t>
            </a:r>
            <a:r>
              <a:rPr sz="2800" u="sng" spc="-25" dirty="0">
                <a:solidFill>
                  <a:srgbClr val="005392"/>
                </a:solidFill>
                <a:uFill>
                  <a:solidFill>
                    <a:srgbClr val="005392"/>
                  </a:solidFill>
                </a:u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other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resources,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like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images,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videos,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well</a:t>
            </a:r>
            <a:r>
              <a:rPr sz="2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8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JavaScript</a:t>
            </a:r>
            <a:r>
              <a:rPr sz="2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C00000"/>
                </a:solidFill>
                <a:latin typeface="Calibri"/>
                <a:cs typeface="Calibri"/>
              </a:rPr>
              <a:t>CSS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(stylesheet)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files,</a:t>
            </a:r>
            <a:r>
              <a:rPr sz="2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then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28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u="sng" spc="-10" dirty="0">
                <a:solidFill>
                  <a:srgbClr val="005392"/>
                </a:solidFill>
                <a:uFill>
                  <a:solidFill>
                    <a:srgbClr val="005392"/>
                  </a:solidFill>
                </a:uFill>
                <a:latin typeface="Calibri"/>
                <a:cs typeface="Calibri"/>
              </a:rPr>
              <a:t>loads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15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spc="-1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70975"/>
            <a:ext cx="10515600" cy="913862"/>
          </a:xfrm>
          <a:prstGeom prst="rect">
            <a:avLst/>
          </a:prstGeom>
        </p:spPr>
        <p:txBody>
          <a:bodyPr vert="horz" wrap="square" lIns="0" tIns="234464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30" dirty="0"/>
              <a:t> </a:t>
            </a:r>
            <a:r>
              <a:rPr dirty="0"/>
              <a:t>do</a:t>
            </a:r>
            <a:r>
              <a:rPr spc="-30" dirty="0"/>
              <a:t> </a:t>
            </a:r>
            <a:r>
              <a:rPr dirty="0"/>
              <a:t>web</a:t>
            </a:r>
            <a:r>
              <a:rPr spc="-30" dirty="0"/>
              <a:t> </a:t>
            </a:r>
            <a:r>
              <a:rPr dirty="0"/>
              <a:t>pages</a:t>
            </a:r>
            <a:r>
              <a:rPr spc="-35" dirty="0"/>
              <a:t> </a:t>
            </a:r>
            <a:r>
              <a:rPr spc="-10" dirty="0"/>
              <a:t>work?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1340" y="4815079"/>
            <a:ext cx="826198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spcBef>
                <a:spcPts val="100"/>
              </a:spcBef>
              <a:buFont typeface="Arial"/>
              <a:buChar char="•"/>
              <a:tabLst>
                <a:tab pos="4699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web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server</a:t>
            </a:r>
            <a:r>
              <a:rPr sz="24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program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running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computer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u="sng" spc="-10" dirty="0">
                <a:solidFill>
                  <a:srgbClr val="005392"/>
                </a:solidFill>
                <a:uFill>
                  <a:solidFill>
                    <a:srgbClr val="005392"/>
                  </a:solidFill>
                </a:uFill>
                <a:latin typeface="Calibri"/>
                <a:cs typeface="Calibri"/>
              </a:rPr>
              <a:t>delivers</a:t>
            </a:r>
            <a:r>
              <a:rPr sz="2400" b="1" spc="-1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005392"/>
                </a:solidFill>
                <a:uFill>
                  <a:solidFill>
                    <a:srgbClr val="005392"/>
                  </a:solidFill>
                </a:uFill>
                <a:latin typeface="Calibri"/>
                <a:cs typeface="Calibri"/>
              </a:rPr>
              <a:t>web</a:t>
            </a:r>
            <a:r>
              <a:rPr sz="2400" b="1" u="sng" spc="-45" dirty="0">
                <a:solidFill>
                  <a:srgbClr val="005392"/>
                </a:solidFill>
                <a:uFill>
                  <a:solidFill>
                    <a:srgbClr val="005392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005392"/>
                </a:solidFill>
                <a:uFill>
                  <a:solidFill>
                    <a:srgbClr val="005392"/>
                  </a:solidFill>
                </a:uFill>
                <a:latin typeface="Calibri"/>
                <a:cs typeface="Calibri"/>
              </a:rPr>
              <a:t>pages</a:t>
            </a:r>
            <a:r>
              <a:rPr sz="2400" b="1" spc="-5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response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requests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469265" indent="-456565">
              <a:buFont typeface="Arial"/>
              <a:buChar char="•"/>
              <a:tabLst>
                <a:tab pos="4692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either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B59B0C"/>
                </a:solidFill>
                <a:latin typeface="Calibri"/>
                <a:cs typeface="Calibri"/>
              </a:rPr>
              <a:t>has</a:t>
            </a:r>
            <a:r>
              <a:rPr sz="2400" b="1" spc="-45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B59B0C"/>
                </a:solidFill>
                <a:latin typeface="Calibri"/>
                <a:cs typeface="Calibri"/>
              </a:rPr>
              <a:t>stored</a:t>
            </a:r>
            <a:r>
              <a:rPr sz="2400" b="1" spc="-45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B59B0C"/>
                </a:solidFill>
                <a:latin typeface="Calibri"/>
                <a:cs typeface="Calibri"/>
              </a:rPr>
              <a:t>generates</a:t>
            </a:r>
            <a:r>
              <a:rPr sz="2400" b="1" spc="-4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page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returned.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5139" y="1419284"/>
            <a:ext cx="5851382" cy="259593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16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spc="-1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70975"/>
            <a:ext cx="10515600" cy="913862"/>
          </a:xfrm>
          <a:prstGeom prst="rect">
            <a:avLst/>
          </a:prstGeom>
        </p:spPr>
        <p:txBody>
          <a:bodyPr vert="horz" wrap="square" lIns="0" tIns="234464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30" dirty="0"/>
              <a:t> </a:t>
            </a:r>
            <a:r>
              <a:rPr dirty="0"/>
              <a:t>do</a:t>
            </a:r>
            <a:r>
              <a:rPr spc="-30" dirty="0"/>
              <a:t> </a:t>
            </a:r>
            <a:r>
              <a:rPr dirty="0"/>
              <a:t>web</a:t>
            </a:r>
            <a:r>
              <a:rPr spc="-30" dirty="0"/>
              <a:t> </a:t>
            </a:r>
            <a:r>
              <a:rPr dirty="0"/>
              <a:t>pages</a:t>
            </a:r>
            <a:r>
              <a:rPr spc="-35" dirty="0"/>
              <a:t> </a:t>
            </a:r>
            <a:r>
              <a:rPr spc="-10" dirty="0"/>
              <a:t>work?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5200" y="2362200"/>
            <a:ext cx="5422392" cy="37688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55141" y="1308557"/>
            <a:ext cx="7924165" cy="1388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spcBef>
                <a:spcPts val="10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1.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URL,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address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HTML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file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endParaRPr sz="2400">
              <a:latin typeface="Calibri"/>
              <a:cs typeface="Calibri"/>
            </a:endParaRPr>
          </a:p>
          <a:p>
            <a:pPr marL="355600">
              <a:spcBef>
                <a:spcPts val="5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internet.</a:t>
            </a:r>
            <a:endParaRPr sz="2400">
              <a:latin typeface="Calibri"/>
              <a:cs typeface="Calibri"/>
            </a:endParaRPr>
          </a:p>
          <a:p>
            <a:pPr marL="332105" algn="ctr">
              <a:spcBef>
                <a:spcPts val="2560"/>
              </a:spcBef>
            </a:pPr>
            <a:r>
              <a:rPr sz="2000" spc="-10" dirty="0">
                <a:latin typeface="Courier New"/>
                <a:cs typeface="Courier New"/>
                <a:hlinkClick r:id="rId3"/>
              </a:rPr>
              <a:t>www.surrey.ac.uk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17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spc="-1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70975"/>
            <a:ext cx="10515600" cy="913862"/>
          </a:xfrm>
          <a:prstGeom prst="rect">
            <a:avLst/>
          </a:prstGeom>
        </p:spPr>
        <p:txBody>
          <a:bodyPr vert="horz" wrap="square" lIns="0" tIns="234464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30" dirty="0"/>
              <a:t> </a:t>
            </a:r>
            <a:r>
              <a:rPr dirty="0"/>
              <a:t>do</a:t>
            </a:r>
            <a:r>
              <a:rPr spc="-30" dirty="0"/>
              <a:t> </a:t>
            </a:r>
            <a:r>
              <a:rPr dirty="0"/>
              <a:t>web</a:t>
            </a:r>
            <a:r>
              <a:rPr spc="-30" dirty="0"/>
              <a:t> </a:t>
            </a:r>
            <a:r>
              <a:rPr dirty="0"/>
              <a:t>pages</a:t>
            </a:r>
            <a:r>
              <a:rPr spc="-35" dirty="0"/>
              <a:t> </a:t>
            </a:r>
            <a:r>
              <a:rPr spc="-10" dirty="0"/>
              <a:t>work?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7362" y="1337071"/>
            <a:ext cx="1354335" cy="199608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88995" y="1381710"/>
            <a:ext cx="4256405" cy="173608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2.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asks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web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8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8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hosts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document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send</a:t>
            </a:r>
            <a:r>
              <a:rPr sz="2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8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HTML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document.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53201" y="3429000"/>
            <a:ext cx="3947159" cy="27432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33035" y="3370360"/>
            <a:ext cx="2086764" cy="200540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18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spc="-1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0" y="1028700"/>
            <a:ext cx="8648700" cy="76200"/>
          </a:xfrm>
          <a:custGeom>
            <a:avLst/>
            <a:gdLst/>
            <a:ahLst/>
            <a:cxnLst/>
            <a:rect l="l" t="t" r="r" b="b"/>
            <a:pathLst>
              <a:path w="8648700" h="76200">
                <a:moveTo>
                  <a:pt x="8610600" y="0"/>
                </a:moveTo>
                <a:lnTo>
                  <a:pt x="8595752" y="2988"/>
                </a:lnTo>
                <a:lnTo>
                  <a:pt x="8583644" y="11144"/>
                </a:lnTo>
                <a:lnTo>
                  <a:pt x="8575488" y="23252"/>
                </a:lnTo>
                <a:lnTo>
                  <a:pt x="8572500" y="38100"/>
                </a:lnTo>
                <a:lnTo>
                  <a:pt x="8575488" y="52947"/>
                </a:lnTo>
                <a:lnTo>
                  <a:pt x="8583644" y="65055"/>
                </a:lnTo>
                <a:lnTo>
                  <a:pt x="8595752" y="73211"/>
                </a:lnTo>
                <a:lnTo>
                  <a:pt x="8610600" y="76200"/>
                </a:lnTo>
                <a:lnTo>
                  <a:pt x="8625447" y="73211"/>
                </a:lnTo>
                <a:lnTo>
                  <a:pt x="8637555" y="65055"/>
                </a:lnTo>
                <a:lnTo>
                  <a:pt x="8645711" y="52947"/>
                </a:lnTo>
                <a:lnTo>
                  <a:pt x="8647421" y="44450"/>
                </a:lnTo>
                <a:lnTo>
                  <a:pt x="8610600" y="44450"/>
                </a:lnTo>
                <a:lnTo>
                  <a:pt x="8610600" y="31750"/>
                </a:lnTo>
                <a:lnTo>
                  <a:pt x="8647421" y="31750"/>
                </a:lnTo>
                <a:lnTo>
                  <a:pt x="8645711" y="23252"/>
                </a:lnTo>
                <a:lnTo>
                  <a:pt x="8637555" y="11144"/>
                </a:lnTo>
                <a:lnTo>
                  <a:pt x="8625447" y="2988"/>
                </a:lnTo>
                <a:lnTo>
                  <a:pt x="8610600" y="0"/>
                </a:lnTo>
                <a:close/>
              </a:path>
              <a:path w="8648700" h="76200">
                <a:moveTo>
                  <a:pt x="85737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573778" y="44450"/>
                </a:lnTo>
                <a:lnTo>
                  <a:pt x="8572500" y="38100"/>
                </a:lnTo>
                <a:lnTo>
                  <a:pt x="8573778" y="31750"/>
                </a:lnTo>
                <a:close/>
              </a:path>
              <a:path w="8648700" h="76200">
                <a:moveTo>
                  <a:pt x="8647421" y="31750"/>
                </a:moveTo>
                <a:lnTo>
                  <a:pt x="8610600" y="31750"/>
                </a:lnTo>
                <a:lnTo>
                  <a:pt x="8610600" y="44450"/>
                </a:lnTo>
                <a:lnTo>
                  <a:pt x="8647421" y="44450"/>
                </a:lnTo>
                <a:lnTo>
                  <a:pt x="8648700" y="38100"/>
                </a:lnTo>
                <a:lnTo>
                  <a:pt x="8647421" y="31750"/>
                </a:lnTo>
                <a:close/>
              </a:path>
            </a:pathLst>
          </a:custGeom>
          <a:solidFill>
            <a:srgbClr val="B59B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2438400" y="2562659"/>
            <a:ext cx="10363200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30" dirty="0"/>
              <a:t> </a:t>
            </a:r>
            <a:r>
              <a:rPr dirty="0"/>
              <a:t>do</a:t>
            </a:r>
            <a:r>
              <a:rPr spc="-30" dirty="0"/>
              <a:t> </a:t>
            </a:r>
            <a:r>
              <a:rPr dirty="0"/>
              <a:t>web</a:t>
            </a:r>
            <a:r>
              <a:rPr spc="-30" dirty="0"/>
              <a:t> </a:t>
            </a:r>
            <a:r>
              <a:rPr dirty="0"/>
              <a:t>pages</a:t>
            </a:r>
            <a:r>
              <a:rPr spc="-35" dirty="0"/>
              <a:t> </a:t>
            </a:r>
            <a:r>
              <a:rPr spc="-10" dirty="0"/>
              <a:t>work?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3233" y="1689289"/>
            <a:ext cx="3649367" cy="290709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41394" y="1458594"/>
            <a:ext cx="4377690" cy="13081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0"/>
              </a:spcBef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3.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responds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HTML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file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was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requested.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43600" y="3200400"/>
            <a:ext cx="4267200" cy="296570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0134600" y="6436738"/>
            <a:ext cx="2743200" cy="20435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spc="-25" dirty="0"/>
              <a:pPr marL="38100">
                <a:lnSpc>
                  <a:spcPts val="1655"/>
                </a:lnSpc>
              </a:pPr>
              <a:t>19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5562600" y="6447927"/>
            <a:ext cx="4114800" cy="18197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4362" y="1296161"/>
            <a:ext cx="8006080" cy="1305486"/>
          </a:xfrm>
          <a:prstGeom prst="rect">
            <a:avLst/>
          </a:prstGeom>
          <a:ln w="28575">
            <a:solidFill>
              <a:srgbClr val="B59B0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870"/>
              </a:lnSpc>
            </a:pPr>
            <a:r>
              <a:rPr sz="4400" dirty="0">
                <a:solidFill>
                  <a:srgbClr val="005392"/>
                </a:solidFill>
                <a:latin typeface="Calibri"/>
                <a:cs typeface="Calibri"/>
              </a:rPr>
              <a:t>COM1025:</a:t>
            </a:r>
            <a:r>
              <a:rPr sz="4400" spc="-14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005392"/>
                </a:solidFill>
                <a:latin typeface="Calibri"/>
                <a:cs typeface="Calibri"/>
              </a:rPr>
              <a:t>Web</a:t>
            </a:r>
            <a:r>
              <a:rPr sz="4400" spc="-12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4400" spc="-25" dirty="0">
                <a:solidFill>
                  <a:srgbClr val="005392"/>
                </a:solidFill>
                <a:latin typeface="Calibri"/>
                <a:cs typeface="Calibri"/>
              </a:rPr>
              <a:t>and</a:t>
            </a:r>
            <a:endParaRPr sz="4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4400" dirty="0">
                <a:solidFill>
                  <a:srgbClr val="005392"/>
                </a:solidFill>
                <a:latin typeface="Calibri"/>
                <a:cs typeface="Calibri"/>
              </a:rPr>
              <a:t>Database</a:t>
            </a:r>
            <a:r>
              <a:rPr sz="4400" spc="-25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4400" spc="-10" dirty="0">
                <a:solidFill>
                  <a:srgbClr val="005392"/>
                </a:solidFill>
                <a:latin typeface="Calibri"/>
                <a:cs typeface="Calibri"/>
              </a:rPr>
              <a:t>Systems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1064" y="4498646"/>
            <a:ext cx="2151475" cy="21462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287394" y="5138928"/>
            <a:ext cx="1037590" cy="621030"/>
            <a:chOff x="763394" y="5138928"/>
            <a:chExt cx="1037590" cy="62103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3394" y="5303318"/>
              <a:ext cx="648765" cy="2146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9303" y="5138928"/>
              <a:ext cx="511289" cy="62102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267205" y="2830449"/>
            <a:ext cx="6329045" cy="2732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29105" marR="5080" algn="ctr">
              <a:spcBef>
                <a:spcPts val="95"/>
              </a:spcBef>
            </a:pPr>
            <a:r>
              <a:rPr sz="2800" dirty="0">
                <a:solidFill>
                  <a:srgbClr val="B59B0C"/>
                </a:solidFill>
                <a:latin typeface="Calibri"/>
                <a:cs typeface="Calibri"/>
              </a:rPr>
              <a:t>Module</a:t>
            </a:r>
            <a:r>
              <a:rPr sz="2800" spc="-8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B59B0C"/>
                </a:solidFill>
                <a:latin typeface="Calibri"/>
                <a:cs typeface="Calibri"/>
              </a:rPr>
              <a:t>Introduction,</a:t>
            </a:r>
            <a:r>
              <a:rPr sz="2800" spc="-7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B59B0C"/>
                </a:solidFill>
                <a:latin typeface="Calibri"/>
                <a:cs typeface="Calibri"/>
              </a:rPr>
              <a:t>Web,</a:t>
            </a:r>
            <a:r>
              <a:rPr sz="2800" spc="-95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B59B0C"/>
                </a:solidFill>
                <a:latin typeface="Calibri"/>
                <a:cs typeface="Calibri"/>
              </a:rPr>
              <a:t>URL </a:t>
            </a:r>
            <a:r>
              <a:rPr sz="2800" dirty="0">
                <a:solidFill>
                  <a:srgbClr val="B59B0C"/>
                </a:solidFill>
                <a:latin typeface="Calibri"/>
                <a:cs typeface="Calibri"/>
              </a:rPr>
              <a:t>HTML,</a:t>
            </a:r>
            <a:r>
              <a:rPr sz="2800" spc="-5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B59B0C"/>
                </a:solidFill>
                <a:latin typeface="Calibri"/>
                <a:cs typeface="Calibri"/>
              </a:rPr>
              <a:t>Encoding</a:t>
            </a:r>
            <a:endParaRPr sz="2800">
              <a:latin typeface="Calibri"/>
              <a:cs typeface="Calibri"/>
            </a:endParaRPr>
          </a:p>
          <a:p>
            <a:pPr marL="1710055" algn="ctr">
              <a:spcBef>
                <a:spcPts val="875"/>
              </a:spcBef>
            </a:pPr>
            <a:r>
              <a:rPr sz="1400" dirty="0">
                <a:solidFill>
                  <a:srgbClr val="B59B0C"/>
                </a:solidFill>
                <a:latin typeface="Calibri"/>
                <a:cs typeface="Calibri"/>
              </a:rPr>
              <a:t>(Slides</a:t>
            </a:r>
            <a:r>
              <a:rPr sz="1400" spc="-4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B59B0C"/>
                </a:solidFill>
                <a:latin typeface="Calibri"/>
                <a:cs typeface="Calibri"/>
              </a:rPr>
              <a:t>credited</a:t>
            </a:r>
            <a:r>
              <a:rPr sz="1400" spc="-25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B59B0C"/>
                </a:solidFill>
                <a:latin typeface="Calibri"/>
                <a:cs typeface="Calibri"/>
              </a:rPr>
              <a:t>to</a:t>
            </a:r>
            <a:r>
              <a:rPr sz="1400" spc="-25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1400" spc="-45" dirty="0">
                <a:solidFill>
                  <a:srgbClr val="B59B0C"/>
                </a:solidFill>
                <a:latin typeface="Calibri"/>
                <a:cs typeface="Calibri"/>
              </a:rPr>
              <a:t>Dr.</a:t>
            </a:r>
            <a:r>
              <a:rPr sz="1400" spc="-35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B59B0C"/>
                </a:solidFill>
                <a:latin typeface="Calibri"/>
                <a:cs typeface="Calibri"/>
              </a:rPr>
              <a:t>Manos</a:t>
            </a:r>
            <a:r>
              <a:rPr sz="1400" spc="-2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B59B0C"/>
                </a:solidFill>
                <a:latin typeface="Calibri"/>
                <a:cs typeface="Calibri"/>
              </a:rPr>
              <a:t>Panaousis)</a:t>
            </a:r>
            <a:endParaRPr sz="1400">
              <a:latin typeface="Calibri"/>
              <a:cs typeface="Calibri"/>
            </a:endParaRPr>
          </a:p>
          <a:p>
            <a:pPr marL="12700" marR="4138295">
              <a:lnSpc>
                <a:spcPts val="6340"/>
              </a:lnSpc>
            </a:pPr>
            <a:r>
              <a:rPr sz="2200" dirty="0">
                <a:latin typeface="Calibri"/>
                <a:cs typeface="Calibri"/>
              </a:rPr>
              <a:t>Dr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Andrew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Crossan </a:t>
            </a:r>
            <a:r>
              <a:rPr sz="2200" dirty="0">
                <a:latin typeface="Calibri"/>
                <a:cs typeface="Calibri"/>
              </a:rPr>
              <a:t>Week</a:t>
            </a:r>
            <a:r>
              <a:rPr sz="2200" spc="-114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7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2</a:t>
            </a:fld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spc="-1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0" y="1028700"/>
            <a:ext cx="8648700" cy="76200"/>
          </a:xfrm>
          <a:custGeom>
            <a:avLst/>
            <a:gdLst/>
            <a:ahLst/>
            <a:cxnLst/>
            <a:rect l="l" t="t" r="r" b="b"/>
            <a:pathLst>
              <a:path w="8648700" h="76200">
                <a:moveTo>
                  <a:pt x="8610600" y="0"/>
                </a:moveTo>
                <a:lnTo>
                  <a:pt x="8595752" y="2988"/>
                </a:lnTo>
                <a:lnTo>
                  <a:pt x="8583644" y="11144"/>
                </a:lnTo>
                <a:lnTo>
                  <a:pt x="8575488" y="23252"/>
                </a:lnTo>
                <a:lnTo>
                  <a:pt x="8572500" y="38100"/>
                </a:lnTo>
                <a:lnTo>
                  <a:pt x="8575488" y="52947"/>
                </a:lnTo>
                <a:lnTo>
                  <a:pt x="8583644" y="65055"/>
                </a:lnTo>
                <a:lnTo>
                  <a:pt x="8595752" y="73211"/>
                </a:lnTo>
                <a:lnTo>
                  <a:pt x="8610600" y="76200"/>
                </a:lnTo>
                <a:lnTo>
                  <a:pt x="8625447" y="73211"/>
                </a:lnTo>
                <a:lnTo>
                  <a:pt x="8637555" y="65055"/>
                </a:lnTo>
                <a:lnTo>
                  <a:pt x="8645711" y="52947"/>
                </a:lnTo>
                <a:lnTo>
                  <a:pt x="8647421" y="44450"/>
                </a:lnTo>
                <a:lnTo>
                  <a:pt x="8610600" y="44450"/>
                </a:lnTo>
                <a:lnTo>
                  <a:pt x="8610600" y="31750"/>
                </a:lnTo>
                <a:lnTo>
                  <a:pt x="8647421" y="31750"/>
                </a:lnTo>
                <a:lnTo>
                  <a:pt x="8645711" y="23252"/>
                </a:lnTo>
                <a:lnTo>
                  <a:pt x="8637555" y="11144"/>
                </a:lnTo>
                <a:lnTo>
                  <a:pt x="8625447" y="2988"/>
                </a:lnTo>
                <a:lnTo>
                  <a:pt x="8610600" y="0"/>
                </a:lnTo>
                <a:close/>
              </a:path>
              <a:path w="8648700" h="76200">
                <a:moveTo>
                  <a:pt x="85737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573778" y="44450"/>
                </a:lnTo>
                <a:lnTo>
                  <a:pt x="8572500" y="38100"/>
                </a:lnTo>
                <a:lnTo>
                  <a:pt x="8573778" y="31750"/>
                </a:lnTo>
                <a:close/>
              </a:path>
              <a:path w="8648700" h="76200">
                <a:moveTo>
                  <a:pt x="8647421" y="31750"/>
                </a:moveTo>
                <a:lnTo>
                  <a:pt x="8610600" y="31750"/>
                </a:lnTo>
                <a:lnTo>
                  <a:pt x="8610600" y="44450"/>
                </a:lnTo>
                <a:lnTo>
                  <a:pt x="8647421" y="44450"/>
                </a:lnTo>
                <a:lnTo>
                  <a:pt x="8648700" y="38100"/>
                </a:lnTo>
                <a:lnTo>
                  <a:pt x="8647421" y="31750"/>
                </a:lnTo>
                <a:close/>
              </a:path>
            </a:pathLst>
          </a:custGeom>
          <a:solidFill>
            <a:srgbClr val="B59B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570975"/>
            <a:ext cx="10515600" cy="913862"/>
          </a:xfrm>
          <a:prstGeom prst="rect">
            <a:avLst/>
          </a:prstGeom>
        </p:spPr>
        <p:txBody>
          <a:bodyPr vert="horz" wrap="square" lIns="0" tIns="234464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30" dirty="0"/>
              <a:t> </a:t>
            </a:r>
            <a:r>
              <a:rPr dirty="0"/>
              <a:t>do</a:t>
            </a:r>
            <a:r>
              <a:rPr spc="-30" dirty="0"/>
              <a:t> </a:t>
            </a:r>
            <a:r>
              <a:rPr dirty="0"/>
              <a:t>web</a:t>
            </a:r>
            <a:r>
              <a:rPr spc="-30" dirty="0"/>
              <a:t> </a:t>
            </a:r>
            <a:r>
              <a:rPr dirty="0"/>
              <a:t>pages</a:t>
            </a:r>
            <a:r>
              <a:rPr spc="-35" dirty="0"/>
              <a:t> </a:t>
            </a:r>
            <a:r>
              <a:rPr spc="-10" dirty="0"/>
              <a:t>work?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8024" y="1557184"/>
            <a:ext cx="8544312" cy="421909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20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spc="-1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5238" y="2743201"/>
            <a:ext cx="9163050" cy="4125595"/>
            <a:chOff x="-8762" y="2743200"/>
            <a:chExt cx="9163050" cy="4125595"/>
          </a:xfrm>
        </p:grpSpPr>
        <p:sp>
          <p:nvSpPr>
            <p:cNvPr id="3" name="object 3"/>
            <p:cNvSpPr/>
            <p:nvPr/>
          </p:nvSpPr>
          <p:spPr>
            <a:xfrm>
              <a:off x="762" y="6477761"/>
              <a:ext cx="9144000" cy="381000"/>
            </a:xfrm>
            <a:custGeom>
              <a:avLst/>
              <a:gdLst/>
              <a:ahLst/>
              <a:cxnLst/>
              <a:rect l="l" t="t" r="r" b="b"/>
              <a:pathLst>
                <a:path w="9144000" h="381000">
                  <a:moveTo>
                    <a:pt x="9144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9144000" y="381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5392">
                <a:alpha val="3411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2" y="6477761"/>
              <a:ext cx="9144000" cy="381000"/>
            </a:xfrm>
            <a:custGeom>
              <a:avLst/>
              <a:gdLst/>
              <a:ahLst/>
              <a:cxnLst/>
              <a:rect l="l" t="t" r="r" b="b"/>
              <a:pathLst>
                <a:path w="9144000" h="381000">
                  <a:moveTo>
                    <a:pt x="0" y="381000"/>
                  </a:moveTo>
                  <a:lnTo>
                    <a:pt x="9144000" y="381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19050">
              <a:solidFill>
                <a:srgbClr val="0053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400" y="2743200"/>
              <a:ext cx="6477000" cy="373380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39200" y="457201"/>
            <a:ext cx="1524000" cy="452627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752600" y="1028700"/>
            <a:ext cx="8648700" cy="76200"/>
          </a:xfrm>
          <a:custGeom>
            <a:avLst/>
            <a:gdLst/>
            <a:ahLst/>
            <a:cxnLst/>
            <a:rect l="l" t="t" r="r" b="b"/>
            <a:pathLst>
              <a:path w="8648700" h="76200">
                <a:moveTo>
                  <a:pt x="8610600" y="0"/>
                </a:moveTo>
                <a:lnTo>
                  <a:pt x="8595752" y="2988"/>
                </a:lnTo>
                <a:lnTo>
                  <a:pt x="8583644" y="11144"/>
                </a:lnTo>
                <a:lnTo>
                  <a:pt x="8575488" y="23252"/>
                </a:lnTo>
                <a:lnTo>
                  <a:pt x="8572500" y="38100"/>
                </a:lnTo>
                <a:lnTo>
                  <a:pt x="8575488" y="52947"/>
                </a:lnTo>
                <a:lnTo>
                  <a:pt x="8583644" y="65055"/>
                </a:lnTo>
                <a:lnTo>
                  <a:pt x="8595752" y="73211"/>
                </a:lnTo>
                <a:lnTo>
                  <a:pt x="8610600" y="76200"/>
                </a:lnTo>
                <a:lnTo>
                  <a:pt x="8625447" y="73211"/>
                </a:lnTo>
                <a:lnTo>
                  <a:pt x="8637555" y="65055"/>
                </a:lnTo>
                <a:lnTo>
                  <a:pt x="8645711" y="52947"/>
                </a:lnTo>
                <a:lnTo>
                  <a:pt x="8647421" y="44450"/>
                </a:lnTo>
                <a:lnTo>
                  <a:pt x="8610600" y="44450"/>
                </a:lnTo>
                <a:lnTo>
                  <a:pt x="8610600" y="31750"/>
                </a:lnTo>
                <a:lnTo>
                  <a:pt x="8647421" y="31750"/>
                </a:lnTo>
                <a:lnTo>
                  <a:pt x="8645711" y="23252"/>
                </a:lnTo>
                <a:lnTo>
                  <a:pt x="8637555" y="11144"/>
                </a:lnTo>
                <a:lnTo>
                  <a:pt x="8625447" y="2988"/>
                </a:lnTo>
                <a:lnTo>
                  <a:pt x="8610600" y="0"/>
                </a:lnTo>
                <a:close/>
              </a:path>
              <a:path w="8648700" h="76200">
                <a:moveTo>
                  <a:pt x="85737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573778" y="44450"/>
                </a:lnTo>
                <a:lnTo>
                  <a:pt x="8572500" y="38100"/>
                </a:lnTo>
                <a:lnTo>
                  <a:pt x="8573778" y="31750"/>
                </a:lnTo>
                <a:close/>
              </a:path>
              <a:path w="8648700" h="76200">
                <a:moveTo>
                  <a:pt x="8647421" y="31750"/>
                </a:moveTo>
                <a:lnTo>
                  <a:pt x="8610600" y="31750"/>
                </a:lnTo>
                <a:lnTo>
                  <a:pt x="8610600" y="44450"/>
                </a:lnTo>
                <a:lnTo>
                  <a:pt x="8647421" y="44450"/>
                </a:lnTo>
                <a:lnTo>
                  <a:pt x="8648700" y="38100"/>
                </a:lnTo>
                <a:lnTo>
                  <a:pt x="8647421" y="31750"/>
                </a:lnTo>
                <a:close/>
              </a:path>
            </a:pathLst>
          </a:custGeom>
          <a:solidFill>
            <a:srgbClr val="B59B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62200" y="570975"/>
            <a:ext cx="10515600" cy="913862"/>
          </a:xfrm>
          <a:prstGeom prst="rect">
            <a:avLst/>
          </a:prstGeom>
        </p:spPr>
        <p:txBody>
          <a:bodyPr vert="horz" wrap="square" lIns="0" tIns="234464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30" dirty="0"/>
              <a:t> </a:t>
            </a:r>
            <a:r>
              <a:rPr dirty="0"/>
              <a:t>do</a:t>
            </a:r>
            <a:r>
              <a:rPr spc="-30" dirty="0"/>
              <a:t> </a:t>
            </a:r>
            <a:r>
              <a:rPr dirty="0"/>
              <a:t>web</a:t>
            </a:r>
            <a:r>
              <a:rPr spc="-30" dirty="0"/>
              <a:t> </a:t>
            </a:r>
            <a:r>
              <a:rPr dirty="0"/>
              <a:t>pages</a:t>
            </a:r>
            <a:r>
              <a:rPr spc="-35" dirty="0"/>
              <a:t> </a:t>
            </a:r>
            <a:r>
              <a:rPr spc="-10" dirty="0"/>
              <a:t>work?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172839" y="2746070"/>
            <a:ext cx="24638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10" dirty="0">
                <a:latin typeface="Courier New"/>
                <a:cs typeface="Courier New"/>
                <a:hlinkClick r:id="rId4"/>
              </a:rPr>
              <a:t>www.surrey.ac.uk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92196" y="3380233"/>
            <a:ext cx="6027420" cy="2913887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959966" y="1378662"/>
            <a:ext cx="8118475" cy="10052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891664" marR="5080" indent="-1879600">
              <a:lnSpc>
                <a:spcPct val="100699"/>
              </a:lnSpc>
              <a:spcBef>
                <a:spcPts val="80"/>
              </a:spcBef>
            </a:pP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5.</a:t>
            </a: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3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page</a:t>
            </a:r>
            <a:r>
              <a:rPr sz="3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loaded</a:t>
            </a: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3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resources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32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fetched</a:t>
            </a:r>
            <a:r>
              <a:rPr sz="3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3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displayed.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21</a:t>
            </a:fld>
            <a:endParaRPr spc="-25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spc="-1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0" y="1028700"/>
            <a:ext cx="8648700" cy="76200"/>
          </a:xfrm>
          <a:custGeom>
            <a:avLst/>
            <a:gdLst/>
            <a:ahLst/>
            <a:cxnLst/>
            <a:rect l="l" t="t" r="r" b="b"/>
            <a:pathLst>
              <a:path w="8648700" h="76200">
                <a:moveTo>
                  <a:pt x="8610600" y="0"/>
                </a:moveTo>
                <a:lnTo>
                  <a:pt x="8595752" y="2988"/>
                </a:lnTo>
                <a:lnTo>
                  <a:pt x="8583644" y="11144"/>
                </a:lnTo>
                <a:lnTo>
                  <a:pt x="8575488" y="23252"/>
                </a:lnTo>
                <a:lnTo>
                  <a:pt x="8572500" y="38100"/>
                </a:lnTo>
                <a:lnTo>
                  <a:pt x="8575488" y="52947"/>
                </a:lnTo>
                <a:lnTo>
                  <a:pt x="8583644" y="65055"/>
                </a:lnTo>
                <a:lnTo>
                  <a:pt x="8595752" y="73211"/>
                </a:lnTo>
                <a:lnTo>
                  <a:pt x="8610600" y="76200"/>
                </a:lnTo>
                <a:lnTo>
                  <a:pt x="8625447" y="73211"/>
                </a:lnTo>
                <a:lnTo>
                  <a:pt x="8637555" y="65055"/>
                </a:lnTo>
                <a:lnTo>
                  <a:pt x="8645711" y="52947"/>
                </a:lnTo>
                <a:lnTo>
                  <a:pt x="8647421" y="44450"/>
                </a:lnTo>
                <a:lnTo>
                  <a:pt x="8610600" y="44450"/>
                </a:lnTo>
                <a:lnTo>
                  <a:pt x="8610600" y="31750"/>
                </a:lnTo>
                <a:lnTo>
                  <a:pt x="8647421" y="31750"/>
                </a:lnTo>
                <a:lnTo>
                  <a:pt x="8645711" y="23252"/>
                </a:lnTo>
                <a:lnTo>
                  <a:pt x="8637555" y="11144"/>
                </a:lnTo>
                <a:lnTo>
                  <a:pt x="8625447" y="2988"/>
                </a:lnTo>
                <a:lnTo>
                  <a:pt x="8610600" y="0"/>
                </a:lnTo>
                <a:close/>
              </a:path>
              <a:path w="8648700" h="76200">
                <a:moveTo>
                  <a:pt x="85737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573778" y="44450"/>
                </a:lnTo>
                <a:lnTo>
                  <a:pt x="8572500" y="38100"/>
                </a:lnTo>
                <a:lnTo>
                  <a:pt x="8573778" y="31750"/>
                </a:lnTo>
                <a:close/>
              </a:path>
              <a:path w="8648700" h="76200">
                <a:moveTo>
                  <a:pt x="8647421" y="31750"/>
                </a:moveTo>
                <a:lnTo>
                  <a:pt x="8610600" y="31750"/>
                </a:lnTo>
                <a:lnTo>
                  <a:pt x="8610600" y="44450"/>
                </a:lnTo>
                <a:lnTo>
                  <a:pt x="8647421" y="44450"/>
                </a:lnTo>
                <a:lnTo>
                  <a:pt x="8648700" y="38100"/>
                </a:lnTo>
                <a:lnTo>
                  <a:pt x="8647421" y="31750"/>
                </a:lnTo>
                <a:close/>
              </a:path>
            </a:pathLst>
          </a:custGeom>
          <a:solidFill>
            <a:srgbClr val="B59B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2438400" y="2562659"/>
            <a:ext cx="10363200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Request</a:t>
            </a:r>
            <a:r>
              <a:rPr spc="-45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dirty="0"/>
              <a:t>response</a:t>
            </a:r>
            <a:r>
              <a:rPr spc="-10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more</a:t>
            </a:r>
            <a:r>
              <a:rPr spc="-10" dirty="0"/>
              <a:t> detail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22976" y="1690242"/>
            <a:ext cx="22777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Your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PC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running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366508" y="1524000"/>
            <a:ext cx="2760980" cy="1611630"/>
            <a:chOff x="5842508" y="1524000"/>
            <a:chExt cx="2760980" cy="16116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2800" y="1524000"/>
              <a:ext cx="1440179" cy="13716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848858" y="2330958"/>
              <a:ext cx="1313815" cy="798830"/>
            </a:xfrm>
            <a:custGeom>
              <a:avLst/>
              <a:gdLst/>
              <a:ahLst/>
              <a:cxnLst/>
              <a:rect l="l" t="t" r="r" b="b"/>
              <a:pathLst>
                <a:path w="1313815" h="798830">
                  <a:moveTo>
                    <a:pt x="1262507" y="0"/>
                  </a:moveTo>
                  <a:lnTo>
                    <a:pt x="65658" y="661034"/>
                  </a:lnTo>
                  <a:lnTo>
                    <a:pt x="40766" y="616076"/>
                  </a:lnTo>
                  <a:lnTo>
                    <a:pt x="0" y="757554"/>
                  </a:lnTo>
                  <a:lnTo>
                    <a:pt x="141477" y="798321"/>
                  </a:lnTo>
                  <a:lnTo>
                    <a:pt x="116712" y="753363"/>
                  </a:lnTo>
                  <a:lnTo>
                    <a:pt x="1313561" y="92455"/>
                  </a:lnTo>
                  <a:lnTo>
                    <a:pt x="1262507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48858" y="2330958"/>
              <a:ext cx="1313815" cy="798830"/>
            </a:xfrm>
            <a:custGeom>
              <a:avLst/>
              <a:gdLst/>
              <a:ahLst/>
              <a:cxnLst/>
              <a:rect l="l" t="t" r="r" b="b"/>
              <a:pathLst>
                <a:path w="1313815" h="798830">
                  <a:moveTo>
                    <a:pt x="1313561" y="92455"/>
                  </a:moveTo>
                  <a:lnTo>
                    <a:pt x="116712" y="753363"/>
                  </a:lnTo>
                  <a:lnTo>
                    <a:pt x="141477" y="798321"/>
                  </a:lnTo>
                  <a:lnTo>
                    <a:pt x="0" y="757554"/>
                  </a:lnTo>
                  <a:lnTo>
                    <a:pt x="40766" y="616076"/>
                  </a:lnTo>
                  <a:lnTo>
                    <a:pt x="65658" y="661034"/>
                  </a:lnTo>
                  <a:lnTo>
                    <a:pt x="1262507" y="0"/>
                  </a:lnTo>
                  <a:lnTo>
                    <a:pt x="1313561" y="92455"/>
                  </a:lnTo>
                </a:path>
              </a:pathLst>
            </a:custGeom>
            <a:ln w="12700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8800" y="3352801"/>
            <a:ext cx="7921752" cy="260099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0134600" y="6436738"/>
            <a:ext cx="2743200" cy="20435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spc="-25" dirty="0"/>
              <a:pPr marL="38100">
                <a:lnSpc>
                  <a:spcPts val="1655"/>
                </a:lnSpc>
              </a:pPr>
              <a:t>22</a:t>
            </a:fld>
            <a:endParaRPr spc="-2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562600" y="6447927"/>
            <a:ext cx="4114800" cy="18197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70975"/>
            <a:ext cx="10515600" cy="913862"/>
          </a:xfrm>
          <a:prstGeom prst="rect">
            <a:avLst/>
          </a:prstGeom>
        </p:spPr>
        <p:txBody>
          <a:bodyPr vert="horz" wrap="square" lIns="0" tIns="234464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Web</a:t>
            </a:r>
            <a:r>
              <a:rPr spc="-15" dirty="0"/>
              <a:t> </a:t>
            </a:r>
            <a:r>
              <a:rPr spc="-10" dirty="0"/>
              <a:t>browser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105400" y="1524000"/>
            <a:ext cx="5021580" cy="2590800"/>
            <a:chOff x="3581400" y="1524000"/>
            <a:chExt cx="5021580" cy="25908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2800" y="1524000"/>
              <a:ext cx="1440179" cy="137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400" y="2667000"/>
              <a:ext cx="3962400" cy="14478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056245" y="2169668"/>
            <a:ext cx="549275" cy="377825"/>
            <a:chOff x="6532244" y="2169667"/>
            <a:chExt cx="549275" cy="377825"/>
          </a:xfrm>
        </p:grpSpPr>
        <p:sp>
          <p:nvSpPr>
            <p:cNvPr id="7" name="object 7"/>
            <p:cNvSpPr/>
            <p:nvPr/>
          </p:nvSpPr>
          <p:spPr>
            <a:xfrm>
              <a:off x="6538594" y="2176017"/>
              <a:ext cx="536575" cy="365125"/>
            </a:xfrm>
            <a:custGeom>
              <a:avLst/>
              <a:gdLst/>
              <a:ahLst/>
              <a:cxnLst/>
              <a:rect l="l" t="t" r="r" b="b"/>
              <a:pathLst>
                <a:path w="536575" h="365125">
                  <a:moveTo>
                    <a:pt x="487933" y="0"/>
                  </a:moveTo>
                  <a:lnTo>
                    <a:pt x="61975" y="235331"/>
                  </a:lnTo>
                  <a:lnTo>
                    <a:pt x="38480" y="192786"/>
                  </a:lnTo>
                  <a:lnTo>
                    <a:pt x="0" y="326517"/>
                  </a:lnTo>
                  <a:lnTo>
                    <a:pt x="133603" y="364998"/>
                  </a:lnTo>
                  <a:lnTo>
                    <a:pt x="110108" y="322580"/>
                  </a:lnTo>
                  <a:lnTo>
                    <a:pt x="536194" y="87249"/>
                  </a:lnTo>
                  <a:lnTo>
                    <a:pt x="487933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38594" y="2176017"/>
              <a:ext cx="536575" cy="365125"/>
            </a:xfrm>
            <a:custGeom>
              <a:avLst/>
              <a:gdLst/>
              <a:ahLst/>
              <a:cxnLst/>
              <a:rect l="l" t="t" r="r" b="b"/>
              <a:pathLst>
                <a:path w="536575" h="365125">
                  <a:moveTo>
                    <a:pt x="536194" y="87249"/>
                  </a:moveTo>
                  <a:lnTo>
                    <a:pt x="110108" y="322580"/>
                  </a:lnTo>
                  <a:lnTo>
                    <a:pt x="133603" y="364998"/>
                  </a:lnTo>
                  <a:lnTo>
                    <a:pt x="0" y="326517"/>
                  </a:lnTo>
                  <a:lnTo>
                    <a:pt x="38480" y="192786"/>
                  </a:lnTo>
                  <a:lnTo>
                    <a:pt x="61975" y="235331"/>
                  </a:lnTo>
                  <a:lnTo>
                    <a:pt x="487933" y="0"/>
                  </a:lnTo>
                  <a:lnTo>
                    <a:pt x="536194" y="87249"/>
                  </a:lnTo>
                </a:path>
              </a:pathLst>
            </a:custGeom>
            <a:ln w="12700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22194" y="1235710"/>
            <a:ext cx="5817870" cy="1043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sends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alibri"/>
                <a:cs typeface="Calibri"/>
              </a:rPr>
              <a:t>HTTP</a:t>
            </a:r>
            <a:r>
              <a:rPr sz="2200" b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alibri"/>
                <a:cs typeface="Calibri"/>
              </a:rPr>
              <a:t>request</a:t>
            </a:r>
            <a:r>
              <a:rPr sz="2200" b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saying</a:t>
            </a:r>
            <a:r>
              <a:rPr sz="22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"Please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endParaRPr sz="2200">
              <a:latin typeface="Calibri"/>
              <a:cs typeface="Calibri"/>
            </a:endParaRPr>
          </a:p>
          <a:p>
            <a:pPr marL="12700" marR="2573655">
              <a:lnSpc>
                <a:spcPts val="2650"/>
              </a:lnSpc>
              <a:spcBef>
                <a:spcPts val="80"/>
              </a:spcBef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index.html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file”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at “https:/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  <a:hlinkClick r:id="rId4"/>
              </a:rPr>
              <a:t>/w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  <a:hlinkClick r:id="rId4"/>
              </a:rPr>
              <a:t>w.surrey.ac.uk/”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28800" y="4724400"/>
            <a:ext cx="1295400" cy="156210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4337050" y="3041650"/>
            <a:ext cx="598170" cy="194310"/>
            <a:chOff x="2813050" y="3041650"/>
            <a:chExt cx="598170" cy="194310"/>
          </a:xfrm>
        </p:grpSpPr>
        <p:sp>
          <p:nvSpPr>
            <p:cNvPr id="12" name="object 12"/>
            <p:cNvSpPr/>
            <p:nvPr/>
          </p:nvSpPr>
          <p:spPr>
            <a:xfrm>
              <a:off x="2819400" y="3048000"/>
              <a:ext cx="585470" cy="181610"/>
            </a:xfrm>
            <a:custGeom>
              <a:avLst/>
              <a:gdLst/>
              <a:ahLst/>
              <a:cxnLst/>
              <a:rect l="l" t="t" r="r" b="b"/>
              <a:pathLst>
                <a:path w="585470" h="181610">
                  <a:moveTo>
                    <a:pt x="90677" y="0"/>
                  </a:moveTo>
                  <a:lnTo>
                    <a:pt x="0" y="90677"/>
                  </a:lnTo>
                  <a:lnTo>
                    <a:pt x="90677" y="181355"/>
                  </a:lnTo>
                  <a:lnTo>
                    <a:pt x="90677" y="136651"/>
                  </a:lnTo>
                  <a:lnTo>
                    <a:pt x="585215" y="136651"/>
                  </a:lnTo>
                  <a:lnTo>
                    <a:pt x="585215" y="44703"/>
                  </a:lnTo>
                  <a:lnTo>
                    <a:pt x="90677" y="44703"/>
                  </a:lnTo>
                  <a:lnTo>
                    <a:pt x="90677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19400" y="3048000"/>
              <a:ext cx="585470" cy="181610"/>
            </a:xfrm>
            <a:custGeom>
              <a:avLst/>
              <a:gdLst/>
              <a:ahLst/>
              <a:cxnLst/>
              <a:rect l="l" t="t" r="r" b="b"/>
              <a:pathLst>
                <a:path w="585470" h="181610">
                  <a:moveTo>
                    <a:pt x="585215" y="136651"/>
                  </a:moveTo>
                  <a:lnTo>
                    <a:pt x="90677" y="136651"/>
                  </a:lnTo>
                  <a:lnTo>
                    <a:pt x="90677" y="181355"/>
                  </a:lnTo>
                  <a:lnTo>
                    <a:pt x="0" y="90677"/>
                  </a:lnTo>
                  <a:lnTo>
                    <a:pt x="90677" y="0"/>
                  </a:lnTo>
                  <a:lnTo>
                    <a:pt x="90677" y="44703"/>
                  </a:lnTo>
                  <a:lnTo>
                    <a:pt x="585215" y="44703"/>
                  </a:lnTo>
                  <a:lnTo>
                    <a:pt x="585215" y="136651"/>
                  </a:lnTo>
                  <a:close/>
                </a:path>
              </a:pathLst>
            </a:custGeom>
            <a:ln w="12700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20392" y="2892701"/>
            <a:ext cx="2454234" cy="173746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373883" y="3242005"/>
            <a:ext cx="14236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Networking</a:t>
            </a:r>
            <a:r>
              <a:rPr sz="16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585858"/>
                </a:solidFill>
                <a:latin typeface="Arial"/>
                <a:cs typeface="Arial"/>
              </a:rPr>
              <a:t>etc.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98395" y="4360927"/>
            <a:ext cx="7154545" cy="20091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22500" marR="5080">
              <a:lnSpc>
                <a:spcPct val="100200"/>
              </a:lnSpc>
              <a:spcBef>
                <a:spcPts val="90"/>
              </a:spcBef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Assuming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goes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well,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responds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alibri"/>
                <a:cs typeface="Calibri"/>
              </a:rPr>
              <a:t>sending</a:t>
            </a:r>
            <a:r>
              <a:rPr sz="22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2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alibri"/>
                <a:cs typeface="Calibri"/>
              </a:rPr>
              <a:t>HTML</a:t>
            </a:r>
            <a:r>
              <a:rPr sz="22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alibri"/>
                <a:cs typeface="Calibri"/>
              </a:rPr>
              <a:t>file</a:t>
            </a:r>
            <a:r>
              <a:rPr sz="22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through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internet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back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display.</a:t>
            </a:r>
            <a:endParaRPr sz="2200">
              <a:latin typeface="Calibri"/>
              <a:cs typeface="Calibri"/>
            </a:endParaRPr>
          </a:p>
          <a:p>
            <a:pPr>
              <a:spcBef>
                <a:spcPts val="2605"/>
              </a:spcBef>
            </a:pPr>
            <a:endParaRPr sz="2200">
              <a:latin typeface="Calibri"/>
              <a:cs typeface="Calibri"/>
            </a:endParaRPr>
          </a:p>
          <a:p>
            <a:pPr marL="12700"/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https://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  <a:hlinkClick r:id="rId4"/>
              </a:rPr>
              <a:t>www.surrey.ac.uk/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19600" y="3657600"/>
            <a:ext cx="609600" cy="60960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413250" y="3346450"/>
            <a:ext cx="598170" cy="194310"/>
            <a:chOff x="2889250" y="3346450"/>
            <a:chExt cx="598170" cy="194310"/>
          </a:xfrm>
        </p:grpSpPr>
        <p:sp>
          <p:nvSpPr>
            <p:cNvPr id="19" name="object 19"/>
            <p:cNvSpPr/>
            <p:nvPr/>
          </p:nvSpPr>
          <p:spPr>
            <a:xfrm>
              <a:off x="2895600" y="3352800"/>
              <a:ext cx="585470" cy="181610"/>
            </a:xfrm>
            <a:custGeom>
              <a:avLst/>
              <a:gdLst/>
              <a:ahLst/>
              <a:cxnLst/>
              <a:rect l="l" t="t" r="r" b="b"/>
              <a:pathLst>
                <a:path w="585470" h="181610">
                  <a:moveTo>
                    <a:pt x="494538" y="0"/>
                  </a:moveTo>
                  <a:lnTo>
                    <a:pt x="494538" y="44703"/>
                  </a:lnTo>
                  <a:lnTo>
                    <a:pt x="0" y="44703"/>
                  </a:lnTo>
                  <a:lnTo>
                    <a:pt x="0" y="136651"/>
                  </a:lnTo>
                  <a:lnTo>
                    <a:pt x="494538" y="136651"/>
                  </a:lnTo>
                  <a:lnTo>
                    <a:pt x="494538" y="181355"/>
                  </a:lnTo>
                  <a:lnTo>
                    <a:pt x="585215" y="90677"/>
                  </a:lnTo>
                  <a:lnTo>
                    <a:pt x="494538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95600" y="3352800"/>
              <a:ext cx="585470" cy="181610"/>
            </a:xfrm>
            <a:custGeom>
              <a:avLst/>
              <a:gdLst/>
              <a:ahLst/>
              <a:cxnLst/>
              <a:rect l="l" t="t" r="r" b="b"/>
              <a:pathLst>
                <a:path w="585470" h="181610">
                  <a:moveTo>
                    <a:pt x="0" y="44703"/>
                  </a:moveTo>
                  <a:lnTo>
                    <a:pt x="494538" y="44703"/>
                  </a:lnTo>
                  <a:lnTo>
                    <a:pt x="494538" y="0"/>
                  </a:lnTo>
                  <a:lnTo>
                    <a:pt x="585215" y="90677"/>
                  </a:lnTo>
                  <a:lnTo>
                    <a:pt x="494538" y="181355"/>
                  </a:lnTo>
                  <a:lnTo>
                    <a:pt x="494538" y="136651"/>
                  </a:lnTo>
                  <a:lnTo>
                    <a:pt x="0" y="136651"/>
                  </a:lnTo>
                  <a:lnTo>
                    <a:pt x="0" y="44703"/>
                  </a:lnTo>
                  <a:close/>
                </a:path>
              </a:pathLst>
            </a:custGeom>
            <a:ln w="12700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23</a:t>
            </a:fld>
            <a:endParaRPr spc="-25" dirty="0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spc="-1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70975"/>
            <a:ext cx="10515600" cy="913862"/>
          </a:xfrm>
          <a:prstGeom prst="rect">
            <a:avLst/>
          </a:prstGeom>
        </p:spPr>
        <p:txBody>
          <a:bodyPr vert="horz" wrap="square" lIns="0" tIns="234464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Web</a:t>
            </a:r>
            <a:r>
              <a:rPr spc="-15" dirty="0"/>
              <a:t> </a:t>
            </a:r>
            <a:r>
              <a:rPr spc="-10" dirty="0"/>
              <a:t>browser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86801" y="1524000"/>
            <a:ext cx="1440179" cy="13716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056245" y="2169668"/>
            <a:ext cx="549275" cy="377825"/>
            <a:chOff x="6532244" y="2169667"/>
            <a:chExt cx="549275" cy="377825"/>
          </a:xfrm>
        </p:grpSpPr>
        <p:sp>
          <p:nvSpPr>
            <p:cNvPr id="5" name="object 5"/>
            <p:cNvSpPr/>
            <p:nvPr/>
          </p:nvSpPr>
          <p:spPr>
            <a:xfrm>
              <a:off x="6538594" y="2176017"/>
              <a:ext cx="536575" cy="365125"/>
            </a:xfrm>
            <a:custGeom>
              <a:avLst/>
              <a:gdLst/>
              <a:ahLst/>
              <a:cxnLst/>
              <a:rect l="l" t="t" r="r" b="b"/>
              <a:pathLst>
                <a:path w="536575" h="365125">
                  <a:moveTo>
                    <a:pt x="487933" y="0"/>
                  </a:moveTo>
                  <a:lnTo>
                    <a:pt x="61975" y="235331"/>
                  </a:lnTo>
                  <a:lnTo>
                    <a:pt x="38480" y="192786"/>
                  </a:lnTo>
                  <a:lnTo>
                    <a:pt x="0" y="326517"/>
                  </a:lnTo>
                  <a:lnTo>
                    <a:pt x="133603" y="364998"/>
                  </a:lnTo>
                  <a:lnTo>
                    <a:pt x="110108" y="322580"/>
                  </a:lnTo>
                  <a:lnTo>
                    <a:pt x="536194" y="87249"/>
                  </a:lnTo>
                  <a:lnTo>
                    <a:pt x="487933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38594" y="2176017"/>
              <a:ext cx="536575" cy="365125"/>
            </a:xfrm>
            <a:custGeom>
              <a:avLst/>
              <a:gdLst/>
              <a:ahLst/>
              <a:cxnLst/>
              <a:rect l="l" t="t" r="r" b="b"/>
              <a:pathLst>
                <a:path w="536575" h="365125">
                  <a:moveTo>
                    <a:pt x="536194" y="87249"/>
                  </a:moveTo>
                  <a:lnTo>
                    <a:pt x="110108" y="322580"/>
                  </a:lnTo>
                  <a:lnTo>
                    <a:pt x="133603" y="364998"/>
                  </a:lnTo>
                  <a:lnTo>
                    <a:pt x="0" y="326517"/>
                  </a:lnTo>
                  <a:lnTo>
                    <a:pt x="38480" y="192786"/>
                  </a:lnTo>
                  <a:lnTo>
                    <a:pt x="61975" y="235331"/>
                  </a:lnTo>
                  <a:lnTo>
                    <a:pt x="487933" y="0"/>
                  </a:lnTo>
                  <a:lnTo>
                    <a:pt x="536194" y="87249"/>
                  </a:lnTo>
                </a:path>
              </a:pathLst>
            </a:custGeom>
            <a:ln w="12700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88540" y="1225042"/>
            <a:ext cx="5490210" cy="12566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HTML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include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things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&lt;img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src="pup.png"</a:t>
            </a:r>
            <a:r>
              <a:rPr sz="20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/&gt;</a:t>
            </a:r>
            <a:r>
              <a:rPr sz="20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&lt;link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src="style.css"</a:t>
            </a:r>
            <a:r>
              <a:rPr sz="2000" spc="-1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.../&gt;</a:t>
            </a:r>
            <a:r>
              <a:rPr sz="2000" spc="-7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generate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C00000"/>
                </a:solidFill>
                <a:latin typeface="Calibri"/>
                <a:cs typeface="Calibri"/>
              </a:rPr>
              <a:t>more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requests</a:t>
            </a:r>
            <a:r>
              <a:rPr sz="2000" b="1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those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resources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8800" y="4724400"/>
            <a:ext cx="1295400" cy="15621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4337050" y="3041650"/>
            <a:ext cx="598170" cy="194310"/>
            <a:chOff x="2813050" y="3041650"/>
            <a:chExt cx="598170" cy="194310"/>
          </a:xfrm>
        </p:grpSpPr>
        <p:sp>
          <p:nvSpPr>
            <p:cNvPr id="10" name="object 10"/>
            <p:cNvSpPr/>
            <p:nvPr/>
          </p:nvSpPr>
          <p:spPr>
            <a:xfrm>
              <a:off x="2819400" y="3048000"/>
              <a:ext cx="585470" cy="181610"/>
            </a:xfrm>
            <a:custGeom>
              <a:avLst/>
              <a:gdLst/>
              <a:ahLst/>
              <a:cxnLst/>
              <a:rect l="l" t="t" r="r" b="b"/>
              <a:pathLst>
                <a:path w="585470" h="181610">
                  <a:moveTo>
                    <a:pt x="90677" y="0"/>
                  </a:moveTo>
                  <a:lnTo>
                    <a:pt x="0" y="90677"/>
                  </a:lnTo>
                  <a:lnTo>
                    <a:pt x="90677" y="181355"/>
                  </a:lnTo>
                  <a:lnTo>
                    <a:pt x="90677" y="136651"/>
                  </a:lnTo>
                  <a:lnTo>
                    <a:pt x="585215" y="136651"/>
                  </a:lnTo>
                  <a:lnTo>
                    <a:pt x="585215" y="44703"/>
                  </a:lnTo>
                  <a:lnTo>
                    <a:pt x="90677" y="44703"/>
                  </a:lnTo>
                  <a:lnTo>
                    <a:pt x="90677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19400" y="3048000"/>
              <a:ext cx="585470" cy="181610"/>
            </a:xfrm>
            <a:custGeom>
              <a:avLst/>
              <a:gdLst/>
              <a:ahLst/>
              <a:cxnLst/>
              <a:rect l="l" t="t" r="r" b="b"/>
              <a:pathLst>
                <a:path w="585470" h="181610">
                  <a:moveTo>
                    <a:pt x="585215" y="136651"/>
                  </a:moveTo>
                  <a:lnTo>
                    <a:pt x="90677" y="136651"/>
                  </a:lnTo>
                  <a:lnTo>
                    <a:pt x="90677" y="181355"/>
                  </a:lnTo>
                  <a:lnTo>
                    <a:pt x="0" y="90677"/>
                  </a:lnTo>
                  <a:lnTo>
                    <a:pt x="90677" y="0"/>
                  </a:lnTo>
                  <a:lnTo>
                    <a:pt x="90677" y="44703"/>
                  </a:lnTo>
                  <a:lnTo>
                    <a:pt x="585215" y="44703"/>
                  </a:lnTo>
                  <a:lnTo>
                    <a:pt x="585215" y="136651"/>
                  </a:lnTo>
                  <a:close/>
                </a:path>
              </a:pathLst>
            </a:custGeom>
            <a:ln w="12700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20392" y="2892701"/>
            <a:ext cx="2454234" cy="167498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373883" y="3242005"/>
            <a:ext cx="14236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Networking</a:t>
            </a:r>
            <a:r>
              <a:rPr sz="16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585858"/>
                </a:solidFill>
                <a:latin typeface="Arial"/>
                <a:cs typeface="Arial"/>
              </a:rPr>
              <a:t>etc.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181600" y="2590800"/>
            <a:ext cx="2743200" cy="1371600"/>
            <a:chOff x="3657600" y="2590800"/>
            <a:chExt cx="2743200" cy="137160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57600" y="2590800"/>
              <a:ext cx="2743200" cy="13716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48200" y="2971800"/>
              <a:ext cx="762000" cy="76200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746044" y="6175502"/>
            <a:ext cx="4780280" cy="595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pc="-10" dirty="0">
                <a:solidFill>
                  <a:srgbClr val="404040"/>
                </a:solidFill>
                <a:latin typeface="Calibri"/>
                <a:cs typeface="Calibri"/>
                <a:hlinkClick r:id="rId7"/>
              </a:rPr>
              <a:t>s://w</a:t>
            </a:r>
            <a:r>
              <a:rPr spc="-10" dirty="0">
                <a:solidFill>
                  <a:srgbClr val="404040"/>
                </a:solidFill>
                <a:latin typeface="Calibri"/>
                <a:cs typeface="Calibri"/>
              </a:rPr>
              <a:t>ww.s</a:t>
            </a:r>
            <a:r>
              <a:rPr spc="-10" dirty="0">
                <a:solidFill>
                  <a:srgbClr val="404040"/>
                </a:solidFill>
                <a:latin typeface="Calibri"/>
                <a:cs typeface="Calibri"/>
                <a:hlinkClick r:id="rId7"/>
              </a:rPr>
              <a:t>urrey.ac.uk/</a:t>
            </a:r>
            <a:endParaRPr>
              <a:latin typeface="Calibri"/>
              <a:cs typeface="Calibri"/>
            </a:endParaRPr>
          </a:p>
          <a:p>
            <a:pPr marL="1909445">
              <a:spcBef>
                <a:spcPts val="1025"/>
              </a:spcBef>
            </a:pPr>
            <a:r>
              <a:rPr sz="1400" spc="-10" dirty="0">
                <a:latin typeface="Calibri"/>
                <a:cs typeface="Calibri"/>
              </a:rPr>
              <a:t>Web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Database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Systems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(COM1025)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24</a:t>
            </a:fld>
            <a:endParaRPr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70975"/>
            <a:ext cx="10515600" cy="913862"/>
          </a:xfrm>
          <a:prstGeom prst="rect">
            <a:avLst/>
          </a:prstGeom>
        </p:spPr>
        <p:txBody>
          <a:bodyPr vert="horz" wrap="square" lIns="0" tIns="234464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Web</a:t>
            </a:r>
            <a:r>
              <a:rPr spc="-15" dirty="0"/>
              <a:t> </a:t>
            </a:r>
            <a:r>
              <a:rPr spc="-10" dirty="0"/>
              <a:t>browser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105400" y="1524000"/>
            <a:ext cx="5021580" cy="2590800"/>
            <a:chOff x="3581400" y="1524000"/>
            <a:chExt cx="5021580" cy="25908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2800" y="1524000"/>
              <a:ext cx="1440179" cy="137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400" y="2667000"/>
              <a:ext cx="3962400" cy="14478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056245" y="2169668"/>
            <a:ext cx="549275" cy="377825"/>
            <a:chOff x="6532244" y="2169667"/>
            <a:chExt cx="549275" cy="377825"/>
          </a:xfrm>
        </p:grpSpPr>
        <p:sp>
          <p:nvSpPr>
            <p:cNvPr id="7" name="object 7"/>
            <p:cNvSpPr/>
            <p:nvPr/>
          </p:nvSpPr>
          <p:spPr>
            <a:xfrm>
              <a:off x="6538594" y="2176017"/>
              <a:ext cx="536575" cy="365125"/>
            </a:xfrm>
            <a:custGeom>
              <a:avLst/>
              <a:gdLst/>
              <a:ahLst/>
              <a:cxnLst/>
              <a:rect l="l" t="t" r="r" b="b"/>
              <a:pathLst>
                <a:path w="536575" h="365125">
                  <a:moveTo>
                    <a:pt x="487933" y="0"/>
                  </a:moveTo>
                  <a:lnTo>
                    <a:pt x="61975" y="235331"/>
                  </a:lnTo>
                  <a:lnTo>
                    <a:pt x="38480" y="192786"/>
                  </a:lnTo>
                  <a:lnTo>
                    <a:pt x="0" y="326517"/>
                  </a:lnTo>
                  <a:lnTo>
                    <a:pt x="133603" y="364998"/>
                  </a:lnTo>
                  <a:lnTo>
                    <a:pt x="110108" y="322580"/>
                  </a:lnTo>
                  <a:lnTo>
                    <a:pt x="536194" y="87249"/>
                  </a:lnTo>
                  <a:lnTo>
                    <a:pt x="487933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38594" y="2176017"/>
              <a:ext cx="536575" cy="365125"/>
            </a:xfrm>
            <a:custGeom>
              <a:avLst/>
              <a:gdLst/>
              <a:ahLst/>
              <a:cxnLst/>
              <a:rect l="l" t="t" r="r" b="b"/>
              <a:pathLst>
                <a:path w="536575" h="365125">
                  <a:moveTo>
                    <a:pt x="536194" y="87249"/>
                  </a:moveTo>
                  <a:lnTo>
                    <a:pt x="110108" y="322580"/>
                  </a:lnTo>
                  <a:lnTo>
                    <a:pt x="133603" y="364998"/>
                  </a:lnTo>
                  <a:lnTo>
                    <a:pt x="0" y="326517"/>
                  </a:lnTo>
                  <a:lnTo>
                    <a:pt x="38480" y="192786"/>
                  </a:lnTo>
                  <a:lnTo>
                    <a:pt x="61975" y="235331"/>
                  </a:lnTo>
                  <a:lnTo>
                    <a:pt x="487933" y="0"/>
                  </a:lnTo>
                  <a:lnTo>
                    <a:pt x="536194" y="87249"/>
                  </a:lnTo>
                </a:path>
              </a:pathLst>
            </a:custGeom>
            <a:ln w="12700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28800" y="4724400"/>
            <a:ext cx="1295400" cy="15621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4337050" y="3041650"/>
            <a:ext cx="598170" cy="194310"/>
            <a:chOff x="2813050" y="3041650"/>
            <a:chExt cx="598170" cy="194310"/>
          </a:xfrm>
        </p:grpSpPr>
        <p:sp>
          <p:nvSpPr>
            <p:cNvPr id="11" name="object 11"/>
            <p:cNvSpPr/>
            <p:nvPr/>
          </p:nvSpPr>
          <p:spPr>
            <a:xfrm>
              <a:off x="2819400" y="3048000"/>
              <a:ext cx="585470" cy="181610"/>
            </a:xfrm>
            <a:custGeom>
              <a:avLst/>
              <a:gdLst/>
              <a:ahLst/>
              <a:cxnLst/>
              <a:rect l="l" t="t" r="r" b="b"/>
              <a:pathLst>
                <a:path w="585470" h="181610">
                  <a:moveTo>
                    <a:pt x="90677" y="0"/>
                  </a:moveTo>
                  <a:lnTo>
                    <a:pt x="0" y="90677"/>
                  </a:lnTo>
                  <a:lnTo>
                    <a:pt x="90677" y="181355"/>
                  </a:lnTo>
                  <a:lnTo>
                    <a:pt x="90677" y="136651"/>
                  </a:lnTo>
                  <a:lnTo>
                    <a:pt x="585215" y="136651"/>
                  </a:lnTo>
                  <a:lnTo>
                    <a:pt x="585215" y="44703"/>
                  </a:lnTo>
                  <a:lnTo>
                    <a:pt x="90677" y="44703"/>
                  </a:lnTo>
                  <a:lnTo>
                    <a:pt x="90677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19400" y="3048000"/>
              <a:ext cx="585470" cy="181610"/>
            </a:xfrm>
            <a:custGeom>
              <a:avLst/>
              <a:gdLst/>
              <a:ahLst/>
              <a:cxnLst/>
              <a:rect l="l" t="t" r="r" b="b"/>
              <a:pathLst>
                <a:path w="585470" h="181610">
                  <a:moveTo>
                    <a:pt x="585215" y="136651"/>
                  </a:moveTo>
                  <a:lnTo>
                    <a:pt x="90677" y="136651"/>
                  </a:lnTo>
                  <a:lnTo>
                    <a:pt x="90677" y="181355"/>
                  </a:lnTo>
                  <a:lnTo>
                    <a:pt x="0" y="90677"/>
                  </a:lnTo>
                  <a:lnTo>
                    <a:pt x="90677" y="0"/>
                  </a:lnTo>
                  <a:lnTo>
                    <a:pt x="90677" y="44703"/>
                  </a:lnTo>
                  <a:lnTo>
                    <a:pt x="585215" y="44703"/>
                  </a:lnTo>
                  <a:lnTo>
                    <a:pt x="585215" y="136651"/>
                  </a:lnTo>
                  <a:close/>
                </a:path>
              </a:pathLst>
            </a:custGeom>
            <a:ln w="12700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20392" y="2892701"/>
            <a:ext cx="2454234" cy="173746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373883" y="3242005"/>
            <a:ext cx="14236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Networking</a:t>
            </a:r>
            <a:r>
              <a:rPr sz="16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585858"/>
                </a:solidFill>
                <a:latin typeface="Arial"/>
                <a:cs typeface="Arial"/>
              </a:rPr>
              <a:t>etc.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39237" y="4665726"/>
            <a:ext cx="2531745" cy="942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299"/>
              </a:lnSpc>
              <a:spcBef>
                <a:spcPts val="9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replies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those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resources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render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9400" y="4191000"/>
            <a:ext cx="457200" cy="45720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337050" y="3346451"/>
            <a:ext cx="598170" cy="794385"/>
            <a:chOff x="2813050" y="3346450"/>
            <a:chExt cx="598170" cy="794385"/>
          </a:xfrm>
        </p:grpSpPr>
        <p:sp>
          <p:nvSpPr>
            <p:cNvPr id="18" name="object 18"/>
            <p:cNvSpPr/>
            <p:nvPr/>
          </p:nvSpPr>
          <p:spPr>
            <a:xfrm>
              <a:off x="2819400" y="3352800"/>
              <a:ext cx="585470" cy="181610"/>
            </a:xfrm>
            <a:custGeom>
              <a:avLst/>
              <a:gdLst/>
              <a:ahLst/>
              <a:cxnLst/>
              <a:rect l="l" t="t" r="r" b="b"/>
              <a:pathLst>
                <a:path w="585470" h="181610">
                  <a:moveTo>
                    <a:pt x="494538" y="0"/>
                  </a:moveTo>
                  <a:lnTo>
                    <a:pt x="494538" y="44703"/>
                  </a:lnTo>
                  <a:lnTo>
                    <a:pt x="0" y="44703"/>
                  </a:lnTo>
                  <a:lnTo>
                    <a:pt x="0" y="136651"/>
                  </a:lnTo>
                  <a:lnTo>
                    <a:pt x="494538" y="136651"/>
                  </a:lnTo>
                  <a:lnTo>
                    <a:pt x="494538" y="181355"/>
                  </a:lnTo>
                  <a:lnTo>
                    <a:pt x="585215" y="90677"/>
                  </a:lnTo>
                  <a:lnTo>
                    <a:pt x="494538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19400" y="3352800"/>
              <a:ext cx="585470" cy="181610"/>
            </a:xfrm>
            <a:custGeom>
              <a:avLst/>
              <a:gdLst/>
              <a:ahLst/>
              <a:cxnLst/>
              <a:rect l="l" t="t" r="r" b="b"/>
              <a:pathLst>
                <a:path w="585470" h="181610">
                  <a:moveTo>
                    <a:pt x="0" y="44703"/>
                  </a:moveTo>
                  <a:lnTo>
                    <a:pt x="494538" y="44703"/>
                  </a:lnTo>
                  <a:lnTo>
                    <a:pt x="494538" y="0"/>
                  </a:lnTo>
                  <a:lnTo>
                    <a:pt x="585215" y="90677"/>
                  </a:lnTo>
                  <a:lnTo>
                    <a:pt x="494538" y="181355"/>
                  </a:lnTo>
                  <a:lnTo>
                    <a:pt x="494538" y="136651"/>
                  </a:lnTo>
                  <a:lnTo>
                    <a:pt x="0" y="136651"/>
                  </a:lnTo>
                  <a:lnTo>
                    <a:pt x="0" y="44703"/>
                  </a:lnTo>
                  <a:close/>
                </a:path>
              </a:pathLst>
            </a:custGeom>
            <a:ln w="12700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9400" y="3581400"/>
              <a:ext cx="559308" cy="559307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2746044" y="6175502"/>
            <a:ext cx="4780280" cy="595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pc="-10" dirty="0">
                <a:solidFill>
                  <a:srgbClr val="404040"/>
                </a:solidFill>
                <a:latin typeface="Calibri"/>
                <a:cs typeface="Calibri"/>
                <a:hlinkClick r:id="rId8"/>
              </a:rPr>
              <a:t>s://w</a:t>
            </a:r>
            <a:r>
              <a:rPr spc="-10" dirty="0">
                <a:solidFill>
                  <a:srgbClr val="404040"/>
                </a:solidFill>
                <a:latin typeface="Calibri"/>
                <a:cs typeface="Calibri"/>
              </a:rPr>
              <a:t>ww.s</a:t>
            </a:r>
            <a:r>
              <a:rPr spc="-10" dirty="0">
                <a:solidFill>
                  <a:srgbClr val="404040"/>
                </a:solidFill>
                <a:latin typeface="Calibri"/>
                <a:cs typeface="Calibri"/>
                <a:hlinkClick r:id="rId8"/>
              </a:rPr>
              <a:t>urrey.ac.uk/</a:t>
            </a:r>
            <a:endParaRPr>
              <a:latin typeface="Calibri"/>
              <a:cs typeface="Calibri"/>
            </a:endParaRPr>
          </a:p>
          <a:p>
            <a:pPr marL="1909445">
              <a:spcBef>
                <a:spcPts val="1025"/>
              </a:spcBef>
            </a:pPr>
            <a:r>
              <a:rPr sz="1400" spc="-10" dirty="0">
                <a:latin typeface="Calibri"/>
                <a:cs typeface="Calibri"/>
              </a:rPr>
              <a:t>Web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Database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Systems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(COM1025)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25</a:t>
            </a:fld>
            <a:endParaRPr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70975"/>
            <a:ext cx="10515600" cy="913862"/>
          </a:xfrm>
          <a:prstGeom prst="rect">
            <a:avLst/>
          </a:prstGeom>
        </p:spPr>
        <p:txBody>
          <a:bodyPr vert="horz" wrap="square" lIns="0" tIns="234464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Web</a:t>
            </a:r>
            <a:r>
              <a:rPr spc="-15" dirty="0"/>
              <a:t> </a:t>
            </a:r>
            <a:r>
              <a:rPr spc="-10" dirty="0"/>
              <a:t>browser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2438400"/>
            <a:ext cx="1245108" cy="12451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59941" y="3752469"/>
            <a:ext cx="1491615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Describes</a:t>
            </a:r>
            <a:r>
              <a:rPr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b="1" spc="-10" dirty="0">
                <a:solidFill>
                  <a:srgbClr val="B59B0C"/>
                </a:solidFill>
                <a:latin typeface="Calibri"/>
                <a:cs typeface="Calibri"/>
              </a:rPr>
              <a:t>content</a:t>
            </a:r>
            <a:r>
              <a:rPr b="1" spc="-4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pc="-2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b="1" dirty="0">
                <a:solidFill>
                  <a:srgbClr val="B59B0C"/>
                </a:solidFill>
                <a:latin typeface="Calibri"/>
                <a:cs typeface="Calibri"/>
              </a:rPr>
              <a:t>structure</a:t>
            </a:r>
            <a:r>
              <a:rPr b="1" spc="-55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pc="-20" dirty="0">
                <a:solidFill>
                  <a:srgbClr val="404040"/>
                </a:solidFill>
                <a:latin typeface="Calibri"/>
                <a:cs typeface="Calibri"/>
              </a:rPr>
              <a:t>page</a:t>
            </a:r>
            <a:endParaRPr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60394" y="2906650"/>
            <a:ext cx="2286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spc="-50" dirty="0">
                <a:solidFill>
                  <a:srgbClr val="585858"/>
                </a:solidFill>
                <a:latin typeface="Calibri"/>
                <a:cs typeface="Calibri"/>
              </a:rPr>
              <a:t>+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0" y="2514600"/>
            <a:ext cx="1245108" cy="124510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041394" y="3828670"/>
            <a:ext cx="1579880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dirty="0">
                <a:solidFill>
                  <a:srgbClr val="585858"/>
                </a:solidFill>
                <a:latin typeface="Calibri"/>
                <a:cs typeface="Calibri"/>
              </a:rPr>
              <a:t>Describes</a:t>
            </a:r>
            <a:r>
              <a:rPr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pc="-25" dirty="0">
                <a:solidFill>
                  <a:srgbClr val="585858"/>
                </a:solidFill>
                <a:latin typeface="Calibri"/>
                <a:cs typeface="Calibri"/>
              </a:rPr>
              <a:t>the </a:t>
            </a:r>
            <a:r>
              <a:rPr b="1" dirty="0">
                <a:solidFill>
                  <a:srgbClr val="B59B0C"/>
                </a:solidFill>
                <a:latin typeface="Calibri"/>
                <a:cs typeface="Calibri"/>
              </a:rPr>
              <a:t>appearance</a:t>
            </a:r>
            <a:r>
              <a:rPr b="1" spc="-95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pc="-25" dirty="0">
                <a:solidFill>
                  <a:srgbClr val="585858"/>
                </a:solidFill>
                <a:latin typeface="Calibri"/>
                <a:cs typeface="Calibri"/>
              </a:rPr>
              <a:t>and </a:t>
            </a:r>
            <a:r>
              <a:rPr b="1" dirty="0">
                <a:solidFill>
                  <a:srgbClr val="B59B0C"/>
                </a:solidFill>
                <a:latin typeface="Calibri"/>
                <a:cs typeface="Calibri"/>
              </a:rPr>
              <a:t>style</a:t>
            </a:r>
            <a:r>
              <a:rPr b="1" spc="-45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585858"/>
                </a:solidFill>
                <a:latin typeface="Calibri"/>
                <a:cs typeface="Calibri"/>
              </a:rPr>
              <a:t>of</a:t>
            </a:r>
            <a:r>
              <a:rPr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585858"/>
                </a:solidFill>
                <a:latin typeface="Calibri"/>
                <a:cs typeface="Calibri"/>
              </a:rPr>
              <a:t>the</a:t>
            </a:r>
            <a:r>
              <a:rPr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srgbClr val="585858"/>
                </a:solidFill>
                <a:latin typeface="Calibri"/>
                <a:cs typeface="Calibri"/>
              </a:rPr>
              <a:t>page</a:t>
            </a:r>
            <a:endParaRPr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44135" y="2990470"/>
            <a:ext cx="9798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10" dirty="0">
                <a:solidFill>
                  <a:srgbClr val="585858"/>
                </a:solidFill>
                <a:latin typeface="Calibri"/>
                <a:cs typeface="Calibri"/>
              </a:rPr>
              <a:t>produces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3429" y="3904564"/>
            <a:ext cx="1623695" cy="941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page…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B59B0C"/>
                </a:solidFill>
                <a:latin typeface="Calibri"/>
                <a:cs typeface="Calibri"/>
              </a:rPr>
              <a:t>doesn't</a:t>
            </a:r>
            <a:r>
              <a:rPr sz="2000" b="1" spc="-7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B59B0C"/>
                </a:solidFill>
                <a:latin typeface="Calibri"/>
                <a:cs typeface="Calibri"/>
              </a:rPr>
              <a:t>do </a:t>
            </a:r>
            <a:r>
              <a:rPr sz="2000" b="1" spc="-10" dirty="0">
                <a:solidFill>
                  <a:srgbClr val="B59B0C"/>
                </a:solidFill>
                <a:latin typeface="Calibri"/>
                <a:cs typeface="Calibri"/>
              </a:rPr>
              <a:t>anything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58000" y="2514600"/>
            <a:ext cx="3544824" cy="119505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26</a:t>
            </a:fld>
            <a:endParaRPr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spc="-1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1922" y="2082546"/>
            <a:ext cx="12477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6000" spc="-25" dirty="0">
                <a:solidFill>
                  <a:srgbClr val="005392"/>
                </a:solidFill>
                <a:latin typeface="Calibri"/>
                <a:cs typeface="Calibri"/>
              </a:rPr>
              <a:t>URL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27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spc="-1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70975"/>
            <a:ext cx="10515600" cy="913862"/>
          </a:xfrm>
          <a:prstGeom prst="rect">
            <a:avLst/>
          </a:prstGeom>
        </p:spPr>
        <p:txBody>
          <a:bodyPr vert="horz" wrap="square" lIns="0" tIns="234464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URI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28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755140" y="1671955"/>
            <a:ext cx="8464550" cy="431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005392"/>
                </a:solidFill>
                <a:uFill>
                  <a:solidFill>
                    <a:srgbClr val="005392"/>
                  </a:solidFill>
                </a:uFill>
                <a:latin typeface="Calibri"/>
                <a:cs typeface="Calibri"/>
              </a:rPr>
              <a:t>Uniform</a:t>
            </a:r>
            <a:r>
              <a:rPr sz="2400" b="1" u="sng" spc="-50" dirty="0">
                <a:solidFill>
                  <a:srgbClr val="005392"/>
                </a:solidFill>
                <a:uFill>
                  <a:solidFill>
                    <a:srgbClr val="005392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005392"/>
                </a:solidFill>
                <a:uFill>
                  <a:solidFill>
                    <a:srgbClr val="005392"/>
                  </a:solidFill>
                </a:uFill>
                <a:latin typeface="Calibri"/>
                <a:cs typeface="Calibri"/>
              </a:rPr>
              <a:t>Resource</a:t>
            </a:r>
            <a:r>
              <a:rPr sz="2400" b="1" u="sng" spc="-55" dirty="0">
                <a:solidFill>
                  <a:srgbClr val="005392"/>
                </a:solidFill>
                <a:uFill>
                  <a:solidFill>
                    <a:srgbClr val="005392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005392"/>
                </a:solidFill>
                <a:uFill>
                  <a:solidFill>
                    <a:srgbClr val="005392"/>
                  </a:solidFill>
                </a:uFill>
                <a:latin typeface="Calibri"/>
                <a:cs typeface="Calibri"/>
              </a:rPr>
              <a:t>Identifier</a:t>
            </a:r>
            <a:r>
              <a:rPr sz="2400" b="1" spc="-2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(URI)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string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characters</a:t>
            </a: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used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B59B0C"/>
                </a:solidFill>
                <a:latin typeface="Calibri"/>
                <a:cs typeface="Calibri"/>
              </a:rPr>
              <a:t>identify</a:t>
            </a:r>
            <a:r>
              <a:rPr sz="2400" b="1" spc="-25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B59B0C"/>
                </a:solidFill>
                <a:latin typeface="Calibri"/>
                <a:cs typeface="Calibri"/>
              </a:rPr>
              <a:t>a</a:t>
            </a:r>
            <a:r>
              <a:rPr sz="2400" b="1" spc="-35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B59B0C"/>
                </a:solidFill>
                <a:latin typeface="Calibri"/>
                <a:cs typeface="Calibri"/>
              </a:rPr>
              <a:t>resource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1100"/>
              </a:spcBef>
              <a:buClr>
                <a:srgbClr val="404040"/>
              </a:buClr>
              <a:buFont typeface="Wingdings"/>
              <a:buChar char=""/>
            </a:pPr>
            <a:endParaRPr sz="2400">
              <a:latin typeface="Calibri"/>
              <a:cs typeface="Calibri"/>
            </a:endParaRPr>
          </a:p>
          <a:p>
            <a:pPr marL="355600" marR="175895" indent="-342900">
              <a:spcBef>
                <a:spcPts val="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common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URI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005392"/>
                </a:solidFill>
                <a:uFill>
                  <a:solidFill>
                    <a:srgbClr val="005392"/>
                  </a:solidFill>
                </a:uFill>
                <a:latin typeface="Calibri"/>
                <a:cs typeface="Calibri"/>
              </a:rPr>
              <a:t>Uniform</a:t>
            </a:r>
            <a:r>
              <a:rPr sz="2400" b="1" u="sng" spc="-40" dirty="0">
                <a:solidFill>
                  <a:srgbClr val="005392"/>
                </a:solidFill>
                <a:uFill>
                  <a:solidFill>
                    <a:srgbClr val="005392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005392"/>
                </a:solidFill>
                <a:uFill>
                  <a:solidFill>
                    <a:srgbClr val="005392"/>
                  </a:solidFill>
                </a:uFill>
                <a:latin typeface="Calibri"/>
                <a:cs typeface="Calibri"/>
              </a:rPr>
              <a:t>Resource</a:t>
            </a:r>
            <a:r>
              <a:rPr sz="2400" b="1" u="sng" spc="-45" dirty="0">
                <a:solidFill>
                  <a:srgbClr val="005392"/>
                </a:solidFill>
                <a:uFill>
                  <a:solidFill>
                    <a:srgbClr val="005392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0" dirty="0">
                <a:solidFill>
                  <a:srgbClr val="005392"/>
                </a:solidFill>
                <a:uFill>
                  <a:solidFill>
                    <a:srgbClr val="005392"/>
                  </a:solidFill>
                </a:uFill>
                <a:latin typeface="Calibri"/>
                <a:cs typeface="Calibri"/>
              </a:rPr>
              <a:t>Locator</a:t>
            </a:r>
            <a:r>
              <a:rPr sz="2400" b="1" spc="-1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(URL),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frequently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referred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informally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web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address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e.g. </a:t>
            </a:r>
            <a:r>
              <a:rPr sz="2400"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https://developer.mozilla.org/en-</a:t>
            </a:r>
            <a:r>
              <a:rPr sz="2400" u="sng" spc="-2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US/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spcBef>
                <a:spcPts val="550"/>
              </a:spcBef>
              <a:buSzPct val="88636"/>
              <a:buFont typeface="Wingdings"/>
              <a:buChar char=""/>
              <a:tabLst>
                <a:tab pos="862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browsers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request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pages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servers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URL</a:t>
            </a:r>
            <a:endParaRPr sz="2200">
              <a:latin typeface="Calibri"/>
              <a:cs typeface="Calibri"/>
            </a:endParaRPr>
          </a:p>
          <a:p>
            <a:pPr lvl="1">
              <a:spcBef>
                <a:spcPts val="750"/>
              </a:spcBef>
              <a:buClr>
                <a:srgbClr val="404040"/>
              </a:buClr>
              <a:buFont typeface="Wingdings"/>
              <a:buChar char=""/>
            </a:pPr>
            <a:endParaRPr sz="2200">
              <a:latin typeface="Calibri"/>
              <a:cs typeface="Calibri"/>
            </a:endParaRPr>
          </a:p>
          <a:p>
            <a:pPr marL="354965" indent="-342265"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URIs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refer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location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within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resource.</a:t>
            </a:r>
            <a:endParaRPr sz="2400">
              <a:latin typeface="Calibri"/>
              <a:cs typeface="Calibri"/>
            </a:endParaRPr>
          </a:p>
          <a:p>
            <a:pPr marL="862965" marR="541020" lvl="1" indent="-393700">
              <a:spcBef>
                <a:spcPts val="550"/>
              </a:spcBef>
              <a:buSzPct val="88636"/>
              <a:buFont typeface="Wingdings"/>
              <a:buChar char=""/>
              <a:tabLst>
                <a:tab pos="862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kind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URI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ends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"</a:t>
            </a:r>
            <a:r>
              <a:rPr sz="2200" b="1" dirty="0">
                <a:solidFill>
                  <a:srgbClr val="C00000"/>
                </a:solidFill>
                <a:latin typeface="Calibri"/>
                <a:cs typeface="Calibri"/>
              </a:rPr>
              <a:t>#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"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followed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anchor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identifier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(called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alibri"/>
                <a:cs typeface="Calibri"/>
              </a:rPr>
              <a:t>fragment</a:t>
            </a:r>
            <a:r>
              <a:rPr sz="22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alibri"/>
                <a:cs typeface="Calibri"/>
              </a:rPr>
              <a:t>identifier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next.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70975"/>
            <a:ext cx="10515600" cy="913862"/>
          </a:xfrm>
          <a:prstGeom prst="rect">
            <a:avLst/>
          </a:prstGeom>
        </p:spPr>
        <p:txBody>
          <a:bodyPr vert="horz" wrap="square" lIns="0" tIns="234464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Absolute</a:t>
            </a:r>
            <a:r>
              <a:rPr spc="-20" dirty="0"/>
              <a:t> </a:t>
            </a:r>
            <a:r>
              <a:rPr dirty="0"/>
              <a:t>vs</a:t>
            </a:r>
            <a:r>
              <a:rPr spc="-25" dirty="0"/>
              <a:t> </a:t>
            </a:r>
            <a:r>
              <a:rPr spc="-10" dirty="0"/>
              <a:t>Relative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5140" y="1595299"/>
            <a:ext cx="7689850" cy="16389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4965" indent="-342265">
              <a:spcBef>
                <a:spcPts val="70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both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005392"/>
                </a:solidFill>
                <a:uFill>
                  <a:solidFill>
                    <a:srgbClr val="005392"/>
                  </a:solidFill>
                </a:uFill>
                <a:latin typeface="Calibri"/>
                <a:cs typeface="Calibri"/>
              </a:rPr>
              <a:t>absolute</a:t>
            </a:r>
            <a:r>
              <a:rPr sz="2400" b="1" spc="-5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005392"/>
                </a:solidFill>
                <a:uFill>
                  <a:solidFill>
                    <a:srgbClr val="005392"/>
                  </a:solidFill>
                </a:uFill>
                <a:latin typeface="Calibri"/>
                <a:cs typeface="Calibri"/>
              </a:rPr>
              <a:t>relative</a:t>
            </a:r>
            <a:r>
              <a:rPr sz="2400" b="1" spc="-5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URLs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spcBef>
                <a:spcPts val="509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Absolute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URL: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https://www.surrey.ac.uk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Relative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URL: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B59B0C"/>
                </a:solidFill>
                <a:latin typeface="Calibri"/>
                <a:cs typeface="Calibri"/>
              </a:rPr>
              <a:t>about</a:t>
            </a:r>
            <a:r>
              <a:rPr sz="2000" b="1" spc="-4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relative to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https://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  <a:hlinkClick r:id="rId3"/>
              </a:rPr>
              <a:t>www.surrey.ac.uk/about</a:t>
            </a:r>
            <a:endParaRPr sz="2000">
              <a:latin typeface="Calibri"/>
              <a:cs typeface="Calibri"/>
            </a:endParaRPr>
          </a:p>
          <a:p>
            <a:pPr marL="354965" indent="-342265">
              <a:spcBef>
                <a:spcPts val="55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Why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does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matter?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19389" y="3323656"/>
            <a:ext cx="6977380" cy="2941320"/>
            <a:chOff x="1095389" y="3323656"/>
            <a:chExt cx="6977380" cy="294132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5389" y="3323656"/>
              <a:ext cx="6976751" cy="294102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19400" y="4343400"/>
              <a:ext cx="2057400" cy="1066800"/>
            </a:xfrm>
            <a:custGeom>
              <a:avLst/>
              <a:gdLst/>
              <a:ahLst/>
              <a:cxnLst/>
              <a:rect l="l" t="t" r="r" b="b"/>
              <a:pathLst>
                <a:path w="2057400" h="1066800">
                  <a:moveTo>
                    <a:pt x="0" y="0"/>
                  </a:moveTo>
                  <a:lnTo>
                    <a:pt x="1600200" y="0"/>
                  </a:lnTo>
                </a:path>
                <a:path w="2057400" h="1066800">
                  <a:moveTo>
                    <a:pt x="0" y="533400"/>
                  </a:moveTo>
                  <a:lnTo>
                    <a:pt x="2057400" y="533400"/>
                  </a:lnTo>
                </a:path>
                <a:path w="2057400" h="1066800">
                  <a:moveTo>
                    <a:pt x="0" y="1066800"/>
                  </a:moveTo>
                  <a:lnTo>
                    <a:pt x="609600" y="1066800"/>
                  </a:lnTo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29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70975"/>
            <a:ext cx="10515600" cy="913862"/>
          </a:xfrm>
          <a:prstGeom prst="rect">
            <a:avLst/>
          </a:prstGeom>
        </p:spPr>
        <p:txBody>
          <a:bodyPr vert="horz" wrap="square" lIns="0" tIns="234464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20" dirty="0"/>
              <a:t> </a:t>
            </a:r>
            <a:r>
              <a:rPr dirty="0"/>
              <a:t>Question</a:t>
            </a:r>
            <a:r>
              <a:rPr spc="-2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spc="-10" dirty="0"/>
              <a:t>Start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755141" y="1226262"/>
            <a:ext cx="8256905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Font typeface="Wingdings"/>
              <a:buChar char=""/>
              <a:tabLst>
                <a:tab pos="355600" algn="l"/>
              </a:tabLst>
            </a:pP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Why</a:t>
            </a:r>
            <a:r>
              <a:rPr sz="3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3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3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course</a:t>
            </a:r>
            <a:r>
              <a:rPr sz="3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teaching</a:t>
            </a:r>
            <a:r>
              <a:rPr sz="3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both</a:t>
            </a:r>
            <a:r>
              <a:rPr sz="3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Databases</a:t>
            </a:r>
            <a:r>
              <a:rPr sz="3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0" dirty="0">
                <a:solidFill>
                  <a:srgbClr val="404040"/>
                </a:solidFill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70975"/>
            <a:ext cx="10515600" cy="913862"/>
          </a:xfrm>
          <a:prstGeom prst="rect">
            <a:avLst/>
          </a:prstGeom>
        </p:spPr>
        <p:txBody>
          <a:bodyPr vert="horz" wrap="square" lIns="0" tIns="234464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URL</a:t>
            </a:r>
            <a:r>
              <a:rPr spc="-35" dirty="0"/>
              <a:t> </a:t>
            </a:r>
            <a:r>
              <a:rPr dirty="0"/>
              <a:t>syntax</a:t>
            </a:r>
            <a:r>
              <a:rPr spc="-30" dirty="0"/>
              <a:t> </a:t>
            </a:r>
            <a:r>
              <a:rPr dirty="0"/>
              <a:t>(as</a:t>
            </a:r>
            <a:r>
              <a:rPr spc="-30" dirty="0"/>
              <a:t> </a:t>
            </a:r>
            <a:r>
              <a:rPr dirty="0"/>
              <a:t>defined</a:t>
            </a:r>
            <a:r>
              <a:rPr spc="-55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/>
              </a:rPr>
              <a:t>RFC</a:t>
            </a:r>
            <a:r>
              <a:rPr u="sng" spc="-3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/>
              </a:rPr>
              <a:t> </a:t>
            </a:r>
            <a:r>
              <a:rPr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/>
              </a:rPr>
              <a:t>3986</a:t>
            </a:r>
            <a:r>
              <a:rPr spc="-10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5140" y="1158922"/>
            <a:ext cx="8492490" cy="447040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54965" indent="-342265">
              <a:spcBef>
                <a:spcPts val="650"/>
              </a:spcBef>
              <a:buFont typeface="Wingdings"/>
              <a:buChar char=""/>
              <a:tabLst>
                <a:tab pos="354965" algn="l"/>
              </a:tabLst>
            </a:pP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Full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syntax</a:t>
            </a:r>
            <a:endParaRPr sz="2800">
              <a:latin typeface="Calibri"/>
              <a:cs typeface="Calibri"/>
            </a:endParaRPr>
          </a:p>
          <a:p>
            <a:pPr marL="862965" marR="1231265" lvl="1" indent="-393700">
              <a:spcBef>
                <a:spcPts val="475"/>
              </a:spcBef>
              <a:buSzPct val="89583"/>
              <a:buFont typeface="Wingdings"/>
              <a:buChar char=""/>
              <a:tabLst>
                <a:tab pos="862965" algn="l"/>
              </a:tabLst>
            </a:pP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scheme:[//[[userinfo@]host[:port]]] [path][?query][#fragment]</a:t>
            </a:r>
            <a:endParaRPr sz="2400">
              <a:latin typeface="Courier New"/>
              <a:cs typeface="Courier New"/>
            </a:endParaRPr>
          </a:p>
          <a:p>
            <a:pPr marL="354965" indent="-342265">
              <a:spcBef>
                <a:spcPts val="670"/>
              </a:spcBef>
              <a:buFont typeface="Wingdings"/>
              <a:buChar char=""/>
              <a:tabLst>
                <a:tab pos="354965" algn="l"/>
              </a:tabLst>
            </a:pP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scheme</a:t>
            </a:r>
            <a:r>
              <a:rPr sz="2800" spc="-10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(mandatory</a:t>
            </a:r>
            <a:r>
              <a:rPr sz="2800" spc="-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absolute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URLs)</a:t>
            </a:r>
            <a:endParaRPr sz="2800">
              <a:latin typeface="Calibri"/>
              <a:cs typeface="Calibri"/>
            </a:endParaRPr>
          </a:p>
          <a:p>
            <a:pPr marL="862965" lvl="1" indent="-393065">
              <a:spcBef>
                <a:spcPts val="715"/>
              </a:spcBef>
              <a:buSzPct val="89583"/>
              <a:buFont typeface="Wingdings"/>
              <a:buChar char=""/>
              <a:tabLst>
                <a:tab pos="862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approach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(communications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protocol,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“protocol”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short</a:t>
            </a:r>
            <a:endParaRPr sz="2400">
              <a:latin typeface="Calibri"/>
              <a:cs typeface="Calibri"/>
            </a:endParaRPr>
          </a:p>
          <a:p>
            <a:pPr marL="862965"/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hereinafter)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retrieving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document.</a:t>
            </a:r>
            <a:endParaRPr sz="2400">
              <a:latin typeface="Calibri"/>
              <a:cs typeface="Calibri"/>
            </a:endParaRPr>
          </a:p>
          <a:p>
            <a:pPr marL="1259205" lvl="2" indent="-332105">
              <a:spcBef>
                <a:spcPts val="420"/>
              </a:spcBef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http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documents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retrieved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via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called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HTTP.</a:t>
            </a:r>
            <a:endParaRPr sz="2000">
              <a:latin typeface="Calibri"/>
              <a:cs typeface="Calibri"/>
            </a:endParaRPr>
          </a:p>
          <a:p>
            <a:pPr marL="1259205" lvl="2" indent="-332105">
              <a:spcBef>
                <a:spcPts val="484"/>
              </a:spcBef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https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documents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retrieved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via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called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HTTPS.</a:t>
            </a:r>
            <a:endParaRPr sz="2000">
              <a:latin typeface="Calibri"/>
              <a:cs typeface="Calibri"/>
            </a:endParaRPr>
          </a:p>
          <a:p>
            <a:pPr marL="1259205" lvl="2" indent="-332105">
              <a:spcBef>
                <a:spcPts val="480"/>
              </a:spcBef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file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documents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accessible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local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machine.</a:t>
            </a:r>
            <a:endParaRPr sz="2000">
              <a:latin typeface="Calibri"/>
              <a:cs typeface="Calibri"/>
            </a:endParaRPr>
          </a:p>
          <a:p>
            <a:pPr marL="1259205" lvl="2" indent="-332105">
              <a:spcBef>
                <a:spcPts val="480"/>
              </a:spcBef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ftp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documents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retrieved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via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called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FTP.</a:t>
            </a:r>
            <a:endParaRPr sz="2000">
              <a:latin typeface="Calibri"/>
              <a:cs typeface="Calibri"/>
            </a:endParaRPr>
          </a:p>
          <a:p>
            <a:pPr marL="1259205" lvl="2" indent="-332105">
              <a:spcBef>
                <a:spcPts val="480"/>
              </a:spcBef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mailto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documents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sent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to</a:t>
            </a:r>
            <a:r>
              <a:rPr sz="20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email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address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(emails).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9844" y="5674868"/>
            <a:ext cx="5334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805" indent="-332105">
              <a:spcBef>
                <a:spcPts val="100"/>
              </a:spcBef>
              <a:buSzPct val="80000"/>
              <a:buFont typeface="Wingdings"/>
              <a:buChar char=""/>
              <a:tabLst>
                <a:tab pos="344805" algn="l"/>
              </a:tabLst>
            </a:pP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91561" y="3886961"/>
            <a:ext cx="7620000" cy="1066800"/>
          </a:xfrm>
          <a:custGeom>
            <a:avLst/>
            <a:gdLst/>
            <a:ahLst/>
            <a:cxnLst/>
            <a:rect l="l" t="t" r="r" b="b"/>
            <a:pathLst>
              <a:path w="7620000" h="1066800">
                <a:moveTo>
                  <a:pt x="0" y="1066800"/>
                </a:moveTo>
                <a:lnTo>
                  <a:pt x="7620000" y="1066800"/>
                </a:lnTo>
                <a:lnTo>
                  <a:pt x="76200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11622" y="5706567"/>
            <a:ext cx="4964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dirty="0">
                <a:solidFill>
                  <a:srgbClr val="005392"/>
                </a:solidFill>
                <a:latin typeface="Arial"/>
                <a:cs typeface="Arial"/>
              </a:rPr>
              <a:t>URLs</a:t>
            </a:r>
            <a:r>
              <a:rPr sz="2800" spc="-35" dirty="0">
                <a:solidFill>
                  <a:srgbClr val="005392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5392"/>
                </a:solidFill>
                <a:latin typeface="Arial"/>
                <a:cs typeface="Arial"/>
              </a:rPr>
              <a:t>are</a:t>
            </a:r>
            <a:r>
              <a:rPr sz="2800" spc="-40" dirty="0">
                <a:solidFill>
                  <a:srgbClr val="005392"/>
                </a:solidFill>
                <a:latin typeface="Arial"/>
                <a:cs typeface="Arial"/>
              </a:rPr>
              <a:t> </a:t>
            </a:r>
            <a:r>
              <a:rPr sz="2800" b="1" u="sng" dirty="0">
                <a:solidFill>
                  <a:srgbClr val="005392"/>
                </a:solidFill>
                <a:uFill>
                  <a:solidFill>
                    <a:srgbClr val="005392"/>
                  </a:solidFill>
                </a:uFill>
                <a:latin typeface="Arial"/>
                <a:cs typeface="Arial"/>
              </a:rPr>
              <a:t>not</a:t>
            </a:r>
            <a:r>
              <a:rPr sz="2800" b="1" spc="-30" dirty="0">
                <a:solidFill>
                  <a:srgbClr val="005392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5392"/>
                </a:solidFill>
                <a:latin typeface="Arial"/>
                <a:cs typeface="Arial"/>
              </a:rPr>
              <a:t>only</a:t>
            </a:r>
            <a:r>
              <a:rPr sz="2800" spc="-45" dirty="0">
                <a:solidFill>
                  <a:srgbClr val="005392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5392"/>
                </a:solidFill>
                <a:latin typeface="Arial"/>
                <a:cs typeface="Arial"/>
              </a:rPr>
              <a:t>for</a:t>
            </a:r>
            <a:r>
              <a:rPr sz="2800" spc="-50" dirty="0">
                <a:solidFill>
                  <a:srgbClr val="005392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5392"/>
                </a:solidFill>
                <a:latin typeface="Arial"/>
                <a:cs typeface="Arial"/>
              </a:rPr>
              <a:t>the</a:t>
            </a:r>
            <a:r>
              <a:rPr sz="2800" spc="-50" dirty="0">
                <a:solidFill>
                  <a:srgbClr val="005392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005392"/>
                </a:solidFill>
                <a:latin typeface="Arial"/>
                <a:cs typeface="Arial"/>
              </a:rPr>
              <a:t>Web!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909051" y="4724273"/>
            <a:ext cx="799465" cy="915035"/>
          </a:xfrm>
          <a:custGeom>
            <a:avLst/>
            <a:gdLst/>
            <a:ahLst/>
            <a:cxnLst/>
            <a:rect l="l" t="t" r="r" b="b"/>
            <a:pathLst>
              <a:path w="799465" h="915035">
                <a:moveTo>
                  <a:pt x="754687" y="839265"/>
                </a:moveTo>
                <a:lnTo>
                  <a:pt x="723519" y="842136"/>
                </a:lnTo>
                <a:lnTo>
                  <a:pt x="768350" y="914526"/>
                </a:lnTo>
                <a:lnTo>
                  <a:pt x="792743" y="852042"/>
                </a:lnTo>
                <a:lnTo>
                  <a:pt x="756284" y="852042"/>
                </a:lnTo>
                <a:lnTo>
                  <a:pt x="754687" y="839265"/>
                </a:lnTo>
                <a:close/>
              </a:path>
              <a:path w="799465" h="915035">
                <a:moveTo>
                  <a:pt x="767254" y="838107"/>
                </a:moveTo>
                <a:lnTo>
                  <a:pt x="754687" y="839265"/>
                </a:lnTo>
                <a:lnTo>
                  <a:pt x="756284" y="852042"/>
                </a:lnTo>
                <a:lnTo>
                  <a:pt x="768857" y="850518"/>
                </a:lnTo>
                <a:lnTo>
                  <a:pt x="767254" y="838107"/>
                </a:lnTo>
                <a:close/>
              </a:path>
              <a:path w="799465" h="915035">
                <a:moveTo>
                  <a:pt x="799338" y="835151"/>
                </a:moveTo>
                <a:lnTo>
                  <a:pt x="767254" y="838107"/>
                </a:lnTo>
                <a:lnTo>
                  <a:pt x="768857" y="850518"/>
                </a:lnTo>
                <a:lnTo>
                  <a:pt x="756284" y="852042"/>
                </a:lnTo>
                <a:lnTo>
                  <a:pt x="792743" y="852042"/>
                </a:lnTo>
                <a:lnTo>
                  <a:pt x="799338" y="835151"/>
                </a:lnTo>
                <a:close/>
              </a:path>
              <a:path w="799465" h="915035">
                <a:moveTo>
                  <a:pt x="12700" y="0"/>
                </a:moveTo>
                <a:lnTo>
                  <a:pt x="0" y="253"/>
                </a:lnTo>
                <a:lnTo>
                  <a:pt x="634" y="21716"/>
                </a:lnTo>
                <a:lnTo>
                  <a:pt x="2158" y="43433"/>
                </a:lnTo>
                <a:lnTo>
                  <a:pt x="8635" y="86487"/>
                </a:lnTo>
                <a:lnTo>
                  <a:pt x="19050" y="128904"/>
                </a:lnTo>
                <a:lnTo>
                  <a:pt x="33147" y="170179"/>
                </a:lnTo>
                <a:lnTo>
                  <a:pt x="50546" y="210184"/>
                </a:lnTo>
                <a:lnTo>
                  <a:pt x="71120" y="248284"/>
                </a:lnTo>
                <a:lnTo>
                  <a:pt x="94488" y="284606"/>
                </a:lnTo>
                <a:lnTo>
                  <a:pt x="120396" y="318388"/>
                </a:lnTo>
                <a:lnTo>
                  <a:pt x="148590" y="349631"/>
                </a:lnTo>
                <a:lnTo>
                  <a:pt x="178816" y="377697"/>
                </a:lnTo>
                <a:lnTo>
                  <a:pt x="210820" y="402463"/>
                </a:lnTo>
                <a:lnTo>
                  <a:pt x="244221" y="423544"/>
                </a:lnTo>
                <a:lnTo>
                  <a:pt x="278765" y="440563"/>
                </a:lnTo>
                <a:lnTo>
                  <a:pt x="332358" y="457707"/>
                </a:lnTo>
                <a:lnTo>
                  <a:pt x="404875" y="464312"/>
                </a:lnTo>
                <a:lnTo>
                  <a:pt x="422401" y="466344"/>
                </a:lnTo>
                <a:lnTo>
                  <a:pt x="473964" y="479297"/>
                </a:lnTo>
                <a:lnTo>
                  <a:pt x="524255" y="502284"/>
                </a:lnTo>
                <a:lnTo>
                  <a:pt x="556641" y="522604"/>
                </a:lnTo>
                <a:lnTo>
                  <a:pt x="587628" y="546607"/>
                </a:lnTo>
                <a:lnTo>
                  <a:pt x="617093" y="574039"/>
                </a:lnTo>
                <a:lnTo>
                  <a:pt x="644525" y="604392"/>
                </a:lnTo>
                <a:lnTo>
                  <a:pt x="669798" y="637413"/>
                </a:lnTo>
                <a:lnTo>
                  <a:pt x="692657" y="672845"/>
                </a:lnTo>
                <a:lnTo>
                  <a:pt x="712724" y="710057"/>
                </a:lnTo>
                <a:lnTo>
                  <a:pt x="729742" y="749045"/>
                </a:lnTo>
                <a:lnTo>
                  <a:pt x="743457" y="789432"/>
                </a:lnTo>
                <a:lnTo>
                  <a:pt x="753618" y="830707"/>
                </a:lnTo>
                <a:lnTo>
                  <a:pt x="754687" y="839265"/>
                </a:lnTo>
                <a:lnTo>
                  <a:pt x="767254" y="838107"/>
                </a:lnTo>
                <a:lnTo>
                  <a:pt x="755523" y="785494"/>
                </a:lnTo>
                <a:lnTo>
                  <a:pt x="741426" y="744346"/>
                </a:lnTo>
                <a:lnTo>
                  <a:pt x="724026" y="704214"/>
                </a:lnTo>
                <a:lnTo>
                  <a:pt x="703452" y="666114"/>
                </a:lnTo>
                <a:lnTo>
                  <a:pt x="680084" y="629919"/>
                </a:lnTo>
                <a:lnTo>
                  <a:pt x="654050" y="596010"/>
                </a:lnTo>
                <a:lnTo>
                  <a:pt x="625855" y="564895"/>
                </a:lnTo>
                <a:lnTo>
                  <a:pt x="595629" y="536829"/>
                </a:lnTo>
                <a:lnTo>
                  <a:pt x="563626" y="512063"/>
                </a:lnTo>
                <a:lnTo>
                  <a:pt x="530225" y="491108"/>
                </a:lnTo>
                <a:lnTo>
                  <a:pt x="495553" y="473963"/>
                </a:lnTo>
                <a:lnTo>
                  <a:pt x="441832" y="456945"/>
                </a:lnTo>
                <a:lnTo>
                  <a:pt x="370204" y="450341"/>
                </a:lnTo>
                <a:lnTo>
                  <a:pt x="352678" y="448437"/>
                </a:lnTo>
                <a:lnTo>
                  <a:pt x="300990" y="435482"/>
                </a:lnTo>
                <a:lnTo>
                  <a:pt x="250698" y="412622"/>
                </a:lnTo>
                <a:lnTo>
                  <a:pt x="218313" y="392175"/>
                </a:lnTo>
                <a:lnTo>
                  <a:pt x="187325" y="368172"/>
                </a:lnTo>
                <a:lnTo>
                  <a:pt x="157860" y="340868"/>
                </a:lnTo>
                <a:lnTo>
                  <a:pt x="130301" y="310514"/>
                </a:lnTo>
                <a:lnTo>
                  <a:pt x="105028" y="277494"/>
                </a:lnTo>
                <a:lnTo>
                  <a:pt x="82169" y="242062"/>
                </a:lnTo>
                <a:lnTo>
                  <a:pt x="62102" y="204850"/>
                </a:lnTo>
                <a:lnTo>
                  <a:pt x="45084" y="165862"/>
                </a:lnTo>
                <a:lnTo>
                  <a:pt x="31369" y="125475"/>
                </a:lnTo>
                <a:lnTo>
                  <a:pt x="21208" y="84327"/>
                </a:lnTo>
                <a:lnTo>
                  <a:pt x="14858" y="42418"/>
                </a:lnTo>
                <a:lnTo>
                  <a:pt x="13207" y="21335"/>
                </a:lnTo>
                <a:lnTo>
                  <a:pt x="127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30</a:t>
            </a:fld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spc="-1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70975"/>
            <a:ext cx="10515600" cy="913862"/>
          </a:xfrm>
          <a:prstGeom prst="rect">
            <a:avLst/>
          </a:prstGeom>
        </p:spPr>
        <p:txBody>
          <a:bodyPr vert="horz" wrap="square" lIns="0" tIns="234464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URL</a:t>
            </a:r>
            <a:r>
              <a:rPr spc="-35" dirty="0"/>
              <a:t> </a:t>
            </a:r>
            <a:r>
              <a:rPr dirty="0"/>
              <a:t>syntax</a:t>
            </a:r>
            <a:r>
              <a:rPr spc="-30" dirty="0"/>
              <a:t> </a:t>
            </a:r>
            <a:r>
              <a:rPr dirty="0"/>
              <a:t>(as</a:t>
            </a:r>
            <a:r>
              <a:rPr spc="-30" dirty="0"/>
              <a:t> </a:t>
            </a:r>
            <a:r>
              <a:rPr dirty="0"/>
              <a:t>defined</a:t>
            </a:r>
            <a:r>
              <a:rPr spc="-55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/>
              </a:rPr>
              <a:t>RFC</a:t>
            </a:r>
            <a:r>
              <a:rPr u="sng" spc="-3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/>
              </a:rPr>
              <a:t> </a:t>
            </a:r>
            <a:r>
              <a:rPr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/>
              </a:rPr>
              <a:t>3986</a:t>
            </a:r>
            <a:r>
              <a:rPr spc="-10" dirty="0"/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4191000" y="1755648"/>
            <a:ext cx="3581400" cy="302260"/>
          </a:xfrm>
          <a:custGeom>
            <a:avLst/>
            <a:gdLst/>
            <a:ahLst/>
            <a:cxnLst/>
            <a:rect l="l" t="t" r="r" b="b"/>
            <a:pathLst>
              <a:path w="3581400" h="302260">
                <a:moveTo>
                  <a:pt x="0" y="301751"/>
                </a:moveTo>
                <a:lnTo>
                  <a:pt x="1982" y="243030"/>
                </a:lnTo>
                <a:lnTo>
                  <a:pt x="7381" y="195072"/>
                </a:lnTo>
                <a:lnTo>
                  <a:pt x="15376" y="162734"/>
                </a:lnTo>
                <a:lnTo>
                  <a:pt x="25145" y="150875"/>
                </a:lnTo>
                <a:lnTo>
                  <a:pt x="1765553" y="150875"/>
                </a:lnTo>
                <a:lnTo>
                  <a:pt x="1775323" y="139017"/>
                </a:lnTo>
                <a:lnTo>
                  <a:pt x="1783318" y="106680"/>
                </a:lnTo>
                <a:lnTo>
                  <a:pt x="1788717" y="58721"/>
                </a:lnTo>
                <a:lnTo>
                  <a:pt x="1790700" y="0"/>
                </a:lnTo>
                <a:lnTo>
                  <a:pt x="1792682" y="58721"/>
                </a:lnTo>
                <a:lnTo>
                  <a:pt x="1798081" y="106679"/>
                </a:lnTo>
                <a:lnTo>
                  <a:pt x="1806076" y="139017"/>
                </a:lnTo>
                <a:lnTo>
                  <a:pt x="1815846" y="150875"/>
                </a:lnTo>
                <a:lnTo>
                  <a:pt x="3556254" y="150875"/>
                </a:lnTo>
                <a:lnTo>
                  <a:pt x="3566023" y="162734"/>
                </a:lnTo>
                <a:lnTo>
                  <a:pt x="3574018" y="195071"/>
                </a:lnTo>
                <a:lnTo>
                  <a:pt x="3579417" y="243030"/>
                </a:lnTo>
                <a:lnTo>
                  <a:pt x="3581400" y="301751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31340" y="1367994"/>
            <a:ext cx="8446770" cy="449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84150" algn="ctr"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authority</a:t>
            </a:r>
            <a:endParaRPr sz="2400">
              <a:latin typeface="Courier New"/>
              <a:cs typeface="Courier New"/>
            </a:endParaRPr>
          </a:p>
          <a:p>
            <a:pPr marL="354965" indent="-342265">
              <a:spcBef>
                <a:spcPts val="11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Full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syntax</a:t>
            </a:r>
            <a:endParaRPr sz="2400">
              <a:latin typeface="Calibri"/>
              <a:cs typeface="Calibri"/>
            </a:endParaRPr>
          </a:p>
          <a:p>
            <a:pPr marL="862965" marR="2240915" lvl="1" indent="-393700">
              <a:spcBef>
                <a:spcPts val="40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spc="-10" dirty="0">
                <a:solidFill>
                  <a:srgbClr val="FF0000"/>
                </a:solidFill>
                <a:latin typeface="Courier New"/>
                <a:cs typeface="Courier New"/>
              </a:rPr>
              <a:t>scheme:[//[[userinfo@]host[:port]]] [path][?query][#fragment]</a:t>
            </a:r>
            <a:endParaRPr sz="2000">
              <a:latin typeface="Courier New"/>
              <a:cs typeface="Courier New"/>
            </a:endParaRPr>
          </a:p>
          <a:p>
            <a:pPr marL="355600" marR="918210" indent="-342900">
              <a:spcBef>
                <a:spcPts val="509"/>
              </a:spcBef>
              <a:buFont typeface="Wingdings"/>
              <a:buChar char=""/>
              <a:tabLst>
                <a:tab pos="355600" algn="l"/>
              </a:tabLst>
            </a:pPr>
            <a:r>
              <a:rPr sz="2000" b="1" dirty="0">
                <a:solidFill>
                  <a:srgbClr val="45969F"/>
                </a:solidFill>
                <a:latin typeface="Calibri"/>
                <a:cs typeface="Calibri"/>
              </a:rPr>
              <a:t>Two</a:t>
            </a:r>
            <a:r>
              <a:rPr sz="2000" b="1" spc="-40" dirty="0">
                <a:solidFill>
                  <a:srgbClr val="45969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5969F"/>
                </a:solidFill>
                <a:latin typeface="Calibri"/>
                <a:cs typeface="Calibri"/>
              </a:rPr>
              <a:t>slashes</a:t>
            </a:r>
            <a:r>
              <a:rPr sz="2000" b="1" spc="-25" dirty="0">
                <a:solidFill>
                  <a:srgbClr val="45969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):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authority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component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absent,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path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component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cannot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begin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slashes.</a:t>
            </a:r>
            <a:endParaRPr sz="2000">
              <a:latin typeface="Calibri"/>
              <a:cs typeface="Calibri"/>
            </a:endParaRPr>
          </a:p>
          <a:p>
            <a:pPr marL="354965" indent="-342265">
              <a:spcBef>
                <a:spcPts val="50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spc="-10" dirty="0">
                <a:solidFill>
                  <a:srgbClr val="404040"/>
                </a:solidFill>
                <a:latin typeface="Courier New"/>
                <a:cs typeface="Courier New"/>
              </a:rPr>
              <a:t>authority</a:t>
            </a:r>
            <a:endParaRPr sz="2400">
              <a:latin typeface="Courier New"/>
              <a:cs typeface="Courier New"/>
            </a:endParaRPr>
          </a:p>
          <a:p>
            <a:pPr marL="862965" lvl="1" indent="-393065">
              <a:spcBef>
                <a:spcPts val="64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naming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authority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parsing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parts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URL.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spcBef>
                <a:spcPts val="39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userinfo</a:t>
            </a:r>
            <a:r>
              <a:rPr sz="2000" spc="-7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(optional)</a:t>
            </a:r>
            <a:endParaRPr sz="2000">
              <a:latin typeface="Calibri"/>
              <a:cs typeface="Calibri"/>
            </a:endParaRPr>
          </a:p>
          <a:p>
            <a:pPr marL="1259205" marR="129539" lvl="2" indent="-332740">
              <a:spcBef>
                <a:spcPts val="525"/>
              </a:spcBef>
              <a:buSzPct val="80555"/>
              <a:buFont typeface="Wingdings"/>
              <a:buChar char=""/>
              <a:tabLst>
                <a:tab pos="1259205" algn="l"/>
              </a:tabLst>
            </a:pP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optional</a:t>
            </a:r>
            <a:r>
              <a:rPr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authentication</a:t>
            </a:r>
            <a:r>
              <a:rPr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section</a:t>
            </a:r>
            <a:r>
              <a:rPr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user</a:t>
            </a:r>
            <a:r>
              <a:rPr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r>
              <a:rPr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password,</a:t>
            </a:r>
            <a:r>
              <a:rPr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404040"/>
                </a:solidFill>
                <a:latin typeface="Calibri"/>
                <a:cs typeface="Calibri"/>
              </a:rPr>
              <a:t>separated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colon,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followed</a:t>
            </a:r>
            <a:r>
              <a:rPr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by</a:t>
            </a:r>
            <a:r>
              <a:rPr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50" dirty="0">
                <a:solidFill>
                  <a:srgbClr val="C00000"/>
                </a:solidFill>
                <a:latin typeface="Calibri"/>
                <a:cs typeface="Calibri"/>
              </a:rPr>
              <a:t>@</a:t>
            </a:r>
            <a:endParaRPr>
              <a:latin typeface="Calibri"/>
              <a:cs typeface="Calibri"/>
            </a:endParaRPr>
          </a:p>
          <a:p>
            <a:pPr marL="1246505" lvl="2" indent="-332105" algn="ctr">
              <a:lnSpc>
                <a:spcPts val="2135"/>
              </a:lnSpc>
              <a:spcBef>
                <a:spcPts val="505"/>
              </a:spcBef>
              <a:buSzPct val="80555"/>
              <a:buFont typeface="Wingdings"/>
              <a:buChar char=""/>
              <a:tabLst>
                <a:tab pos="1246505" algn="l"/>
              </a:tabLst>
            </a:pPr>
            <a:r>
              <a:rPr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The</a:t>
            </a:r>
            <a:r>
              <a:rPr u="sng" spc="-5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 </a:t>
            </a:r>
            <a:r>
              <a:rPr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passing</a:t>
            </a:r>
            <a:r>
              <a:rPr u="sng" spc="-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 </a:t>
            </a:r>
            <a:r>
              <a:rPr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of</a:t>
            </a:r>
            <a:r>
              <a:rPr u="sng" spc="-3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 </a:t>
            </a:r>
            <a:r>
              <a:rPr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authentication</a:t>
            </a:r>
            <a:r>
              <a:rPr u="sng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 </a:t>
            </a:r>
            <a:r>
              <a:rPr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information</a:t>
            </a:r>
            <a:r>
              <a:rPr u="sng" spc="-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 </a:t>
            </a:r>
            <a:r>
              <a:rPr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in</a:t>
            </a:r>
            <a:r>
              <a:rPr u="sng" spc="-3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 </a:t>
            </a:r>
            <a:r>
              <a:rPr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clear</a:t>
            </a:r>
            <a:r>
              <a:rPr u="sng" spc="-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 </a:t>
            </a:r>
            <a:r>
              <a:rPr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text</a:t>
            </a:r>
            <a:r>
              <a:rPr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 </a:t>
            </a:r>
            <a:r>
              <a:rPr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has</a:t>
            </a:r>
            <a:r>
              <a:rPr u="sng" spc="-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 </a:t>
            </a:r>
            <a:r>
              <a:rPr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proven</a:t>
            </a:r>
            <a:r>
              <a:rPr u="sng" spc="-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 </a:t>
            </a:r>
            <a:r>
              <a:rPr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to</a:t>
            </a:r>
            <a:r>
              <a:rPr u="sng" spc="-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 </a:t>
            </a:r>
            <a:r>
              <a:rPr u="sng" spc="-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be</a:t>
            </a:r>
            <a:endParaRPr>
              <a:latin typeface="Arial"/>
              <a:cs typeface="Arial"/>
            </a:endParaRPr>
          </a:p>
          <a:p>
            <a:pPr marL="103505" algn="ctr">
              <a:lnSpc>
                <a:spcPts val="2135"/>
              </a:lnSpc>
            </a:pPr>
            <a:r>
              <a:rPr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a</a:t>
            </a:r>
            <a:r>
              <a:rPr u="sng" spc="-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 </a:t>
            </a:r>
            <a:r>
              <a:rPr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security</a:t>
            </a:r>
            <a:r>
              <a:rPr u="sng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 </a:t>
            </a:r>
            <a:r>
              <a:rPr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risk</a:t>
            </a:r>
            <a:r>
              <a:rPr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 </a:t>
            </a:r>
            <a:r>
              <a:rPr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in</a:t>
            </a:r>
            <a:r>
              <a:rPr u="sng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 </a:t>
            </a:r>
            <a:r>
              <a:rPr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almost</a:t>
            </a:r>
            <a:r>
              <a:rPr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 </a:t>
            </a:r>
            <a:r>
              <a:rPr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every</a:t>
            </a:r>
            <a:r>
              <a:rPr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 </a:t>
            </a:r>
            <a:r>
              <a:rPr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case</a:t>
            </a:r>
            <a:r>
              <a:rPr u="sng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 </a:t>
            </a:r>
            <a:r>
              <a:rPr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where</a:t>
            </a:r>
            <a:r>
              <a:rPr u="sng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 </a:t>
            </a:r>
            <a:r>
              <a:rPr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it</a:t>
            </a:r>
            <a:r>
              <a:rPr u="sng" spc="-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 </a:t>
            </a:r>
            <a:r>
              <a:rPr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has</a:t>
            </a:r>
            <a:r>
              <a:rPr u="sng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 </a:t>
            </a:r>
            <a:r>
              <a:rPr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been</a:t>
            </a:r>
            <a:r>
              <a:rPr u="sng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 </a:t>
            </a:r>
            <a:r>
              <a:rPr u="sng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used.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31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spc="-1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70975"/>
            <a:ext cx="10515600" cy="913862"/>
          </a:xfrm>
          <a:prstGeom prst="rect">
            <a:avLst/>
          </a:prstGeom>
        </p:spPr>
        <p:txBody>
          <a:bodyPr vert="horz" wrap="square" lIns="0" tIns="234464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URL</a:t>
            </a:r>
            <a:r>
              <a:rPr spc="-35" dirty="0"/>
              <a:t> </a:t>
            </a:r>
            <a:r>
              <a:rPr dirty="0"/>
              <a:t>syntax</a:t>
            </a:r>
            <a:r>
              <a:rPr spc="-30" dirty="0"/>
              <a:t> </a:t>
            </a:r>
            <a:r>
              <a:rPr dirty="0"/>
              <a:t>(as</a:t>
            </a:r>
            <a:r>
              <a:rPr spc="-30" dirty="0"/>
              <a:t> </a:t>
            </a:r>
            <a:r>
              <a:rPr dirty="0"/>
              <a:t>defined</a:t>
            </a:r>
            <a:r>
              <a:rPr spc="-55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/>
              </a:rPr>
              <a:t>RFC</a:t>
            </a:r>
            <a:r>
              <a:rPr u="sng" spc="-3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/>
              </a:rPr>
              <a:t> </a:t>
            </a:r>
            <a:r>
              <a:rPr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/>
              </a:rPr>
              <a:t>3986</a:t>
            </a:r>
            <a:r>
              <a:rPr spc="-10" dirty="0"/>
              <a:t>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32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831341" y="1217421"/>
            <a:ext cx="8517255" cy="248158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4965" indent="-342265">
              <a:spcBef>
                <a:spcPts val="72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spc="-10" dirty="0">
                <a:solidFill>
                  <a:srgbClr val="404040"/>
                </a:solidFill>
                <a:latin typeface="Courier New"/>
                <a:cs typeface="Courier New"/>
              </a:rPr>
              <a:t>authority</a:t>
            </a:r>
            <a:endParaRPr sz="2400">
              <a:latin typeface="Courier New"/>
              <a:cs typeface="Courier New"/>
            </a:endParaRPr>
          </a:p>
          <a:p>
            <a:pPr marL="862965" lvl="1" indent="-393065">
              <a:spcBef>
                <a:spcPts val="52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host</a:t>
            </a:r>
            <a:r>
              <a:rPr sz="2000" spc="-7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(mandatory)</a:t>
            </a:r>
            <a:endParaRPr sz="2000">
              <a:latin typeface="Calibri"/>
              <a:cs typeface="Calibri"/>
            </a:endParaRPr>
          </a:p>
          <a:p>
            <a:pPr marL="1259205" lvl="2" indent="-332105">
              <a:spcBef>
                <a:spcPts val="525"/>
              </a:spcBef>
              <a:buSzPct val="80555"/>
              <a:buFont typeface="Wingdings"/>
              <a:buChar char=""/>
              <a:tabLst>
                <a:tab pos="1259205" algn="l"/>
              </a:tabLst>
            </a:pPr>
            <a:r>
              <a:rPr b="1" dirty="0">
                <a:solidFill>
                  <a:srgbClr val="006FC0"/>
                </a:solidFill>
                <a:latin typeface="Calibri"/>
                <a:cs typeface="Calibri"/>
              </a:rPr>
              <a:t>Domain</a:t>
            </a:r>
            <a:r>
              <a:rPr b="1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latin typeface="Calibri"/>
                <a:cs typeface="Calibri"/>
              </a:rPr>
              <a:t>name</a:t>
            </a:r>
            <a:r>
              <a:rPr b="1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(or</a:t>
            </a:r>
            <a:r>
              <a:rPr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IP</a:t>
            </a:r>
            <a:r>
              <a:rPr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address)</a:t>
            </a:r>
            <a:r>
              <a:rPr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site</a:t>
            </a:r>
            <a:r>
              <a:rPr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404040"/>
                </a:solidFill>
                <a:latin typeface="Calibri"/>
                <a:cs typeface="Calibri"/>
              </a:rPr>
              <a:t>(server).</a:t>
            </a:r>
            <a:endParaRPr>
              <a:latin typeface="Calibri"/>
              <a:cs typeface="Calibri"/>
            </a:endParaRPr>
          </a:p>
          <a:p>
            <a:pPr marL="862965" lvl="1" indent="-393065">
              <a:spcBef>
                <a:spcPts val="39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port</a:t>
            </a:r>
            <a:r>
              <a:rPr sz="2000" spc="-7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(optional)</a:t>
            </a:r>
            <a:endParaRPr sz="2000">
              <a:latin typeface="Calibri"/>
              <a:cs typeface="Calibri"/>
            </a:endParaRPr>
          </a:p>
          <a:p>
            <a:pPr marL="1259205" lvl="2" indent="-332105">
              <a:spcBef>
                <a:spcPts val="520"/>
              </a:spcBef>
              <a:buSzPct val="80555"/>
              <a:buFont typeface="Wingdings"/>
              <a:buChar char=""/>
              <a:tabLst>
                <a:tab pos="1259205" algn="l"/>
              </a:tabLst>
            </a:pP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Port</a:t>
            </a:r>
            <a:r>
              <a:rPr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latin typeface="Calibri"/>
                <a:cs typeface="Calibri"/>
              </a:rPr>
              <a:t>number</a:t>
            </a:r>
            <a:r>
              <a:rPr b="1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scheme</a:t>
            </a:r>
            <a:r>
              <a:rPr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404040"/>
                </a:solidFill>
                <a:latin typeface="Calibri"/>
                <a:cs typeface="Calibri"/>
              </a:rPr>
              <a:t>(protocol).</a:t>
            </a:r>
            <a:endParaRPr>
              <a:latin typeface="Calibri"/>
              <a:cs typeface="Calibri"/>
            </a:endParaRPr>
          </a:p>
          <a:p>
            <a:pPr marL="1612900" marR="5080" lvl="3" indent="-228600">
              <a:spcBef>
                <a:spcPts val="434"/>
              </a:spcBef>
              <a:buFont typeface="Arial"/>
              <a:buChar char="•"/>
              <a:tabLst>
                <a:tab pos="1612900" algn="l"/>
              </a:tabLst>
            </a:pP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programming,</a:t>
            </a:r>
            <a:r>
              <a:rPr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specify</a:t>
            </a:r>
            <a:r>
              <a:rPr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particular</a:t>
            </a:r>
            <a:r>
              <a:rPr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program</a:t>
            </a:r>
            <a:r>
              <a:rPr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404040"/>
                </a:solidFill>
                <a:latin typeface="Calibri"/>
                <a:cs typeface="Calibri"/>
              </a:rPr>
              <a:t>computer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404040"/>
                </a:solidFill>
                <a:latin typeface="Calibri"/>
                <a:cs typeface="Calibri"/>
              </a:rPr>
              <a:t>network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70975"/>
            <a:ext cx="10515600" cy="913862"/>
          </a:xfrm>
          <a:prstGeom prst="rect">
            <a:avLst/>
          </a:prstGeom>
        </p:spPr>
        <p:txBody>
          <a:bodyPr vert="horz" wrap="square" lIns="0" tIns="234464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URL</a:t>
            </a:r>
            <a:r>
              <a:rPr spc="-35" dirty="0"/>
              <a:t> </a:t>
            </a:r>
            <a:r>
              <a:rPr dirty="0"/>
              <a:t>syntax</a:t>
            </a:r>
            <a:r>
              <a:rPr spc="-30" dirty="0"/>
              <a:t> </a:t>
            </a:r>
            <a:r>
              <a:rPr dirty="0"/>
              <a:t>(as</a:t>
            </a:r>
            <a:r>
              <a:rPr spc="-30" dirty="0"/>
              <a:t> </a:t>
            </a:r>
            <a:r>
              <a:rPr dirty="0"/>
              <a:t>defined</a:t>
            </a:r>
            <a:r>
              <a:rPr spc="-55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/>
              </a:rPr>
              <a:t>RFC</a:t>
            </a:r>
            <a:r>
              <a:rPr u="sng" spc="-3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/>
              </a:rPr>
              <a:t> </a:t>
            </a:r>
            <a:r>
              <a:rPr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/>
              </a:rPr>
              <a:t>3986</a:t>
            </a:r>
            <a:r>
              <a:rPr spc="-10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5141" y="1179440"/>
            <a:ext cx="8686165" cy="72009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54965" indent="-342265">
              <a:spcBef>
                <a:spcPts val="540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Full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 syntax</a:t>
            </a:r>
            <a:endParaRPr sz="2200">
              <a:latin typeface="Calibri"/>
              <a:cs typeface="Calibri"/>
            </a:endParaRPr>
          </a:p>
          <a:p>
            <a:pPr marL="862965" lvl="1" indent="-393065">
              <a:spcBef>
                <a:spcPts val="345"/>
              </a:spcBef>
              <a:buSzPct val="88235"/>
              <a:buFont typeface="Wingdings"/>
              <a:buChar char=""/>
              <a:tabLst>
                <a:tab pos="862965" algn="l"/>
              </a:tabLst>
            </a:pPr>
            <a:r>
              <a:rPr sz="1700" spc="-10" dirty="0">
                <a:solidFill>
                  <a:srgbClr val="FF0000"/>
                </a:solidFill>
                <a:latin typeface="Courier New"/>
                <a:cs typeface="Courier New"/>
              </a:rPr>
              <a:t>scheme:[//[[userinfo@]host[:port]]][path][?query][#fragment]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5140" y="1934082"/>
            <a:ext cx="10401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spcBef>
                <a:spcPts val="95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spc="-20" dirty="0">
                <a:solidFill>
                  <a:srgbClr val="404040"/>
                </a:solidFill>
                <a:latin typeface="Courier New"/>
                <a:cs typeface="Courier New"/>
              </a:rPr>
              <a:t>path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2340" y="2339468"/>
            <a:ext cx="77393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5765" indent="-393065">
              <a:spcBef>
                <a:spcPts val="105"/>
              </a:spcBef>
              <a:buSzPct val="88235"/>
              <a:buFont typeface="Wingdings"/>
              <a:buChar char=""/>
              <a:tabLst>
                <a:tab pos="405765" algn="l"/>
              </a:tabLst>
            </a:pP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Location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document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hosting</a:t>
            </a:r>
            <a:r>
              <a:rPr sz="17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(using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“/”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path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separator).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5140" y="2647010"/>
            <a:ext cx="12065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spcBef>
                <a:spcPts val="95"/>
              </a:spcBef>
              <a:buClr>
                <a:srgbClr val="404040"/>
              </a:buClr>
              <a:buFont typeface="Wingdings"/>
              <a:buChar char=""/>
              <a:tabLst>
                <a:tab pos="354965" algn="l"/>
              </a:tabLst>
            </a:pPr>
            <a:r>
              <a:rPr sz="2200"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ourier New"/>
                <a:cs typeface="Courier New"/>
                <a:hlinkClick r:id="rId3"/>
              </a:rPr>
              <a:t>query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7182" y="2685110"/>
            <a:ext cx="244856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called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query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string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55140" y="3052952"/>
            <a:ext cx="8801100" cy="3072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065" marR="3076575" indent="-393065" algn="ctr">
              <a:lnSpc>
                <a:spcPts val="2005"/>
              </a:lnSpc>
              <a:spcBef>
                <a:spcPts val="105"/>
              </a:spcBef>
              <a:buSzPct val="88235"/>
              <a:buFont typeface="Wingdings"/>
              <a:buChar char=""/>
              <a:tabLst>
                <a:tab pos="393065" algn="l"/>
              </a:tabLst>
            </a:pP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list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of data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sent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server,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format</a:t>
            </a:r>
            <a:endParaRPr sz="1700">
              <a:latin typeface="Calibri"/>
              <a:cs typeface="Calibri"/>
            </a:endParaRPr>
          </a:p>
          <a:p>
            <a:pPr marL="862965">
              <a:lnSpc>
                <a:spcPts val="2005"/>
              </a:lnSpc>
            </a:pP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</a:t>
            </a:r>
            <a:r>
              <a:rPr sz="1700" spc="-10" dirty="0">
                <a:solidFill>
                  <a:srgbClr val="404040"/>
                </a:solidFill>
                <a:latin typeface="Courier New"/>
                <a:cs typeface="Courier New"/>
              </a:rPr>
              <a:t>name_1=value_1&amp;…&amp;name_n=value_n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”.</a:t>
            </a:r>
            <a:endParaRPr sz="1700">
              <a:latin typeface="Calibri"/>
              <a:cs typeface="Calibri"/>
            </a:endParaRPr>
          </a:p>
          <a:p>
            <a:pPr marL="393065" marR="3074670" indent="-393065" algn="ctr">
              <a:spcBef>
                <a:spcPts val="480"/>
              </a:spcBef>
              <a:buSzPct val="88235"/>
              <a:buFont typeface="Wingdings"/>
              <a:buChar char=""/>
              <a:tabLst>
                <a:tab pos="393065" algn="l"/>
              </a:tabLst>
            </a:pP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Typical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URL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containing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query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string</a:t>
            </a:r>
            <a:r>
              <a:rPr sz="17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follows:</a:t>
            </a:r>
            <a:endParaRPr sz="1700">
              <a:latin typeface="Calibri"/>
              <a:cs typeface="Calibri"/>
            </a:endParaRPr>
          </a:p>
          <a:p>
            <a:pPr marR="3133090" algn="ctr">
              <a:spcBef>
                <a:spcPts val="405"/>
              </a:spcBef>
            </a:pP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  <a:hlinkClick r:id="rId4"/>
              </a:rPr>
              <a:t>http://example.com/over/</a:t>
            </a:r>
            <a:r>
              <a:rPr sz="1700" spc="-10" dirty="0">
                <a:solidFill>
                  <a:srgbClr val="FF0000"/>
                </a:solidFill>
                <a:latin typeface="Calibri"/>
                <a:cs typeface="Calibri"/>
                <a:hlinkClick r:id="rId4"/>
              </a:rPr>
              <a:t>there?name=ferret</a:t>
            </a:r>
            <a:endParaRPr sz="1700">
              <a:latin typeface="Calibri"/>
              <a:cs typeface="Calibri"/>
            </a:endParaRPr>
          </a:p>
          <a:p>
            <a:pPr marL="814069" marR="76835" indent="-306705">
              <a:spcBef>
                <a:spcPts val="409"/>
              </a:spcBef>
              <a:buSzPct val="88235"/>
              <a:buFont typeface="Wingdings"/>
              <a:buChar char=""/>
              <a:tabLst>
                <a:tab pos="814069" algn="l"/>
              </a:tabLst>
            </a:pP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receives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request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such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page,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may run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program,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passing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query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string,</a:t>
            </a:r>
            <a:r>
              <a:rPr sz="17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7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case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is,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b="1" dirty="0">
                <a:solidFill>
                  <a:srgbClr val="006FC0"/>
                </a:solidFill>
                <a:latin typeface="Calibri"/>
                <a:cs typeface="Calibri"/>
              </a:rPr>
              <a:t>name=ferret</a:t>
            </a:r>
            <a:r>
              <a:rPr sz="1700" b="1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unchanged,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program.</a:t>
            </a:r>
            <a:endParaRPr sz="1700">
              <a:latin typeface="Calibri"/>
              <a:cs typeface="Calibri"/>
            </a:endParaRPr>
          </a:p>
          <a:p>
            <a:pPr marL="814069" indent="-306070">
              <a:spcBef>
                <a:spcPts val="409"/>
              </a:spcBef>
              <a:buSzPct val="88235"/>
              <a:buFont typeface="Wingdings"/>
              <a:buChar char=""/>
              <a:tabLst>
                <a:tab pos="814069" algn="l"/>
              </a:tabLst>
            </a:pP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first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question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mark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17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separator,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part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query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string.</a:t>
            </a:r>
            <a:endParaRPr sz="1700">
              <a:latin typeface="Calibri"/>
              <a:cs typeface="Calibri"/>
            </a:endParaRPr>
          </a:p>
          <a:p>
            <a:pPr marL="354965" indent="-342265">
              <a:spcBef>
                <a:spcPts val="375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spc="-10" dirty="0">
                <a:solidFill>
                  <a:srgbClr val="404040"/>
                </a:solidFill>
                <a:latin typeface="Courier New"/>
                <a:cs typeface="Courier New"/>
              </a:rPr>
              <a:t>fragment</a:t>
            </a:r>
            <a:endParaRPr sz="2200">
              <a:latin typeface="Courier New"/>
              <a:cs typeface="Courier New"/>
            </a:endParaRPr>
          </a:p>
          <a:p>
            <a:pPr marL="862965" lvl="1" indent="-393065">
              <a:spcBef>
                <a:spcPts val="565"/>
              </a:spcBef>
              <a:buSzPct val="88235"/>
              <a:buFont typeface="Wingdings"/>
              <a:buChar char=""/>
              <a:tabLst>
                <a:tab pos="862965" algn="l"/>
              </a:tabLst>
            </a:pP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ID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fragment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(section/part)</a:t>
            </a:r>
            <a:r>
              <a:rPr sz="17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document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(”pointer</a:t>
            </a:r>
            <a:r>
              <a:rPr sz="17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HTML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element”).</a:t>
            </a:r>
            <a:endParaRPr sz="1700">
              <a:latin typeface="Calibri"/>
              <a:cs typeface="Calibri"/>
            </a:endParaRPr>
          </a:p>
          <a:p>
            <a:pPr marL="862965" lvl="1" indent="-393065">
              <a:spcBef>
                <a:spcPts val="405"/>
              </a:spcBef>
              <a:buClr>
                <a:srgbClr val="404040"/>
              </a:buClr>
              <a:buSzPct val="88235"/>
              <a:buFont typeface="Wingdings"/>
              <a:buChar char=""/>
              <a:tabLst>
                <a:tab pos="862965" algn="l"/>
              </a:tabLst>
            </a:pPr>
            <a:r>
              <a:rPr sz="1700"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5"/>
              </a:rPr>
              <a:t>http://www.example.org/foo.html#</a:t>
            </a:r>
            <a:r>
              <a:rPr sz="1700" b="1"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5"/>
              </a:rPr>
              <a:t>bar</a:t>
            </a:r>
            <a:r>
              <a:rPr sz="1700" b="1" spc="-30" dirty="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fragment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refers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7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b="1" u="sng" dirty="0">
                <a:solidFill>
                  <a:srgbClr val="005392"/>
                </a:solidFill>
                <a:uFill>
                  <a:solidFill>
                    <a:srgbClr val="005392"/>
                  </a:solidFill>
                </a:uFill>
                <a:latin typeface="Calibri"/>
                <a:cs typeface="Calibri"/>
              </a:rPr>
              <a:t>the</a:t>
            </a:r>
            <a:r>
              <a:rPr sz="1700" b="1" u="sng" spc="20" dirty="0">
                <a:solidFill>
                  <a:srgbClr val="005392"/>
                </a:solidFill>
                <a:uFill>
                  <a:solidFill>
                    <a:srgbClr val="005392"/>
                  </a:solidFill>
                </a:uFill>
                <a:latin typeface="Calibri"/>
                <a:cs typeface="Calibri"/>
              </a:rPr>
              <a:t> </a:t>
            </a:r>
            <a:r>
              <a:rPr sz="1700" b="1" u="sng" dirty="0">
                <a:solidFill>
                  <a:srgbClr val="005392"/>
                </a:solidFill>
                <a:uFill>
                  <a:solidFill>
                    <a:srgbClr val="005392"/>
                  </a:solidFill>
                </a:uFill>
                <a:latin typeface="Calibri"/>
                <a:cs typeface="Calibri"/>
              </a:rPr>
              <a:t>element with</a:t>
            </a:r>
            <a:r>
              <a:rPr sz="1700" b="1" u="sng" spc="-10" dirty="0">
                <a:solidFill>
                  <a:srgbClr val="005392"/>
                </a:solidFill>
                <a:uFill>
                  <a:solidFill>
                    <a:srgbClr val="005392"/>
                  </a:solidFill>
                </a:uFill>
                <a:latin typeface="Calibri"/>
                <a:cs typeface="Calibri"/>
              </a:rPr>
              <a:t> id="bar".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23966" y="1856359"/>
            <a:ext cx="432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All</a:t>
            </a:r>
            <a:r>
              <a:rPr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rest</a:t>
            </a:r>
            <a:r>
              <a:rPr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three</a:t>
            </a:r>
            <a:r>
              <a:rPr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components</a:t>
            </a:r>
            <a:r>
              <a:rPr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are</a:t>
            </a:r>
            <a:r>
              <a:rPr spc="-10" dirty="0">
                <a:solidFill>
                  <a:srgbClr val="FF0000"/>
                </a:solidFill>
                <a:latin typeface="Arial"/>
                <a:cs typeface="Arial"/>
              </a:rPr>
              <a:t> optional.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39000" y="1371600"/>
            <a:ext cx="2895600" cy="226060"/>
          </a:xfrm>
          <a:custGeom>
            <a:avLst/>
            <a:gdLst/>
            <a:ahLst/>
            <a:cxnLst/>
            <a:rect l="l" t="t" r="r" b="b"/>
            <a:pathLst>
              <a:path w="2895600" h="226059">
                <a:moveTo>
                  <a:pt x="0" y="225551"/>
                </a:moveTo>
                <a:lnTo>
                  <a:pt x="1472" y="181677"/>
                </a:lnTo>
                <a:lnTo>
                  <a:pt x="5492" y="145827"/>
                </a:lnTo>
                <a:lnTo>
                  <a:pt x="11465" y="121646"/>
                </a:lnTo>
                <a:lnTo>
                  <a:pt x="18796" y="112775"/>
                </a:lnTo>
                <a:lnTo>
                  <a:pt x="1429003" y="112775"/>
                </a:lnTo>
                <a:lnTo>
                  <a:pt x="1436334" y="103905"/>
                </a:lnTo>
                <a:lnTo>
                  <a:pt x="1442307" y="79724"/>
                </a:lnTo>
                <a:lnTo>
                  <a:pt x="1446327" y="43874"/>
                </a:lnTo>
                <a:lnTo>
                  <a:pt x="1447800" y="0"/>
                </a:lnTo>
                <a:lnTo>
                  <a:pt x="1449272" y="43874"/>
                </a:lnTo>
                <a:lnTo>
                  <a:pt x="1453292" y="79724"/>
                </a:lnTo>
                <a:lnTo>
                  <a:pt x="1459265" y="103905"/>
                </a:lnTo>
                <a:lnTo>
                  <a:pt x="1466596" y="112775"/>
                </a:lnTo>
                <a:lnTo>
                  <a:pt x="2876804" y="112775"/>
                </a:lnTo>
                <a:lnTo>
                  <a:pt x="2884134" y="121646"/>
                </a:lnTo>
                <a:lnTo>
                  <a:pt x="2890107" y="145827"/>
                </a:lnTo>
                <a:lnTo>
                  <a:pt x="2894127" y="181677"/>
                </a:lnTo>
                <a:lnTo>
                  <a:pt x="2895600" y="225551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33</a:t>
            </a:fld>
            <a:endParaRPr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spc="-1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8017" y="2132202"/>
            <a:ext cx="12357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20" dirty="0">
                <a:solidFill>
                  <a:srgbClr val="005392"/>
                </a:solidFill>
                <a:latin typeface="Calibri"/>
                <a:cs typeface="Calibri"/>
              </a:rPr>
              <a:t>HTML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134600" y="6436738"/>
            <a:ext cx="2743200" cy="20435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spc="-25" dirty="0"/>
              <a:pPr marL="38100">
                <a:lnSpc>
                  <a:spcPts val="1655"/>
                </a:lnSpc>
              </a:pPr>
              <a:t>34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562600" y="6447927"/>
            <a:ext cx="4114800" cy="18197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90794" y="3891533"/>
            <a:ext cx="1012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dirty="0">
                <a:solidFill>
                  <a:srgbClr val="B59B0C"/>
                </a:solidFill>
                <a:latin typeface="Calibri"/>
                <a:cs typeface="Calibri"/>
              </a:rPr>
              <a:t>Part</a:t>
            </a:r>
            <a:r>
              <a:rPr sz="3600" spc="-5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3600" spc="-50" dirty="0">
                <a:solidFill>
                  <a:srgbClr val="B59B0C"/>
                </a:solidFill>
                <a:latin typeface="Calibri"/>
                <a:cs typeface="Calibri"/>
              </a:rPr>
              <a:t>I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70975"/>
            <a:ext cx="10515600" cy="913862"/>
          </a:xfrm>
          <a:prstGeom prst="rect">
            <a:avLst/>
          </a:prstGeom>
        </p:spPr>
        <p:txBody>
          <a:bodyPr vert="horz" wrap="square" lIns="0" tIns="234464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CSS</a:t>
            </a:r>
            <a:r>
              <a:rPr spc="-15" dirty="0"/>
              <a:t> </a:t>
            </a:r>
            <a:r>
              <a:rPr spc="-10" dirty="0"/>
              <a:t>strategy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35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362200" y="1825625"/>
            <a:ext cx="10515600" cy="3219728"/>
          </a:xfrm>
          <a:prstGeom prst="rect">
            <a:avLst/>
          </a:prstGeom>
        </p:spPr>
        <p:txBody>
          <a:bodyPr vert="horz" wrap="square" lIns="0" tIns="666369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5600" algn="l"/>
              </a:tabLst>
            </a:pPr>
            <a:r>
              <a:rPr sz="3200" b="1" dirty="0">
                <a:latin typeface="Calibri"/>
                <a:cs typeface="Calibri"/>
              </a:rPr>
              <a:t>Assumption:</a:t>
            </a:r>
            <a:r>
              <a:rPr sz="3200" b="1" spc="-70" dirty="0">
                <a:latin typeface="Calibri"/>
                <a:cs typeface="Calibri"/>
              </a:rPr>
              <a:t> </a:t>
            </a:r>
            <a:r>
              <a:rPr sz="3200" dirty="0"/>
              <a:t>Most</a:t>
            </a:r>
            <a:r>
              <a:rPr sz="3200" spc="-45" dirty="0"/>
              <a:t> </a:t>
            </a:r>
            <a:r>
              <a:rPr sz="3200" dirty="0"/>
              <a:t>people</a:t>
            </a:r>
            <a:r>
              <a:rPr sz="3200" spc="-45" dirty="0"/>
              <a:t> </a:t>
            </a:r>
            <a:r>
              <a:rPr sz="3200" dirty="0"/>
              <a:t>have</a:t>
            </a:r>
            <a:r>
              <a:rPr sz="3200" spc="-20" dirty="0"/>
              <a:t> </a:t>
            </a:r>
            <a:r>
              <a:rPr sz="3200" spc="-10" dirty="0"/>
              <a:t>cursory </a:t>
            </a:r>
            <a:r>
              <a:rPr sz="3200" dirty="0"/>
              <a:t>familiarity</a:t>
            </a:r>
            <a:r>
              <a:rPr sz="3200" spc="-25" dirty="0"/>
              <a:t> </a:t>
            </a:r>
            <a:r>
              <a:rPr sz="3200" dirty="0"/>
              <a:t>with</a:t>
            </a:r>
            <a:r>
              <a:rPr sz="3200" spc="-30" dirty="0"/>
              <a:t> </a:t>
            </a:r>
            <a:r>
              <a:rPr sz="3200" dirty="0"/>
              <a:t>HTML</a:t>
            </a:r>
            <a:r>
              <a:rPr sz="3200" spc="-35" dirty="0"/>
              <a:t> </a:t>
            </a:r>
            <a:r>
              <a:rPr sz="3200" dirty="0"/>
              <a:t>and</a:t>
            </a:r>
            <a:r>
              <a:rPr sz="3200" spc="-35" dirty="0"/>
              <a:t> </a:t>
            </a:r>
            <a:r>
              <a:rPr sz="3200" dirty="0"/>
              <a:t>CSS.</a:t>
            </a:r>
            <a:r>
              <a:rPr sz="3200" spc="-25" dirty="0"/>
              <a:t> </a:t>
            </a:r>
            <a:r>
              <a:rPr sz="3200" dirty="0"/>
              <a:t>Therefore</a:t>
            </a:r>
            <a:r>
              <a:rPr sz="3200" spc="-70" dirty="0"/>
              <a:t> </a:t>
            </a:r>
            <a:r>
              <a:rPr sz="3200" dirty="0"/>
              <a:t>we</a:t>
            </a:r>
            <a:r>
              <a:rPr sz="3200" spc="-60" dirty="0"/>
              <a:t> </a:t>
            </a:r>
            <a:r>
              <a:rPr sz="3200" spc="-10" dirty="0"/>
              <a:t>will:</a:t>
            </a:r>
            <a:endParaRPr sz="32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685"/>
              </a:spcBef>
              <a:buSzPct val="89285"/>
              <a:buFont typeface="Wingdings"/>
              <a:buChar char=""/>
              <a:tabLst>
                <a:tab pos="862965" algn="l"/>
              </a:tabLst>
            </a:pP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Speed</a:t>
            </a:r>
            <a:r>
              <a:rPr sz="28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through</a:t>
            </a:r>
            <a:r>
              <a:rPr sz="28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obvious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stuff</a:t>
            </a:r>
            <a:endParaRPr sz="28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675"/>
              </a:spcBef>
              <a:buSzPct val="89285"/>
              <a:buFont typeface="Wingdings"/>
              <a:buChar char=""/>
              <a:tabLst>
                <a:tab pos="862965" algn="l"/>
              </a:tabLst>
            </a:pP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Skip</a:t>
            </a:r>
            <a:r>
              <a:rPr sz="28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self-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explanatory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syntax</a:t>
            </a:r>
            <a:endParaRPr sz="28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670"/>
              </a:spcBef>
              <a:buSzPct val="89285"/>
              <a:buFont typeface="Wingdings"/>
              <a:buChar char=""/>
              <a:tabLst>
                <a:tab pos="862965" algn="l"/>
              </a:tabLst>
            </a:pP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Skip</a:t>
            </a:r>
            <a:r>
              <a:rPr sz="28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parts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look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up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easily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through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Google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70975"/>
            <a:ext cx="10515600" cy="913862"/>
          </a:xfrm>
          <a:prstGeom prst="rect">
            <a:avLst/>
          </a:prstGeom>
        </p:spPr>
        <p:txBody>
          <a:bodyPr vert="horz" wrap="square" lIns="0" tIns="234464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40" dirty="0"/>
              <a:t> </a:t>
            </a:r>
            <a:r>
              <a:rPr dirty="0"/>
              <a:t>is</a:t>
            </a:r>
            <a:r>
              <a:rPr spc="-1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markup</a:t>
            </a:r>
            <a:r>
              <a:rPr spc="-45" dirty="0"/>
              <a:t> </a:t>
            </a:r>
            <a:r>
              <a:rPr spc="-10" dirty="0"/>
              <a:t>language?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36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755141" y="1742058"/>
            <a:ext cx="8604885" cy="38055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200" marR="22860" indent="-513715">
              <a:spcBef>
                <a:spcPts val="95"/>
              </a:spcBef>
              <a:buFont typeface="Wingdings"/>
              <a:buChar char=""/>
              <a:tabLst>
                <a:tab pos="584200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“A</a:t>
            </a:r>
            <a:r>
              <a:rPr sz="2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text-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formatting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designed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transform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404040"/>
                </a:solidFill>
                <a:latin typeface="Calibri"/>
                <a:cs typeface="Calibri"/>
              </a:rPr>
              <a:t>raw </a:t>
            </a: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text</a:t>
            </a:r>
            <a:r>
              <a:rPr sz="28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structured</a:t>
            </a:r>
            <a:r>
              <a:rPr sz="28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documents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”</a:t>
            </a:r>
            <a:endParaRPr sz="2800">
              <a:latin typeface="Calibri"/>
              <a:cs typeface="Calibri"/>
            </a:endParaRPr>
          </a:p>
          <a:p>
            <a:pPr marR="5080" algn="r">
              <a:spcBef>
                <a:spcPts val="605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Source:</a:t>
            </a:r>
            <a:r>
              <a:rPr sz="24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American</a:t>
            </a:r>
            <a:r>
              <a:rPr sz="2400" i="1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National</a:t>
            </a:r>
            <a:r>
              <a:rPr sz="2400" i="1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Standard</a:t>
            </a:r>
            <a:r>
              <a:rPr sz="2400" i="1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Dictionary</a:t>
            </a:r>
            <a:endParaRPr sz="2400">
              <a:latin typeface="Calibri"/>
              <a:cs typeface="Calibri"/>
            </a:endParaRPr>
          </a:p>
          <a:p>
            <a:pPr marR="5080" algn="r"/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i="1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400" i="1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Technology</a:t>
            </a:r>
            <a:r>
              <a:rPr sz="2400" i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(ANSDIT)</a:t>
            </a:r>
            <a:endParaRPr sz="2400">
              <a:latin typeface="Calibri"/>
              <a:cs typeface="Calibri"/>
            </a:endParaRPr>
          </a:p>
          <a:p>
            <a:pPr marL="354965" indent="-342265">
              <a:spcBef>
                <a:spcPts val="645"/>
              </a:spcBef>
              <a:buFont typeface="Wingdings"/>
              <a:buChar char=""/>
              <a:tabLst>
                <a:tab pos="354965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Source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code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raw</a:t>
            </a:r>
            <a:r>
              <a:rPr sz="28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text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862965" lvl="1" indent="-393065">
              <a:spcBef>
                <a:spcPts val="675"/>
              </a:spcBef>
              <a:buSzPct val="89285"/>
              <a:buFont typeface="Wingdings"/>
              <a:buChar char=""/>
              <a:tabLst>
                <a:tab pos="862965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&lt;p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style="color:red;"&gt;Red Text&lt;p&gt;</a:t>
            </a:r>
            <a:endParaRPr sz="2800">
              <a:latin typeface="Calibri"/>
              <a:cs typeface="Calibri"/>
            </a:endParaRPr>
          </a:p>
          <a:p>
            <a:pPr marL="354965" indent="-342265">
              <a:spcBef>
                <a:spcPts val="750"/>
              </a:spcBef>
              <a:buFont typeface="Wingdings"/>
              <a:buChar char=""/>
              <a:tabLst>
                <a:tab pos="354965" algn="l"/>
              </a:tabLst>
            </a:pP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What</a:t>
            </a:r>
            <a:r>
              <a:rPr sz="3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3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see</a:t>
            </a:r>
            <a:r>
              <a:rPr sz="3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3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browsers</a:t>
            </a:r>
            <a:r>
              <a:rPr sz="3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3200" b="1" dirty="0">
                <a:solidFill>
                  <a:srgbClr val="404040"/>
                </a:solidFill>
                <a:latin typeface="Calibri"/>
                <a:cs typeface="Calibri"/>
              </a:rPr>
              <a:t>structured</a:t>
            </a:r>
            <a:r>
              <a:rPr sz="32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404040"/>
                </a:solidFill>
                <a:latin typeface="Calibri"/>
                <a:cs typeface="Calibri"/>
              </a:rPr>
              <a:t>document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862965" lvl="1" indent="-393065">
              <a:spcBef>
                <a:spcPts val="690"/>
              </a:spcBef>
              <a:buSzPct val="89285"/>
              <a:buFont typeface="Wingdings"/>
              <a:buChar char=""/>
              <a:tabLst>
                <a:tab pos="862965" algn="l"/>
              </a:tabLst>
            </a:pP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Red</a:t>
            </a:r>
            <a:r>
              <a:rPr sz="28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Text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70975"/>
            <a:ext cx="10515600" cy="913862"/>
          </a:xfrm>
          <a:prstGeom prst="rect">
            <a:avLst/>
          </a:prstGeom>
        </p:spPr>
        <p:txBody>
          <a:bodyPr vert="horz" wrap="square" lIns="0" tIns="234464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45" dirty="0"/>
              <a:t> </a:t>
            </a:r>
            <a:r>
              <a:rPr dirty="0"/>
              <a:t>and</a:t>
            </a:r>
            <a:r>
              <a:rPr spc="-25" dirty="0"/>
              <a:t> CSS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37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755141" y="1758499"/>
            <a:ext cx="8110855" cy="438023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4965" indent="-342265">
              <a:spcBef>
                <a:spcPts val="844"/>
              </a:spcBef>
              <a:buClr>
                <a:srgbClr val="404040"/>
              </a:buClr>
              <a:buFont typeface="Wingdings"/>
              <a:buChar char=""/>
              <a:tabLst>
                <a:tab pos="354965" algn="l"/>
              </a:tabLst>
            </a:pPr>
            <a:r>
              <a:rPr sz="3000" u="sng" spc="-2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HTML</a:t>
            </a:r>
            <a:endParaRPr sz="3000">
              <a:latin typeface="Calibri"/>
              <a:cs typeface="Calibri"/>
            </a:endParaRPr>
          </a:p>
          <a:p>
            <a:pPr marL="862965" lvl="1" indent="-393065">
              <a:spcBef>
                <a:spcPts val="650"/>
              </a:spcBef>
              <a:buSzPct val="90384"/>
              <a:buFont typeface="Wingdings"/>
              <a:buChar char=""/>
              <a:tabLst>
                <a:tab pos="862965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B59B0C"/>
                </a:solidFill>
                <a:latin typeface="Calibri"/>
                <a:cs typeface="Calibri"/>
              </a:rPr>
              <a:t>markup</a:t>
            </a:r>
            <a:r>
              <a:rPr sz="2600" b="1" spc="-5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B59B0C"/>
                </a:solidFill>
                <a:latin typeface="Calibri"/>
                <a:cs typeface="Calibri"/>
              </a:rPr>
              <a:t>language</a:t>
            </a:r>
            <a:r>
              <a:rPr sz="2600" b="1" spc="-2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designed</a:t>
            </a:r>
            <a:r>
              <a:rPr sz="26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endParaRPr sz="2600">
              <a:latin typeface="Calibri"/>
              <a:cs typeface="Calibri"/>
            </a:endParaRPr>
          </a:p>
          <a:p>
            <a:pPr marL="862965" lvl="1" indent="-393065">
              <a:spcBef>
                <a:spcPts val="630"/>
              </a:spcBef>
              <a:buSzPct val="90384"/>
              <a:buFont typeface="Wingdings"/>
              <a:buChar char=""/>
              <a:tabLst>
                <a:tab pos="862965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describes</a:t>
            </a:r>
            <a:r>
              <a:rPr sz="26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B59B0C"/>
                </a:solidFill>
                <a:latin typeface="Calibri"/>
                <a:cs typeface="Calibri"/>
              </a:rPr>
              <a:t>structure</a:t>
            </a:r>
            <a:r>
              <a:rPr sz="2600" b="1" spc="-2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B59B0C"/>
                </a:solidFill>
                <a:latin typeface="Calibri"/>
                <a:cs typeface="Calibri"/>
              </a:rPr>
              <a:t>content</a:t>
            </a:r>
            <a:r>
              <a:rPr sz="2600" b="1" spc="-2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page</a:t>
            </a:r>
            <a:endParaRPr sz="2600">
              <a:latin typeface="Calibri"/>
              <a:cs typeface="Calibri"/>
            </a:endParaRPr>
          </a:p>
          <a:p>
            <a:pPr marL="862965" lvl="1" indent="-393065">
              <a:spcBef>
                <a:spcPts val="620"/>
              </a:spcBef>
              <a:buSzPct val="90384"/>
              <a:buFont typeface="Wingdings"/>
              <a:buChar char=""/>
              <a:tabLst>
                <a:tab pos="862965" algn="l"/>
              </a:tabLst>
            </a:pPr>
            <a:r>
              <a:rPr sz="2600" b="1" dirty="0">
                <a:solidFill>
                  <a:srgbClr val="404040"/>
                </a:solidFill>
                <a:latin typeface="Calibri"/>
                <a:cs typeface="Calibri"/>
              </a:rPr>
              <a:t>descriptive</a:t>
            </a:r>
            <a:r>
              <a:rPr sz="26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markup</a:t>
            </a:r>
            <a:endParaRPr sz="2600">
              <a:latin typeface="Calibri"/>
              <a:cs typeface="Calibri"/>
            </a:endParaRPr>
          </a:p>
          <a:p>
            <a:pPr marL="354965" indent="-342265">
              <a:spcBef>
                <a:spcPts val="695"/>
              </a:spcBef>
              <a:buClr>
                <a:srgbClr val="404040"/>
              </a:buClr>
              <a:buFont typeface="Wingdings"/>
              <a:buChar char=""/>
              <a:tabLst>
                <a:tab pos="354965" algn="l"/>
              </a:tabLst>
            </a:pPr>
            <a:r>
              <a:rPr sz="3000" u="sng" spc="-2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CSS</a:t>
            </a:r>
            <a:endParaRPr sz="3000">
              <a:latin typeface="Calibri"/>
              <a:cs typeface="Calibri"/>
            </a:endParaRPr>
          </a:p>
          <a:p>
            <a:pPr marL="862965" lvl="1" indent="-393065">
              <a:spcBef>
                <a:spcPts val="655"/>
              </a:spcBef>
              <a:buSzPct val="90384"/>
              <a:buFont typeface="Wingdings"/>
              <a:buChar char=""/>
              <a:tabLst>
                <a:tab pos="862965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6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generalised</a:t>
            </a:r>
            <a:r>
              <a:rPr sz="26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B59B0C"/>
                </a:solidFill>
                <a:latin typeface="Calibri"/>
                <a:cs typeface="Calibri"/>
              </a:rPr>
              <a:t>stylesheet</a:t>
            </a:r>
            <a:r>
              <a:rPr sz="2600" b="1" spc="-55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B59B0C"/>
                </a:solidFill>
                <a:latin typeface="Calibri"/>
                <a:cs typeface="Calibri"/>
              </a:rPr>
              <a:t>language</a:t>
            </a:r>
            <a:endParaRPr sz="2600">
              <a:latin typeface="Calibri"/>
              <a:cs typeface="Calibri"/>
            </a:endParaRPr>
          </a:p>
          <a:p>
            <a:pPr marL="862965" marR="5080" lvl="1" indent="-393700">
              <a:spcBef>
                <a:spcPts val="625"/>
              </a:spcBef>
              <a:buSzPct val="90384"/>
              <a:buFont typeface="Wingdings"/>
              <a:buChar char=""/>
              <a:tabLst>
                <a:tab pos="862965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specifies</a:t>
            </a:r>
            <a:r>
              <a:rPr sz="26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B59B0C"/>
                </a:solidFill>
                <a:latin typeface="Calibri"/>
                <a:cs typeface="Calibri"/>
              </a:rPr>
              <a:t>how</a:t>
            </a:r>
            <a:r>
              <a:rPr sz="2600" b="1" spc="-5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B59B0C"/>
                </a:solidFill>
                <a:latin typeface="Calibri"/>
                <a:cs typeface="Calibri"/>
              </a:rPr>
              <a:t>the</a:t>
            </a:r>
            <a:r>
              <a:rPr sz="2600" b="1" spc="-45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B59B0C"/>
                </a:solidFill>
                <a:latin typeface="Calibri"/>
                <a:cs typeface="Calibri"/>
              </a:rPr>
              <a:t>page</a:t>
            </a:r>
            <a:r>
              <a:rPr sz="2600" b="1" spc="-4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B59B0C"/>
                </a:solidFill>
                <a:latin typeface="Calibri"/>
                <a:cs typeface="Calibri"/>
              </a:rPr>
              <a:t>should</a:t>
            </a:r>
            <a:r>
              <a:rPr sz="2600" b="1" spc="-35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B59B0C"/>
                </a:solidFill>
                <a:latin typeface="Calibri"/>
                <a:cs typeface="Calibri"/>
              </a:rPr>
              <a:t>be</a:t>
            </a:r>
            <a:r>
              <a:rPr sz="2600" b="1" spc="-55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B59B0C"/>
                </a:solidFill>
                <a:latin typeface="Calibri"/>
                <a:cs typeface="Calibri"/>
              </a:rPr>
              <a:t>rendered</a:t>
            </a:r>
            <a:r>
              <a:rPr sz="2600" b="1" spc="-1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various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media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(e.g.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visual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styles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screen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display)</a:t>
            </a:r>
            <a:endParaRPr sz="2600">
              <a:latin typeface="Calibri"/>
              <a:cs typeface="Calibri"/>
            </a:endParaRPr>
          </a:p>
          <a:p>
            <a:pPr marL="862965" lvl="1" indent="-393065">
              <a:spcBef>
                <a:spcPts val="625"/>
              </a:spcBef>
              <a:buSzPct val="90384"/>
              <a:buFont typeface="Wingdings"/>
              <a:buChar char=""/>
              <a:tabLst>
                <a:tab pos="862965" algn="l"/>
              </a:tabLst>
            </a:pPr>
            <a:r>
              <a:rPr sz="2600" b="1" dirty="0">
                <a:solidFill>
                  <a:srgbClr val="404040"/>
                </a:solidFill>
                <a:latin typeface="Calibri"/>
                <a:cs typeface="Calibri"/>
              </a:rPr>
              <a:t>procedural</a:t>
            </a:r>
            <a:r>
              <a:rPr sz="2600" b="1" spc="-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(presentational)</a:t>
            </a:r>
            <a:r>
              <a:rPr sz="2600" spc="-1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markup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70975"/>
            <a:ext cx="10515600" cy="913862"/>
          </a:xfrm>
          <a:prstGeom prst="rect">
            <a:avLst/>
          </a:prstGeom>
        </p:spPr>
        <p:txBody>
          <a:bodyPr vert="horz" wrap="square" lIns="0" tIns="234464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35" dirty="0"/>
              <a:t> </a:t>
            </a:r>
            <a:r>
              <a:rPr dirty="0"/>
              <a:t>is</a:t>
            </a:r>
            <a:r>
              <a:rPr spc="-10" dirty="0"/>
              <a:t> </a:t>
            </a:r>
            <a:r>
              <a:rPr spc="-20" dirty="0"/>
              <a:t>HTML?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8940" y="1673911"/>
            <a:ext cx="6504305" cy="339852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4965" indent="-342265">
              <a:spcBef>
                <a:spcPts val="800"/>
              </a:spcBef>
              <a:buFont typeface="Wingdings"/>
              <a:buChar char=""/>
              <a:tabLst>
                <a:tab pos="354965" algn="l"/>
              </a:tabLst>
            </a:pP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HTML</a:t>
            </a:r>
            <a:r>
              <a:rPr sz="28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yper</a:t>
            </a: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ext</a:t>
            </a:r>
            <a:r>
              <a:rPr sz="2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arkup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anguage)</a:t>
            </a:r>
            <a:endParaRPr sz="2800">
              <a:latin typeface="Calibri"/>
              <a:cs typeface="Calibri"/>
            </a:endParaRPr>
          </a:p>
          <a:p>
            <a:pPr marL="862965" marR="5080" lvl="1" indent="-393700">
              <a:spcBef>
                <a:spcPts val="605"/>
              </a:spcBef>
              <a:buSzPct val="89583"/>
              <a:buFont typeface="Wingdings"/>
              <a:buChar char=""/>
              <a:tabLst>
                <a:tab pos="862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Describes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B59B0C"/>
                </a:solidFill>
                <a:latin typeface="Calibri"/>
                <a:cs typeface="Calibri"/>
              </a:rPr>
              <a:t>content</a:t>
            </a:r>
            <a:r>
              <a:rPr sz="2400" b="1" spc="-65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B59B0C"/>
                </a:solidFill>
                <a:latin typeface="Calibri"/>
                <a:cs typeface="Calibri"/>
              </a:rPr>
              <a:t>structure</a:t>
            </a:r>
            <a:r>
              <a:rPr sz="2400" b="1" spc="-5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web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page;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programming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language.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spcBef>
                <a:spcPts val="575"/>
              </a:spcBef>
              <a:buSzPct val="89583"/>
              <a:buFont typeface="Wingdings"/>
              <a:buChar char=""/>
              <a:tabLst>
                <a:tab pos="862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Made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up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building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blocks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called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B59B0C"/>
                </a:solidFill>
                <a:latin typeface="Calibri"/>
                <a:cs typeface="Calibri"/>
              </a:rPr>
              <a:t>elements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862965" marR="31750" lvl="1" indent="-393700">
              <a:spcBef>
                <a:spcPts val="575"/>
              </a:spcBef>
              <a:buSzPct val="89583"/>
              <a:buFont typeface="Wingdings"/>
              <a:buChar char=""/>
              <a:tabLst>
                <a:tab pos="862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HTML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was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invented,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1989,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Tim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Berners-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Lee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(Prof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Univ.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Oxford)</a:t>
            </a:r>
            <a:endParaRPr sz="2400">
              <a:latin typeface="Calibri"/>
              <a:cs typeface="Calibri"/>
            </a:endParaRPr>
          </a:p>
          <a:p>
            <a:pPr marL="862965" marR="165100" lvl="1" indent="-393700">
              <a:spcBef>
                <a:spcPts val="580"/>
              </a:spcBef>
              <a:buSzPct val="89583"/>
              <a:buFont typeface="Wingdings"/>
              <a:buChar char=""/>
              <a:tabLst>
                <a:tab pos="862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Standards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maintained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developed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World</a:t>
            </a:r>
            <a:r>
              <a:rPr sz="2400" u="sng" spc="-4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4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Wide</a:t>
            </a:r>
            <a:r>
              <a:rPr sz="2400" u="sng" spc="-4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4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Web</a:t>
            </a:r>
            <a:r>
              <a:rPr sz="2400" u="sng" spc="-4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4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Consortium</a:t>
            </a:r>
            <a:r>
              <a:rPr sz="2400" u="sng" spc="-6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400"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(W3C)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2268" y="3934459"/>
            <a:ext cx="1630749" cy="6929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2000" y="2209800"/>
            <a:ext cx="1828800" cy="108813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38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spc="-1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70975"/>
            <a:ext cx="10515600" cy="913862"/>
          </a:xfrm>
          <a:prstGeom prst="rect">
            <a:avLst/>
          </a:prstGeom>
        </p:spPr>
        <p:txBody>
          <a:bodyPr vert="horz" wrap="square" lIns="0" tIns="234464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45" dirty="0"/>
              <a:t> </a:t>
            </a:r>
            <a:r>
              <a:rPr spc="-10" dirty="0"/>
              <a:t>editor?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39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755141" y="1595755"/>
            <a:ext cx="8353425" cy="3726661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4965" indent="-342265">
              <a:spcBef>
                <a:spcPts val="70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HTML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documents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(web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pages)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B59B0C"/>
                </a:solidFill>
                <a:latin typeface="Calibri"/>
                <a:cs typeface="Calibri"/>
              </a:rPr>
              <a:t>human</a:t>
            </a:r>
            <a:r>
              <a:rPr sz="2400" b="1" spc="-55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B59B0C"/>
                </a:solidFill>
                <a:latin typeface="Calibri"/>
                <a:cs typeface="Calibri"/>
              </a:rPr>
              <a:t>readable</a:t>
            </a:r>
            <a:r>
              <a:rPr sz="2400" b="1" spc="-5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B59B0C"/>
                </a:solidFill>
                <a:latin typeface="Calibri"/>
                <a:cs typeface="Calibri"/>
              </a:rPr>
              <a:t>textual</a:t>
            </a:r>
            <a:r>
              <a:rPr sz="2400" b="1" spc="-4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files.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ts val="2870"/>
              </a:lnSpc>
              <a:spcBef>
                <a:spcPts val="60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Symbol"/>
                <a:cs typeface="Symbol"/>
              </a:rPr>
              <a:t></a:t>
            </a:r>
            <a:r>
              <a:rPr sz="2400" spc="-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don’t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need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special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software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create/edit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HTML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870"/>
              </a:lnSpc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documents!</a:t>
            </a:r>
            <a:endParaRPr sz="2400">
              <a:latin typeface="Calibri"/>
              <a:cs typeface="Calibri"/>
            </a:endParaRPr>
          </a:p>
          <a:p>
            <a:pPr marL="354965" indent="-342265">
              <a:spcBef>
                <a:spcPts val="60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Symbol"/>
                <a:cs typeface="Symbol"/>
              </a:rPr>
              <a:t></a:t>
            </a:r>
            <a:r>
              <a:rPr sz="2400" spc="-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B59B0C"/>
                </a:solidFill>
                <a:latin typeface="Calibri"/>
                <a:cs typeface="Calibri"/>
              </a:rPr>
              <a:t>Any</a:t>
            </a:r>
            <a:r>
              <a:rPr sz="2400" b="1" spc="-4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B59B0C"/>
                </a:solidFill>
                <a:latin typeface="Calibri"/>
                <a:cs typeface="Calibri"/>
              </a:rPr>
              <a:t>textual</a:t>
            </a:r>
            <a:r>
              <a:rPr sz="2400" b="1" spc="-5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B59B0C"/>
                </a:solidFill>
                <a:latin typeface="Calibri"/>
                <a:cs typeface="Calibri"/>
              </a:rPr>
              <a:t>editor</a:t>
            </a:r>
            <a:r>
              <a:rPr sz="2400" b="1" spc="-25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job.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[I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Atom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]</a:t>
            </a:r>
            <a:endParaRPr sz="2400">
              <a:latin typeface="Calibri"/>
              <a:cs typeface="Calibri"/>
            </a:endParaRPr>
          </a:p>
          <a:p>
            <a:pPr marL="862965" marR="368935" lvl="1" indent="-393700">
              <a:spcBef>
                <a:spcPts val="555"/>
              </a:spcBef>
              <a:buSzPct val="89583"/>
              <a:buFont typeface="Wingdings"/>
              <a:buChar char=""/>
              <a:tabLst>
                <a:tab pos="862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However,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find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textual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editor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HTML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syntax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highlighting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(e.g.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3"/>
              </a:rPr>
              <a:t>Notepad++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very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useful.</a:t>
            </a:r>
            <a:endParaRPr sz="2400">
              <a:latin typeface="Calibri"/>
              <a:cs typeface="Calibri"/>
            </a:endParaRPr>
          </a:p>
          <a:p>
            <a:pPr marL="355600" marR="114935" indent="-342900">
              <a:spcBef>
                <a:spcPts val="57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  <a:hlinkClick r:id="rId4"/>
              </a:rPr>
              <a:t>There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  <a:hlinkClick r:id="rId4"/>
              </a:rPr>
              <a:t>do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  <a:hlinkClick r:id="rId4"/>
              </a:rPr>
              <a:t>exist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  <a:hlinkClick r:id="rId4"/>
              </a:rPr>
              <a:t>WYSIWYG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  <a:hlinkClick r:id="rId4"/>
              </a:rPr>
              <a:t>(wiz-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  <a:hlinkClick r:id="rId4"/>
              </a:rPr>
              <a:t>ee-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  <a:hlinkClick r:id="rId4"/>
              </a:rPr>
              <a:t>wig)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  <a:hlinkClick r:id="rId4"/>
              </a:rPr>
              <a:t>HTML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  <a:hlinkClick r:id="rId4"/>
              </a:rPr>
              <a:t>editors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  <a:hlinkClick r:id="rId4"/>
              </a:rPr>
              <a:t>(e.g.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2400"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4"/>
              </a:rPr>
              <a:t>Adobe</a:t>
            </a:r>
            <a:r>
              <a:rPr sz="2400" spc="-10" dirty="0">
                <a:solidFill>
                  <a:srgbClr val="009999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24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4"/>
              </a:rPr>
              <a:t>Dreamweaver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  <a:hlinkClick r:id="rId4"/>
              </a:rPr>
              <a:t>),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  <a:hlinkClick r:id="rId4"/>
              </a:rPr>
              <a:t>but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  <a:hlinkClick r:id="rId4"/>
              </a:rPr>
              <a:t>to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  <a:hlinkClick r:id="rId4"/>
              </a:rPr>
              <a:t>learn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  <a:hlinkClick r:id="rId4"/>
              </a:rPr>
              <a:t>you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  <a:hlinkClick r:id="rId4"/>
              </a:rPr>
              <a:t>better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  <a:hlinkClick r:id="rId4"/>
              </a:rPr>
              <a:t>work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  <a:hlinkClick r:id="rId4"/>
              </a:rPr>
              <a:t>directly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  <a:hlinkClick r:id="rId4"/>
              </a:rPr>
              <a:t>with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  <a:hlinkClick r:id="rId4"/>
              </a:rPr>
              <a:t>raw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HTML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code!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70975"/>
            <a:ext cx="10515600" cy="913862"/>
          </a:xfrm>
          <a:prstGeom prst="rect">
            <a:avLst/>
          </a:prstGeom>
        </p:spPr>
        <p:txBody>
          <a:bodyPr vert="horz" wrap="square" lIns="0" tIns="234464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20" dirty="0"/>
              <a:t> </a:t>
            </a:r>
            <a:r>
              <a:rPr dirty="0"/>
              <a:t>Question</a:t>
            </a:r>
            <a:r>
              <a:rPr spc="-2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spc="-10" dirty="0"/>
              <a:t>Start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4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755141" y="1226261"/>
            <a:ext cx="8256905" cy="4759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Font typeface="Wingdings"/>
              <a:buChar char=""/>
              <a:tabLst>
                <a:tab pos="355600" algn="l"/>
              </a:tabLst>
            </a:pP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Why</a:t>
            </a:r>
            <a:r>
              <a:rPr sz="3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3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3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course</a:t>
            </a:r>
            <a:r>
              <a:rPr sz="3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teaching</a:t>
            </a:r>
            <a:r>
              <a:rPr sz="3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both</a:t>
            </a:r>
            <a:r>
              <a:rPr sz="3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Databases</a:t>
            </a:r>
            <a:r>
              <a:rPr sz="3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0" dirty="0">
                <a:solidFill>
                  <a:srgbClr val="404040"/>
                </a:solidFill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  <a:p>
            <a:pPr marL="862965" marR="864869" lvl="1" indent="-393700">
              <a:spcBef>
                <a:spcPts val="690"/>
              </a:spcBef>
              <a:buSzPct val="89285"/>
              <a:buFont typeface="Wingdings"/>
              <a:buChar char=""/>
              <a:tabLst>
                <a:tab pos="862965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Almost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everyone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interact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Databases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everyday,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several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times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day</a:t>
            </a:r>
            <a:endParaRPr sz="2800">
              <a:latin typeface="Calibri"/>
              <a:cs typeface="Calibri"/>
            </a:endParaRPr>
          </a:p>
          <a:p>
            <a:pPr marL="862965" lvl="1" indent="-393065">
              <a:spcBef>
                <a:spcPts val="675"/>
              </a:spcBef>
              <a:buSzPct val="89285"/>
              <a:buFont typeface="Wingdings"/>
              <a:buChar char=""/>
              <a:tabLst>
                <a:tab pos="862965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Very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few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people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know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how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write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SQL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Queries</a:t>
            </a:r>
            <a:endParaRPr sz="2800">
              <a:latin typeface="Calibri"/>
              <a:cs typeface="Calibri"/>
            </a:endParaRPr>
          </a:p>
          <a:p>
            <a:pPr marL="862965" marR="488315" lvl="1" indent="-393700">
              <a:spcBef>
                <a:spcPts val="670"/>
              </a:spcBef>
              <a:buSzPct val="89285"/>
              <a:buFont typeface="Wingdings"/>
              <a:buChar char=""/>
              <a:tabLst>
                <a:tab pos="862965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need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provide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interface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allow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right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extracted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without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need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know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SQL</a:t>
            </a:r>
            <a:endParaRPr sz="2800">
              <a:latin typeface="Calibri"/>
              <a:cs typeface="Calibri"/>
            </a:endParaRPr>
          </a:p>
          <a:p>
            <a:pPr marL="862965" marR="346075" lvl="1" indent="-393700">
              <a:spcBef>
                <a:spcPts val="675"/>
              </a:spcBef>
              <a:buSzPct val="89285"/>
              <a:buFont typeface="Wingdings"/>
              <a:buChar char=""/>
              <a:tabLst>
                <a:tab pos="862965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applications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commonly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ways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interact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70975"/>
            <a:ext cx="10515600" cy="913862"/>
          </a:xfrm>
          <a:prstGeom prst="rect">
            <a:avLst/>
          </a:prstGeom>
        </p:spPr>
        <p:txBody>
          <a:bodyPr vert="horz" wrap="square" lIns="0" tIns="234464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Web</a:t>
            </a:r>
            <a:r>
              <a:rPr spc="-35" dirty="0"/>
              <a:t> </a:t>
            </a:r>
            <a:r>
              <a:rPr dirty="0"/>
              <a:t>server</a:t>
            </a:r>
            <a:r>
              <a:rPr spc="-45" dirty="0"/>
              <a:t> </a:t>
            </a:r>
            <a:r>
              <a:rPr dirty="0"/>
              <a:t>or</a:t>
            </a:r>
            <a:r>
              <a:rPr spc="-30" dirty="0"/>
              <a:t> </a:t>
            </a:r>
            <a:r>
              <a:rPr dirty="0"/>
              <a:t>local</a:t>
            </a:r>
            <a:r>
              <a:rPr spc="-40" dirty="0"/>
              <a:t> </a:t>
            </a:r>
            <a:r>
              <a:rPr spc="-10" dirty="0"/>
              <a:t>files?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40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755140" y="2254124"/>
            <a:ext cx="8604250" cy="2329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54659" indent="-342900">
              <a:spcBef>
                <a:spcPts val="95"/>
              </a:spcBef>
              <a:buFont typeface="Wingdings"/>
              <a:buChar char=""/>
              <a:tabLst>
                <a:tab pos="355600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pages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tested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remote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web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server.</a:t>
            </a:r>
            <a:endParaRPr sz="2800">
              <a:latin typeface="Calibri"/>
              <a:cs typeface="Calibri"/>
            </a:endParaRPr>
          </a:p>
          <a:p>
            <a:pPr>
              <a:spcBef>
                <a:spcPts val="1285"/>
              </a:spcBef>
              <a:buClr>
                <a:srgbClr val="404040"/>
              </a:buClr>
              <a:buFont typeface="Wingdings"/>
              <a:buChar char=""/>
            </a:pPr>
            <a:endParaRPr sz="2800">
              <a:latin typeface="Calibri"/>
              <a:cs typeface="Calibri"/>
            </a:endParaRPr>
          </a:p>
          <a:p>
            <a:pPr marL="355600" marR="5080" indent="-342900">
              <a:spcBef>
                <a:spcPts val="5"/>
              </a:spcBef>
              <a:buFont typeface="Wingdings"/>
              <a:buChar char=""/>
              <a:tabLst>
                <a:tab pos="355600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start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learning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HTML,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need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B59B0C"/>
                </a:solidFill>
                <a:latin typeface="Calibri"/>
                <a:cs typeface="Calibri"/>
              </a:rPr>
              <a:t>a</a:t>
            </a:r>
            <a:r>
              <a:rPr sz="2800" b="1" spc="-3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B59B0C"/>
                </a:solidFill>
                <a:latin typeface="Calibri"/>
                <a:cs typeface="Calibri"/>
              </a:rPr>
              <a:t>(good)</a:t>
            </a:r>
            <a:r>
              <a:rPr sz="2800" b="1" spc="-2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B59B0C"/>
                </a:solidFill>
                <a:latin typeface="Calibri"/>
                <a:cs typeface="Calibri"/>
              </a:rPr>
              <a:t>textual </a:t>
            </a:r>
            <a:r>
              <a:rPr sz="2800" b="1" dirty="0">
                <a:solidFill>
                  <a:srgbClr val="B59B0C"/>
                </a:solidFill>
                <a:latin typeface="Calibri"/>
                <a:cs typeface="Calibri"/>
              </a:rPr>
              <a:t>editor</a:t>
            </a:r>
            <a:r>
              <a:rPr sz="2800" b="1" spc="-3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B59B0C"/>
                </a:solidFill>
                <a:latin typeface="Calibri"/>
                <a:cs typeface="Calibri"/>
              </a:rPr>
              <a:t>and</a:t>
            </a:r>
            <a:r>
              <a:rPr sz="2800" b="1" spc="-45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B59B0C"/>
                </a:solidFill>
                <a:latin typeface="Calibri"/>
                <a:cs typeface="Calibri"/>
              </a:rPr>
              <a:t>a</a:t>
            </a:r>
            <a:r>
              <a:rPr sz="2800" b="1" spc="-4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B59B0C"/>
                </a:solidFill>
                <a:latin typeface="Calibri"/>
                <a:cs typeface="Calibri"/>
              </a:rPr>
              <a:t>(good)</a:t>
            </a:r>
            <a:r>
              <a:rPr sz="2800" b="1" spc="-35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B59B0C"/>
                </a:solidFill>
                <a:latin typeface="Calibri"/>
                <a:cs typeface="Calibri"/>
              </a:rPr>
              <a:t>web</a:t>
            </a:r>
            <a:r>
              <a:rPr sz="2800" b="1" spc="-5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B59B0C"/>
                </a:solidFill>
                <a:latin typeface="Calibri"/>
                <a:cs typeface="Calibri"/>
              </a:rPr>
              <a:t>browser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your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local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machine!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70975"/>
            <a:ext cx="10515600" cy="913862"/>
          </a:xfrm>
          <a:prstGeom prst="rect">
            <a:avLst/>
          </a:prstGeom>
        </p:spPr>
        <p:txBody>
          <a:bodyPr vert="horz" wrap="square" lIns="0" tIns="234464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45" dirty="0"/>
              <a:t> </a:t>
            </a:r>
            <a:r>
              <a:rPr spc="-20" dirty="0"/>
              <a:t>tags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41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755141" y="1777111"/>
            <a:ext cx="8385175" cy="420560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5600" marR="1217295" indent="-342900">
              <a:lnSpc>
                <a:spcPts val="3479"/>
              </a:lnSpc>
              <a:spcBef>
                <a:spcPts val="315"/>
              </a:spcBef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HTML</a:t>
            </a:r>
            <a:r>
              <a:rPr sz="3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B59B0C"/>
                </a:solidFill>
                <a:latin typeface="Calibri"/>
                <a:cs typeface="Calibri"/>
              </a:rPr>
              <a:t>tags</a:t>
            </a:r>
            <a:r>
              <a:rPr sz="3000" b="1" spc="-7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3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Keywords</a:t>
            </a:r>
            <a:r>
              <a:rPr sz="3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surrounded</a:t>
            </a:r>
            <a:r>
              <a:rPr sz="3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3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angle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brackets,</a:t>
            </a:r>
            <a:r>
              <a:rPr sz="3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e.g.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404040"/>
                </a:solidFill>
                <a:latin typeface="Courier New"/>
                <a:cs typeface="Courier New"/>
              </a:rPr>
              <a:t>&lt;html&gt;</a:t>
            </a:r>
            <a:r>
              <a:rPr sz="3000" spc="-11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3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404040"/>
                </a:solidFill>
                <a:latin typeface="Courier New"/>
                <a:cs typeface="Courier New"/>
              </a:rPr>
              <a:t>&lt;p&gt;</a:t>
            </a:r>
            <a:endParaRPr sz="3000">
              <a:latin typeface="Courier New"/>
              <a:cs typeface="Courier New"/>
            </a:endParaRPr>
          </a:p>
          <a:p>
            <a:pPr marL="354965" indent="-342265">
              <a:spcBef>
                <a:spcPts val="625"/>
              </a:spcBef>
              <a:buFont typeface="Wingdings"/>
              <a:buChar char=""/>
              <a:tabLst>
                <a:tab pos="354965" algn="l"/>
              </a:tabLst>
            </a:pP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HTML</a:t>
            </a:r>
            <a:r>
              <a:rPr sz="3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tags</a:t>
            </a:r>
            <a:r>
              <a:rPr sz="3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normally</a:t>
            </a:r>
            <a:r>
              <a:rPr sz="3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come</a:t>
            </a:r>
            <a:r>
              <a:rPr sz="3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3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pairs,</a:t>
            </a:r>
            <a:r>
              <a:rPr sz="3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e.g.</a:t>
            </a:r>
            <a:r>
              <a:rPr sz="3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404040"/>
                </a:solidFill>
                <a:latin typeface="Courier New"/>
                <a:cs typeface="Courier New"/>
              </a:rPr>
              <a:t>&lt;html&gt;</a:t>
            </a:r>
            <a:endParaRPr sz="3000">
              <a:latin typeface="Courier New"/>
              <a:cs typeface="Courier New"/>
            </a:endParaRPr>
          </a:p>
          <a:p>
            <a:pPr marL="355600"/>
            <a:r>
              <a:rPr sz="3000" dirty="0">
                <a:solidFill>
                  <a:srgbClr val="404040"/>
                </a:solidFill>
                <a:latin typeface="Courier New"/>
                <a:cs typeface="Courier New"/>
              </a:rPr>
              <a:t>…</a:t>
            </a:r>
            <a:r>
              <a:rPr sz="3000" spc="-10" dirty="0">
                <a:solidFill>
                  <a:srgbClr val="404040"/>
                </a:solidFill>
                <a:latin typeface="Courier New"/>
                <a:cs typeface="Courier New"/>
              </a:rPr>
              <a:t> &lt;/html&gt;</a:t>
            </a:r>
            <a:r>
              <a:rPr sz="3000" spc="-11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3000" dirty="0">
                <a:solidFill>
                  <a:srgbClr val="404040"/>
                </a:solidFill>
                <a:latin typeface="Courier New"/>
                <a:cs typeface="Courier New"/>
              </a:rPr>
              <a:t>&lt;p&gt; …</a:t>
            </a:r>
            <a:r>
              <a:rPr sz="30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000" spc="-10" dirty="0">
                <a:solidFill>
                  <a:srgbClr val="404040"/>
                </a:solidFill>
                <a:latin typeface="Courier New"/>
                <a:cs typeface="Courier New"/>
              </a:rPr>
              <a:t>&lt;/p&gt;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  <a:p>
            <a:pPr marL="862965" marR="5080" lvl="1" indent="-393700">
              <a:spcBef>
                <a:spcPts val="665"/>
              </a:spcBef>
              <a:buSzPct val="90384"/>
              <a:buFont typeface="Wingdings"/>
              <a:buChar char=""/>
              <a:tabLst>
                <a:tab pos="862965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pair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HTML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tags,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first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(e.g. </a:t>
            </a:r>
            <a:r>
              <a:rPr sz="2600" dirty="0">
                <a:solidFill>
                  <a:srgbClr val="404040"/>
                </a:solidFill>
                <a:latin typeface="Courier New"/>
                <a:cs typeface="Courier New"/>
              </a:rPr>
              <a:t>&lt;html&gt;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called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B59B0C"/>
                </a:solidFill>
                <a:latin typeface="Calibri"/>
                <a:cs typeface="Calibri"/>
              </a:rPr>
              <a:t>start</a:t>
            </a:r>
            <a:r>
              <a:rPr sz="2600" b="1" spc="-3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B59B0C"/>
                </a:solidFill>
                <a:latin typeface="Calibri"/>
                <a:cs typeface="Calibri"/>
              </a:rPr>
              <a:t>tag</a:t>
            </a:r>
            <a:r>
              <a:rPr sz="2600" b="1" spc="-15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B59B0C"/>
                </a:solidFill>
                <a:latin typeface="Calibri"/>
                <a:cs typeface="Calibri"/>
              </a:rPr>
              <a:t>opening</a:t>
            </a:r>
            <a:r>
              <a:rPr sz="2600" b="1" spc="-1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B59B0C"/>
                </a:solidFill>
                <a:latin typeface="Calibri"/>
                <a:cs typeface="Calibri"/>
              </a:rPr>
              <a:t>tag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second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one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(e.g.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ourier New"/>
                <a:cs typeface="Courier New"/>
              </a:rPr>
              <a:t>&lt;/html&gt;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called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B59B0C"/>
                </a:solidFill>
                <a:latin typeface="Calibri"/>
                <a:cs typeface="Calibri"/>
              </a:rPr>
              <a:t>end</a:t>
            </a:r>
            <a:r>
              <a:rPr sz="2600" b="1" spc="-1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B59B0C"/>
                </a:solidFill>
                <a:latin typeface="Calibri"/>
                <a:cs typeface="Calibri"/>
              </a:rPr>
              <a:t>tag</a:t>
            </a:r>
            <a:r>
              <a:rPr sz="2600" b="1" spc="-3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B59B0C"/>
                </a:solidFill>
                <a:latin typeface="Calibri"/>
                <a:cs typeface="Calibri"/>
              </a:rPr>
              <a:t>closing</a:t>
            </a:r>
            <a:r>
              <a:rPr sz="2600" b="1" spc="-45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B59B0C"/>
                </a:solidFill>
                <a:latin typeface="Calibri"/>
                <a:cs typeface="Calibri"/>
              </a:rPr>
              <a:t>tag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marL="354965" indent="-342265">
              <a:lnSpc>
                <a:spcPts val="3540"/>
              </a:lnSpc>
              <a:spcBef>
                <a:spcPts val="800"/>
              </a:spcBef>
              <a:buFont typeface="Wingdings"/>
              <a:buChar char=""/>
              <a:tabLst>
                <a:tab pos="354965" algn="l"/>
              </a:tabLst>
            </a:pP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Inside</a:t>
            </a:r>
            <a:r>
              <a:rPr sz="3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3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angle</a:t>
            </a:r>
            <a:r>
              <a:rPr sz="3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brackets,</a:t>
            </a:r>
            <a:r>
              <a:rPr sz="3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3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ending</a:t>
            </a:r>
            <a:r>
              <a:rPr sz="3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tag</a:t>
            </a:r>
            <a:r>
              <a:rPr sz="3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starts</a:t>
            </a:r>
            <a:r>
              <a:rPr sz="3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ts val="3540"/>
              </a:lnSpc>
            </a:pP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special</a:t>
            </a:r>
            <a:r>
              <a:rPr sz="3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character</a:t>
            </a:r>
            <a:r>
              <a:rPr sz="3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“</a:t>
            </a:r>
            <a:r>
              <a:rPr sz="3000" b="1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3000" dirty="0">
                <a:solidFill>
                  <a:srgbClr val="404040"/>
                </a:solidFill>
                <a:latin typeface="Calibri"/>
                <a:cs typeface="Calibri"/>
              </a:rPr>
              <a:t>”</a:t>
            </a:r>
            <a:r>
              <a:rPr sz="3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404040"/>
                </a:solidFill>
                <a:latin typeface="Calibri"/>
                <a:cs typeface="Calibri"/>
              </a:rPr>
              <a:t>(slash).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70975"/>
            <a:ext cx="10515600" cy="913862"/>
          </a:xfrm>
          <a:prstGeom prst="rect">
            <a:avLst/>
          </a:prstGeom>
        </p:spPr>
        <p:txBody>
          <a:bodyPr vert="horz" wrap="square" lIns="0" tIns="234464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Basic</a:t>
            </a:r>
            <a:r>
              <a:rPr spc="-25" dirty="0"/>
              <a:t> </a:t>
            </a:r>
            <a:r>
              <a:rPr dirty="0"/>
              <a:t>HTML</a:t>
            </a:r>
            <a:r>
              <a:rPr spc="-45" dirty="0"/>
              <a:t> </a:t>
            </a:r>
            <a:r>
              <a:rPr dirty="0"/>
              <a:t>page</a:t>
            </a:r>
            <a:r>
              <a:rPr spc="-30" dirty="0"/>
              <a:t> </a:t>
            </a:r>
            <a:r>
              <a:rPr spc="-10" dirty="0"/>
              <a:t>structure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57601" y="1676400"/>
            <a:ext cx="5603875" cy="3581400"/>
            <a:chOff x="2133600" y="1676400"/>
            <a:chExt cx="5603875" cy="3581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3600" y="1676400"/>
              <a:ext cx="5038344" cy="3581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29528" y="2532888"/>
              <a:ext cx="1607820" cy="4983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249161" y="2556255"/>
              <a:ext cx="1450975" cy="361315"/>
            </a:xfrm>
            <a:custGeom>
              <a:avLst/>
              <a:gdLst/>
              <a:ahLst/>
              <a:cxnLst/>
              <a:rect l="l" t="t" r="r" b="b"/>
              <a:pathLst>
                <a:path w="1450975" h="361314">
                  <a:moveTo>
                    <a:pt x="65912" y="286639"/>
                  </a:moveTo>
                  <a:lnTo>
                    <a:pt x="0" y="340614"/>
                  </a:lnTo>
                  <a:lnTo>
                    <a:pt x="82676" y="360934"/>
                  </a:lnTo>
                  <a:lnTo>
                    <a:pt x="77719" y="338963"/>
                  </a:lnTo>
                  <a:lnTo>
                    <a:pt x="64770" y="338963"/>
                  </a:lnTo>
                  <a:lnTo>
                    <a:pt x="59182" y="314198"/>
                  </a:lnTo>
                  <a:lnTo>
                    <a:pt x="71501" y="311404"/>
                  </a:lnTo>
                  <a:lnTo>
                    <a:pt x="65912" y="286639"/>
                  </a:lnTo>
                  <a:close/>
                </a:path>
                <a:path w="1450975" h="361314">
                  <a:moveTo>
                    <a:pt x="71501" y="311404"/>
                  </a:moveTo>
                  <a:lnTo>
                    <a:pt x="59182" y="314198"/>
                  </a:lnTo>
                  <a:lnTo>
                    <a:pt x="64770" y="338963"/>
                  </a:lnTo>
                  <a:lnTo>
                    <a:pt x="77089" y="336171"/>
                  </a:lnTo>
                  <a:lnTo>
                    <a:pt x="71501" y="311404"/>
                  </a:lnTo>
                  <a:close/>
                </a:path>
                <a:path w="1450975" h="361314">
                  <a:moveTo>
                    <a:pt x="77089" y="336171"/>
                  </a:moveTo>
                  <a:lnTo>
                    <a:pt x="64770" y="338963"/>
                  </a:lnTo>
                  <a:lnTo>
                    <a:pt x="77719" y="338963"/>
                  </a:lnTo>
                  <a:lnTo>
                    <a:pt x="77089" y="336171"/>
                  </a:lnTo>
                  <a:close/>
                </a:path>
                <a:path w="1450975" h="361314">
                  <a:moveTo>
                    <a:pt x="1445006" y="0"/>
                  </a:moveTo>
                  <a:lnTo>
                    <a:pt x="71501" y="311404"/>
                  </a:lnTo>
                  <a:lnTo>
                    <a:pt x="77089" y="336171"/>
                  </a:lnTo>
                  <a:lnTo>
                    <a:pt x="1450593" y="24892"/>
                  </a:lnTo>
                  <a:lnTo>
                    <a:pt x="144500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55140" y="2533015"/>
            <a:ext cx="1442720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  <a:spcBef>
                <a:spcPts val="90"/>
              </a:spcBef>
            </a:pPr>
            <a:r>
              <a:rPr spc="-10" dirty="0">
                <a:solidFill>
                  <a:srgbClr val="404040"/>
                </a:solidFill>
                <a:latin typeface="Calibri"/>
                <a:cs typeface="Calibri"/>
              </a:rPr>
              <a:t>Metadata</a:t>
            </a:r>
            <a:r>
              <a:rPr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doesn't</a:t>
            </a:r>
            <a:r>
              <a:rPr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404040"/>
                </a:solidFill>
                <a:latin typeface="Calibri"/>
                <a:cs typeface="Calibri"/>
              </a:rPr>
              <a:t>appear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404040"/>
                </a:solidFill>
                <a:latin typeface="Calibri"/>
                <a:cs typeface="Calibri"/>
              </a:rPr>
              <a:t>viewport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endParaRPr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71546" y="2668635"/>
            <a:ext cx="154647" cy="98438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755140" y="3980764"/>
            <a:ext cx="1460500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pc="-10" dirty="0">
                <a:solidFill>
                  <a:srgbClr val="404040"/>
                </a:solidFill>
                <a:latin typeface="Calibri"/>
                <a:cs typeface="Calibri"/>
              </a:rPr>
              <a:t>Contents</a:t>
            </a:r>
            <a:r>
              <a:rPr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render</a:t>
            </a:r>
            <a:r>
              <a:rPr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viewport</a:t>
            </a:r>
            <a:r>
              <a:rPr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pc="-10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endParaRPr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70327" y="3882275"/>
            <a:ext cx="144589" cy="91407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300209" y="1847215"/>
            <a:ext cx="1159510" cy="1400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0" dirty="0">
                <a:solidFill>
                  <a:srgbClr val="404040"/>
                </a:solidFill>
                <a:latin typeface="Calibri"/>
                <a:cs typeface="Calibri"/>
              </a:rPr>
              <a:t>E.g.</a:t>
            </a:r>
            <a:endParaRPr>
              <a:latin typeface="Calibri"/>
              <a:cs typeface="Calibri"/>
            </a:endParaRPr>
          </a:p>
          <a:p>
            <a:pPr marL="12700" marR="5080">
              <a:lnSpc>
                <a:spcPct val="100200"/>
              </a:lnSpc>
              <a:spcBef>
                <a:spcPts val="5"/>
              </a:spcBef>
            </a:pPr>
            <a:r>
              <a:rPr b="1" spc="-10" dirty="0">
                <a:solidFill>
                  <a:srgbClr val="B59B0C"/>
                </a:solidFill>
                <a:latin typeface="Consolas"/>
                <a:cs typeface="Consolas"/>
              </a:rPr>
              <a:t>&lt;title&gt;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shows</a:t>
            </a:r>
            <a:r>
              <a:rPr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up</a:t>
            </a:r>
            <a:r>
              <a:rPr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pc="-25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r>
              <a:rPr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pc="-2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pc="-25" dirty="0">
                <a:solidFill>
                  <a:srgbClr val="404040"/>
                </a:solidFill>
                <a:latin typeface="Calibri"/>
                <a:cs typeface="Calibri"/>
              </a:rPr>
              <a:t>tab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42</a:t>
            </a:fld>
            <a:endParaRPr spc="-25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spc="-10" dirty="0"/>
          </a:p>
        </p:txBody>
      </p:sp>
      <p:sp>
        <p:nvSpPr>
          <p:cNvPr id="12" name="object 12"/>
          <p:cNvSpPr txBox="1"/>
          <p:nvPr/>
        </p:nvSpPr>
        <p:spPr>
          <a:xfrm>
            <a:off x="3584195" y="5726685"/>
            <a:ext cx="49409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solidFill>
                  <a:srgbClr val="434343"/>
                </a:solidFill>
                <a:latin typeface="Calibri"/>
                <a:cs typeface="Calibri"/>
              </a:rPr>
              <a:t>Saved</a:t>
            </a:r>
            <a:r>
              <a:rPr sz="3200" spc="-3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34343"/>
                </a:solidFill>
                <a:latin typeface="Calibri"/>
                <a:cs typeface="Calibri"/>
              </a:rPr>
              <a:t>in a</a:t>
            </a:r>
            <a:r>
              <a:rPr sz="3200" spc="-1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3200" i="1" spc="-25" dirty="0">
                <a:solidFill>
                  <a:srgbClr val="434343"/>
                </a:solidFill>
                <a:latin typeface="Calibri"/>
                <a:cs typeface="Calibri"/>
              </a:rPr>
              <a:t>filename</a:t>
            </a:r>
            <a:r>
              <a:rPr sz="3200" b="1" spc="-25" dirty="0">
                <a:solidFill>
                  <a:srgbClr val="434343"/>
                </a:solidFill>
                <a:latin typeface="Consolas"/>
                <a:cs typeface="Consolas"/>
              </a:rPr>
              <a:t>.html</a:t>
            </a:r>
            <a:r>
              <a:rPr sz="3200" b="1" spc="-1025" dirty="0">
                <a:solidFill>
                  <a:srgbClr val="434343"/>
                </a:solidFill>
                <a:latin typeface="Consolas"/>
                <a:cs typeface="Consolas"/>
              </a:rPr>
              <a:t> </a:t>
            </a:r>
            <a:r>
              <a:rPr sz="3200" spc="-20" dirty="0">
                <a:solidFill>
                  <a:srgbClr val="434343"/>
                </a:solidFill>
                <a:latin typeface="Calibri"/>
                <a:cs typeface="Calibri"/>
              </a:rPr>
              <a:t>file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7251" y="2082546"/>
            <a:ext cx="2858135" cy="93980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Encoding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43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spc="-1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70975"/>
            <a:ext cx="10515600" cy="913862"/>
          </a:xfrm>
          <a:prstGeom prst="rect">
            <a:avLst/>
          </a:prstGeom>
        </p:spPr>
        <p:txBody>
          <a:bodyPr vert="horz" wrap="square" lIns="0" tIns="234464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Encodings</a:t>
            </a:r>
            <a:r>
              <a:rPr spc="-35" dirty="0"/>
              <a:t> </a:t>
            </a:r>
            <a:r>
              <a:rPr dirty="0"/>
              <a:t>(i.e.</a:t>
            </a:r>
            <a:r>
              <a:rPr spc="-30" dirty="0"/>
              <a:t> </a:t>
            </a:r>
            <a:r>
              <a:rPr dirty="0"/>
              <a:t>character</a:t>
            </a:r>
            <a:r>
              <a:rPr spc="-60" dirty="0"/>
              <a:t> </a:t>
            </a:r>
            <a:r>
              <a:rPr spc="-10" dirty="0"/>
              <a:t>sets)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44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755140" y="1232661"/>
            <a:ext cx="8482330" cy="4801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Encoding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necessary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computers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005392"/>
                </a:solidFill>
                <a:uFill>
                  <a:solidFill>
                    <a:srgbClr val="005392"/>
                  </a:solidFill>
                </a:uFill>
                <a:latin typeface="Calibri"/>
                <a:cs typeface="Calibri"/>
              </a:rPr>
              <a:t>understand</a:t>
            </a:r>
            <a:r>
              <a:rPr sz="2400" b="1" u="sng" spc="-20" dirty="0">
                <a:solidFill>
                  <a:srgbClr val="005392"/>
                </a:solidFill>
                <a:uFill>
                  <a:solidFill>
                    <a:srgbClr val="005392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005392"/>
                </a:solidFill>
                <a:uFill>
                  <a:solidFill>
                    <a:srgbClr val="005392"/>
                  </a:solidFill>
                </a:uFill>
                <a:latin typeface="Calibri"/>
                <a:cs typeface="Calibri"/>
              </a:rPr>
              <a:t>the</a:t>
            </a:r>
            <a:r>
              <a:rPr sz="2400" b="1" u="sng" spc="-25" dirty="0">
                <a:solidFill>
                  <a:srgbClr val="005392"/>
                </a:solidFill>
                <a:uFill>
                  <a:solidFill>
                    <a:srgbClr val="005392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005392"/>
                </a:solidFill>
                <a:uFill>
                  <a:solidFill>
                    <a:srgbClr val="005392"/>
                  </a:solidFill>
                </a:uFill>
                <a:latin typeface="Calibri"/>
                <a:cs typeface="Calibri"/>
              </a:rPr>
              <a:t>data</a:t>
            </a:r>
            <a:r>
              <a:rPr sz="2400" b="1" u="sng" spc="-20" dirty="0">
                <a:solidFill>
                  <a:srgbClr val="005392"/>
                </a:solidFill>
                <a:uFill>
                  <a:solidFill>
                    <a:srgbClr val="005392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25" dirty="0">
                <a:solidFill>
                  <a:srgbClr val="005392"/>
                </a:solidFill>
                <a:uFill>
                  <a:solidFill>
                    <a:srgbClr val="005392"/>
                  </a:solidFill>
                </a:uFill>
                <a:latin typeface="Calibri"/>
                <a:cs typeface="Calibri"/>
              </a:rPr>
              <a:t>we</a:t>
            </a:r>
            <a:r>
              <a:rPr sz="2400" b="1" spc="-2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400" b="1" u="sng" spc="-10" dirty="0">
                <a:solidFill>
                  <a:srgbClr val="005392"/>
                </a:solidFill>
                <a:uFill>
                  <a:solidFill>
                    <a:srgbClr val="005392"/>
                  </a:solidFill>
                </a:uFill>
                <a:latin typeface="Calibri"/>
                <a:cs typeface="Calibri"/>
              </a:rPr>
              <a:t>enter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751840" marR="274320" lvl="1" indent="-343535">
              <a:spcBef>
                <a:spcPts val="550"/>
              </a:spcBef>
              <a:buSzPct val="79545"/>
              <a:buFont typeface="Wingdings"/>
              <a:buChar char=""/>
              <a:tabLst>
                <a:tab pos="7518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Characters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must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encoded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numerical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(binary,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decimal,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hex)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equivalent.</a:t>
            </a:r>
            <a:endParaRPr sz="2200">
              <a:latin typeface="Calibri"/>
              <a:cs typeface="Calibri"/>
            </a:endParaRPr>
          </a:p>
          <a:p>
            <a:pPr marL="342265" marR="373380" indent="-342265" algn="ctr">
              <a:spcBef>
                <a:spcPts val="555"/>
              </a:spcBef>
              <a:buFont typeface="Wingdings"/>
              <a:buChar char=""/>
              <a:tabLst>
                <a:tab pos="3422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Every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character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“given”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(i.e.,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encoded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to)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“x-bit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number”,</a:t>
            </a:r>
            <a:endParaRPr sz="2400">
              <a:latin typeface="Calibri"/>
              <a:cs typeface="Calibri"/>
            </a:endParaRPr>
          </a:p>
          <a:p>
            <a:pPr marR="332105" algn="ctr">
              <a:spcBef>
                <a:spcPts val="5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called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code</a:t>
            </a:r>
            <a:r>
              <a:rPr sz="24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point</a:t>
            </a: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depends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encoding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use: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spcBef>
                <a:spcPts val="545"/>
              </a:spcBef>
              <a:buSzPct val="88636"/>
              <a:buFont typeface="Wingdings"/>
              <a:buChar char=""/>
              <a:tabLst>
                <a:tab pos="862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e.g.: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UTF-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32: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character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stored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4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bytes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(=32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bits).</a:t>
            </a:r>
            <a:endParaRPr sz="2200">
              <a:latin typeface="Calibri"/>
              <a:cs typeface="Calibri"/>
            </a:endParaRPr>
          </a:p>
          <a:p>
            <a:pPr marL="354965" indent="-342265">
              <a:spcBef>
                <a:spcPts val="55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URL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encoding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converts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characters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format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be</a:t>
            </a:r>
            <a:endParaRPr sz="2400">
              <a:latin typeface="Calibri"/>
              <a:cs typeface="Calibri"/>
            </a:endParaRPr>
          </a:p>
          <a:p>
            <a:pPr marL="355600">
              <a:spcBef>
                <a:spcPts val="5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transmitted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Internet.</a:t>
            </a:r>
            <a:endParaRPr sz="2400">
              <a:latin typeface="Calibri"/>
              <a:cs typeface="Calibri"/>
            </a:endParaRPr>
          </a:p>
          <a:p>
            <a:pPr marL="355600" marR="296545" indent="-342900">
              <a:spcBef>
                <a:spcPts val="57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Your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browser</a:t>
            </a:r>
            <a:r>
              <a:rPr sz="24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will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encode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input,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according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character-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set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your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page.</a:t>
            </a:r>
            <a:endParaRPr sz="2400">
              <a:latin typeface="Calibri"/>
              <a:cs typeface="Calibri"/>
            </a:endParaRPr>
          </a:p>
          <a:p>
            <a:pPr marL="354965" indent="-342265">
              <a:spcBef>
                <a:spcPts val="58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default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character-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HTML5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UTF-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8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(most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popular).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61450"/>
            <a:ext cx="10515600" cy="732915"/>
          </a:xfrm>
          <a:prstGeom prst="rect">
            <a:avLst/>
          </a:prstGeom>
        </p:spPr>
        <p:txBody>
          <a:bodyPr vert="horz" wrap="square" lIns="0" tIns="238147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Why</a:t>
            </a:r>
            <a:r>
              <a:rPr sz="3200" spc="-20" dirty="0"/>
              <a:t> </a:t>
            </a:r>
            <a:r>
              <a:rPr sz="3200" dirty="0"/>
              <a:t>do</a:t>
            </a:r>
            <a:r>
              <a:rPr sz="3200" spc="-25" dirty="0"/>
              <a:t> </a:t>
            </a:r>
            <a:r>
              <a:rPr sz="3200" dirty="0"/>
              <a:t>they</a:t>
            </a:r>
            <a:r>
              <a:rPr sz="3200" spc="-15" dirty="0"/>
              <a:t> </a:t>
            </a:r>
            <a:r>
              <a:rPr sz="3200" dirty="0"/>
              <a:t>matter</a:t>
            </a:r>
            <a:r>
              <a:rPr sz="3200" spc="-20" dirty="0"/>
              <a:t> </a:t>
            </a:r>
            <a:r>
              <a:rPr sz="3200" dirty="0"/>
              <a:t>for</a:t>
            </a:r>
            <a:r>
              <a:rPr sz="3200" spc="-20" dirty="0"/>
              <a:t> </a:t>
            </a:r>
            <a:r>
              <a:rPr sz="3200" dirty="0"/>
              <a:t>web</a:t>
            </a:r>
            <a:r>
              <a:rPr sz="3200" spc="-30" dirty="0"/>
              <a:t> </a:t>
            </a:r>
            <a:r>
              <a:rPr sz="3200" spc="-10" dirty="0"/>
              <a:t>content?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45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755140" y="1595299"/>
            <a:ext cx="8601710" cy="45535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4965" indent="-342265" algn="just">
              <a:spcBef>
                <a:spcPts val="70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Why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matter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Web?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spcBef>
                <a:spcPts val="509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know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matters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URLs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(addresses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pages).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matters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web</a:t>
            </a:r>
            <a:r>
              <a:rPr sz="20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content</a:t>
            </a:r>
            <a:r>
              <a:rPr sz="20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well…</a:t>
            </a:r>
            <a:endParaRPr sz="2000">
              <a:latin typeface="Calibri"/>
              <a:cs typeface="Calibri"/>
            </a:endParaRPr>
          </a:p>
          <a:p>
            <a:pPr marL="354965" indent="-342265" algn="just">
              <a:spcBef>
                <a:spcPts val="55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pages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textual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documents.</a:t>
            </a:r>
            <a:endParaRPr sz="2400">
              <a:latin typeface="Calibri"/>
              <a:cs typeface="Calibri"/>
            </a:endParaRPr>
          </a:p>
          <a:p>
            <a:pPr marL="861694" marR="836930" lvl="1" indent="-392430" algn="just">
              <a:spcBef>
                <a:spcPts val="645"/>
              </a:spcBef>
              <a:buSzPct val="89285"/>
              <a:buFont typeface="Wingdings"/>
              <a:buChar char=""/>
              <a:tabLst>
                <a:tab pos="862965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textual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document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B59B0C"/>
                </a:solidFill>
                <a:latin typeface="Calibri"/>
                <a:cs typeface="Calibri"/>
              </a:rPr>
              <a:t>A</a:t>
            </a:r>
            <a:r>
              <a:rPr sz="2800" b="1" spc="-35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B59B0C"/>
                </a:solidFill>
                <a:latin typeface="Calibri"/>
                <a:cs typeface="Calibri"/>
              </a:rPr>
              <a:t>sequence</a:t>
            </a:r>
            <a:r>
              <a:rPr sz="2800" b="1" spc="-25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B59B0C"/>
                </a:solidFill>
                <a:latin typeface="Calibri"/>
                <a:cs typeface="Calibri"/>
              </a:rPr>
              <a:t>of</a:t>
            </a:r>
            <a:r>
              <a:rPr sz="2800" b="1" spc="-5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B59B0C"/>
                </a:solidFill>
                <a:latin typeface="Calibri"/>
                <a:cs typeface="Calibri"/>
              </a:rPr>
              <a:t>characters 	</a:t>
            </a:r>
            <a:r>
              <a:rPr sz="2800" b="1" dirty="0">
                <a:solidFill>
                  <a:srgbClr val="B59B0C"/>
                </a:solidFill>
                <a:latin typeface="Calibri"/>
                <a:cs typeface="Calibri"/>
              </a:rPr>
              <a:t>encoded</a:t>
            </a:r>
            <a:r>
              <a:rPr sz="2800" b="1" spc="-7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B59B0C"/>
                </a:solidFill>
                <a:latin typeface="Calibri"/>
                <a:cs typeface="Calibri"/>
              </a:rPr>
              <a:t>using</a:t>
            </a:r>
            <a:r>
              <a:rPr sz="2800" b="1" spc="-75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B59B0C"/>
                </a:solidFill>
                <a:latin typeface="Calibri"/>
                <a:cs typeface="Calibri"/>
              </a:rPr>
              <a:t>a</a:t>
            </a:r>
            <a:r>
              <a:rPr sz="2800" b="1" spc="-65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B59B0C"/>
                </a:solidFill>
                <a:latin typeface="Calibri"/>
                <a:cs typeface="Calibri"/>
              </a:rPr>
              <a:t>specific</a:t>
            </a:r>
            <a:r>
              <a:rPr sz="2800" b="1" spc="-7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B59B0C"/>
                </a:solidFill>
                <a:latin typeface="Calibri"/>
                <a:cs typeface="Calibri"/>
              </a:rPr>
              <a:t>character</a:t>
            </a:r>
            <a:r>
              <a:rPr sz="2800" b="1" spc="-5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B59B0C"/>
                </a:solidFill>
                <a:latin typeface="Calibri"/>
                <a:cs typeface="Calibri"/>
              </a:rPr>
              <a:t>encoding</a:t>
            </a:r>
            <a:r>
              <a:rPr sz="2800" spc="-10" dirty="0">
                <a:solidFill>
                  <a:srgbClr val="B59B0C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355600" marR="381635" indent="-342900" algn="just">
              <a:lnSpc>
                <a:spcPct val="99600"/>
              </a:lnSpc>
              <a:spcBef>
                <a:spcPts val="64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Symbol"/>
                <a:cs typeface="Symbol"/>
              </a:rPr>
              <a:t></a:t>
            </a:r>
            <a:r>
              <a:rPr sz="2400" spc="-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character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encoding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needed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creating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content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page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storing</a:t>
            </a: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page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file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server’s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file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system.</a:t>
            </a:r>
            <a:endParaRPr sz="2400">
              <a:latin typeface="Calibri"/>
              <a:cs typeface="Calibri"/>
            </a:endParaRPr>
          </a:p>
          <a:p>
            <a:pPr marL="355600" marR="5080" indent="-342900" algn="just">
              <a:spcBef>
                <a:spcPts val="58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display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HTML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page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correctly,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5969F"/>
                </a:solidFill>
                <a:latin typeface="Calibri"/>
                <a:cs typeface="Calibri"/>
              </a:rPr>
              <a:t>a</a:t>
            </a:r>
            <a:r>
              <a:rPr sz="2400" b="1" spc="-40" dirty="0">
                <a:solidFill>
                  <a:srgbClr val="45969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5969F"/>
                </a:solidFill>
                <a:latin typeface="Calibri"/>
                <a:cs typeface="Calibri"/>
              </a:rPr>
              <a:t>web</a:t>
            </a:r>
            <a:r>
              <a:rPr sz="2400" b="1" spc="-40" dirty="0">
                <a:solidFill>
                  <a:srgbClr val="45969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5969F"/>
                </a:solidFill>
                <a:latin typeface="Calibri"/>
                <a:cs typeface="Calibri"/>
              </a:rPr>
              <a:t>browser</a:t>
            </a:r>
            <a:r>
              <a:rPr sz="2400" b="1" spc="-55" dirty="0">
                <a:solidFill>
                  <a:srgbClr val="45969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5969F"/>
                </a:solidFill>
                <a:latin typeface="Calibri"/>
                <a:cs typeface="Calibri"/>
              </a:rPr>
              <a:t>must</a:t>
            </a:r>
            <a:r>
              <a:rPr sz="2400" b="1" spc="-40" dirty="0">
                <a:solidFill>
                  <a:srgbClr val="45969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5969F"/>
                </a:solidFill>
                <a:latin typeface="Calibri"/>
                <a:cs typeface="Calibri"/>
              </a:rPr>
              <a:t>know</a:t>
            </a:r>
            <a:r>
              <a:rPr sz="2400" b="1" spc="-50" dirty="0">
                <a:solidFill>
                  <a:srgbClr val="45969F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45969F"/>
                </a:solidFill>
                <a:latin typeface="Calibri"/>
                <a:cs typeface="Calibri"/>
              </a:rPr>
              <a:t>the </a:t>
            </a:r>
            <a:r>
              <a:rPr sz="2400" b="1" dirty="0">
                <a:solidFill>
                  <a:srgbClr val="45969F"/>
                </a:solidFill>
                <a:latin typeface="Calibri"/>
                <a:cs typeface="Calibri"/>
              </a:rPr>
              <a:t>character</a:t>
            </a:r>
            <a:r>
              <a:rPr sz="2400" b="1" spc="-70" dirty="0">
                <a:solidFill>
                  <a:srgbClr val="45969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5969F"/>
                </a:solidFill>
                <a:latin typeface="Calibri"/>
                <a:cs typeface="Calibri"/>
              </a:rPr>
              <a:t>set</a:t>
            </a:r>
            <a:r>
              <a:rPr sz="2400" b="1" spc="-25" dirty="0">
                <a:solidFill>
                  <a:srgbClr val="45969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5969F"/>
                </a:solidFill>
                <a:latin typeface="Calibri"/>
                <a:cs typeface="Calibri"/>
              </a:rPr>
              <a:t>used</a:t>
            </a:r>
            <a:r>
              <a:rPr sz="2400" b="1" spc="-40" dirty="0">
                <a:solidFill>
                  <a:srgbClr val="45969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5969F"/>
                </a:solidFill>
                <a:latin typeface="Calibri"/>
                <a:cs typeface="Calibri"/>
              </a:rPr>
              <a:t>in</a:t>
            </a:r>
            <a:r>
              <a:rPr sz="2400" b="1" spc="-35" dirty="0">
                <a:solidFill>
                  <a:srgbClr val="45969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5969F"/>
                </a:solidFill>
                <a:latin typeface="Calibri"/>
                <a:cs typeface="Calibri"/>
              </a:rPr>
              <a:t>the</a:t>
            </a:r>
            <a:r>
              <a:rPr sz="2400" b="1" spc="-30" dirty="0">
                <a:solidFill>
                  <a:srgbClr val="45969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5969F"/>
                </a:solidFill>
                <a:latin typeface="Calibri"/>
                <a:cs typeface="Calibri"/>
              </a:rPr>
              <a:t>page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70975"/>
            <a:ext cx="10515600" cy="913862"/>
          </a:xfrm>
          <a:prstGeom prst="rect">
            <a:avLst/>
          </a:prstGeom>
        </p:spPr>
        <p:txBody>
          <a:bodyPr vert="horz" wrap="square" lIns="0" tIns="234464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Declaring</a:t>
            </a:r>
            <a:r>
              <a:rPr spc="-50" dirty="0"/>
              <a:t> </a:t>
            </a:r>
            <a:r>
              <a:rPr dirty="0"/>
              <a:t>character</a:t>
            </a:r>
            <a:r>
              <a:rPr spc="-65" dirty="0"/>
              <a:t> </a:t>
            </a:r>
            <a:r>
              <a:rPr spc="-10" dirty="0"/>
              <a:t>encoding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46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831340" y="1083309"/>
            <a:ext cx="8493760" cy="5048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spcBef>
                <a:spcPts val="105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5392"/>
                </a:solidFill>
                <a:latin typeface="Calibri"/>
                <a:cs typeface="Calibri"/>
              </a:rPr>
              <a:t>Character</a:t>
            </a:r>
            <a:r>
              <a:rPr sz="2000" b="1" spc="-3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5392"/>
                </a:solidFill>
                <a:latin typeface="Calibri"/>
                <a:cs typeface="Calibri"/>
              </a:rPr>
              <a:t>set</a:t>
            </a:r>
            <a:r>
              <a:rPr sz="2000" b="1" spc="-3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meta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tag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specify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encoding,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your</a:t>
            </a:r>
            <a:endParaRPr sz="2000">
              <a:latin typeface="Calibri"/>
              <a:cs typeface="Calibri"/>
            </a:endParaRPr>
          </a:p>
          <a:p>
            <a:pPr marL="355600"/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sends.</a:t>
            </a:r>
            <a:endParaRPr sz="2000">
              <a:latin typeface="Calibri"/>
              <a:cs typeface="Calibri"/>
            </a:endParaRPr>
          </a:p>
          <a:p>
            <a:pPr marL="355600" marR="294005" indent="-342900">
              <a:lnSpc>
                <a:spcPts val="2210"/>
              </a:lnSpc>
              <a:spcBef>
                <a:spcPts val="509"/>
              </a:spcBef>
              <a:buFont typeface="Wingdings"/>
              <a:buChar char=""/>
              <a:tabLst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display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HTML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page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correctly,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must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know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character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page.</a:t>
            </a:r>
            <a:endParaRPr sz="2000">
              <a:latin typeface="Calibri"/>
              <a:cs typeface="Calibri"/>
            </a:endParaRPr>
          </a:p>
          <a:p>
            <a:pPr marL="870585" lvl="1" indent="-457200">
              <a:spcBef>
                <a:spcPts val="360"/>
              </a:spcBef>
              <a:buSzPct val="80555"/>
              <a:buFont typeface="Wingdings"/>
              <a:buChar char=""/>
              <a:tabLst>
                <a:tab pos="870585" algn="l"/>
              </a:tabLst>
            </a:pP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specified</a:t>
            </a:r>
            <a:r>
              <a:rPr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&lt;meta&gt;</a:t>
            </a:r>
            <a:r>
              <a:rPr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srgbClr val="404040"/>
                </a:solidFill>
                <a:latin typeface="Calibri"/>
                <a:cs typeface="Calibri"/>
              </a:rPr>
              <a:t>tag:</a:t>
            </a:r>
            <a:endParaRPr>
              <a:latin typeface="Calibri"/>
              <a:cs typeface="Calibri"/>
            </a:endParaRPr>
          </a:p>
          <a:p>
            <a:pPr marL="1259205" marR="2453640" lvl="2" indent="-332740">
              <a:lnSpc>
                <a:spcPts val="1910"/>
              </a:lnSpc>
              <a:spcBef>
                <a:spcPts val="475"/>
              </a:spcBef>
              <a:buSzPct val="78125"/>
              <a:buFont typeface="Wingdings"/>
              <a:buChar char=""/>
              <a:tabLst>
                <a:tab pos="1259205" algn="l"/>
              </a:tabLst>
            </a:pPr>
            <a:r>
              <a:rPr sz="1600" strike="sngStrike" dirty="0">
                <a:solidFill>
                  <a:srgbClr val="404040"/>
                </a:solidFill>
                <a:latin typeface="Calibri"/>
                <a:cs typeface="Calibri"/>
              </a:rPr>
              <a:t>HTML</a:t>
            </a:r>
            <a:r>
              <a:rPr sz="1600" strike="sngStrike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trike="sngStrike" dirty="0">
                <a:solidFill>
                  <a:srgbClr val="404040"/>
                </a:solidFill>
                <a:latin typeface="Calibri"/>
                <a:cs typeface="Calibri"/>
              </a:rPr>
              <a:t>4.01:</a:t>
            </a:r>
            <a:r>
              <a:rPr sz="1600" strike="sngStrike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trike="sngStrike" dirty="0">
                <a:solidFill>
                  <a:srgbClr val="404040"/>
                </a:solidFill>
                <a:latin typeface="Courier New"/>
                <a:cs typeface="Courier New"/>
              </a:rPr>
              <a:t>&lt;meta</a:t>
            </a:r>
            <a:r>
              <a:rPr sz="1600" strike="sngStrike" spc="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trike="sngStrike" spc="-10" dirty="0">
                <a:solidFill>
                  <a:srgbClr val="404040"/>
                </a:solidFill>
                <a:latin typeface="Courier New"/>
                <a:cs typeface="Courier New"/>
              </a:rPr>
              <a:t>http-</a:t>
            </a:r>
            <a:r>
              <a:rPr sz="1600" strike="sngStrike" spc="-20" dirty="0">
                <a:solidFill>
                  <a:srgbClr val="404040"/>
                </a:solidFill>
                <a:latin typeface="Courier New"/>
                <a:cs typeface="Courier New"/>
              </a:rPr>
              <a:t>equiv="Content-</a:t>
            </a:r>
            <a:r>
              <a:rPr sz="1600" strike="sngStrike" spc="-10" dirty="0">
                <a:solidFill>
                  <a:srgbClr val="404040"/>
                </a:solidFill>
                <a:latin typeface="Courier New"/>
                <a:cs typeface="Courier New"/>
              </a:rPr>
              <a:t>type"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trike="sngStrike" spc="-10" dirty="0">
                <a:solidFill>
                  <a:srgbClr val="404040"/>
                </a:solidFill>
                <a:latin typeface="Courier New"/>
                <a:cs typeface="Courier New"/>
              </a:rPr>
              <a:t>content="text/html;charset=…"&gt;</a:t>
            </a:r>
            <a:endParaRPr sz="1600">
              <a:latin typeface="Courier New"/>
              <a:cs typeface="Courier New"/>
            </a:endParaRPr>
          </a:p>
          <a:p>
            <a:pPr marL="1259205" lvl="2" indent="-332105">
              <a:spcBef>
                <a:spcPts val="334"/>
              </a:spcBef>
              <a:buSzPct val="78125"/>
              <a:buFont typeface="Wingdings"/>
              <a:buChar char=""/>
              <a:tabLst>
                <a:tab pos="1259205" algn="l"/>
              </a:tabLst>
            </a:pP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HTML5: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&lt;meta</a:t>
            </a:r>
            <a:r>
              <a:rPr sz="1600" spc="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charset=“UTF-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8”&gt;</a:t>
            </a:r>
            <a:endParaRPr sz="1600">
              <a:latin typeface="Courier New"/>
              <a:cs typeface="Courier New"/>
            </a:endParaRPr>
          </a:p>
          <a:p>
            <a:pPr marL="354965" indent="-342265">
              <a:spcBef>
                <a:spcPts val="320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Why</a:t>
            </a:r>
            <a:r>
              <a:rPr sz="20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do</a:t>
            </a:r>
            <a:r>
              <a:rPr sz="20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we</a:t>
            </a:r>
            <a:r>
              <a:rPr sz="20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need</a:t>
            </a:r>
            <a:r>
              <a:rPr sz="20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HTML</a:t>
            </a:r>
            <a:r>
              <a:rPr sz="20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codes?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spcBef>
                <a:spcPts val="415"/>
              </a:spcBef>
              <a:buSzPct val="88888"/>
              <a:buFont typeface="Wingdings"/>
              <a:buChar char=""/>
              <a:tabLst>
                <a:tab pos="862965" algn="l"/>
              </a:tabLst>
            </a:pP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r>
              <a:rPr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encodings</a:t>
            </a:r>
            <a:r>
              <a:rPr spc="-10" dirty="0">
                <a:solidFill>
                  <a:srgbClr val="404040"/>
                </a:solidFill>
                <a:latin typeface="Calibri"/>
                <a:cs typeface="Calibri"/>
              </a:rPr>
              <a:t> wrong.</a:t>
            </a:r>
            <a:endParaRPr>
              <a:latin typeface="Calibri"/>
              <a:cs typeface="Calibri"/>
            </a:endParaRPr>
          </a:p>
          <a:p>
            <a:pPr marL="862965" lvl="1" indent="-393065">
              <a:spcBef>
                <a:spcPts val="470"/>
              </a:spcBef>
              <a:buSzPct val="88888"/>
              <a:buFont typeface="Wingdings"/>
              <a:buChar char=""/>
              <a:tabLst>
                <a:tab pos="862965" algn="l"/>
              </a:tabLst>
            </a:pP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symbol</a:t>
            </a:r>
            <a:r>
              <a:rPr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might</a:t>
            </a:r>
            <a:r>
              <a:rPr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show</a:t>
            </a:r>
            <a:r>
              <a:rPr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up</a:t>
            </a:r>
            <a:r>
              <a:rPr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another,</a:t>
            </a:r>
            <a:r>
              <a:rPr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unknown</a:t>
            </a:r>
            <a:r>
              <a:rPr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404040"/>
                </a:solidFill>
                <a:latin typeface="Calibri"/>
                <a:cs typeface="Calibri"/>
              </a:rPr>
              <a:t>character.</a:t>
            </a:r>
            <a:endParaRPr>
              <a:latin typeface="Calibri"/>
              <a:cs typeface="Calibri"/>
            </a:endParaRPr>
          </a:p>
          <a:p>
            <a:pPr marL="354965" indent="-342265">
              <a:spcBef>
                <a:spcPts val="459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What</a:t>
            </a:r>
            <a:r>
              <a:rPr sz="20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ourier New"/>
                <a:cs typeface="Courier New"/>
              </a:rPr>
              <a:t>&lt;meta&gt;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spcBef>
                <a:spcPts val="455"/>
              </a:spcBef>
              <a:buSzPct val="88888"/>
              <a:buFont typeface="Wingdings"/>
              <a:buChar char=""/>
              <a:tabLst>
                <a:tab pos="862965" algn="l"/>
              </a:tabLst>
            </a:pPr>
            <a:r>
              <a:rPr spc="-10" dirty="0">
                <a:solidFill>
                  <a:srgbClr val="404040"/>
                </a:solidFill>
                <a:latin typeface="Courier New"/>
                <a:cs typeface="Courier New"/>
              </a:rPr>
              <a:t>&lt;meta&gt;</a:t>
            </a:r>
            <a:r>
              <a:rPr spc="-7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elements</a:t>
            </a:r>
            <a:r>
              <a:rPr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declare</a:t>
            </a:r>
            <a:r>
              <a:rPr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different</a:t>
            </a:r>
            <a:r>
              <a:rPr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kinds</a:t>
            </a:r>
            <a:r>
              <a:rPr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metadata</a:t>
            </a:r>
            <a:r>
              <a:rPr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HTML</a:t>
            </a:r>
            <a:r>
              <a:rPr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404040"/>
                </a:solidFill>
                <a:latin typeface="Calibri"/>
                <a:cs typeface="Calibri"/>
              </a:rPr>
              <a:t>document.</a:t>
            </a:r>
            <a:endParaRPr>
              <a:latin typeface="Calibri"/>
              <a:cs typeface="Calibri"/>
            </a:endParaRPr>
          </a:p>
          <a:p>
            <a:pPr marL="862965">
              <a:spcBef>
                <a:spcPts val="70"/>
              </a:spcBef>
            </a:pPr>
            <a:r>
              <a:rPr dirty="0">
                <a:solidFill>
                  <a:srgbClr val="7E7E7E"/>
                </a:solidFill>
                <a:latin typeface="Calibri"/>
                <a:cs typeface="Calibri"/>
              </a:rPr>
              <a:t>(We</a:t>
            </a:r>
            <a:r>
              <a:rPr spc="-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7E7E7E"/>
                </a:solidFill>
                <a:latin typeface="Calibri"/>
                <a:cs typeface="Calibri"/>
              </a:rPr>
              <a:t>will</a:t>
            </a:r>
            <a:r>
              <a:rPr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7E7E7E"/>
                </a:solidFill>
                <a:latin typeface="Calibri"/>
                <a:cs typeface="Calibri"/>
              </a:rPr>
              <a:t>come</a:t>
            </a:r>
            <a:r>
              <a:rPr spc="-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7E7E7E"/>
                </a:solidFill>
                <a:latin typeface="Calibri"/>
                <a:cs typeface="Calibri"/>
              </a:rPr>
              <a:t>back</a:t>
            </a:r>
            <a:r>
              <a:rPr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7E7E7E"/>
                </a:solidFill>
                <a:latin typeface="Calibri"/>
                <a:cs typeface="Calibri"/>
              </a:rPr>
              <a:t>to</a:t>
            </a:r>
            <a:r>
              <a:rPr spc="-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7E7E7E"/>
                </a:solidFill>
                <a:latin typeface="Calibri"/>
                <a:cs typeface="Calibri"/>
              </a:rPr>
              <a:t>it</a:t>
            </a:r>
            <a:r>
              <a:rPr spc="-10" dirty="0">
                <a:solidFill>
                  <a:srgbClr val="7E7E7E"/>
                </a:solidFill>
                <a:latin typeface="Calibri"/>
                <a:cs typeface="Calibri"/>
              </a:rPr>
              <a:t> later.)</a:t>
            </a:r>
            <a:endParaRPr>
              <a:latin typeface="Calibri"/>
              <a:cs typeface="Calibri"/>
            </a:endParaRPr>
          </a:p>
          <a:p>
            <a:pPr marL="862965" lvl="1" indent="-393065">
              <a:spcBef>
                <a:spcPts val="434"/>
              </a:spcBef>
              <a:buSzPct val="88888"/>
              <a:buFont typeface="Wingdings"/>
              <a:buChar char=""/>
              <a:tabLst>
                <a:tab pos="862965" algn="l"/>
              </a:tabLst>
            </a:pP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Metadata</a:t>
            </a:r>
            <a:r>
              <a:rPr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displayed</a:t>
            </a:r>
            <a:r>
              <a:rPr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page</a:t>
            </a:r>
            <a:r>
              <a:rPr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but</a:t>
            </a:r>
            <a:r>
              <a:rPr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machine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 parsable.</a:t>
            </a:r>
            <a:endParaRPr>
              <a:latin typeface="Calibri"/>
              <a:cs typeface="Calibri"/>
            </a:endParaRPr>
          </a:p>
          <a:p>
            <a:pPr marL="862965" lvl="1" indent="-393065">
              <a:spcBef>
                <a:spcPts val="360"/>
              </a:spcBef>
              <a:buSzPct val="88888"/>
              <a:buFont typeface="Wingdings"/>
              <a:buChar char=""/>
              <a:tabLst>
                <a:tab pos="862965" algn="l"/>
              </a:tabLst>
            </a:pPr>
            <a:r>
              <a:rPr spc="-10" dirty="0">
                <a:solidFill>
                  <a:srgbClr val="404040"/>
                </a:solidFill>
                <a:latin typeface="Courier New"/>
                <a:cs typeface="Courier New"/>
              </a:rPr>
              <a:t>&lt;meta&gt;</a:t>
            </a:r>
            <a:r>
              <a:rPr spc="-7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elements</a:t>
            </a:r>
            <a:r>
              <a:rPr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nested</a:t>
            </a:r>
            <a:r>
              <a:rPr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404040"/>
                </a:solidFill>
                <a:latin typeface="Courier New"/>
                <a:cs typeface="Courier New"/>
              </a:rPr>
              <a:t>&lt;head&gt;</a:t>
            </a:r>
            <a:r>
              <a:rPr spc="-7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404040"/>
                </a:solidFill>
                <a:latin typeface="Calibri"/>
                <a:cs typeface="Calibri"/>
              </a:rPr>
              <a:t>element.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4206" y="2082546"/>
            <a:ext cx="4321175" cy="93980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HTML</a:t>
            </a:r>
            <a:r>
              <a:rPr sz="6000" spc="-45" dirty="0"/>
              <a:t> </a:t>
            </a:r>
            <a:r>
              <a:rPr sz="6000" dirty="0"/>
              <a:t>(part</a:t>
            </a:r>
            <a:r>
              <a:rPr sz="6000" spc="-45" dirty="0"/>
              <a:t> </a:t>
            </a:r>
            <a:r>
              <a:rPr sz="6000" spc="-25" dirty="0"/>
              <a:t>II)</a:t>
            </a:r>
            <a:endParaRPr sz="6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0" y="6096000"/>
            <a:ext cx="609600" cy="6096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47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spc="-1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70975"/>
            <a:ext cx="10515600" cy="913862"/>
          </a:xfrm>
          <a:prstGeom prst="rect">
            <a:avLst/>
          </a:prstGeom>
        </p:spPr>
        <p:txBody>
          <a:bodyPr vert="horz" wrap="square" lIns="0" tIns="234464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45" dirty="0"/>
              <a:t> </a:t>
            </a:r>
            <a:r>
              <a:rPr dirty="0"/>
              <a:t>vs</a:t>
            </a:r>
            <a:r>
              <a:rPr spc="-35" dirty="0"/>
              <a:t> </a:t>
            </a:r>
            <a:r>
              <a:rPr spc="-25" dirty="0"/>
              <a:t>CSS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5141" y="1570761"/>
            <a:ext cx="8493125" cy="459232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4965" indent="-342265">
              <a:spcBef>
                <a:spcPts val="625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HTML:</a:t>
            </a:r>
            <a:endParaRPr sz="2200">
              <a:latin typeface="Calibri"/>
              <a:cs typeface="Calibri"/>
            </a:endParaRPr>
          </a:p>
          <a:p>
            <a:pPr marL="862965" marR="205740" lvl="1" indent="-393700">
              <a:spcBef>
                <a:spcPts val="530"/>
              </a:spcBef>
              <a:buSzPct val="88636"/>
              <a:buFont typeface="Wingdings"/>
              <a:buChar char=""/>
              <a:tabLst>
                <a:tab pos="862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provides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structure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defines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005392"/>
                </a:solidFill>
                <a:latin typeface="Calibri"/>
                <a:cs typeface="Calibri"/>
              </a:rPr>
              <a:t>elements</a:t>
            </a:r>
            <a:r>
              <a:rPr sz="2200" b="1" spc="-2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tables,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forms,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lists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headings,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identifies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different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portions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our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content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begin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end</a:t>
            </a:r>
            <a:endParaRPr sz="2200">
              <a:latin typeface="Calibri"/>
              <a:cs typeface="Calibri"/>
            </a:endParaRPr>
          </a:p>
          <a:p>
            <a:pPr marL="862965" marR="434340" lvl="1" indent="-393700">
              <a:spcBef>
                <a:spcPts val="530"/>
              </a:spcBef>
              <a:buSzPct val="88636"/>
              <a:buFont typeface="Wingdings"/>
              <a:buChar char=""/>
              <a:tabLst>
                <a:tab pos="862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embed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other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file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formats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videos,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audio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files,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documents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PDFs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spreadsheets,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among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others</a:t>
            </a:r>
            <a:endParaRPr sz="2200">
              <a:latin typeface="Calibri"/>
              <a:cs typeface="Calibri"/>
            </a:endParaRPr>
          </a:p>
          <a:p>
            <a:pPr marL="354965" indent="-342265">
              <a:spcBef>
                <a:spcPts val="595"/>
              </a:spcBef>
              <a:buFont typeface="Wingdings"/>
              <a:buChar char=""/>
              <a:tabLst>
                <a:tab pos="354965" algn="l"/>
              </a:tabLst>
            </a:pP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CSS:</a:t>
            </a:r>
            <a:endParaRPr sz="2600">
              <a:latin typeface="Calibri"/>
              <a:cs typeface="Calibri"/>
            </a:endParaRPr>
          </a:p>
          <a:p>
            <a:pPr marL="862965" lvl="1" indent="-393065">
              <a:spcBef>
                <a:spcPts val="560"/>
              </a:spcBef>
              <a:buSzPct val="88636"/>
              <a:buFont typeface="Wingdings"/>
              <a:buChar char=""/>
              <a:tabLst>
                <a:tab pos="862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stands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005392"/>
                </a:solidFill>
                <a:latin typeface="Calibri"/>
                <a:cs typeface="Calibri"/>
              </a:rPr>
              <a:t>cascading</a:t>
            </a:r>
            <a:r>
              <a:rPr sz="2200" b="1" spc="-5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005392"/>
                </a:solidFill>
                <a:latin typeface="Calibri"/>
                <a:cs typeface="Calibri"/>
              </a:rPr>
              <a:t>style</a:t>
            </a:r>
            <a:r>
              <a:rPr sz="2200" b="1" spc="-4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5392"/>
                </a:solidFill>
                <a:latin typeface="Calibri"/>
                <a:cs typeface="Calibri"/>
              </a:rPr>
              <a:t>sheet</a:t>
            </a:r>
            <a:endParaRPr sz="2200">
              <a:latin typeface="Calibri"/>
              <a:cs typeface="Calibri"/>
            </a:endParaRPr>
          </a:p>
          <a:p>
            <a:pPr marL="862965" lvl="1" indent="-393065">
              <a:spcBef>
                <a:spcPts val="530"/>
              </a:spcBef>
              <a:buSzPct val="88636"/>
              <a:buFont typeface="Wingdings"/>
              <a:buChar char=""/>
              <a:tabLst>
                <a:tab pos="862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create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rules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colour,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font,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layout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our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pages</a:t>
            </a:r>
            <a:endParaRPr sz="2200">
              <a:latin typeface="Calibri"/>
              <a:cs typeface="Calibri"/>
            </a:endParaRPr>
          </a:p>
          <a:p>
            <a:pPr marL="862965" marR="156210" lvl="1" indent="-393700">
              <a:spcBef>
                <a:spcPts val="525"/>
              </a:spcBef>
              <a:buSzPct val="88636"/>
              <a:buFont typeface="Wingdings"/>
              <a:buChar char=""/>
              <a:tabLst>
                <a:tab pos="862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determines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those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rules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used,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based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on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device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connecting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page,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response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user’s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action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0" y="6096000"/>
            <a:ext cx="609600" cy="609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48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spc="-1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70975"/>
            <a:ext cx="10515600" cy="913862"/>
          </a:xfrm>
          <a:prstGeom prst="rect">
            <a:avLst/>
          </a:prstGeom>
        </p:spPr>
        <p:txBody>
          <a:bodyPr vert="horz" wrap="square" lIns="0" tIns="234464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Page</a:t>
            </a:r>
            <a:r>
              <a:rPr spc="-75" dirty="0"/>
              <a:t> </a:t>
            </a:r>
            <a:r>
              <a:rPr spc="-10" dirty="0"/>
              <a:t>Layout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5140" y="1621663"/>
            <a:ext cx="8505190" cy="444198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604520" indent="-342900">
              <a:lnSpc>
                <a:spcPts val="2380"/>
              </a:lnSpc>
              <a:spcBef>
                <a:spcPts val="390"/>
              </a:spcBef>
              <a:buFont typeface="Wingdings"/>
              <a:buChar char=""/>
              <a:tabLst>
                <a:tab pos="35560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add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content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our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page,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up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our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file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basic structure</a:t>
            </a:r>
            <a:endParaRPr sz="2200">
              <a:latin typeface="Calibri"/>
              <a:cs typeface="Calibri"/>
            </a:endParaRPr>
          </a:p>
          <a:p>
            <a:pPr marL="354965" indent="-342265">
              <a:lnSpc>
                <a:spcPts val="2510"/>
              </a:lnSpc>
              <a:spcBef>
                <a:spcPts val="620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tags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identify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parts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our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page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start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ts val="2510"/>
              </a:lnSpc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end</a:t>
            </a:r>
            <a:endParaRPr sz="2200">
              <a:latin typeface="Calibri"/>
              <a:cs typeface="Calibri"/>
            </a:endParaRPr>
          </a:p>
          <a:p>
            <a:pPr marL="354965" indent="-342265">
              <a:spcBef>
                <a:spcPts val="650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our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first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tags,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ourier New"/>
                <a:cs typeface="Courier New"/>
              </a:rPr>
              <a:t>&lt;html&gt;</a:t>
            </a:r>
            <a:r>
              <a:rPr sz="22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ourier New"/>
                <a:cs typeface="Courier New"/>
              </a:rPr>
              <a:t>&lt;/html&gt;</a:t>
            </a:r>
            <a:endParaRPr sz="2200">
              <a:latin typeface="Courier New"/>
              <a:cs typeface="Courier New"/>
            </a:endParaRPr>
          </a:p>
          <a:p>
            <a:pPr marL="862965" marR="1482725" lvl="1" indent="-393700">
              <a:lnSpc>
                <a:spcPct val="90300"/>
              </a:lnSpc>
              <a:spcBef>
                <a:spcPts val="940"/>
              </a:spcBef>
              <a:buSzPct val="88636"/>
              <a:buFont typeface="Wingdings"/>
              <a:buChar char=""/>
              <a:tabLst>
                <a:tab pos="862965" algn="l"/>
              </a:tabLst>
            </a:pPr>
            <a:r>
              <a:rPr sz="2200" dirty="0">
                <a:latin typeface="Calibri"/>
                <a:cs typeface="Calibri"/>
              </a:rPr>
              <a:t>An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HTML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B59B0C"/>
                </a:solidFill>
                <a:latin typeface="Calibri"/>
                <a:cs typeface="Calibri"/>
              </a:rPr>
              <a:t>element</a:t>
            </a:r>
            <a:r>
              <a:rPr sz="2200" b="1" spc="-3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everything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from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start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tag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corresponding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end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tag: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C00000"/>
                </a:solidFill>
                <a:latin typeface="Consolas"/>
                <a:cs typeface="Consolas"/>
              </a:rPr>
              <a:t>&lt;title&gt;This</a:t>
            </a:r>
            <a:r>
              <a:rPr sz="2200" spc="-50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C00000"/>
                </a:solidFill>
                <a:latin typeface="Consolas"/>
                <a:cs typeface="Consolas"/>
              </a:rPr>
              <a:t>is</a:t>
            </a:r>
            <a:r>
              <a:rPr sz="2200" spc="-45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2200" spc="-25" dirty="0">
                <a:solidFill>
                  <a:srgbClr val="C00000"/>
                </a:solidFill>
                <a:latin typeface="Consolas"/>
                <a:cs typeface="Consolas"/>
              </a:rPr>
              <a:t>the </a:t>
            </a:r>
            <a:r>
              <a:rPr sz="2200" spc="-10" dirty="0">
                <a:solidFill>
                  <a:srgbClr val="C00000"/>
                </a:solidFill>
                <a:latin typeface="Consolas"/>
                <a:cs typeface="Consolas"/>
              </a:rPr>
              <a:t>title.&lt;/title&gt;</a:t>
            </a:r>
            <a:endParaRPr sz="2200">
              <a:latin typeface="Consolas"/>
              <a:cs typeface="Consolas"/>
            </a:endParaRPr>
          </a:p>
          <a:p>
            <a:pPr marL="862965" lvl="1" indent="-393065">
              <a:spcBef>
                <a:spcPts val="650"/>
              </a:spcBef>
              <a:buSzPct val="88636"/>
              <a:buFont typeface="Wingdings"/>
              <a:buChar char=""/>
              <a:tabLst>
                <a:tab pos="862965" algn="l"/>
              </a:tabLst>
            </a:pP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HTML</a:t>
            </a:r>
            <a:r>
              <a:rPr sz="22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elements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are</a:t>
            </a:r>
            <a:r>
              <a:rPr sz="2200" spc="-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building</a:t>
            </a:r>
            <a:r>
              <a:rPr sz="2200" spc="-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blocks</a:t>
            </a:r>
            <a:r>
              <a:rPr sz="22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22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HTML</a:t>
            </a:r>
            <a:r>
              <a:rPr sz="22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documents</a:t>
            </a:r>
            <a:endParaRPr sz="2200">
              <a:latin typeface="Calibri"/>
              <a:cs typeface="Calibri"/>
            </a:endParaRPr>
          </a:p>
          <a:p>
            <a:pPr marL="862965" lvl="1" indent="-393065">
              <a:spcBef>
                <a:spcPts val="670"/>
              </a:spcBef>
              <a:buSzPct val="88636"/>
              <a:buFont typeface="Wingdings"/>
              <a:buChar char=""/>
              <a:tabLst>
                <a:tab pos="862965" algn="l"/>
                <a:tab pos="2129155" algn="l"/>
              </a:tabLst>
            </a:pPr>
            <a:r>
              <a:rPr sz="2200" b="1" spc="-10" dirty="0">
                <a:solidFill>
                  <a:srgbClr val="B59B0C"/>
                </a:solidFill>
                <a:latin typeface="Calibri"/>
                <a:cs typeface="Calibri"/>
              </a:rPr>
              <a:t>Wrapping</a:t>
            </a:r>
            <a:r>
              <a:rPr sz="2200" b="1" dirty="0">
                <a:solidFill>
                  <a:srgbClr val="B59B0C"/>
                </a:solidFill>
                <a:latin typeface="Calibri"/>
                <a:cs typeface="Calibri"/>
              </a:rPr>
              <a:t>	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placing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tags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around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content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other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code</a:t>
            </a:r>
            <a:endParaRPr sz="2200">
              <a:latin typeface="Calibri"/>
              <a:cs typeface="Calibri"/>
            </a:endParaRPr>
          </a:p>
          <a:p>
            <a:pPr marL="355600" marR="343535" indent="-342900">
              <a:lnSpc>
                <a:spcPts val="2380"/>
              </a:lnSpc>
              <a:spcBef>
                <a:spcPts val="960"/>
              </a:spcBef>
              <a:buFont typeface="Wingdings"/>
              <a:buChar char="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B59B0C"/>
                </a:solidFill>
                <a:latin typeface="Calibri"/>
                <a:cs typeface="Calibri"/>
              </a:rPr>
              <a:t>content</a:t>
            </a:r>
            <a:r>
              <a:rPr sz="2200" b="1" spc="-4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HTML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element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everything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between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start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tag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end</a:t>
            </a:r>
            <a:r>
              <a:rPr sz="2200" spc="-20" dirty="0">
                <a:latin typeface="Calibri"/>
                <a:cs typeface="Calibri"/>
              </a:rPr>
              <a:t> tag.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0" y="6096000"/>
            <a:ext cx="609600" cy="609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49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70975"/>
            <a:ext cx="10515600" cy="913862"/>
          </a:xfrm>
          <a:prstGeom prst="rect">
            <a:avLst/>
          </a:prstGeom>
        </p:spPr>
        <p:txBody>
          <a:bodyPr vert="horz" wrap="square" lIns="0" tIns="234464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Structure</a:t>
            </a:r>
            <a:r>
              <a:rPr spc="-55" dirty="0"/>
              <a:t> </a:t>
            </a:r>
            <a:r>
              <a:rPr dirty="0"/>
              <a:t>for</a:t>
            </a:r>
            <a:r>
              <a:rPr spc="-10" dirty="0"/>
              <a:t> </a:t>
            </a:r>
            <a:r>
              <a:rPr dirty="0"/>
              <a:t>Weeks</a:t>
            </a:r>
            <a:r>
              <a:rPr spc="-5" dirty="0"/>
              <a:t> </a:t>
            </a:r>
            <a:r>
              <a:rPr dirty="0"/>
              <a:t>5</a:t>
            </a:r>
            <a:r>
              <a:rPr spc="-30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spc="-25" dirty="0"/>
              <a:t>10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5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spc="-1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41650" y="1593851"/>
          <a:ext cx="5715000" cy="2580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525780">
                        <a:lnSpc>
                          <a:spcPts val="1860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LECTURES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WEEK</a:t>
                      </a:r>
                      <a:r>
                        <a:rPr sz="16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An Internet Primer 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WEEK</a:t>
                      </a:r>
                      <a:r>
                        <a:rPr sz="16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Networking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HTML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forms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HTTP,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COOKIES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&amp;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1900"/>
                        </a:lnSpc>
                        <a:spcBef>
                          <a:spcPts val="14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Styles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marL="68580">
                        <a:lnSpc>
                          <a:spcPts val="1864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WEEK</a:t>
                      </a:r>
                      <a:r>
                        <a:rPr sz="16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4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PHP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marL="68580">
                        <a:lnSpc>
                          <a:spcPts val="1864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WEEK</a:t>
                      </a:r>
                      <a:r>
                        <a:rPr sz="16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4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PHP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Database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Connectivity,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JavaScript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70975"/>
            <a:ext cx="10515600" cy="913862"/>
          </a:xfrm>
          <a:prstGeom prst="rect">
            <a:avLst/>
          </a:prstGeom>
        </p:spPr>
        <p:txBody>
          <a:bodyPr vert="horz" wrap="square" lIns="0" tIns="234464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Page</a:t>
            </a:r>
            <a:r>
              <a:rPr spc="-75" dirty="0"/>
              <a:t> </a:t>
            </a:r>
            <a:r>
              <a:rPr spc="-10" dirty="0"/>
              <a:t>Layout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362200" y="1825625"/>
            <a:ext cx="10515600" cy="2890398"/>
          </a:xfrm>
          <a:prstGeom prst="rect">
            <a:avLst/>
          </a:prstGeom>
        </p:spPr>
        <p:txBody>
          <a:bodyPr vert="horz" wrap="square" lIns="0" tIns="363084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86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>
                <a:solidFill>
                  <a:srgbClr val="000000"/>
                </a:solidFill>
              </a:rPr>
              <a:t>HTML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elements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can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be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b="1" spc="-10" dirty="0">
                <a:solidFill>
                  <a:srgbClr val="B59B0C"/>
                </a:solidFill>
                <a:latin typeface="Calibri"/>
                <a:cs typeface="Calibri"/>
              </a:rPr>
              <a:t>nested</a:t>
            </a:r>
            <a:r>
              <a:rPr b="1" spc="-10" dirty="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endParaRPr>
              <a:latin typeface="Calibri"/>
              <a:cs typeface="Calibri"/>
            </a:endParaRPr>
          </a:p>
          <a:p>
            <a:pPr marL="74930" algn="ctr">
              <a:lnSpc>
                <a:spcPct val="100000"/>
              </a:lnSpc>
              <a:spcBef>
                <a:spcPts val="1520"/>
              </a:spcBef>
            </a:pPr>
            <a:r>
              <a:rPr sz="2400" spc="-10" dirty="0">
                <a:solidFill>
                  <a:srgbClr val="C00000"/>
                </a:solidFill>
                <a:latin typeface="Consolas"/>
                <a:cs typeface="Consolas"/>
              </a:rPr>
              <a:t>&lt;head&gt;&lt;title&gt;Title&lt;/title&gt;&lt;/head&gt;</a:t>
            </a:r>
            <a:endParaRPr sz="2400">
              <a:latin typeface="Consolas"/>
              <a:cs typeface="Consolas"/>
            </a:endParaRPr>
          </a:p>
          <a:p>
            <a:pPr marL="354965" indent="-342265">
              <a:lnSpc>
                <a:spcPct val="100000"/>
              </a:lnSpc>
              <a:spcBef>
                <a:spcPts val="145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34343"/>
                </a:solidFill>
              </a:rPr>
              <a:t>An</a:t>
            </a:r>
            <a:r>
              <a:rPr sz="2400" spc="-25" dirty="0">
                <a:solidFill>
                  <a:srgbClr val="434343"/>
                </a:solidFill>
              </a:rPr>
              <a:t> </a:t>
            </a:r>
            <a:r>
              <a:rPr sz="2400" dirty="0">
                <a:solidFill>
                  <a:srgbClr val="434343"/>
                </a:solidFill>
              </a:rPr>
              <a:t>element</a:t>
            </a:r>
            <a:r>
              <a:rPr sz="2400" spc="-45" dirty="0">
                <a:solidFill>
                  <a:srgbClr val="434343"/>
                </a:solidFill>
              </a:rPr>
              <a:t> </a:t>
            </a:r>
            <a:r>
              <a:rPr sz="2400" dirty="0">
                <a:solidFill>
                  <a:srgbClr val="434343"/>
                </a:solidFill>
              </a:rPr>
              <a:t>can</a:t>
            </a:r>
            <a:r>
              <a:rPr sz="2400" spc="-20" dirty="0">
                <a:solidFill>
                  <a:srgbClr val="434343"/>
                </a:solidFill>
              </a:rPr>
              <a:t> </a:t>
            </a:r>
            <a:r>
              <a:rPr sz="2400" dirty="0">
                <a:solidFill>
                  <a:srgbClr val="434343"/>
                </a:solidFill>
              </a:rPr>
              <a:t>be</a:t>
            </a:r>
            <a:r>
              <a:rPr sz="2400" spc="-20" dirty="0">
                <a:solidFill>
                  <a:srgbClr val="434343"/>
                </a:solidFill>
              </a:rPr>
              <a:t> self-</a:t>
            </a:r>
            <a:r>
              <a:rPr sz="2400" dirty="0">
                <a:solidFill>
                  <a:srgbClr val="434343"/>
                </a:solidFill>
              </a:rPr>
              <a:t>closing</a:t>
            </a:r>
            <a:r>
              <a:rPr sz="2400" spc="-15" dirty="0">
                <a:solidFill>
                  <a:srgbClr val="434343"/>
                </a:solidFill>
              </a:rPr>
              <a:t> </a:t>
            </a:r>
            <a:r>
              <a:rPr sz="2400" spc="-10" dirty="0">
                <a:solidFill>
                  <a:srgbClr val="434343"/>
                </a:solidFill>
              </a:rPr>
              <a:t>(</a:t>
            </a:r>
            <a:r>
              <a:rPr sz="2400" spc="-10" dirty="0">
                <a:solidFill>
                  <a:srgbClr val="B59B0C"/>
                </a:solidFill>
                <a:latin typeface="Consolas"/>
                <a:cs typeface="Consolas"/>
              </a:rPr>
              <a:t>img</a:t>
            </a:r>
            <a:r>
              <a:rPr sz="2400" spc="-10" dirty="0">
                <a:solidFill>
                  <a:srgbClr val="434343"/>
                </a:solidFill>
              </a:rPr>
              <a:t>)</a:t>
            </a:r>
            <a:endParaRPr sz="2400">
              <a:latin typeface="Consolas"/>
              <a:cs typeface="Consolas"/>
            </a:endParaRPr>
          </a:p>
          <a:p>
            <a:pPr marL="354965" indent="-342265">
              <a:lnSpc>
                <a:spcPct val="100000"/>
              </a:lnSpc>
              <a:spcBef>
                <a:spcPts val="88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34343"/>
                </a:solidFill>
              </a:rPr>
              <a:t>An</a:t>
            </a:r>
            <a:r>
              <a:rPr sz="2400" spc="-30" dirty="0">
                <a:solidFill>
                  <a:srgbClr val="434343"/>
                </a:solidFill>
              </a:rPr>
              <a:t> </a:t>
            </a:r>
            <a:r>
              <a:rPr sz="2400" dirty="0">
                <a:solidFill>
                  <a:srgbClr val="434343"/>
                </a:solidFill>
              </a:rPr>
              <a:t>element</a:t>
            </a:r>
            <a:r>
              <a:rPr sz="2400" spc="-40" dirty="0">
                <a:solidFill>
                  <a:srgbClr val="434343"/>
                </a:solidFill>
              </a:rPr>
              <a:t> </a:t>
            </a:r>
            <a:r>
              <a:rPr sz="2400" dirty="0">
                <a:solidFill>
                  <a:srgbClr val="434343"/>
                </a:solidFill>
              </a:rPr>
              <a:t>can</a:t>
            </a:r>
            <a:r>
              <a:rPr sz="2400" spc="-25" dirty="0">
                <a:solidFill>
                  <a:srgbClr val="434343"/>
                </a:solidFill>
              </a:rPr>
              <a:t> </a:t>
            </a:r>
            <a:r>
              <a:rPr sz="2400" dirty="0">
                <a:solidFill>
                  <a:srgbClr val="434343"/>
                </a:solidFill>
              </a:rPr>
              <a:t>have</a:t>
            </a:r>
            <a:r>
              <a:rPr sz="2400" spc="-20" dirty="0">
                <a:solidFill>
                  <a:srgbClr val="434343"/>
                </a:solidFill>
              </a:rPr>
              <a:t> </a:t>
            </a:r>
            <a:r>
              <a:rPr sz="2400" dirty="0">
                <a:solidFill>
                  <a:srgbClr val="434343"/>
                </a:solidFill>
              </a:rPr>
              <a:t>attributes</a:t>
            </a:r>
            <a:r>
              <a:rPr sz="2400" spc="-40" dirty="0">
                <a:solidFill>
                  <a:srgbClr val="434343"/>
                </a:solidFill>
              </a:rPr>
              <a:t> </a:t>
            </a:r>
            <a:r>
              <a:rPr sz="2400" spc="-10" dirty="0">
                <a:solidFill>
                  <a:srgbClr val="434343"/>
                </a:solidFill>
              </a:rPr>
              <a:t>(</a:t>
            </a:r>
            <a:r>
              <a:rPr sz="2400" spc="-10" dirty="0">
                <a:solidFill>
                  <a:srgbClr val="B59B0C"/>
                </a:solidFill>
                <a:latin typeface="Consolas"/>
                <a:cs typeface="Consolas"/>
              </a:rPr>
              <a:t>src="puppy.png"</a:t>
            </a:r>
            <a:r>
              <a:rPr sz="2400" spc="-10" dirty="0"/>
              <a:t>)</a:t>
            </a:r>
            <a:endParaRPr sz="2400">
              <a:latin typeface="Consolas"/>
              <a:cs typeface="Consolas"/>
            </a:endParaRPr>
          </a:p>
          <a:p>
            <a:pPr marL="354965" indent="-342265">
              <a:lnSpc>
                <a:spcPct val="100000"/>
              </a:lnSpc>
              <a:spcBef>
                <a:spcPts val="87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34343"/>
                </a:solidFill>
              </a:rPr>
              <a:t>Elements</a:t>
            </a:r>
            <a:r>
              <a:rPr sz="2400" spc="-100" dirty="0">
                <a:solidFill>
                  <a:srgbClr val="434343"/>
                </a:solidFill>
              </a:rPr>
              <a:t> </a:t>
            </a:r>
            <a:r>
              <a:rPr sz="2400" dirty="0">
                <a:solidFill>
                  <a:srgbClr val="434343"/>
                </a:solidFill>
              </a:rPr>
              <a:t>can</a:t>
            </a:r>
            <a:r>
              <a:rPr sz="2400" spc="-35" dirty="0">
                <a:solidFill>
                  <a:srgbClr val="434343"/>
                </a:solidFill>
              </a:rPr>
              <a:t> </a:t>
            </a:r>
            <a:r>
              <a:rPr sz="2400" dirty="0">
                <a:solidFill>
                  <a:srgbClr val="434343"/>
                </a:solidFill>
              </a:rPr>
              <a:t>contain</a:t>
            </a:r>
            <a:r>
              <a:rPr sz="2400" spc="-40" dirty="0">
                <a:solidFill>
                  <a:srgbClr val="434343"/>
                </a:solidFill>
              </a:rPr>
              <a:t> </a:t>
            </a:r>
            <a:r>
              <a:rPr sz="2400" dirty="0">
                <a:solidFill>
                  <a:srgbClr val="434343"/>
                </a:solidFill>
              </a:rPr>
              <a:t>other</a:t>
            </a:r>
            <a:r>
              <a:rPr sz="2400" spc="-30" dirty="0">
                <a:solidFill>
                  <a:srgbClr val="434343"/>
                </a:solidFill>
              </a:rPr>
              <a:t> </a:t>
            </a:r>
            <a:r>
              <a:rPr sz="2400" dirty="0">
                <a:solidFill>
                  <a:srgbClr val="434343"/>
                </a:solidFill>
              </a:rPr>
              <a:t>elements</a:t>
            </a:r>
            <a:r>
              <a:rPr sz="2400" spc="-40" dirty="0">
                <a:solidFill>
                  <a:srgbClr val="434343"/>
                </a:solidFill>
              </a:rPr>
              <a:t> </a:t>
            </a:r>
            <a:r>
              <a:rPr sz="2400" dirty="0">
                <a:solidFill>
                  <a:srgbClr val="434343"/>
                </a:solidFill>
              </a:rPr>
              <a:t>(e.g.</a:t>
            </a:r>
            <a:r>
              <a:rPr sz="2400" spc="-35" dirty="0">
                <a:solidFill>
                  <a:srgbClr val="434343"/>
                </a:solidFill>
              </a:rPr>
              <a:t> </a:t>
            </a:r>
            <a:r>
              <a:rPr sz="2400" b="1" spc="-20" dirty="0">
                <a:solidFill>
                  <a:srgbClr val="434343"/>
                </a:solidFill>
                <a:latin typeface="Consolas"/>
                <a:cs typeface="Consolas"/>
              </a:rPr>
              <a:t>p</a:t>
            </a:r>
            <a:r>
              <a:rPr sz="2400" b="1" spc="-780" dirty="0">
                <a:solidFill>
                  <a:srgbClr val="43434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34343"/>
                </a:solidFill>
              </a:rPr>
              <a:t>contains</a:t>
            </a:r>
            <a:r>
              <a:rPr sz="2400" spc="-45" dirty="0">
                <a:solidFill>
                  <a:srgbClr val="434343"/>
                </a:solidFill>
              </a:rPr>
              <a:t> </a:t>
            </a:r>
            <a:r>
              <a:rPr sz="2400" b="1" spc="-20" dirty="0">
                <a:solidFill>
                  <a:srgbClr val="434343"/>
                </a:solidFill>
                <a:latin typeface="Consolas"/>
                <a:cs typeface="Consolas"/>
              </a:rPr>
              <a:t>em</a:t>
            </a:r>
            <a:r>
              <a:rPr sz="2400" b="1" spc="-770" dirty="0">
                <a:solidFill>
                  <a:srgbClr val="43434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34343"/>
                </a:solidFill>
              </a:rPr>
              <a:t>and</a:t>
            </a:r>
            <a:r>
              <a:rPr sz="2400" spc="-30" dirty="0">
                <a:solidFill>
                  <a:srgbClr val="434343"/>
                </a:solidFill>
              </a:rPr>
              <a:t> </a:t>
            </a:r>
            <a:r>
              <a:rPr sz="2400" b="1" spc="-20" dirty="0">
                <a:solidFill>
                  <a:srgbClr val="434343"/>
                </a:solidFill>
                <a:latin typeface="Consolas"/>
                <a:cs typeface="Consolas"/>
              </a:rPr>
              <a:t>img</a:t>
            </a:r>
            <a:r>
              <a:rPr sz="2400" spc="-20" dirty="0">
                <a:solidFill>
                  <a:srgbClr val="434343"/>
                </a:solidFill>
              </a:rPr>
              <a:t>)</a:t>
            </a:r>
            <a:endParaRPr sz="24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8600" y="5029200"/>
            <a:ext cx="3451860" cy="115976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6172962" y="4173474"/>
            <a:ext cx="2444115" cy="728345"/>
          </a:xfrm>
          <a:custGeom>
            <a:avLst/>
            <a:gdLst/>
            <a:ahLst/>
            <a:cxnLst/>
            <a:rect l="l" t="t" r="r" b="b"/>
            <a:pathLst>
              <a:path w="2444115" h="728345">
                <a:moveTo>
                  <a:pt x="94614" y="618108"/>
                </a:moveTo>
                <a:lnTo>
                  <a:pt x="0" y="704088"/>
                </a:lnTo>
                <a:lnTo>
                  <a:pt x="125475" y="728218"/>
                </a:lnTo>
                <a:lnTo>
                  <a:pt x="116612" y="696594"/>
                </a:lnTo>
                <a:lnTo>
                  <a:pt x="96900" y="696594"/>
                </a:lnTo>
                <a:lnTo>
                  <a:pt x="86487" y="660019"/>
                </a:lnTo>
                <a:lnTo>
                  <a:pt x="104909" y="654837"/>
                </a:lnTo>
                <a:lnTo>
                  <a:pt x="94614" y="618108"/>
                </a:lnTo>
                <a:close/>
              </a:path>
              <a:path w="2444115" h="728345">
                <a:moveTo>
                  <a:pt x="104909" y="654837"/>
                </a:moveTo>
                <a:lnTo>
                  <a:pt x="86487" y="660019"/>
                </a:lnTo>
                <a:lnTo>
                  <a:pt x="96900" y="696594"/>
                </a:lnTo>
                <a:lnTo>
                  <a:pt x="115172" y="691456"/>
                </a:lnTo>
                <a:lnTo>
                  <a:pt x="104909" y="654837"/>
                </a:lnTo>
                <a:close/>
              </a:path>
              <a:path w="2444115" h="728345">
                <a:moveTo>
                  <a:pt x="115172" y="691456"/>
                </a:moveTo>
                <a:lnTo>
                  <a:pt x="96900" y="696594"/>
                </a:lnTo>
                <a:lnTo>
                  <a:pt x="116612" y="696594"/>
                </a:lnTo>
                <a:lnTo>
                  <a:pt x="115172" y="691456"/>
                </a:lnTo>
                <a:close/>
              </a:path>
              <a:path w="2444115" h="728345">
                <a:moveTo>
                  <a:pt x="2433192" y="0"/>
                </a:moveTo>
                <a:lnTo>
                  <a:pt x="104909" y="654837"/>
                </a:lnTo>
                <a:lnTo>
                  <a:pt x="115172" y="691456"/>
                </a:lnTo>
                <a:lnTo>
                  <a:pt x="2443607" y="36575"/>
                </a:lnTo>
                <a:lnTo>
                  <a:pt x="243319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06000" y="6096000"/>
            <a:ext cx="609600" cy="6096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50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spc="-1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32285"/>
            <a:ext cx="10515600" cy="791242"/>
          </a:xfrm>
          <a:prstGeom prst="rect">
            <a:avLst/>
          </a:prstGeom>
        </p:spPr>
        <p:txBody>
          <a:bodyPr vert="horz" wrap="square" lIns="0" tIns="3937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3200" dirty="0"/>
              <a:t>Some</a:t>
            </a:r>
            <a:r>
              <a:rPr sz="3200" spc="-50" dirty="0"/>
              <a:t> </a:t>
            </a:r>
            <a:r>
              <a:rPr sz="3200" dirty="0"/>
              <a:t>HTML</a:t>
            </a:r>
            <a:r>
              <a:rPr sz="3200" spc="-40" dirty="0"/>
              <a:t> </a:t>
            </a:r>
            <a:r>
              <a:rPr sz="3200" spc="-10" dirty="0"/>
              <a:t>elements</a:t>
            </a:r>
            <a:endParaRPr sz="320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/>
              <a:t>(to</a:t>
            </a:r>
            <a:r>
              <a:rPr sz="1600" spc="-20" dirty="0"/>
              <a:t> </a:t>
            </a:r>
            <a:r>
              <a:rPr sz="1600" dirty="0"/>
              <a:t>place</a:t>
            </a:r>
            <a:r>
              <a:rPr sz="1600" spc="-25" dirty="0"/>
              <a:t> </a:t>
            </a:r>
            <a:r>
              <a:rPr sz="1600" dirty="0"/>
              <a:t>within</a:t>
            </a:r>
            <a:r>
              <a:rPr sz="1600" spc="-25" dirty="0"/>
              <a:t> </a:t>
            </a:r>
            <a:r>
              <a:rPr sz="1600" b="1" spc="-10" dirty="0">
                <a:latin typeface="Calibri"/>
                <a:cs typeface="Calibri"/>
              </a:rPr>
              <a:t>&lt;body&gt;</a:t>
            </a:r>
            <a:r>
              <a:rPr sz="1600" spc="-10" dirty="0"/>
              <a:t>)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98650" y="1365251"/>
          <a:ext cx="8458200" cy="4796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445"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5" dirty="0">
                          <a:latin typeface="Calibri"/>
                          <a:cs typeface="Calibri"/>
                        </a:rPr>
                        <a:t>Top-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level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heading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R="8509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h1,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h2,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...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h6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30"/>
                        </a:spcBef>
                        <a:tabLst>
                          <a:tab pos="2298700" algn="l"/>
                        </a:tabLst>
                      </a:pPr>
                      <a:r>
                        <a:rPr sz="1800" b="1" spc="-10" dirty="0">
                          <a:latin typeface="Consolas"/>
                          <a:cs typeface="Consolas"/>
                        </a:rPr>
                        <a:t>&lt;h1&gt;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Headline</a:t>
                      </a:r>
                      <a:r>
                        <a:rPr sz="1800" b="1" spc="-10" dirty="0">
                          <a:latin typeface="Consolas"/>
                          <a:cs typeface="Consolas"/>
                        </a:rPr>
                        <a:t>&lt;/h1&gt;</a:t>
                      </a:r>
                      <a:r>
                        <a:rPr sz="1800" b="1" dirty="0">
                          <a:latin typeface="Consolas"/>
                          <a:cs typeface="Consolas"/>
                        </a:rPr>
                        <a:t>	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which</a:t>
                      </a:r>
                      <a:r>
                        <a:rPr sz="1800" b="1" spc="-3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one</a:t>
                      </a:r>
                      <a:r>
                        <a:rPr sz="1800" b="1" spc="-3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800" b="1" spc="-2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larger?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435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Paragraph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&lt;p&gt;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The</a:t>
                      </a:r>
                      <a:r>
                        <a:rPr sz="18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cat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sat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on</a:t>
                      </a:r>
                      <a:r>
                        <a:rPr sz="18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the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10" dirty="0">
                          <a:latin typeface="Consolas"/>
                          <a:cs typeface="Consolas"/>
                        </a:rPr>
                        <a:t>mat.</a:t>
                      </a:r>
                      <a:r>
                        <a:rPr sz="1800" b="1" spc="-10" dirty="0">
                          <a:latin typeface="Consolas"/>
                          <a:cs typeface="Consolas"/>
                        </a:rPr>
                        <a:t>&lt;/p&gt;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Line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break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155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First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line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onsolas"/>
                          <a:cs typeface="Consolas"/>
                        </a:rPr>
                        <a:t>&lt;br/&gt;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91440">
                        <a:lnSpc>
                          <a:spcPts val="215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Second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line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435"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Image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&lt;img</a:t>
                      </a:r>
                      <a:r>
                        <a:rPr sz="1800" b="1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b="1" dirty="0">
                          <a:latin typeface="Consolas"/>
                          <a:cs typeface="Consolas"/>
                        </a:rPr>
                        <a:t>src="me.png"</a:t>
                      </a:r>
                      <a:r>
                        <a:rPr sz="1800" b="1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b="1" spc="-25" dirty="0">
                          <a:latin typeface="Consolas"/>
                          <a:cs typeface="Consolas"/>
                        </a:rPr>
                        <a:t>/&gt;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435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Link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&lt;a</a:t>
                      </a:r>
                      <a:r>
                        <a:rPr sz="1800" b="1" spc="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b="1" spc="-10" dirty="0">
                          <a:latin typeface="Consolas"/>
                          <a:cs typeface="Consolas"/>
                        </a:rPr>
                        <a:t>href="google.com"&gt;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click</a:t>
                      </a:r>
                      <a:r>
                        <a:rPr sz="18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here!</a:t>
                      </a:r>
                      <a:r>
                        <a:rPr sz="1800" b="1" spc="-10" dirty="0">
                          <a:latin typeface="Consolas"/>
                          <a:cs typeface="Consolas"/>
                        </a:rPr>
                        <a:t>&lt;/a&gt;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9435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Strong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(bold)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800" b="1" dirty="0">
                          <a:latin typeface="Consolas"/>
                          <a:cs typeface="Consolas"/>
                        </a:rPr>
                        <a:t>&lt;strong&gt;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BOLD</a:t>
                      </a:r>
                      <a:r>
                        <a:rPr sz="1800" b="1" spc="-10" dirty="0">
                          <a:latin typeface="Consolas"/>
                          <a:cs typeface="Consolas"/>
                        </a:rPr>
                        <a:t>&lt;/strong&gt;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Emphasis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(italic)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My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research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field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onsolas"/>
                          <a:cs typeface="Consolas"/>
                        </a:rPr>
                        <a:t>&lt;em&gt;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learning</a:t>
                      </a:r>
                      <a:r>
                        <a:rPr sz="1800" b="1" dirty="0">
                          <a:latin typeface="Consolas"/>
                          <a:cs typeface="Consolas"/>
                        </a:rPr>
                        <a:t>&lt;/em&gt;</a:t>
                      </a:r>
                      <a:r>
                        <a:rPr sz="1800" b="1" spc="-7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and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nsolas"/>
                          <a:cs typeface="Consolas"/>
                        </a:rPr>
                        <a:t>&lt;</a:t>
                      </a:r>
                      <a:r>
                        <a:rPr sz="1800" b="1" spc="-10" dirty="0">
                          <a:latin typeface="Consolas"/>
                          <a:cs typeface="Consolas"/>
                        </a:rPr>
                        <a:t>em</a:t>
                      </a:r>
                      <a:r>
                        <a:rPr sz="1800" spc="-10" dirty="0">
                          <a:latin typeface="Consolas"/>
                          <a:cs typeface="Consolas"/>
                        </a:rPr>
                        <a:t>&gt;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computer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vision</a:t>
                      </a:r>
                      <a:r>
                        <a:rPr sz="1800" spc="-10" dirty="0">
                          <a:latin typeface="Consolas"/>
                          <a:cs typeface="Consolas"/>
                        </a:rPr>
                        <a:t>&lt;</a:t>
                      </a:r>
                      <a:r>
                        <a:rPr sz="1800" b="1" spc="-10" dirty="0">
                          <a:latin typeface="Consolas"/>
                          <a:cs typeface="Consolas"/>
                        </a:rPr>
                        <a:t>/em</a:t>
                      </a:r>
                      <a:r>
                        <a:rPr sz="1800" spc="-10" dirty="0">
                          <a:latin typeface="Consolas"/>
                          <a:cs typeface="Consolas"/>
                        </a:rPr>
                        <a:t>&gt;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Horizontal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rule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155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Bio: …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onsolas"/>
                          <a:cs typeface="Consolas"/>
                        </a:rPr>
                        <a:t>&lt;hr&gt;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91440">
                        <a:lnSpc>
                          <a:spcPts val="215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My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Publications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0" y="6096000"/>
            <a:ext cx="609600" cy="609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51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spc="-1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0" y="1028700"/>
            <a:ext cx="8648700" cy="76200"/>
          </a:xfrm>
          <a:custGeom>
            <a:avLst/>
            <a:gdLst/>
            <a:ahLst/>
            <a:cxnLst/>
            <a:rect l="l" t="t" r="r" b="b"/>
            <a:pathLst>
              <a:path w="8648700" h="76200">
                <a:moveTo>
                  <a:pt x="8610600" y="0"/>
                </a:moveTo>
                <a:lnTo>
                  <a:pt x="8595752" y="2988"/>
                </a:lnTo>
                <a:lnTo>
                  <a:pt x="8583644" y="11144"/>
                </a:lnTo>
                <a:lnTo>
                  <a:pt x="8575488" y="23252"/>
                </a:lnTo>
                <a:lnTo>
                  <a:pt x="8572500" y="38100"/>
                </a:lnTo>
                <a:lnTo>
                  <a:pt x="8575488" y="52947"/>
                </a:lnTo>
                <a:lnTo>
                  <a:pt x="8583644" y="65055"/>
                </a:lnTo>
                <a:lnTo>
                  <a:pt x="8595752" y="73211"/>
                </a:lnTo>
                <a:lnTo>
                  <a:pt x="8610600" y="76200"/>
                </a:lnTo>
                <a:lnTo>
                  <a:pt x="8625447" y="73211"/>
                </a:lnTo>
                <a:lnTo>
                  <a:pt x="8637555" y="65055"/>
                </a:lnTo>
                <a:lnTo>
                  <a:pt x="8645711" y="52947"/>
                </a:lnTo>
                <a:lnTo>
                  <a:pt x="8647421" y="44450"/>
                </a:lnTo>
                <a:lnTo>
                  <a:pt x="8610600" y="44450"/>
                </a:lnTo>
                <a:lnTo>
                  <a:pt x="8610600" y="31750"/>
                </a:lnTo>
                <a:lnTo>
                  <a:pt x="8647421" y="31750"/>
                </a:lnTo>
                <a:lnTo>
                  <a:pt x="8645711" y="23252"/>
                </a:lnTo>
                <a:lnTo>
                  <a:pt x="8637555" y="11144"/>
                </a:lnTo>
                <a:lnTo>
                  <a:pt x="8625447" y="2988"/>
                </a:lnTo>
                <a:lnTo>
                  <a:pt x="8610600" y="0"/>
                </a:lnTo>
                <a:close/>
              </a:path>
              <a:path w="8648700" h="76200">
                <a:moveTo>
                  <a:pt x="85737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573778" y="44450"/>
                </a:lnTo>
                <a:lnTo>
                  <a:pt x="8572500" y="38100"/>
                </a:lnTo>
                <a:lnTo>
                  <a:pt x="8573778" y="31750"/>
                </a:lnTo>
                <a:close/>
              </a:path>
              <a:path w="8648700" h="76200">
                <a:moveTo>
                  <a:pt x="8647421" y="31750"/>
                </a:moveTo>
                <a:lnTo>
                  <a:pt x="8610600" y="31750"/>
                </a:lnTo>
                <a:lnTo>
                  <a:pt x="8610600" y="44450"/>
                </a:lnTo>
                <a:lnTo>
                  <a:pt x="8647421" y="44450"/>
                </a:lnTo>
                <a:lnTo>
                  <a:pt x="8648700" y="38100"/>
                </a:lnTo>
                <a:lnTo>
                  <a:pt x="8647421" y="31750"/>
                </a:lnTo>
                <a:close/>
              </a:path>
            </a:pathLst>
          </a:custGeom>
          <a:solidFill>
            <a:srgbClr val="B59B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570975"/>
            <a:ext cx="10515600" cy="913862"/>
          </a:xfrm>
          <a:prstGeom prst="rect">
            <a:avLst/>
          </a:prstGeom>
        </p:spPr>
        <p:txBody>
          <a:bodyPr vert="horz" wrap="square" lIns="0" tIns="234464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Some</a:t>
            </a:r>
            <a:r>
              <a:rPr spc="-10" dirty="0"/>
              <a:t> </a:t>
            </a:r>
            <a:r>
              <a:rPr dirty="0"/>
              <a:t>HTML</a:t>
            </a:r>
            <a:r>
              <a:rPr spc="-35" dirty="0"/>
              <a:t> </a:t>
            </a:r>
            <a:r>
              <a:rPr spc="-10" dirty="0"/>
              <a:t>elements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7444" y="1399606"/>
            <a:ext cx="6827973" cy="47935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06000" y="6096000"/>
            <a:ext cx="609600" cy="6096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52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spc="-1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0" y="1028700"/>
            <a:ext cx="8648700" cy="76200"/>
          </a:xfrm>
          <a:custGeom>
            <a:avLst/>
            <a:gdLst/>
            <a:ahLst/>
            <a:cxnLst/>
            <a:rect l="l" t="t" r="r" b="b"/>
            <a:pathLst>
              <a:path w="8648700" h="76200">
                <a:moveTo>
                  <a:pt x="8610600" y="0"/>
                </a:moveTo>
                <a:lnTo>
                  <a:pt x="8595752" y="2988"/>
                </a:lnTo>
                <a:lnTo>
                  <a:pt x="8583644" y="11144"/>
                </a:lnTo>
                <a:lnTo>
                  <a:pt x="8575488" y="23252"/>
                </a:lnTo>
                <a:lnTo>
                  <a:pt x="8572500" y="38100"/>
                </a:lnTo>
                <a:lnTo>
                  <a:pt x="8575488" y="52947"/>
                </a:lnTo>
                <a:lnTo>
                  <a:pt x="8583644" y="65055"/>
                </a:lnTo>
                <a:lnTo>
                  <a:pt x="8595752" y="73211"/>
                </a:lnTo>
                <a:lnTo>
                  <a:pt x="8610600" y="76200"/>
                </a:lnTo>
                <a:lnTo>
                  <a:pt x="8625447" y="73211"/>
                </a:lnTo>
                <a:lnTo>
                  <a:pt x="8637555" y="65055"/>
                </a:lnTo>
                <a:lnTo>
                  <a:pt x="8645711" y="52947"/>
                </a:lnTo>
                <a:lnTo>
                  <a:pt x="8647421" y="44450"/>
                </a:lnTo>
                <a:lnTo>
                  <a:pt x="8610600" y="44450"/>
                </a:lnTo>
                <a:lnTo>
                  <a:pt x="8610600" y="31750"/>
                </a:lnTo>
                <a:lnTo>
                  <a:pt x="8647421" y="31750"/>
                </a:lnTo>
                <a:lnTo>
                  <a:pt x="8645711" y="23252"/>
                </a:lnTo>
                <a:lnTo>
                  <a:pt x="8637555" y="11144"/>
                </a:lnTo>
                <a:lnTo>
                  <a:pt x="8625447" y="2988"/>
                </a:lnTo>
                <a:lnTo>
                  <a:pt x="8610600" y="0"/>
                </a:lnTo>
                <a:close/>
              </a:path>
              <a:path w="8648700" h="76200">
                <a:moveTo>
                  <a:pt x="85737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573778" y="44450"/>
                </a:lnTo>
                <a:lnTo>
                  <a:pt x="8572500" y="38100"/>
                </a:lnTo>
                <a:lnTo>
                  <a:pt x="8573778" y="31750"/>
                </a:lnTo>
                <a:close/>
              </a:path>
              <a:path w="8648700" h="76200">
                <a:moveTo>
                  <a:pt x="8647421" y="31750"/>
                </a:moveTo>
                <a:lnTo>
                  <a:pt x="8610600" y="31750"/>
                </a:lnTo>
                <a:lnTo>
                  <a:pt x="8610600" y="44450"/>
                </a:lnTo>
                <a:lnTo>
                  <a:pt x="8647421" y="44450"/>
                </a:lnTo>
                <a:lnTo>
                  <a:pt x="8648700" y="38100"/>
                </a:lnTo>
                <a:lnTo>
                  <a:pt x="8647421" y="31750"/>
                </a:lnTo>
                <a:close/>
              </a:path>
            </a:pathLst>
          </a:custGeom>
          <a:solidFill>
            <a:srgbClr val="B59B0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1344167"/>
            <a:ext cx="8763000" cy="493014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53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spc="-1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70975"/>
            <a:ext cx="10515600" cy="913862"/>
          </a:xfrm>
          <a:prstGeom prst="rect">
            <a:avLst/>
          </a:prstGeom>
        </p:spPr>
        <p:txBody>
          <a:bodyPr vert="horz" wrap="square" lIns="0" tIns="234464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Types</a:t>
            </a:r>
            <a:r>
              <a:rPr spc="-3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HTML</a:t>
            </a:r>
            <a:r>
              <a:rPr spc="-35" dirty="0"/>
              <a:t> </a:t>
            </a:r>
            <a:r>
              <a:rPr spc="-10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5141" y="1250949"/>
            <a:ext cx="8535035" cy="50699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spcBef>
                <a:spcPts val="95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HTML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element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categorised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HTML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spec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into:</a:t>
            </a:r>
            <a:endParaRPr sz="2200">
              <a:latin typeface="Calibri"/>
              <a:cs typeface="Calibri"/>
            </a:endParaRPr>
          </a:p>
          <a:p>
            <a:pPr marL="1033780" lvl="1" indent="-513715">
              <a:lnSpc>
                <a:spcPts val="2160"/>
              </a:lnSpc>
              <a:spcBef>
                <a:spcPts val="10"/>
              </a:spcBef>
              <a:buSzPct val="90000"/>
              <a:buAutoNum type="arabicPeriod"/>
              <a:tabLst>
                <a:tab pos="1033780" algn="l"/>
              </a:tabLst>
            </a:pP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block:</a:t>
            </a:r>
            <a:r>
              <a:rPr sz="20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large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blocks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content,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height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width</a:t>
            </a:r>
            <a:endParaRPr sz="2000">
              <a:latin typeface="Calibri"/>
              <a:cs typeface="Calibri"/>
            </a:endParaRPr>
          </a:p>
          <a:p>
            <a:pPr marL="1033780">
              <a:lnSpc>
                <a:spcPts val="2160"/>
              </a:lnSpc>
            </a:pPr>
            <a:r>
              <a:rPr sz="2000" dirty="0">
                <a:solidFill>
                  <a:srgbClr val="C00000"/>
                </a:solidFill>
                <a:latin typeface="Consolas"/>
                <a:cs typeface="Consolas"/>
              </a:rPr>
              <a:t>&lt;p&gt;,</a:t>
            </a:r>
            <a:r>
              <a:rPr sz="2000" spc="-30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00000"/>
                </a:solidFill>
                <a:latin typeface="Consolas"/>
                <a:cs typeface="Consolas"/>
              </a:rPr>
              <a:t>&lt;h1&gt;,</a:t>
            </a:r>
            <a:r>
              <a:rPr sz="2000" spc="-30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00000"/>
                </a:solidFill>
                <a:latin typeface="Consolas"/>
                <a:cs typeface="Consolas"/>
              </a:rPr>
              <a:t>&lt;blockquote&gt;,</a:t>
            </a:r>
            <a:r>
              <a:rPr sz="2000" spc="-10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00000"/>
                </a:solidFill>
                <a:latin typeface="Consolas"/>
                <a:cs typeface="Consolas"/>
              </a:rPr>
              <a:t>&lt;ol&gt;,</a:t>
            </a:r>
            <a:r>
              <a:rPr sz="2000" spc="-10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00000"/>
                </a:solidFill>
                <a:latin typeface="Consolas"/>
                <a:cs typeface="Consolas"/>
              </a:rPr>
              <a:t>&lt;ul&gt;,</a:t>
            </a:r>
            <a:r>
              <a:rPr sz="2000" spc="-20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onsolas"/>
                <a:cs typeface="Consolas"/>
              </a:rPr>
              <a:t>&lt;table&gt;</a:t>
            </a:r>
            <a:endParaRPr sz="2000">
              <a:latin typeface="Consolas"/>
              <a:cs typeface="Consolas"/>
            </a:endParaRPr>
          </a:p>
          <a:p>
            <a:pPr marL="1259205" lvl="2" indent="-332105"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Starting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new</a:t>
            </a:r>
            <a:r>
              <a:rPr sz="20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C00000"/>
                </a:solidFill>
                <a:latin typeface="Calibri"/>
                <a:cs typeface="Calibri"/>
              </a:rPr>
              <a:t>line</a:t>
            </a:r>
            <a:endParaRPr sz="2000">
              <a:latin typeface="Calibri"/>
              <a:cs typeface="Calibri"/>
            </a:endParaRPr>
          </a:p>
          <a:p>
            <a:pPr marL="1259205" lvl="2" indent="-332105"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Take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up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full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width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page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flows</a:t>
            </a:r>
            <a:r>
              <a:rPr sz="20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top</a:t>
            </a:r>
            <a:r>
              <a:rPr sz="20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bottom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259205" lvl="2" indent="-332105"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height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width</a:t>
            </a:r>
            <a:endParaRPr sz="2000">
              <a:latin typeface="Calibri"/>
              <a:cs typeface="Calibri"/>
            </a:endParaRPr>
          </a:p>
          <a:p>
            <a:pPr marL="1259205" lvl="2" indent="-332105"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block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inline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elements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children</a:t>
            </a:r>
            <a:endParaRPr sz="2000">
              <a:latin typeface="Calibri"/>
              <a:cs typeface="Calibri"/>
            </a:endParaRPr>
          </a:p>
          <a:p>
            <a:pPr marL="984885" lvl="1" indent="-514984">
              <a:lnSpc>
                <a:spcPts val="2160"/>
              </a:lnSpc>
              <a:buSzPct val="90000"/>
              <a:buAutoNum type="arabicPeriod" startAt="2"/>
              <a:tabLst>
                <a:tab pos="984885" algn="l"/>
              </a:tabLst>
            </a:pP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inline:</a:t>
            </a:r>
            <a:r>
              <a:rPr sz="20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small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amount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content</a:t>
            </a:r>
            <a:endParaRPr sz="2000">
              <a:latin typeface="Calibri"/>
              <a:cs typeface="Calibri"/>
            </a:endParaRPr>
          </a:p>
          <a:p>
            <a:pPr marL="984885">
              <a:lnSpc>
                <a:spcPts val="2160"/>
              </a:lnSpc>
            </a:pPr>
            <a:r>
              <a:rPr sz="2000" dirty="0">
                <a:solidFill>
                  <a:srgbClr val="C00000"/>
                </a:solidFill>
                <a:latin typeface="Consolas"/>
                <a:cs typeface="Consolas"/>
              </a:rPr>
              <a:t>&lt;a&gt;,</a:t>
            </a:r>
            <a:r>
              <a:rPr sz="2000" spc="-15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00000"/>
                </a:solidFill>
                <a:latin typeface="Consolas"/>
                <a:cs typeface="Consolas"/>
              </a:rPr>
              <a:t>&lt;em&gt;,</a:t>
            </a:r>
            <a:r>
              <a:rPr sz="2000" spc="-20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onsolas"/>
                <a:cs typeface="Consolas"/>
              </a:rPr>
              <a:t>&lt;strong&gt;,&lt;br&gt;</a:t>
            </a:r>
            <a:endParaRPr sz="2000">
              <a:latin typeface="Consolas"/>
              <a:cs typeface="Consolas"/>
            </a:endParaRPr>
          </a:p>
          <a:p>
            <a:pPr marL="1259205" lvl="2" indent="-332105"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Starting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within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current</a:t>
            </a:r>
            <a:r>
              <a:rPr sz="20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C00000"/>
                </a:solidFill>
                <a:latin typeface="Calibri"/>
                <a:cs typeface="Calibri"/>
              </a:rPr>
              <a:t>line</a:t>
            </a:r>
            <a:endParaRPr sz="2000">
              <a:latin typeface="Calibri"/>
              <a:cs typeface="Calibri"/>
            </a:endParaRPr>
          </a:p>
          <a:p>
            <a:pPr marL="1259205" lvl="2" indent="-332105">
              <a:spcBef>
                <a:spcPts val="5"/>
              </a:spcBef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Cannot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height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width</a:t>
            </a:r>
            <a:endParaRPr sz="2000">
              <a:latin typeface="Calibri"/>
              <a:cs typeface="Calibri"/>
            </a:endParaRPr>
          </a:p>
          <a:p>
            <a:pPr marL="1259205" lvl="2" indent="-332105"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Cannot</a:t>
            </a:r>
            <a:r>
              <a:rPr sz="20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block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element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child</a:t>
            </a:r>
            <a:endParaRPr sz="2000">
              <a:latin typeface="Calibri"/>
              <a:cs typeface="Calibri"/>
            </a:endParaRPr>
          </a:p>
          <a:p>
            <a:pPr marL="1259205" lvl="2" indent="-332105">
              <a:lnSpc>
                <a:spcPts val="2160"/>
              </a:lnSpc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Cannot</a:t>
            </a:r>
            <a:r>
              <a:rPr sz="20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positioned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(i.e.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CSS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properties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float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position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endParaRPr sz="2000">
              <a:latin typeface="Calibri"/>
              <a:cs typeface="Calibri"/>
            </a:endParaRPr>
          </a:p>
          <a:p>
            <a:pPr marL="1259205">
              <a:lnSpc>
                <a:spcPts val="216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apply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inline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elements)</a:t>
            </a:r>
            <a:endParaRPr sz="2000">
              <a:latin typeface="Calibri"/>
              <a:cs typeface="Calibri"/>
            </a:endParaRPr>
          </a:p>
          <a:p>
            <a:pPr marL="984885" lvl="1" indent="-514984">
              <a:buSzPct val="90000"/>
              <a:buAutoNum type="arabicPeriod" startAt="3"/>
              <a:tabLst>
                <a:tab pos="984885" algn="l"/>
              </a:tabLst>
            </a:pP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inline</a:t>
            </a:r>
            <a:r>
              <a:rPr sz="20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block:</a:t>
            </a:r>
            <a:r>
              <a:rPr sz="20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inline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content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height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width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onsolas"/>
                <a:cs typeface="Consolas"/>
              </a:rPr>
              <a:t>&lt;img&gt;</a:t>
            </a:r>
            <a:endParaRPr sz="2000">
              <a:latin typeface="Consolas"/>
              <a:cs typeface="Consolas"/>
            </a:endParaRPr>
          </a:p>
          <a:p>
            <a:pPr marL="984885" lvl="1" indent="-514984">
              <a:lnSpc>
                <a:spcPts val="2160"/>
              </a:lnSpc>
              <a:buSzPct val="90000"/>
              <a:buAutoNum type="arabicPeriod" startAt="3"/>
              <a:tabLst>
                <a:tab pos="984885" algn="l"/>
              </a:tabLst>
            </a:pP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metadata:</a:t>
            </a: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page,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usually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visible</a:t>
            </a:r>
            <a:endParaRPr sz="2000">
              <a:latin typeface="Calibri"/>
              <a:cs typeface="Calibri"/>
            </a:endParaRPr>
          </a:p>
          <a:p>
            <a:pPr marL="984885">
              <a:lnSpc>
                <a:spcPts val="2160"/>
              </a:lnSpc>
            </a:pPr>
            <a:r>
              <a:rPr sz="2000" dirty="0">
                <a:solidFill>
                  <a:srgbClr val="C00000"/>
                </a:solidFill>
                <a:latin typeface="Consolas"/>
                <a:cs typeface="Consolas"/>
              </a:rPr>
              <a:t>&lt;title&gt;,</a:t>
            </a:r>
            <a:r>
              <a:rPr sz="2000" spc="-15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onsolas"/>
                <a:cs typeface="Consolas"/>
              </a:rPr>
              <a:t>&lt;meta&gt;</a:t>
            </a:r>
            <a:endParaRPr sz="20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0" y="6096000"/>
            <a:ext cx="609600" cy="609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54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spc="-1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70975"/>
            <a:ext cx="10515600" cy="913862"/>
          </a:xfrm>
          <a:prstGeom prst="rect">
            <a:avLst/>
          </a:prstGeom>
        </p:spPr>
        <p:txBody>
          <a:bodyPr vert="horz" wrap="square" lIns="0" tIns="234464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Head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5141" y="1097732"/>
            <a:ext cx="8500745" cy="339708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4965" indent="-342265">
              <a:spcBef>
                <a:spcPts val="590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we: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spcBef>
                <a:spcPts val="459"/>
              </a:spcBef>
              <a:buSzPct val="89473"/>
              <a:buFont typeface="Wingdings"/>
              <a:buChar char=""/>
              <a:tabLst>
                <a:tab pos="862965" algn="l"/>
              </a:tabLst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put</a:t>
            </a:r>
            <a:r>
              <a:rPr sz="19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page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itself</a:t>
            </a:r>
            <a:r>
              <a:rPr sz="19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(called</a:t>
            </a:r>
            <a:r>
              <a:rPr sz="19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metadata)</a:t>
            </a:r>
            <a:endParaRPr sz="1900">
              <a:latin typeface="Calibri"/>
              <a:cs typeface="Calibri"/>
            </a:endParaRPr>
          </a:p>
          <a:p>
            <a:pPr marL="862965" marR="294640" lvl="1" indent="-393700">
              <a:spcBef>
                <a:spcPts val="459"/>
              </a:spcBef>
              <a:buSzPct val="89473"/>
              <a:buFont typeface="Wingdings"/>
              <a:buChar char=""/>
              <a:tabLst>
                <a:tab pos="862965" algn="l"/>
              </a:tabLst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connect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other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resources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scripts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files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part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page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endParaRPr sz="1900">
              <a:latin typeface="Calibri"/>
              <a:cs typeface="Calibri"/>
            </a:endParaRPr>
          </a:p>
          <a:p>
            <a:pPr marL="354965" indent="-342265">
              <a:spcBef>
                <a:spcPts val="390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important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your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&lt;head&gt;</a:t>
            </a:r>
            <a:r>
              <a:rPr sz="20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tags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always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first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tags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after</a:t>
            </a:r>
            <a:endParaRPr sz="2000">
              <a:latin typeface="Calibri"/>
              <a:cs typeface="Calibri"/>
            </a:endParaRPr>
          </a:p>
          <a:p>
            <a:pPr marL="355600"/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&lt;html&gt;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order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browsers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expect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endParaRPr sz="2000">
              <a:latin typeface="Calibri"/>
              <a:cs typeface="Calibri"/>
            </a:endParaRPr>
          </a:p>
          <a:p>
            <a:pPr marL="355600" marR="51435" indent="-342900">
              <a:spcBef>
                <a:spcPts val="565"/>
              </a:spcBef>
              <a:buFont typeface="Wingdings"/>
              <a:buChar char=""/>
              <a:tabLst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Add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meta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tags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inside our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head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title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keywords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description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,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other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details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spcBef>
                <a:spcPts val="459"/>
              </a:spcBef>
              <a:buSzPct val="89473"/>
              <a:buFont typeface="Wingdings"/>
              <a:buChar char=""/>
              <a:tabLst>
                <a:tab pos="862965" algn="l"/>
              </a:tabLst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These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pieces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help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user</a:t>
            </a:r>
            <a:r>
              <a:rPr sz="19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bots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understand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what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page</a:t>
            </a:r>
            <a:endParaRPr sz="1900">
              <a:latin typeface="Calibri"/>
              <a:cs typeface="Calibri"/>
            </a:endParaRPr>
          </a:p>
          <a:p>
            <a:pPr marL="862965">
              <a:spcBef>
                <a:spcPts val="5"/>
              </a:spcBef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6601" y="4495800"/>
            <a:ext cx="5611367" cy="19050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06000" y="6096000"/>
            <a:ext cx="609600" cy="6096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55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spc="-1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70975"/>
            <a:ext cx="10515600" cy="913862"/>
          </a:xfrm>
          <a:prstGeom prst="rect">
            <a:avLst/>
          </a:prstGeom>
        </p:spPr>
        <p:txBody>
          <a:bodyPr vert="horz" wrap="square" lIns="0" tIns="234464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45" dirty="0"/>
              <a:t> </a:t>
            </a:r>
            <a:r>
              <a:rPr spc="-10" dirty="0"/>
              <a:t>attributes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5140" y="1387412"/>
            <a:ext cx="8638540" cy="434911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4965" indent="-342265">
              <a:spcBef>
                <a:spcPts val="68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HTML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elements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compulsory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and/or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optional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B59B0C"/>
                </a:solidFill>
                <a:latin typeface="Calibri"/>
                <a:cs typeface="Calibri"/>
              </a:rPr>
              <a:t>attributes</a:t>
            </a:r>
            <a:endParaRPr sz="2400">
              <a:latin typeface="Calibri"/>
              <a:cs typeface="Calibri"/>
            </a:endParaRPr>
          </a:p>
          <a:p>
            <a:pPr marL="354965" indent="-342265">
              <a:spcBef>
                <a:spcPts val="58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provide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B59B0C"/>
                </a:solidFill>
                <a:latin typeface="Calibri"/>
                <a:cs typeface="Calibri"/>
              </a:rPr>
              <a:t>additional</a:t>
            </a:r>
            <a:r>
              <a:rPr sz="2400" b="1" spc="-45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B59B0C"/>
                </a:solidFill>
                <a:latin typeface="Calibri"/>
                <a:cs typeface="Calibri"/>
              </a:rPr>
              <a:t>information</a:t>
            </a:r>
            <a:r>
              <a:rPr sz="2400" b="1" spc="-55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HTML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element</a:t>
            </a:r>
            <a:endParaRPr sz="2400">
              <a:latin typeface="Calibri"/>
              <a:cs typeface="Calibri"/>
            </a:endParaRPr>
          </a:p>
          <a:p>
            <a:pPr marL="354965" indent="-342265">
              <a:spcBef>
                <a:spcPts val="57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always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specified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B59B0C"/>
                </a:solidFill>
                <a:latin typeface="Calibri"/>
                <a:cs typeface="Calibri"/>
              </a:rPr>
              <a:t>in</a:t>
            </a:r>
            <a:r>
              <a:rPr sz="2400" b="1" spc="-4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B59B0C"/>
                </a:solidFill>
                <a:latin typeface="Calibri"/>
                <a:cs typeface="Calibri"/>
              </a:rPr>
              <a:t>the</a:t>
            </a:r>
            <a:r>
              <a:rPr sz="2400" b="1" spc="-25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B59B0C"/>
                </a:solidFill>
                <a:latin typeface="Calibri"/>
                <a:cs typeface="Calibri"/>
              </a:rPr>
              <a:t>start</a:t>
            </a:r>
            <a:r>
              <a:rPr sz="2400" b="1" spc="-3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B59B0C"/>
                </a:solidFill>
                <a:latin typeface="Calibri"/>
                <a:cs typeface="Calibri"/>
              </a:rPr>
              <a:t>tag</a:t>
            </a:r>
            <a:endParaRPr sz="2400">
              <a:latin typeface="Calibri"/>
              <a:cs typeface="Calibri"/>
            </a:endParaRPr>
          </a:p>
          <a:p>
            <a:pPr marL="354965" indent="-342265">
              <a:spcBef>
                <a:spcPts val="58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How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specified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name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+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value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):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spcBef>
                <a:spcPts val="42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name="value"</a:t>
            </a:r>
            <a:r>
              <a:rPr sz="2000" spc="-7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name='value'</a:t>
            </a:r>
            <a:endParaRPr sz="2000">
              <a:latin typeface="Courier New"/>
              <a:cs typeface="Courier New"/>
            </a:endParaRPr>
          </a:p>
          <a:p>
            <a:pPr marL="862965" lvl="1" indent="-393065"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name=value</a:t>
            </a:r>
            <a:r>
              <a:rPr sz="2000" spc="-7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allowed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does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contain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space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endParaRPr sz="2000">
              <a:latin typeface="Calibri"/>
              <a:cs typeface="Calibri"/>
            </a:endParaRPr>
          </a:p>
          <a:p>
            <a:pPr marL="862965">
              <a:spcBef>
                <a:spcPts val="8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"'`=&lt;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&gt;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spcBef>
                <a:spcPts val="484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quotes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identify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what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belongs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endParaRPr sz="2000">
              <a:latin typeface="Calibri"/>
              <a:cs typeface="Calibri"/>
            </a:endParaRPr>
          </a:p>
          <a:p>
            <a:pPr marL="354965" indent="-342265">
              <a:spcBef>
                <a:spcPts val="54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spcBef>
                <a:spcPts val="42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&lt;html</a:t>
            </a:r>
            <a:r>
              <a:rPr sz="20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lang="en"&gt;</a:t>
            </a:r>
            <a:r>
              <a:rPr sz="2000" spc="-7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lang</a:t>
            </a:r>
            <a:r>
              <a:rPr sz="2000" spc="-7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defines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used)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spcBef>
                <a:spcPts val="484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&lt;meta</a:t>
            </a:r>
            <a:r>
              <a:rPr sz="2000" spc="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charset="UTF-</a:t>
            </a:r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8"&gt;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0" y="6096000"/>
            <a:ext cx="609600" cy="609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56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spc="-1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70975"/>
            <a:ext cx="10515600" cy="913862"/>
          </a:xfrm>
          <a:prstGeom prst="rect">
            <a:avLst/>
          </a:prstGeom>
        </p:spPr>
        <p:txBody>
          <a:bodyPr vert="horz" wrap="square" lIns="0" tIns="234464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45" dirty="0"/>
              <a:t> </a:t>
            </a:r>
            <a:r>
              <a:rPr spc="-10" dirty="0"/>
              <a:t>facts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5140" y="2046987"/>
            <a:ext cx="8249284" cy="3910329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4965" indent="-342265">
              <a:spcBef>
                <a:spcPts val="60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B59B0C"/>
                </a:solidFill>
                <a:latin typeface="Calibri"/>
                <a:cs typeface="Calibri"/>
              </a:rPr>
              <a:t>Comments</a:t>
            </a:r>
            <a:r>
              <a:rPr sz="2400" spc="-45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B59B0C"/>
                </a:solidFill>
                <a:latin typeface="Calibri"/>
                <a:cs typeface="Calibri"/>
              </a:rPr>
              <a:t>in</a:t>
            </a:r>
            <a:r>
              <a:rPr sz="2400" spc="-20" dirty="0">
                <a:solidFill>
                  <a:srgbClr val="B59B0C"/>
                </a:solidFill>
                <a:latin typeface="Calibri"/>
                <a:cs typeface="Calibri"/>
              </a:rPr>
              <a:t> HTML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spcBef>
                <a:spcPts val="42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&lt;!-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-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Comments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are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here.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--</a:t>
            </a:r>
            <a:r>
              <a:rPr sz="2000" spc="-50" dirty="0">
                <a:solidFill>
                  <a:srgbClr val="404040"/>
                </a:solidFill>
                <a:latin typeface="Courier New"/>
                <a:cs typeface="Courier New"/>
              </a:rPr>
              <a:t>&gt;</a:t>
            </a:r>
            <a:endParaRPr sz="2000">
              <a:latin typeface="Courier New"/>
              <a:cs typeface="Courier New"/>
            </a:endParaRPr>
          </a:p>
          <a:p>
            <a:pPr marL="355600" marR="5080" indent="-342900">
              <a:spcBef>
                <a:spcPts val="63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file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extension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HTML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document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either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“htm”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or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“html”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spcBef>
                <a:spcPts val="50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differences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apart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fact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host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servers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expect</a:t>
            </a:r>
            <a:endParaRPr sz="2000">
              <a:latin typeface="Calibri"/>
              <a:cs typeface="Calibri"/>
            </a:endParaRPr>
          </a:p>
          <a:p>
            <a:pPr marL="862965"/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index.html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index.htm</a:t>
            </a:r>
            <a:endParaRPr sz="2000">
              <a:latin typeface="Calibri"/>
              <a:cs typeface="Calibri"/>
            </a:endParaRPr>
          </a:p>
          <a:p>
            <a:pPr marL="354965" indent="-342265">
              <a:spcBef>
                <a:spcPts val="55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HTML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case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insensitive</a:t>
            </a:r>
            <a:endParaRPr sz="2400">
              <a:latin typeface="Calibri"/>
              <a:cs typeface="Calibri"/>
            </a:endParaRPr>
          </a:p>
          <a:p>
            <a:pPr marL="355600" marR="200025" indent="-342900">
              <a:spcBef>
                <a:spcPts val="57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HTML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code,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continuous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spaces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count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one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space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line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breaks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treated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spaces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spcBef>
                <a:spcPts val="509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spaces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(recall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&amp;nbsp;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0" y="6096000"/>
            <a:ext cx="609600" cy="609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57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spc="-1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70975"/>
            <a:ext cx="10515600" cy="913862"/>
          </a:xfrm>
          <a:prstGeom prst="rect">
            <a:avLst/>
          </a:prstGeom>
        </p:spPr>
        <p:txBody>
          <a:bodyPr vert="horz" wrap="square" lIns="0" tIns="234464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Header,</a:t>
            </a:r>
            <a:r>
              <a:rPr spc="-30" dirty="0"/>
              <a:t> </a:t>
            </a:r>
            <a:r>
              <a:rPr spc="-10" dirty="0"/>
              <a:t>Footer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362200" y="1825625"/>
            <a:ext cx="10515600" cy="4902624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3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/>
              <a:t>The</a:t>
            </a:r>
            <a:r>
              <a:rPr spc="-30" dirty="0"/>
              <a:t> </a:t>
            </a:r>
            <a:r>
              <a:rPr dirty="0"/>
              <a:t>header</a:t>
            </a:r>
            <a:r>
              <a:rPr spc="-4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footer</a:t>
            </a:r>
            <a:r>
              <a:rPr spc="-30" dirty="0"/>
              <a:t> </a:t>
            </a:r>
            <a:r>
              <a:rPr dirty="0"/>
              <a:t>tags</a:t>
            </a:r>
            <a:r>
              <a:rPr spc="-30" dirty="0"/>
              <a:t> </a:t>
            </a:r>
            <a:r>
              <a:rPr dirty="0"/>
              <a:t>are</a:t>
            </a:r>
            <a:r>
              <a:rPr spc="-40" dirty="0"/>
              <a:t> </a:t>
            </a:r>
            <a:r>
              <a:rPr dirty="0"/>
              <a:t>new</a:t>
            </a:r>
            <a:r>
              <a:rPr spc="-40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spc="-10" dirty="0"/>
              <a:t>HTML5.</a:t>
            </a:r>
          </a:p>
          <a:p>
            <a:pPr marL="355600" marR="734060" indent="-342900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/>
              <a:t>They</a:t>
            </a:r>
            <a:r>
              <a:rPr spc="-15" dirty="0"/>
              <a:t> </a:t>
            </a:r>
            <a:r>
              <a:rPr dirty="0"/>
              <a:t>were</a:t>
            </a:r>
            <a:r>
              <a:rPr spc="-15" dirty="0"/>
              <a:t> </a:t>
            </a:r>
            <a:r>
              <a:rPr dirty="0"/>
              <a:t>added</a:t>
            </a:r>
            <a:r>
              <a:rPr spc="-35" dirty="0"/>
              <a:t> </a:t>
            </a:r>
            <a:r>
              <a:rPr dirty="0"/>
              <a:t>due</a:t>
            </a:r>
            <a:r>
              <a:rPr spc="-35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volume</a:t>
            </a:r>
            <a:r>
              <a:rPr spc="-3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sites</a:t>
            </a:r>
            <a:r>
              <a:rPr spc="-25" dirty="0"/>
              <a:t> </a:t>
            </a:r>
            <a:r>
              <a:rPr dirty="0"/>
              <a:t>that</a:t>
            </a:r>
            <a:r>
              <a:rPr spc="-35" dirty="0"/>
              <a:t> </a:t>
            </a:r>
            <a:r>
              <a:rPr dirty="0"/>
              <a:t>define</a:t>
            </a:r>
            <a:r>
              <a:rPr spc="-30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top</a:t>
            </a:r>
            <a:r>
              <a:rPr spc="-30" dirty="0"/>
              <a:t> </a:t>
            </a:r>
            <a:r>
              <a:rPr spc="-25" dirty="0"/>
              <a:t>and </a:t>
            </a:r>
            <a:r>
              <a:rPr dirty="0"/>
              <a:t>bottom</a:t>
            </a:r>
            <a:r>
              <a:rPr spc="-45" dirty="0"/>
              <a:t> </a:t>
            </a:r>
            <a:r>
              <a:rPr dirty="0"/>
              <a:t>section</a:t>
            </a:r>
            <a:r>
              <a:rPr spc="-60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dirty="0"/>
              <a:t>their</a:t>
            </a:r>
            <a:r>
              <a:rPr spc="-55" dirty="0"/>
              <a:t> </a:t>
            </a:r>
            <a:r>
              <a:rPr spc="-10" dirty="0"/>
              <a:t>pages.</a:t>
            </a:r>
          </a:p>
          <a:p>
            <a:pPr marL="354965" indent="-342265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/>
              <a:t>Allowing</a:t>
            </a:r>
            <a:r>
              <a:rPr spc="-50" dirty="0"/>
              <a:t>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tags</a:t>
            </a:r>
            <a:r>
              <a:rPr spc="-40" dirty="0"/>
              <a:t> </a:t>
            </a:r>
            <a:r>
              <a:rPr dirty="0"/>
              <a:t>makes</a:t>
            </a:r>
            <a:r>
              <a:rPr spc="-20" dirty="0"/>
              <a:t> </a:t>
            </a:r>
            <a:r>
              <a:rPr dirty="0"/>
              <a:t>it</a:t>
            </a:r>
            <a:r>
              <a:rPr spc="-45" dirty="0"/>
              <a:t> </a:t>
            </a:r>
            <a:r>
              <a:rPr dirty="0"/>
              <a:t>easier</a:t>
            </a:r>
            <a:r>
              <a:rPr spc="-3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define</a:t>
            </a:r>
            <a:r>
              <a:rPr spc="-4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find</a:t>
            </a:r>
            <a:r>
              <a:rPr spc="-50" dirty="0"/>
              <a:t> </a:t>
            </a:r>
            <a:r>
              <a:rPr dirty="0"/>
              <a:t>those</a:t>
            </a:r>
            <a:r>
              <a:rPr spc="-20" dirty="0"/>
              <a:t> </a:t>
            </a:r>
            <a:r>
              <a:rPr dirty="0"/>
              <a:t>parts</a:t>
            </a:r>
            <a:r>
              <a:rPr spc="-4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25" dirty="0"/>
              <a:t>the</a:t>
            </a:r>
          </a:p>
          <a:p>
            <a:pPr marL="355600">
              <a:lnSpc>
                <a:spcPct val="100000"/>
              </a:lnSpc>
            </a:pPr>
            <a:r>
              <a:rPr spc="-10" dirty="0"/>
              <a:t>layout.</a:t>
            </a:r>
          </a:p>
          <a:p>
            <a:pPr marL="354965" indent="-342265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/>
              <a:t>The</a:t>
            </a:r>
            <a:r>
              <a:rPr spc="-35" dirty="0"/>
              <a:t> </a:t>
            </a:r>
            <a:r>
              <a:rPr dirty="0"/>
              <a:t>header</a:t>
            </a:r>
            <a:r>
              <a:rPr spc="-45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footer</a:t>
            </a:r>
            <a:r>
              <a:rPr spc="-30" dirty="0"/>
              <a:t> </a:t>
            </a:r>
            <a:r>
              <a:rPr dirty="0"/>
              <a:t>should</a:t>
            </a:r>
            <a:r>
              <a:rPr spc="-65" dirty="0"/>
              <a:t> </a:t>
            </a:r>
            <a:r>
              <a:rPr dirty="0"/>
              <a:t>be</a:t>
            </a:r>
            <a:r>
              <a:rPr spc="-45" dirty="0"/>
              <a:t> </a:t>
            </a:r>
            <a:r>
              <a:rPr dirty="0"/>
              <a:t>nested</a:t>
            </a:r>
            <a:r>
              <a:rPr spc="-35" dirty="0"/>
              <a:t> </a:t>
            </a:r>
            <a:r>
              <a:rPr dirty="0"/>
              <a:t>within</a:t>
            </a:r>
            <a:r>
              <a:rPr spc="-45" dirty="0"/>
              <a:t> </a:t>
            </a:r>
            <a:r>
              <a:rPr dirty="0"/>
              <a:t>your</a:t>
            </a:r>
            <a:r>
              <a:rPr spc="-45" dirty="0"/>
              <a:t> </a:t>
            </a:r>
            <a:r>
              <a:rPr dirty="0"/>
              <a:t>body</a:t>
            </a:r>
            <a:r>
              <a:rPr spc="-35" dirty="0"/>
              <a:t> </a:t>
            </a:r>
            <a:r>
              <a:rPr spc="-20" dirty="0"/>
              <a:t>tags</a:t>
            </a:r>
          </a:p>
          <a:p>
            <a:pPr marL="354965" indent="-342265">
              <a:lnSpc>
                <a:spcPct val="100000"/>
              </a:lnSpc>
              <a:spcBef>
                <a:spcPts val="525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/>
              <a:t>For</a:t>
            </a:r>
            <a:r>
              <a:rPr spc="-30" dirty="0"/>
              <a:t> </a:t>
            </a:r>
            <a:r>
              <a:rPr dirty="0"/>
              <a:t>our</a:t>
            </a:r>
            <a:r>
              <a:rPr spc="-30" dirty="0"/>
              <a:t> </a:t>
            </a:r>
            <a:r>
              <a:rPr dirty="0"/>
              <a:t>example,</a:t>
            </a:r>
            <a:r>
              <a:rPr spc="-10" dirty="0"/>
              <a:t> </a:t>
            </a:r>
            <a:r>
              <a:rPr dirty="0"/>
              <a:t>we</a:t>
            </a:r>
            <a:r>
              <a:rPr spc="-10" dirty="0"/>
              <a:t> </a:t>
            </a:r>
            <a:r>
              <a:rPr dirty="0"/>
              <a:t>will</a:t>
            </a:r>
            <a:r>
              <a:rPr spc="-25" dirty="0"/>
              <a:t> </a:t>
            </a:r>
            <a:r>
              <a:rPr dirty="0"/>
              <a:t>put</a:t>
            </a:r>
            <a:r>
              <a:rPr spc="-3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screen</a:t>
            </a:r>
            <a:r>
              <a:rPr spc="-30" dirty="0"/>
              <a:t> </a:t>
            </a:r>
            <a:r>
              <a:rPr dirty="0"/>
              <a:t>title</a:t>
            </a:r>
            <a:r>
              <a:rPr spc="-10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our</a:t>
            </a:r>
            <a:r>
              <a:rPr spc="-30" dirty="0"/>
              <a:t> </a:t>
            </a:r>
            <a:r>
              <a:rPr dirty="0"/>
              <a:t>header</a:t>
            </a:r>
            <a:r>
              <a:rPr spc="-3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spc="-10" dirty="0"/>
              <a:t>copyright</a:t>
            </a:r>
          </a:p>
          <a:p>
            <a:pPr marL="355600">
              <a:lnSpc>
                <a:spcPct val="100000"/>
              </a:lnSpc>
            </a:pPr>
            <a:r>
              <a:rPr dirty="0"/>
              <a:t>in</a:t>
            </a:r>
            <a:r>
              <a:rPr spc="-20" dirty="0"/>
              <a:t> </a:t>
            </a:r>
            <a:r>
              <a:rPr dirty="0"/>
              <a:t>our </a:t>
            </a:r>
            <a:r>
              <a:rPr spc="-10" dirty="0"/>
              <a:t>footer: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0" y="4267200"/>
            <a:ext cx="3922776" cy="19918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06000" y="6096000"/>
            <a:ext cx="609600" cy="6096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58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spc="-1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80208"/>
            <a:ext cx="10515600" cy="895396"/>
          </a:xfrm>
          <a:prstGeom prst="rect">
            <a:avLst/>
          </a:prstGeom>
        </p:spPr>
        <p:txBody>
          <a:bodyPr vert="horz" wrap="square" lIns="0" tIns="216176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65" dirty="0"/>
              <a:t> </a:t>
            </a:r>
            <a:r>
              <a:rPr dirty="0"/>
              <a:t>tags:</a:t>
            </a:r>
            <a:r>
              <a:rPr spc="-40" dirty="0"/>
              <a:t> </a:t>
            </a:r>
            <a:r>
              <a:rPr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/>
              </a:rPr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5141" y="1477613"/>
            <a:ext cx="5977255" cy="284162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4965" indent="-342265">
              <a:spcBef>
                <a:spcPts val="57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rdered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u="sng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l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ist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spcBef>
                <a:spcPts val="40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&lt;ol&gt;</a:t>
            </a:r>
            <a:endParaRPr sz="2000">
              <a:latin typeface="Courier New"/>
              <a:cs typeface="Courier New"/>
            </a:endParaRPr>
          </a:p>
          <a:p>
            <a:pPr marL="1472565"/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&lt;li&gt;Item</a:t>
            </a:r>
            <a:r>
              <a:rPr sz="20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1&lt;/li&gt;</a:t>
            </a:r>
            <a:endParaRPr sz="2000">
              <a:latin typeface="Courier New"/>
              <a:cs typeface="Courier New"/>
            </a:endParaRPr>
          </a:p>
          <a:p>
            <a:pPr marL="1472565"/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&lt;li&gt;Item</a:t>
            </a:r>
            <a:r>
              <a:rPr sz="20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2&lt;/li&gt;</a:t>
            </a:r>
            <a:endParaRPr sz="2000">
              <a:latin typeface="Courier New"/>
              <a:cs typeface="Courier New"/>
            </a:endParaRPr>
          </a:p>
          <a:p>
            <a:pPr marL="1472565"/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862965"/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&lt;/ol&gt;</a:t>
            </a:r>
            <a:endParaRPr sz="2000">
              <a:latin typeface="Courier New"/>
              <a:cs typeface="Courier New"/>
            </a:endParaRPr>
          </a:p>
          <a:p>
            <a:pPr marL="862965" lvl="1" indent="-393065">
              <a:spcBef>
                <a:spcPts val="50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li</a:t>
            </a:r>
            <a:r>
              <a:rPr sz="2000" spc="-7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ist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u="sng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i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tem</a:t>
            </a:r>
            <a:endParaRPr sz="2000">
              <a:latin typeface="Calibri"/>
              <a:cs typeface="Calibri"/>
            </a:endParaRPr>
          </a:p>
          <a:p>
            <a:pPr marL="354965" indent="-342265">
              <a:spcBef>
                <a:spcPts val="630"/>
              </a:spcBef>
              <a:buClr>
                <a:srgbClr val="404040"/>
              </a:buClr>
              <a:buFont typeface="Wingdings"/>
              <a:buChar char=""/>
              <a:tabLst>
                <a:tab pos="354965" algn="l"/>
              </a:tabLst>
            </a:pPr>
            <a:r>
              <a:rPr sz="2400"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3"/>
              </a:rPr>
              <a:t>https://www.w3schools.com/tags/tag_ol.asp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06000" y="6096000"/>
            <a:ext cx="609600" cy="609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59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spc="-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7566" y="2082546"/>
            <a:ext cx="3892550" cy="93980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Introduction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6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spc="-1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80208"/>
            <a:ext cx="10515600" cy="895396"/>
          </a:xfrm>
          <a:prstGeom prst="rect">
            <a:avLst/>
          </a:prstGeom>
        </p:spPr>
        <p:txBody>
          <a:bodyPr vert="horz" wrap="square" lIns="0" tIns="216176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65" dirty="0"/>
              <a:t> </a:t>
            </a:r>
            <a:r>
              <a:rPr dirty="0"/>
              <a:t>tags:</a:t>
            </a:r>
            <a:r>
              <a:rPr spc="-40" dirty="0"/>
              <a:t> </a:t>
            </a:r>
            <a:r>
              <a:rPr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/>
              </a:rPr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5141" y="1477613"/>
            <a:ext cx="7851775" cy="245935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4965" indent="-342265">
              <a:spcBef>
                <a:spcPts val="57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nordered</a:t>
            </a:r>
            <a:r>
              <a:rPr sz="24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u="sng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l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ist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spcBef>
                <a:spcPts val="40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&lt;ul&gt;</a:t>
            </a:r>
            <a:endParaRPr sz="2000">
              <a:latin typeface="Courier New"/>
              <a:cs typeface="Courier New"/>
            </a:endParaRPr>
          </a:p>
          <a:p>
            <a:pPr marL="1472565"/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&lt;li&gt;Item</a:t>
            </a:r>
            <a:r>
              <a:rPr sz="20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1&lt;/li&gt;</a:t>
            </a:r>
            <a:endParaRPr sz="2000">
              <a:latin typeface="Courier New"/>
              <a:cs typeface="Courier New"/>
            </a:endParaRPr>
          </a:p>
          <a:p>
            <a:pPr marL="1472565"/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&lt;li&gt;Item</a:t>
            </a:r>
            <a:r>
              <a:rPr sz="20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2&lt;/li&gt;</a:t>
            </a:r>
            <a:endParaRPr sz="2000">
              <a:latin typeface="Courier New"/>
              <a:cs typeface="Courier New"/>
            </a:endParaRPr>
          </a:p>
          <a:p>
            <a:pPr marL="862965"/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862965"/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&lt;/ul&gt;</a:t>
            </a:r>
            <a:endParaRPr sz="2000">
              <a:latin typeface="Courier New"/>
              <a:cs typeface="Courier New"/>
            </a:endParaRPr>
          </a:p>
          <a:p>
            <a:pPr marL="354965" indent="-342265">
              <a:spcBef>
                <a:spcPts val="525"/>
              </a:spcBef>
              <a:buClr>
                <a:srgbClr val="404040"/>
              </a:buClr>
              <a:buFont typeface="Wingdings"/>
              <a:buChar char=""/>
              <a:tabLst>
                <a:tab pos="354965" algn="l"/>
              </a:tabLst>
            </a:pPr>
            <a:r>
              <a:rPr sz="24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ourier New"/>
                <a:cs typeface="Courier New"/>
                <a:hlinkClick r:id="rId3"/>
              </a:rPr>
              <a:t>https://www.w3schools.com/tags/tag_ol.asp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06000" y="6096000"/>
            <a:ext cx="609600" cy="609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60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spc="-1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80208"/>
            <a:ext cx="10515600" cy="895396"/>
          </a:xfrm>
          <a:prstGeom prst="rect">
            <a:avLst/>
          </a:prstGeom>
        </p:spPr>
        <p:txBody>
          <a:bodyPr vert="horz" wrap="square" lIns="0" tIns="216176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65" dirty="0"/>
              <a:t> </a:t>
            </a:r>
            <a:r>
              <a:rPr dirty="0"/>
              <a:t>tags:</a:t>
            </a:r>
            <a:r>
              <a:rPr spc="-40" dirty="0"/>
              <a:t> </a:t>
            </a:r>
            <a:r>
              <a:rPr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/>
              </a:rPr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5141" y="1477613"/>
            <a:ext cx="7851775" cy="306895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4965" indent="-342265">
              <a:spcBef>
                <a:spcPts val="57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escription</a:t>
            </a:r>
            <a:r>
              <a:rPr sz="24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u="sng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l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ist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spcBef>
                <a:spcPts val="40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&lt;dl&gt;</a:t>
            </a:r>
            <a:endParaRPr sz="2000">
              <a:latin typeface="Courier New"/>
              <a:cs typeface="Courier New"/>
            </a:endParaRPr>
          </a:p>
          <a:p>
            <a:pPr marL="1231900">
              <a:spcBef>
                <a:spcPts val="480"/>
              </a:spcBef>
            </a:pP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&lt;dt&gt;item1&lt;/dt&gt;</a:t>
            </a:r>
            <a:endParaRPr sz="2000">
              <a:latin typeface="Courier New"/>
              <a:cs typeface="Courier New"/>
            </a:endParaRPr>
          </a:p>
          <a:p>
            <a:pPr marL="1841500">
              <a:spcBef>
                <a:spcPts val="480"/>
              </a:spcBef>
            </a:pP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&lt;dd&gt;dscrp1&lt;/dd&gt;</a:t>
            </a:r>
            <a:endParaRPr sz="2000">
              <a:latin typeface="Courier New"/>
              <a:cs typeface="Courier New"/>
            </a:endParaRPr>
          </a:p>
          <a:p>
            <a:pPr marL="1231900">
              <a:spcBef>
                <a:spcPts val="480"/>
              </a:spcBef>
            </a:pP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&lt;dt&gt;item2&lt;/dt&gt;</a:t>
            </a:r>
            <a:endParaRPr sz="2000">
              <a:latin typeface="Courier New"/>
              <a:cs typeface="Courier New"/>
            </a:endParaRPr>
          </a:p>
          <a:p>
            <a:pPr marL="1841500">
              <a:spcBef>
                <a:spcPts val="480"/>
              </a:spcBef>
            </a:pP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&lt;dd&gt;dscrp2&lt;/dd&gt;</a:t>
            </a:r>
            <a:endParaRPr sz="2000">
              <a:latin typeface="Courier New"/>
              <a:cs typeface="Courier New"/>
            </a:endParaRPr>
          </a:p>
          <a:p>
            <a:pPr marL="774700">
              <a:spcBef>
                <a:spcPts val="480"/>
              </a:spcBef>
            </a:pP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&lt;/dl&gt;</a:t>
            </a:r>
            <a:endParaRPr sz="2000">
              <a:latin typeface="Courier New"/>
              <a:cs typeface="Courier New"/>
            </a:endParaRPr>
          </a:p>
          <a:p>
            <a:pPr marL="354965" indent="-342265">
              <a:spcBef>
                <a:spcPts val="525"/>
              </a:spcBef>
              <a:buClr>
                <a:srgbClr val="404040"/>
              </a:buClr>
              <a:buFont typeface="Wingdings"/>
              <a:buChar char=""/>
              <a:tabLst>
                <a:tab pos="354965" algn="l"/>
              </a:tabLst>
            </a:pPr>
            <a:r>
              <a:rPr sz="24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ourier New"/>
                <a:cs typeface="Courier New"/>
                <a:hlinkClick r:id="rId3"/>
              </a:rPr>
              <a:t>https://www.w3schools.com/tags/tag_dl.asp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06000" y="6096000"/>
            <a:ext cx="609600" cy="609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61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spc="-1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70975"/>
            <a:ext cx="10515600" cy="913862"/>
          </a:xfrm>
          <a:prstGeom prst="rect">
            <a:avLst/>
          </a:prstGeom>
        </p:spPr>
        <p:txBody>
          <a:bodyPr vert="horz" wrap="square" lIns="0" tIns="234464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5140" y="1232662"/>
            <a:ext cx="8399780" cy="2789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7465" indent="-342900"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Tables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method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formatting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content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your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page,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and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very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similar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concept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spreadsheet</a:t>
            </a:r>
            <a:endParaRPr sz="2400">
              <a:latin typeface="Calibri"/>
              <a:cs typeface="Calibri"/>
            </a:endParaRPr>
          </a:p>
          <a:p>
            <a:pPr marL="355600" marR="283210" indent="-342900">
              <a:spcBef>
                <a:spcPts val="58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create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table,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first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need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define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beginning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end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tags: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spcBef>
                <a:spcPts val="40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&lt;table&gt;&lt;/table&gt;</a:t>
            </a:r>
            <a:endParaRPr sz="2000">
              <a:latin typeface="Courier New"/>
              <a:cs typeface="Courier New"/>
            </a:endParaRPr>
          </a:p>
          <a:p>
            <a:pPr marL="354965" indent="-342265">
              <a:spcBef>
                <a:spcPts val="56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Adding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row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&lt;tr&gt;,</a:t>
            </a:r>
            <a:r>
              <a:rPr sz="24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Add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table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heading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ourier New"/>
                <a:cs typeface="Courier New"/>
              </a:rPr>
              <a:t>&lt;th&gt;</a:t>
            </a:r>
            <a:endParaRPr sz="2400">
              <a:latin typeface="Courier New"/>
              <a:cs typeface="Courier New"/>
            </a:endParaRPr>
          </a:p>
          <a:p>
            <a:pPr marL="354965" indent="-342265">
              <a:spcBef>
                <a:spcPts val="540"/>
              </a:spcBef>
              <a:buClr>
                <a:srgbClr val="404040"/>
              </a:buClr>
              <a:buFont typeface="Wingdings"/>
              <a:buChar char=""/>
              <a:tabLst>
                <a:tab pos="354965" algn="l"/>
              </a:tabLst>
            </a:pPr>
            <a:r>
              <a:rPr sz="24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ourier New"/>
                <a:cs typeface="Courier New"/>
                <a:hlinkClick r:id="rId2"/>
              </a:rPr>
              <a:t>https://www.w3schools.com/tags/tag_table.asp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06000" y="6096000"/>
            <a:ext cx="609600" cy="609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62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spc="-1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0" y="1028700"/>
            <a:ext cx="8648700" cy="76200"/>
          </a:xfrm>
          <a:custGeom>
            <a:avLst/>
            <a:gdLst/>
            <a:ahLst/>
            <a:cxnLst/>
            <a:rect l="l" t="t" r="r" b="b"/>
            <a:pathLst>
              <a:path w="8648700" h="76200">
                <a:moveTo>
                  <a:pt x="8610600" y="0"/>
                </a:moveTo>
                <a:lnTo>
                  <a:pt x="8595752" y="2988"/>
                </a:lnTo>
                <a:lnTo>
                  <a:pt x="8583644" y="11144"/>
                </a:lnTo>
                <a:lnTo>
                  <a:pt x="8575488" y="23252"/>
                </a:lnTo>
                <a:lnTo>
                  <a:pt x="8572500" y="38100"/>
                </a:lnTo>
                <a:lnTo>
                  <a:pt x="8575488" y="52947"/>
                </a:lnTo>
                <a:lnTo>
                  <a:pt x="8583644" y="65055"/>
                </a:lnTo>
                <a:lnTo>
                  <a:pt x="8595752" y="73211"/>
                </a:lnTo>
                <a:lnTo>
                  <a:pt x="8610600" y="76200"/>
                </a:lnTo>
                <a:lnTo>
                  <a:pt x="8625447" y="73211"/>
                </a:lnTo>
                <a:lnTo>
                  <a:pt x="8637555" y="65055"/>
                </a:lnTo>
                <a:lnTo>
                  <a:pt x="8645711" y="52947"/>
                </a:lnTo>
                <a:lnTo>
                  <a:pt x="8647421" y="44450"/>
                </a:lnTo>
                <a:lnTo>
                  <a:pt x="8610600" y="44450"/>
                </a:lnTo>
                <a:lnTo>
                  <a:pt x="8610600" y="31750"/>
                </a:lnTo>
                <a:lnTo>
                  <a:pt x="8647421" y="31750"/>
                </a:lnTo>
                <a:lnTo>
                  <a:pt x="8645711" y="23252"/>
                </a:lnTo>
                <a:lnTo>
                  <a:pt x="8637555" y="11144"/>
                </a:lnTo>
                <a:lnTo>
                  <a:pt x="8625447" y="2988"/>
                </a:lnTo>
                <a:lnTo>
                  <a:pt x="8610600" y="0"/>
                </a:lnTo>
                <a:close/>
              </a:path>
              <a:path w="8648700" h="76200">
                <a:moveTo>
                  <a:pt x="85737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573778" y="44450"/>
                </a:lnTo>
                <a:lnTo>
                  <a:pt x="8572500" y="38100"/>
                </a:lnTo>
                <a:lnTo>
                  <a:pt x="8573778" y="31750"/>
                </a:lnTo>
                <a:close/>
              </a:path>
              <a:path w="8648700" h="76200">
                <a:moveTo>
                  <a:pt x="8647421" y="31750"/>
                </a:moveTo>
                <a:lnTo>
                  <a:pt x="8610600" y="31750"/>
                </a:lnTo>
                <a:lnTo>
                  <a:pt x="8610600" y="44450"/>
                </a:lnTo>
                <a:lnTo>
                  <a:pt x="8647421" y="44450"/>
                </a:lnTo>
                <a:lnTo>
                  <a:pt x="8648700" y="38100"/>
                </a:lnTo>
                <a:lnTo>
                  <a:pt x="8647421" y="31750"/>
                </a:lnTo>
                <a:close/>
              </a:path>
            </a:pathLst>
          </a:custGeom>
          <a:solidFill>
            <a:srgbClr val="B59B0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1344167"/>
            <a:ext cx="8763000" cy="493014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63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spc="-1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70975"/>
            <a:ext cx="10515600" cy="913862"/>
          </a:xfrm>
          <a:prstGeom prst="rect">
            <a:avLst/>
          </a:prstGeom>
        </p:spPr>
        <p:txBody>
          <a:bodyPr vert="horz" wrap="square" lIns="0" tIns="234464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30" dirty="0"/>
              <a:t> </a:t>
            </a:r>
            <a:r>
              <a:rPr dirty="0"/>
              <a:t>tag: </a:t>
            </a:r>
            <a:r>
              <a:rPr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/>
              </a:rPr>
              <a:t>&lt;iframe&gt;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5140" y="1553326"/>
            <a:ext cx="8595360" cy="422338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4965" indent="-342265">
              <a:spcBef>
                <a:spcPts val="484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Basic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syntax</a:t>
            </a:r>
            <a:endParaRPr sz="2000">
              <a:latin typeface="Calibri"/>
              <a:cs typeface="Calibri"/>
            </a:endParaRPr>
          </a:p>
          <a:p>
            <a:pPr marL="862965" marR="901065" lvl="1" indent="-393700">
              <a:spcBef>
                <a:spcPts val="345"/>
              </a:spcBef>
              <a:buSzPct val="88888"/>
              <a:buFont typeface="Wingdings"/>
              <a:buChar char=""/>
              <a:tabLst>
                <a:tab pos="862965" algn="l"/>
              </a:tabLst>
            </a:pPr>
            <a:r>
              <a:rPr dirty="0">
                <a:solidFill>
                  <a:srgbClr val="404040"/>
                </a:solidFill>
                <a:latin typeface="Courier New"/>
                <a:cs typeface="Courier New"/>
              </a:rPr>
              <a:t>&lt;iframe</a:t>
            </a:r>
            <a:r>
              <a:rPr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404040"/>
                </a:solidFill>
                <a:latin typeface="Courier New"/>
                <a:cs typeface="Courier New"/>
              </a:rPr>
              <a:t>src="..."</a:t>
            </a:r>
            <a:r>
              <a:rPr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404040"/>
                </a:solidFill>
                <a:latin typeface="Courier New"/>
                <a:cs typeface="Courier New"/>
              </a:rPr>
              <a:t>...&gt;text</a:t>
            </a:r>
            <a:r>
              <a:rPr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404040"/>
                </a:solidFill>
                <a:latin typeface="Courier New"/>
                <a:cs typeface="Courier New"/>
              </a:rPr>
              <a:t>for</a:t>
            </a:r>
            <a:r>
              <a:rPr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404040"/>
                </a:solidFill>
                <a:latin typeface="Courier New"/>
                <a:cs typeface="Courier New"/>
              </a:rPr>
              <a:t>web</a:t>
            </a:r>
            <a:r>
              <a:rPr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404040"/>
                </a:solidFill>
                <a:latin typeface="Courier New"/>
                <a:cs typeface="Courier New"/>
              </a:rPr>
              <a:t>browser</a:t>
            </a:r>
            <a:r>
              <a:rPr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404040"/>
                </a:solidFill>
                <a:latin typeface="Courier New"/>
                <a:cs typeface="Courier New"/>
              </a:rPr>
              <a:t>without </a:t>
            </a:r>
            <a:r>
              <a:rPr dirty="0">
                <a:solidFill>
                  <a:srgbClr val="404040"/>
                </a:solidFill>
                <a:latin typeface="Courier New"/>
                <a:cs typeface="Courier New"/>
              </a:rPr>
              <a:t>iframe</a:t>
            </a:r>
            <a:r>
              <a:rPr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404040"/>
                </a:solidFill>
                <a:latin typeface="Courier New"/>
                <a:cs typeface="Courier New"/>
              </a:rPr>
              <a:t>support&lt;/iframe&gt;</a:t>
            </a:r>
            <a:endParaRPr>
              <a:latin typeface="Courier New"/>
              <a:cs typeface="Courier New"/>
            </a:endParaRPr>
          </a:p>
          <a:p>
            <a:pPr marL="354965" indent="-342265">
              <a:spcBef>
                <a:spcPts val="565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HTML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tag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allows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display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another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HTML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document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inline</a:t>
            </a:r>
            <a:endParaRPr sz="2000">
              <a:latin typeface="Calibri"/>
              <a:cs typeface="Calibri"/>
            </a:endParaRPr>
          </a:p>
          <a:p>
            <a:pPr marL="355600">
              <a:spcBef>
                <a:spcPts val="5"/>
              </a:spcBef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(embedded)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frame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54965" indent="-342265">
              <a:spcBef>
                <a:spcPts val="480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commonly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spcBef>
                <a:spcPts val="395"/>
              </a:spcBef>
              <a:buClr>
                <a:srgbClr val="404040"/>
              </a:buClr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ourier New"/>
                <a:cs typeface="Courier New"/>
                <a:hlinkClick r:id="rId3"/>
              </a:rPr>
              <a:t>src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URL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embedded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HTML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document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spcBef>
                <a:spcPts val="480"/>
              </a:spcBef>
              <a:buClr>
                <a:srgbClr val="404040"/>
              </a:buClr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ourier New"/>
                <a:cs typeface="Courier New"/>
                <a:hlinkClick r:id="rId4"/>
              </a:rPr>
              <a:t>name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iframe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(which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target</a:t>
            </a:r>
            <a:r>
              <a:rPr sz="2000" spc="-7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attribute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  <a:p>
            <a:pPr marL="862965">
              <a:spcBef>
                <a:spcPts val="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&lt;a&gt;</a:t>
            </a:r>
            <a:r>
              <a:rPr sz="2000" spc="-7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element)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spcBef>
                <a:spcPts val="480"/>
              </a:spcBef>
              <a:buClr>
                <a:srgbClr val="404040"/>
              </a:buClr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ourier New"/>
                <a:cs typeface="Courier New"/>
                <a:hlinkClick r:id="rId5"/>
              </a:rPr>
              <a:t>width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ourier New"/>
                <a:cs typeface="Courier New"/>
                <a:hlinkClick r:id="rId6"/>
              </a:rPr>
              <a:t>height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width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height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spcBef>
                <a:spcPts val="480"/>
              </a:spcBef>
              <a:buClr>
                <a:srgbClr val="404040"/>
              </a:buClr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ourier New"/>
                <a:cs typeface="Courier New"/>
                <a:hlinkClick r:id="rId7"/>
              </a:rPr>
              <a:t>frameborder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size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iframe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border</a:t>
            </a:r>
            <a:endParaRPr sz="2000">
              <a:latin typeface="Calibri"/>
              <a:cs typeface="Calibri"/>
            </a:endParaRPr>
          </a:p>
          <a:p>
            <a:pPr marL="354965" indent="-342265">
              <a:spcBef>
                <a:spcPts val="630"/>
              </a:spcBef>
              <a:buClr>
                <a:srgbClr val="404040"/>
              </a:buClr>
              <a:buFont typeface="Wingdings"/>
              <a:buChar char=""/>
              <a:tabLst>
                <a:tab pos="354965" algn="l"/>
              </a:tabLst>
            </a:pPr>
            <a:r>
              <a:rPr sz="2400"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8"/>
              </a:rPr>
              <a:t>https://www.w3schools.com/tags/tag_iframe.asp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906000" y="6096000"/>
            <a:ext cx="609600" cy="609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64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spc="-1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6289" y="2082546"/>
            <a:ext cx="4519930" cy="93980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End of</a:t>
            </a:r>
            <a:r>
              <a:rPr sz="6000" spc="-10" dirty="0"/>
              <a:t> </a:t>
            </a:r>
            <a:r>
              <a:rPr sz="6000" dirty="0"/>
              <a:t>Week</a:t>
            </a:r>
            <a:r>
              <a:rPr sz="6000" spc="-5" dirty="0"/>
              <a:t> </a:t>
            </a:r>
            <a:r>
              <a:rPr sz="6000" spc="-50" dirty="0"/>
              <a:t>1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65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spc="-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70975"/>
            <a:ext cx="10515600" cy="913862"/>
          </a:xfrm>
          <a:prstGeom prst="rect">
            <a:avLst/>
          </a:prstGeom>
        </p:spPr>
        <p:txBody>
          <a:bodyPr vert="horz" wrap="square" lIns="0" tIns="234464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Today’s</a:t>
            </a:r>
            <a:r>
              <a:rPr spc="-35" dirty="0"/>
              <a:t> </a:t>
            </a:r>
            <a:r>
              <a:rPr spc="-10" dirty="0"/>
              <a:t>outline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7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755141" y="1128941"/>
            <a:ext cx="5727065" cy="514115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4965" indent="-342265">
              <a:spcBef>
                <a:spcPts val="869"/>
              </a:spcBef>
              <a:buFont typeface="Wingdings"/>
              <a:buChar char=""/>
              <a:tabLst>
                <a:tab pos="354965" algn="l"/>
              </a:tabLst>
            </a:pP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3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me</a:t>
            </a:r>
            <a:endParaRPr sz="3200">
              <a:latin typeface="Calibri"/>
              <a:cs typeface="Calibri"/>
            </a:endParaRPr>
          </a:p>
          <a:p>
            <a:pPr marL="354965" indent="-342265">
              <a:spcBef>
                <a:spcPts val="770"/>
              </a:spcBef>
              <a:buFont typeface="Wingdings"/>
              <a:buChar char=""/>
              <a:tabLst>
                <a:tab pos="354965" algn="l"/>
              </a:tabLst>
            </a:pP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Module</a:t>
            </a: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learning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 outcomes</a:t>
            </a:r>
            <a:endParaRPr sz="3200">
              <a:latin typeface="Calibri"/>
              <a:cs typeface="Calibri"/>
            </a:endParaRPr>
          </a:p>
          <a:p>
            <a:pPr marL="354965" indent="-342265">
              <a:spcBef>
                <a:spcPts val="770"/>
              </a:spcBef>
              <a:buFont typeface="Wingdings"/>
              <a:buChar char=""/>
              <a:tabLst>
                <a:tab pos="354965" algn="l"/>
              </a:tabLst>
            </a:pP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Module</a:t>
            </a:r>
            <a:r>
              <a:rPr sz="3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general</a:t>
            </a:r>
            <a:r>
              <a:rPr sz="3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endParaRPr sz="3200">
              <a:latin typeface="Calibri"/>
              <a:cs typeface="Calibri"/>
            </a:endParaRPr>
          </a:p>
          <a:p>
            <a:pPr marL="354965" indent="-342265">
              <a:spcBef>
                <a:spcPts val="770"/>
              </a:spcBef>
              <a:buFont typeface="Wingdings"/>
              <a:buChar char=""/>
              <a:tabLst>
                <a:tab pos="354965" algn="l"/>
              </a:tabLst>
            </a:pP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Module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content</a:t>
            </a:r>
            <a:endParaRPr sz="3200">
              <a:latin typeface="Calibri"/>
              <a:cs typeface="Calibri"/>
            </a:endParaRPr>
          </a:p>
          <a:p>
            <a:pPr marL="354965" indent="-342265">
              <a:spcBef>
                <a:spcPts val="770"/>
              </a:spcBef>
              <a:buFont typeface="Wingdings"/>
              <a:buChar char=""/>
              <a:tabLst>
                <a:tab pos="354965" algn="l"/>
              </a:tabLst>
            </a:pP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Introduction</a:t>
            </a: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3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internet</a:t>
            </a:r>
            <a:r>
              <a:rPr sz="3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systems</a:t>
            </a:r>
            <a:endParaRPr sz="3200">
              <a:latin typeface="Calibri"/>
              <a:cs typeface="Calibri"/>
            </a:endParaRPr>
          </a:p>
          <a:p>
            <a:pPr marL="862965" lvl="1" indent="-393065">
              <a:spcBef>
                <a:spcPts val="690"/>
              </a:spcBef>
              <a:buSzPct val="89285"/>
              <a:buFont typeface="Wingdings"/>
              <a:buChar char=""/>
              <a:tabLst>
                <a:tab pos="862965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Web,</a:t>
            </a:r>
            <a:r>
              <a:rPr sz="2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URL</a:t>
            </a:r>
            <a:endParaRPr sz="2800">
              <a:latin typeface="Calibri"/>
              <a:cs typeface="Calibri"/>
            </a:endParaRPr>
          </a:p>
          <a:p>
            <a:pPr marL="354965" indent="-342265">
              <a:spcBef>
                <a:spcPts val="750"/>
              </a:spcBef>
              <a:buFont typeface="Wingdings"/>
              <a:buChar char=""/>
              <a:tabLst>
                <a:tab pos="354965" algn="l"/>
              </a:tabLst>
            </a:pPr>
            <a:r>
              <a:rPr sz="3200" spc="-20" dirty="0">
                <a:solidFill>
                  <a:srgbClr val="404040"/>
                </a:solidFill>
                <a:latin typeface="Calibri"/>
                <a:cs typeface="Calibri"/>
              </a:rPr>
              <a:t>Front-</a:t>
            </a: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end</a:t>
            </a:r>
            <a:endParaRPr sz="3200">
              <a:latin typeface="Calibri"/>
              <a:cs typeface="Calibri"/>
            </a:endParaRPr>
          </a:p>
          <a:p>
            <a:pPr marL="862965" lvl="1" indent="-393065">
              <a:spcBef>
                <a:spcPts val="690"/>
              </a:spcBef>
              <a:buSzPct val="89285"/>
              <a:buFont typeface="Wingdings"/>
              <a:buChar char=""/>
              <a:tabLst>
                <a:tab pos="862965" algn="l"/>
              </a:tabLst>
            </a:pP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HTML</a:t>
            </a:r>
            <a:endParaRPr sz="2800">
              <a:latin typeface="Calibri"/>
              <a:cs typeface="Calibri"/>
            </a:endParaRPr>
          </a:p>
          <a:p>
            <a:pPr marL="862965" lvl="1" indent="-393065">
              <a:spcBef>
                <a:spcPts val="675"/>
              </a:spcBef>
              <a:buSzPct val="89285"/>
              <a:buFont typeface="Wingdings"/>
              <a:buChar char=""/>
              <a:tabLst>
                <a:tab pos="862965" algn="l"/>
              </a:tabLst>
            </a:pP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Encoding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70975"/>
            <a:ext cx="10515600" cy="913862"/>
          </a:xfrm>
          <a:prstGeom prst="rect">
            <a:avLst/>
          </a:prstGeom>
        </p:spPr>
        <p:txBody>
          <a:bodyPr vert="horz" wrap="square" lIns="0" tIns="234464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Learning</a:t>
            </a:r>
            <a:r>
              <a:rPr spc="-50" dirty="0"/>
              <a:t> </a:t>
            </a:r>
            <a:r>
              <a:rPr dirty="0"/>
              <a:t>outcomes</a:t>
            </a:r>
            <a:r>
              <a:rPr spc="-30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dirty="0"/>
              <a:t>this</a:t>
            </a:r>
            <a:r>
              <a:rPr spc="-45" dirty="0"/>
              <a:t> </a:t>
            </a:r>
            <a:r>
              <a:rPr spc="-10" dirty="0"/>
              <a:t>Section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8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362200" y="1825625"/>
            <a:ext cx="10515600" cy="327461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/>
              <a:t>On</a:t>
            </a:r>
            <a:r>
              <a:rPr sz="2400" spc="-40" dirty="0"/>
              <a:t> </a:t>
            </a:r>
            <a:r>
              <a:rPr sz="2400" dirty="0"/>
              <a:t>successful</a:t>
            </a:r>
            <a:r>
              <a:rPr sz="2400" spc="-45" dirty="0"/>
              <a:t> </a:t>
            </a:r>
            <a:r>
              <a:rPr sz="2400" dirty="0"/>
              <a:t>completion</a:t>
            </a:r>
            <a:r>
              <a:rPr sz="2400" spc="-50" dirty="0"/>
              <a:t> </a:t>
            </a:r>
            <a:r>
              <a:rPr sz="2400" dirty="0"/>
              <a:t>of</a:t>
            </a:r>
            <a:r>
              <a:rPr sz="2400" spc="-40" dirty="0"/>
              <a:t> </a:t>
            </a:r>
            <a:r>
              <a:rPr sz="2400" dirty="0"/>
              <a:t>this</a:t>
            </a:r>
            <a:r>
              <a:rPr sz="2400" spc="-35" dirty="0"/>
              <a:t> </a:t>
            </a:r>
            <a:r>
              <a:rPr sz="2400" dirty="0"/>
              <a:t>module,</a:t>
            </a:r>
            <a:r>
              <a:rPr sz="2400" spc="-50" dirty="0"/>
              <a:t> </a:t>
            </a:r>
            <a:r>
              <a:rPr sz="2400" dirty="0"/>
              <a:t>you</a:t>
            </a:r>
            <a:r>
              <a:rPr sz="2400" spc="-35" dirty="0"/>
              <a:t> </a:t>
            </a:r>
            <a:r>
              <a:rPr sz="2400" dirty="0"/>
              <a:t>will</a:t>
            </a:r>
            <a:r>
              <a:rPr sz="2400" spc="-50" dirty="0"/>
              <a:t> </a:t>
            </a:r>
            <a:r>
              <a:rPr sz="2400" dirty="0"/>
              <a:t>be</a:t>
            </a:r>
            <a:r>
              <a:rPr sz="2400" spc="-30" dirty="0"/>
              <a:t> </a:t>
            </a:r>
            <a:r>
              <a:rPr sz="2400" dirty="0"/>
              <a:t>able</a:t>
            </a:r>
            <a:r>
              <a:rPr sz="2400" spc="-30" dirty="0"/>
              <a:t> </a:t>
            </a:r>
            <a:r>
              <a:rPr sz="2400" spc="-25" dirty="0"/>
              <a:t>to:</a:t>
            </a:r>
            <a:endParaRPr sz="2400"/>
          </a:p>
          <a:p>
            <a:pPr marL="862965" marR="604520" lvl="1" indent="-393700">
              <a:lnSpc>
                <a:spcPct val="100000"/>
              </a:lnSpc>
              <a:spcBef>
                <a:spcPts val="580"/>
              </a:spcBef>
              <a:buSzPct val="89583"/>
              <a:buFont typeface="Wingdings"/>
              <a:buChar char=""/>
              <a:tabLst>
                <a:tab pos="862965" algn="l"/>
              </a:tabLst>
            </a:pPr>
            <a:r>
              <a:rPr spc="-10" dirty="0">
                <a:solidFill>
                  <a:srgbClr val="404040"/>
                </a:solidFill>
                <a:latin typeface="Calibri"/>
                <a:cs typeface="Calibri"/>
              </a:rPr>
              <a:t>Understand</a:t>
            </a:r>
            <a:r>
              <a:rPr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5392"/>
                </a:solidFill>
                <a:latin typeface="Calibri"/>
                <a:cs typeface="Calibri"/>
              </a:rPr>
              <a:t>how</a:t>
            </a:r>
            <a:r>
              <a:rPr b="1" spc="-3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5392"/>
                </a:solidFill>
                <a:latin typeface="Calibri"/>
                <a:cs typeface="Calibri"/>
              </a:rPr>
              <a:t>the</a:t>
            </a:r>
            <a:r>
              <a:rPr b="1" spc="-3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5392"/>
                </a:solidFill>
                <a:latin typeface="Calibri"/>
                <a:cs typeface="Calibri"/>
              </a:rPr>
              <a:t>World</a:t>
            </a:r>
            <a:r>
              <a:rPr b="1" spc="-4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5392"/>
                </a:solidFill>
                <a:latin typeface="Calibri"/>
                <a:cs typeface="Calibri"/>
              </a:rPr>
              <a:t>Wide</a:t>
            </a:r>
            <a:r>
              <a:rPr b="1" spc="-3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5392"/>
                </a:solidFill>
                <a:latin typeface="Calibri"/>
                <a:cs typeface="Calibri"/>
              </a:rPr>
              <a:t>Web</a:t>
            </a:r>
            <a:r>
              <a:rPr b="1" spc="-2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5392"/>
                </a:solidFill>
                <a:latin typeface="Calibri"/>
                <a:cs typeface="Calibri"/>
              </a:rPr>
              <a:t>works</a:t>
            </a:r>
            <a:r>
              <a:rPr b="1" spc="-7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how</a:t>
            </a:r>
            <a:r>
              <a:rPr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pc="-25" dirty="0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relates</a:t>
            </a:r>
            <a:r>
              <a:rPr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wider</a:t>
            </a:r>
            <a:r>
              <a:rPr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context</a:t>
            </a:r>
            <a:r>
              <a:rPr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404040"/>
                </a:solidFill>
                <a:latin typeface="Calibri"/>
                <a:cs typeface="Calibri"/>
              </a:rPr>
              <a:t>Internet.</a:t>
            </a:r>
            <a:endParaRPr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580"/>
              </a:spcBef>
              <a:buSzPct val="89583"/>
              <a:buFont typeface="Wingdings"/>
              <a:buChar char=""/>
              <a:tabLst>
                <a:tab pos="862965" algn="l"/>
              </a:tabLst>
            </a:pPr>
            <a:r>
              <a:rPr spc="-10" dirty="0">
                <a:solidFill>
                  <a:srgbClr val="404040"/>
                </a:solidFill>
                <a:latin typeface="Calibri"/>
                <a:cs typeface="Calibri"/>
              </a:rPr>
              <a:t>Understand</a:t>
            </a:r>
            <a:r>
              <a:rPr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basic</a:t>
            </a:r>
            <a:r>
              <a:rPr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concepts</a:t>
            </a:r>
            <a:r>
              <a:rPr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computer</a:t>
            </a:r>
            <a:r>
              <a:rPr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404040"/>
                </a:solidFill>
                <a:latin typeface="Calibri"/>
                <a:cs typeface="Calibri"/>
              </a:rPr>
              <a:t>networking.</a:t>
            </a:r>
            <a:endParaRPr>
              <a:latin typeface="Calibri"/>
              <a:cs typeface="Calibri"/>
            </a:endParaRPr>
          </a:p>
          <a:p>
            <a:pPr marL="862965" marR="5080" lvl="1" indent="-393700">
              <a:lnSpc>
                <a:spcPct val="100000"/>
              </a:lnSpc>
              <a:spcBef>
                <a:spcPts val="575"/>
              </a:spcBef>
              <a:buSzPct val="89583"/>
              <a:buFont typeface="Wingdings"/>
              <a:buChar char=""/>
              <a:tabLst>
                <a:tab pos="862965" algn="l"/>
                <a:tab pos="7116445" algn="l"/>
              </a:tabLst>
            </a:pP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Demonstrate</a:t>
            </a:r>
            <a:r>
              <a:rPr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404040"/>
                </a:solidFill>
                <a:latin typeface="Calibri"/>
                <a:cs typeface="Calibri"/>
              </a:rPr>
              <a:t>understanding</a:t>
            </a:r>
            <a:r>
              <a:rPr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5392"/>
                </a:solidFill>
                <a:latin typeface="Calibri"/>
                <a:cs typeface="Calibri"/>
              </a:rPr>
              <a:t>key</a:t>
            </a:r>
            <a:r>
              <a:rPr b="1" spc="-3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5392"/>
                </a:solidFill>
                <a:latin typeface="Calibri"/>
                <a:cs typeface="Calibri"/>
              </a:rPr>
              <a:t>Web</a:t>
            </a:r>
            <a:r>
              <a:rPr b="1" spc="-2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5392"/>
                </a:solidFill>
                <a:latin typeface="Calibri"/>
                <a:cs typeface="Calibri"/>
              </a:rPr>
              <a:t>front-</a:t>
            </a:r>
            <a:r>
              <a:rPr b="1" spc="-25" dirty="0">
                <a:solidFill>
                  <a:srgbClr val="005392"/>
                </a:solidFill>
                <a:latin typeface="Calibri"/>
                <a:cs typeface="Calibri"/>
              </a:rPr>
              <a:t>end </a:t>
            </a:r>
            <a:r>
              <a:rPr b="1" dirty="0">
                <a:solidFill>
                  <a:srgbClr val="005392"/>
                </a:solidFill>
                <a:latin typeface="Calibri"/>
                <a:cs typeface="Calibri"/>
              </a:rPr>
              <a:t>(publishing)</a:t>
            </a:r>
            <a:r>
              <a:rPr b="1" spc="-7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5392"/>
                </a:solidFill>
                <a:latin typeface="Calibri"/>
                <a:cs typeface="Calibri"/>
              </a:rPr>
              <a:t>technologies</a:t>
            </a:r>
            <a:r>
              <a:rPr b="1" spc="-8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their</a:t>
            </a:r>
            <a:r>
              <a:rPr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404040"/>
                </a:solidFill>
                <a:latin typeface="Calibri"/>
                <a:cs typeface="Calibri"/>
              </a:rPr>
              <a:t>relationships: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	HTML,</a:t>
            </a:r>
            <a:r>
              <a:rPr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srgbClr val="404040"/>
                </a:solidFill>
                <a:latin typeface="Calibri"/>
                <a:cs typeface="Calibri"/>
              </a:rPr>
              <a:t>CSS,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PHP,</a:t>
            </a:r>
            <a:r>
              <a:rPr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JavaScript,</a:t>
            </a:r>
            <a:r>
              <a:rPr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XML,</a:t>
            </a:r>
            <a:r>
              <a:rPr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404040"/>
                </a:solidFill>
                <a:latin typeface="Calibri"/>
                <a:cs typeface="Calibri"/>
              </a:rPr>
              <a:t>JSON.</a:t>
            </a:r>
            <a:endParaRPr>
              <a:latin typeface="Calibri"/>
              <a:cs typeface="Calibri"/>
            </a:endParaRPr>
          </a:p>
          <a:p>
            <a:pPr marL="1259205" lvl="2" indent="-332105">
              <a:lnSpc>
                <a:spcPct val="100000"/>
              </a:lnSpc>
              <a:spcBef>
                <a:spcPts val="509"/>
              </a:spcBef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b="1" dirty="0">
                <a:solidFill>
                  <a:srgbClr val="005392"/>
                </a:solidFill>
                <a:latin typeface="Calibri"/>
                <a:cs typeface="Calibri"/>
              </a:rPr>
              <a:t>Build</a:t>
            </a:r>
            <a:r>
              <a:rPr b="1" spc="-5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static</a:t>
            </a:r>
            <a:r>
              <a:rPr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simple</a:t>
            </a:r>
            <a:r>
              <a:rPr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dynamic</a:t>
            </a:r>
            <a:r>
              <a:rPr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404040"/>
                </a:solidFill>
                <a:latin typeface="Calibri"/>
                <a:cs typeface="Calibri"/>
              </a:rPr>
              <a:t>pages.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70975"/>
            <a:ext cx="10515600" cy="913862"/>
          </a:xfrm>
          <a:prstGeom prst="rect">
            <a:avLst/>
          </a:prstGeom>
        </p:spPr>
        <p:txBody>
          <a:bodyPr vert="horz" wrap="square" lIns="0" tIns="234464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Module</a:t>
            </a:r>
            <a:r>
              <a:rPr spc="15" dirty="0"/>
              <a:t> </a:t>
            </a:r>
            <a:r>
              <a:rPr spc="-20" dirty="0"/>
              <a:t>follow-</a:t>
            </a:r>
            <a:r>
              <a:rPr spc="-25" dirty="0"/>
              <a:t>ups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9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GB" spc="-10"/>
              <a:t>Web</a:t>
            </a:r>
            <a:r>
              <a:rPr lang="en-GB" spc="-35"/>
              <a:t> </a:t>
            </a:r>
            <a:r>
              <a:rPr lang="en-GB"/>
              <a:t>and</a:t>
            </a:r>
            <a:r>
              <a:rPr lang="en-GB" spc="-25"/>
              <a:t> </a:t>
            </a:r>
            <a:r>
              <a:rPr lang="en-GB" spc="-10"/>
              <a:t>Database</a:t>
            </a:r>
            <a:r>
              <a:rPr lang="en-GB" spc="-20"/>
              <a:t> </a:t>
            </a:r>
            <a:r>
              <a:rPr lang="en-GB" spc="-10"/>
              <a:t>Systems</a:t>
            </a:r>
            <a:r>
              <a:rPr lang="en-GB" spc="-45"/>
              <a:t> </a:t>
            </a:r>
            <a:r>
              <a:rPr lang="en-GB" spc="-10"/>
              <a:t>(COM1025)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755140" y="1165708"/>
            <a:ext cx="6788784" cy="471297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354965" indent="-342265">
              <a:spcBef>
                <a:spcPts val="645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COM1025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was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designed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entry-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level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module</a:t>
            </a:r>
            <a:endParaRPr sz="2200">
              <a:latin typeface="Calibri"/>
              <a:cs typeface="Calibri"/>
            </a:endParaRPr>
          </a:p>
          <a:p>
            <a:pPr marL="862965" lvl="1" indent="-393065">
              <a:spcBef>
                <a:spcPts val="450"/>
              </a:spcBef>
              <a:buSzPct val="88888"/>
              <a:buFont typeface="Wingdings"/>
              <a:buChar char=""/>
              <a:tabLst>
                <a:tab pos="862965" algn="l"/>
              </a:tabLst>
            </a:pP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Cover</a:t>
            </a:r>
            <a:r>
              <a:rPr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many</a:t>
            </a:r>
            <a:r>
              <a:rPr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404040"/>
                </a:solidFill>
                <a:latin typeface="Calibri"/>
                <a:cs typeface="Calibri"/>
              </a:rPr>
              <a:t>topics</a:t>
            </a:r>
            <a:endParaRPr>
              <a:latin typeface="Calibri"/>
              <a:cs typeface="Calibri"/>
            </a:endParaRPr>
          </a:p>
          <a:p>
            <a:pPr marL="1259205" lvl="2" indent="-332105">
              <a:spcBef>
                <a:spcPts val="365"/>
              </a:spcBef>
              <a:buSzPct val="78571"/>
              <a:buFont typeface="Wingdings"/>
              <a:buChar char=""/>
              <a:tabLst>
                <a:tab pos="1259205" algn="l"/>
              </a:tabLst>
            </a:pP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JavaScript,</a:t>
            </a:r>
            <a:r>
              <a:rPr sz="1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CSS</a:t>
            </a:r>
            <a:endParaRPr sz="1400">
              <a:latin typeface="Calibri"/>
              <a:cs typeface="Calibri"/>
            </a:endParaRPr>
          </a:p>
          <a:p>
            <a:pPr marL="862965" lvl="1" indent="-393065">
              <a:spcBef>
                <a:spcPts val="405"/>
              </a:spcBef>
              <a:buSzPct val="88888"/>
              <a:buFont typeface="Wingdings"/>
              <a:buChar char=""/>
              <a:tabLst>
                <a:tab pos="862965" algn="l"/>
              </a:tabLst>
            </a:pP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advanced</a:t>
            </a:r>
            <a:r>
              <a:rPr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materials</a:t>
            </a:r>
            <a:r>
              <a:rPr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available</a:t>
            </a:r>
            <a:r>
              <a:rPr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404040"/>
                </a:solidFill>
                <a:latin typeface="Calibri"/>
                <a:cs typeface="Calibri"/>
              </a:rPr>
              <a:t>year-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and/or</a:t>
            </a:r>
            <a:r>
              <a:rPr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404040"/>
                </a:solidFill>
                <a:latin typeface="Calibri"/>
                <a:cs typeface="Calibri"/>
              </a:rPr>
              <a:t>year-</a:t>
            </a:r>
            <a:r>
              <a:rPr spc="-50" dirty="0">
                <a:solidFill>
                  <a:srgbClr val="404040"/>
                </a:solidFill>
                <a:latin typeface="Calibri"/>
                <a:cs typeface="Calibri"/>
              </a:rPr>
              <a:t>3</a:t>
            </a:r>
            <a:endParaRPr>
              <a:latin typeface="Calibri"/>
              <a:cs typeface="Calibri"/>
            </a:endParaRPr>
          </a:p>
          <a:p>
            <a:pPr marL="354965" indent="-342265">
              <a:spcBef>
                <a:spcPts val="509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COM2025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Application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Development</a:t>
            </a:r>
            <a:endParaRPr sz="2200">
              <a:latin typeface="Calibri"/>
              <a:cs typeface="Calibri"/>
            </a:endParaRPr>
          </a:p>
          <a:p>
            <a:pPr marL="862965" lvl="1" indent="-393065">
              <a:spcBef>
                <a:spcPts val="450"/>
              </a:spcBef>
              <a:buSzPct val="88888"/>
              <a:buFont typeface="Wingdings"/>
              <a:buChar char=""/>
              <a:tabLst>
                <a:tab pos="862965" algn="l"/>
              </a:tabLst>
            </a:pPr>
            <a:r>
              <a:rPr spc="-50" dirty="0">
                <a:solidFill>
                  <a:srgbClr val="404040"/>
                </a:solidFill>
                <a:latin typeface="Calibri"/>
                <a:cs typeface="Calibri"/>
              </a:rPr>
              <a:t>…</a:t>
            </a:r>
            <a:endParaRPr>
              <a:latin typeface="Calibri"/>
              <a:cs typeface="Calibri"/>
            </a:endParaRPr>
          </a:p>
          <a:p>
            <a:pPr marL="862965" lvl="1" indent="-393065">
              <a:spcBef>
                <a:spcPts val="434"/>
              </a:spcBef>
              <a:buSzPct val="88888"/>
              <a:buFont typeface="Wingdings"/>
              <a:buChar char=""/>
              <a:tabLst>
                <a:tab pos="862965" algn="l"/>
              </a:tabLst>
            </a:pP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JavaScript</a:t>
            </a:r>
            <a:r>
              <a:rPr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404040"/>
                </a:solidFill>
                <a:latin typeface="Calibri"/>
                <a:cs typeface="Calibri"/>
              </a:rPr>
              <a:t>(jQuery)</a:t>
            </a:r>
            <a:endParaRPr>
              <a:latin typeface="Calibri"/>
              <a:cs typeface="Calibri"/>
            </a:endParaRPr>
          </a:p>
          <a:p>
            <a:pPr marL="862965" lvl="1" indent="-393065">
              <a:spcBef>
                <a:spcPts val="430"/>
              </a:spcBef>
              <a:buSzPct val="88888"/>
              <a:buFont typeface="Wingdings"/>
              <a:buChar char=""/>
              <a:tabLst>
                <a:tab pos="862965" algn="l"/>
              </a:tabLst>
            </a:pP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CSS</a:t>
            </a:r>
            <a:r>
              <a:rPr spc="-10" dirty="0">
                <a:solidFill>
                  <a:srgbClr val="404040"/>
                </a:solidFill>
                <a:latin typeface="Calibri"/>
                <a:cs typeface="Calibri"/>
              </a:rPr>
              <a:t> (LESS)</a:t>
            </a:r>
            <a:endParaRPr>
              <a:latin typeface="Calibri"/>
              <a:cs typeface="Calibri"/>
            </a:endParaRPr>
          </a:p>
          <a:p>
            <a:pPr marL="862965" lvl="1" indent="-393065">
              <a:spcBef>
                <a:spcPts val="434"/>
              </a:spcBef>
              <a:buSzPct val="88888"/>
              <a:buFont typeface="Wingdings"/>
              <a:buChar char=""/>
              <a:tabLst>
                <a:tab pos="862965" algn="l"/>
              </a:tabLst>
            </a:pPr>
            <a:r>
              <a:rPr spc="-50" dirty="0">
                <a:solidFill>
                  <a:srgbClr val="404040"/>
                </a:solidFill>
                <a:latin typeface="Calibri"/>
                <a:cs typeface="Calibri"/>
              </a:rPr>
              <a:t>…</a:t>
            </a:r>
            <a:endParaRPr>
              <a:latin typeface="Calibri"/>
              <a:cs typeface="Calibri"/>
            </a:endParaRPr>
          </a:p>
          <a:p>
            <a:pPr marL="354965" indent="-342265">
              <a:spcBef>
                <a:spcPts val="515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COM3014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Advanced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Challenges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Technologies</a:t>
            </a:r>
            <a:endParaRPr sz="2200">
              <a:latin typeface="Calibri"/>
              <a:cs typeface="Calibri"/>
            </a:endParaRPr>
          </a:p>
          <a:p>
            <a:pPr marL="862965" lvl="1" indent="-393065">
              <a:spcBef>
                <a:spcPts val="445"/>
              </a:spcBef>
              <a:buSzPct val="88888"/>
              <a:buFont typeface="Wingdings"/>
              <a:buChar char=""/>
              <a:tabLst>
                <a:tab pos="862965" algn="l"/>
              </a:tabLst>
            </a:pPr>
            <a:r>
              <a:rPr spc="-50" dirty="0">
                <a:solidFill>
                  <a:srgbClr val="404040"/>
                </a:solidFill>
                <a:latin typeface="Calibri"/>
                <a:cs typeface="Calibri"/>
              </a:rPr>
              <a:t>…</a:t>
            </a:r>
            <a:endParaRPr>
              <a:latin typeface="Calibri"/>
              <a:cs typeface="Calibri"/>
            </a:endParaRPr>
          </a:p>
          <a:p>
            <a:pPr marL="862965" lvl="1" indent="-393065">
              <a:spcBef>
                <a:spcPts val="434"/>
              </a:spcBef>
              <a:buSzPct val="88888"/>
              <a:buFont typeface="Wingdings"/>
              <a:buChar char=""/>
              <a:tabLst>
                <a:tab pos="862965" algn="l"/>
              </a:tabLst>
            </a:pP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Rich</a:t>
            </a:r>
            <a:r>
              <a:rPr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404040"/>
                </a:solidFill>
                <a:latin typeface="Calibri"/>
                <a:cs typeface="Calibri"/>
              </a:rPr>
              <a:t>Applications</a:t>
            </a:r>
            <a:endParaRPr>
              <a:latin typeface="Calibri"/>
              <a:cs typeface="Calibri"/>
            </a:endParaRPr>
          </a:p>
          <a:p>
            <a:pPr marL="1259205" lvl="2" indent="-332105">
              <a:spcBef>
                <a:spcPts val="360"/>
              </a:spcBef>
              <a:buSzPct val="78571"/>
              <a:buFont typeface="Wingdings"/>
              <a:buChar char=""/>
              <a:tabLst>
                <a:tab pos="1259205" algn="l"/>
              </a:tabLst>
            </a:pP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JavaScript</a:t>
            </a:r>
            <a:endParaRPr sz="1400">
              <a:latin typeface="Calibri"/>
              <a:cs typeface="Calibri"/>
            </a:endParaRPr>
          </a:p>
          <a:p>
            <a:pPr marL="862965" lvl="1" indent="-393065">
              <a:spcBef>
                <a:spcPts val="409"/>
              </a:spcBef>
              <a:buSzPct val="88888"/>
              <a:buFont typeface="Wingdings"/>
              <a:buChar char=""/>
              <a:tabLst>
                <a:tab pos="862965" algn="l"/>
              </a:tabLst>
            </a:pPr>
            <a:r>
              <a:rPr spc="-50" dirty="0">
                <a:solidFill>
                  <a:srgbClr val="404040"/>
                </a:solidFill>
                <a:latin typeface="Calibri"/>
                <a:cs typeface="Calibri"/>
              </a:rPr>
              <a:t>…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4165</Words>
  <Application>Microsoft Macintosh PowerPoint</Application>
  <PresentationFormat>Widescreen</PresentationFormat>
  <Paragraphs>545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Arial</vt:lpstr>
      <vt:lpstr>Calibri</vt:lpstr>
      <vt:lpstr>Calibri Light</vt:lpstr>
      <vt:lpstr>Consolas</vt:lpstr>
      <vt:lpstr>Courier New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A Question To Start</vt:lpstr>
      <vt:lpstr>A Question To Start</vt:lpstr>
      <vt:lpstr>Structure for Weeks 5 - 10</vt:lpstr>
      <vt:lpstr>Introduction</vt:lpstr>
      <vt:lpstr>Today’s outline</vt:lpstr>
      <vt:lpstr>Learning outcomes for this Section</vt:lpstr>
      <vt:lpstr>Module follow-ups</vt:lpstr>
      <vt:lpstr>The Web</vt:lpstr>
      <vt:lpstr>Client Server</vt:lpstr>
      <vt:lpstr>How do web pages work?</vt:lpstr>
      <vt:lpstr>Hypertext documents</vt:lpstr>
      <vt:lpstr>How do web pages work?</vt:lpstr>
      <vt:lpstr>How do web pages work?</vt:lpstr>
      <vt:lpstr>How do web pages work?</vt:lpstr>
      <vt:lpstr>How do web pages work?</vt:lpstr>
      <vt:lpstr>How do web pages work?</vt:lpstr>
      <vt:lpstr>How do web pages work?</vt:lpstr>
      <vt:lpstr>How do web pages work?</vt:lpstr>
      <vt:lpstr>How do web pages work?</vt:lpstr>
      <vt:lpstr>Request – response in more detail</vt:lpstr>
      <vt:lpstr>Web browser</vt:lpstr>
      <vt:lpstr>Web browser</vt:lpstr>
      <vt:lpstr>Web browser</vt:lpstr>
      <vt:lpstr>Web browser</vt:lpstr>
      <vt:lpstr>PowerPoint Presentation</vt:lpstr>
      <vt:lpstr>URI</vt:lpstr>
      <vt:lpstr>Absolute vs Relative</vt:lpstr>
      <vt:lpstr>URL syntax (as defined in RFC 3986)</vt:lpstr>
      <vt:lpstr>URL syntax (as defined in RFC 3986)</vt:lpstr>
      <vt:lpstr>URL syntax (as defined in RFC 3986)</vt:lpstr>
      <vt:lpstr>URL syntax (as defined in RFC 3986)</vt:lpstr>
      <vt:lpstr>PowerPoint Presentation</vt:lpstr>
      <vt:lpstr>HTML and CSS strategy</vt:lpstr>
      <vt:lpstr>What is a markup language?</vt:lpstr>
      <vt:lpstr>HTML and CSS</vt:lpstr>
      <vt:lpstr>What is HTML?</vt:lpstr>
      <vt:lpstr>HTML editor?</vt:lpstr>
      <vt:lpstr>Web server or local files?</vt:lpstr>
      <vt:lpstr>HTML tags</vt:lpstr>
      <vt:lpstr>Basic HTML page structure</vt:lpstr>
      <vt:lpstr>Encoding</vt:lpstr>
      <vt:lpstr>Encodings (i.e. character sets)</vt:lpstr>
      <vt:lpstr>Why do they matter for web content?</vt:lpstr>
      <vt:lpstr>Declaring character encoding</vt:lpstr>
      <vt:lpstr>HTML (part II)</vt:lpstr>
      <vt:lpstr>HTML vs CSS</vt:lpstr>
      <vt:lpstr>Page Layout</vt:lpstr>
      <vt:lpstr>Page Layout</vt:lpstr>
      <vt:lpstr>Some HTML elements (to place within &lt;body&gt;)</vt:lpstr>
      <vt:lpstr>Some HTML elements</vt:lpstr>
      <vt:lpstr>PowerPoint Presentation</vt:lpstr>
      <vt:lpstr>Types of HTML elements</vt:lpstr>
      <vt:lpstr>Head</vt:lpstr>
      <vt:lpstr>HTML attributes</vt:lpstr>
      <vt:lpstr>HTML facts</vt:lpstr>
      <vt:lpstr>Header, Footer</vt:lpstr>
      <vt:lpstr>HTML tags: lists</vt:lpstr>
      <vt:lpstr>HTML tags: lists</vt:lpstr>
      <vt:lpstr>HTML tags: lists</vt:lpstr>
      <vt:lpstr>Tables</vt:lpstr>
      <vt:lpstr>PowerPoint Presentation</vt:lpstr>
      <vt:lpstr>HTML tag: &lt;iframe&gt;</vt:lpstr>
      <vt:lpstr>End of Week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Appleton</dc:creator>
  <cp:lastModifiedBy>Joe Appleton</cp:lastModifiedBy>
  <cp:revision>1</cp:revision>
  <dcterms:created xsi:type="dcterms:W3CDTF">2023-11-03T11:46:48Z</dcterms:created>
  <dcterms:modified xsi:type="dcterms:W3CDTF">2023-11-03T11:47:29Z</dcterms:modified>
</cp:coreProperties>
</file>