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0" r:id="rId4"/>
    <p:sldId id="263" r:id="rId5"/>
    <p:sldId id="261" r:id="rId6"/>
    <p:sldId id="262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howGuides="1">
      <p:cViewPr varScale="1">
        <p:scale>
          <a:sx n="102" d="100"/>
          <a:sy n="102" d="100"/>
        </p:scale>
        <p:origin x="192" y="64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BBE86-E81C-1948-39FF-4CF33499EF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B1964-6C4D-7CF3-61A1-80E830374C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4A689-237A-537B-5DC4-4C24E9ABA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459AF-D4C2-1C45-9F57-B973339310F4}" type="datetimeFigureOut">
              <a:rPr lang="en-GB" smtClean="0"/>
              <a:t>10/11/2023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4A692-479D-D11C-36C3-A45BEE9F8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EC8D7-C402-5763-995F-536BC9AEB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F243-CA7E-504E-A373-46E7046F11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3620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D0A12-F576-EE1F-226F-AA19A067D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DE6D7E-AFBA-C5CB-E124-C7CA46D359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E0F89-CC2A-6BC3-10A9-8C062DED4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459AF-D4C2-1C45-9F57-B973339310F4}" type="datetimeFigureOut">
              <a:rPr lang="en-GB" smtClean="0"/>
              <a:t>10/11/2023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A2104-E310-06FB-E438-E8A23E8B0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8B983-6ADA-0103-3EAF-B9F340A6E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F243-CA7E-504E-A373-46E7046F11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536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73661A-8719-DCA3-178F-A98E7CE375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211B0D-2C57-4EE4-350B-0B5A55D56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07E33-38CA-9ACF-20A5-126E191C8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459AF-D4C2-1C45-9F57-B973339310F4}" type="datetimeFigureOut">
              <a:rPr lang="en-GB" smtClean="0"/>
              <a:t>10/11/2023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6A3D7-0032-2DA4-F2B7-471F59EEA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700CD-FF9D-78BA-3F3D-DD7D2918D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F243-CA7E-504E-A373-46E7046F11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7454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61779-C434-6D08-717E-6DEA59B97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F6F32-5895-4B6E-A926-A26B25327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6F1F3-BE99-93BB-12C5-5C325917A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459AF-D4C2-1C45-9F57-B973339310F4}" type="datetimeFigureOut">
              <a:rPr lang="en-GB" smtClean="0"/>
              <a:t>10/11/2023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C2DA2-EFA7-A5F2-C264-F0EB7C862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B92EB-48AF-720F-BE6F-FBE77308F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F243-CA7E-504E-A373-46E7046F11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8902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837F8-8930-74D7-B6CF-4ADDA8424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554F7E-B6F4-42F2-24B8-9ECA40C0E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B82AF-77DA-59E1-F86A-09A95CAE8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459AF-D4C2-1C45-9F57-B973339310F4}" type="datetimeFigureOut">
              <a:rPr lang="en-GB" smtClean="0"/>
              <a:t>10/11/2023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BFAE0-C936-61BA-A453-F7EB43B77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FBBCD-D650-E3F7-3D90-5BC5E08ED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F243-CA7E-504E-A373-46E7046F11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811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A0037-AB72-F316-8CEF-033F96B1B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7528D-FFB3-2E00-3829-FB3E73A97B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CE99BF-BDA2-50BF-21AC-C887BB9257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7480FD-8BE3-E7D6-B4EE-9EFC4810C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459AF-D4C2-1C45-9F57-B973339310F4}" type="datetimeFigureOut">
              <a:rPr lang="en-GB" smtClean="0"/>
              <a:t>10/11/2023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287030-C027-DFAD-BFF4-ACAE0D275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3B1930-4F21-744B-2A0F-EC6EF5BD0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F243-CA7E-504E-A373-46E7046F11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8000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359F1-AFD7-AA40-73C2-928CF37BE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DDB0F-9FAB-2408-636E-F340DB3A1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F1DFD8-67BC-06B7-CA33-03FB63117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0DA37F-0C02-7508-B21B-8AECC0EE96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CE0536-426D-129B-6DFD-9BFAD3906C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86F0F1-3DEF-6B91-B6B8-BE5A0CDEF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459AF-D4C2-1C45-9F57-B973339310F4}" type="datetimeFigureOut">
              <a:rPr lang="en-GB" smtClean="0"/>
              <a:t>10/11/2023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51458F-3BFE-FE99-7EA5-1DF1F330C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59BF5F-8F90-F7D3-1219-EAB00E8DE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F243-CA7E-504E-A373-46E7046F11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975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1A101-552E-4B00-0B52-D48AEE48E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743539-93D2-FE47-4929-E29E69B8F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459AF-D4C2-1C45-9F57-B973339310F4}" type="datetimeFigureOut">
              <a:rPr lang="en-GB" smtClean="0"/>
              <a:t>10/11/2023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570CCB-AA1E-B269-90D9-4633055D4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C615C0-335E-6484-9A7D-8A6F125B7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F243-CA7E-504E-A373-46E7046F11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8703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4608C4-2686-B40E-8516-94AFA6FD5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459AF-D4C2-1C45-9F57-B973339310F4}" type="datetimeFigureOut">
              <a:rPr lang="en-GB" smtClean="0"/>
              <a:t>10/11/2023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529076-D1D3-6258-FC05-0119EE4BC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7C7963-E613-E8E2-EE92-0CE9878BC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F243-CA7E-504E-A373-46E7046F11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884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B272A-1D57-CE49-A3F6-D9D99785A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5A0D1-CEC1-5C8C-B176-8DA33D7DD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90A6C9-3EC3-7EBE-05A7-974919BAE7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F4B72-4CD7-97AE-B0F8-FB27AEE43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459AF-D4C2-1C45-9F57-B973339310F4}" type="datetimeFigureOut">
              <a:rPr lang="en-GB" smtClean="0"/>
              <a:t>10/11/2023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3E91CD-57BB-1D4B-477A-830A01C46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DAFF58-4070-ECC1-6981-CE9D82F0C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F243-CA7E-504E-A373-46E7046F11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7934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7A294-F2DB-D593-799B-0C95F46FF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C14B45-1586-E627-034E-3D507999A2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9B8C33-366C-6435-4395-8353653DE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B73631-62E3-46D9-7D3B-06D870D9A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459AF-D4C2-1C45-9F57-B973339310F4}" type="datetimeFigureOut">
              <a:rPr lang="en-GB" smtClean="0"/>
              <a:t>10/11/2023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7E7FC2-7C51-97ED-E840-3772630BC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D0CC4-24D2-9779-09DF-E4F98068C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F243-CA7E-504E-A373-46E7046F11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335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5F4714-E0E8-C553-2A53-33FCF6237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D4F5A-B287-9E1D-9FC0-633E423E9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D333D-B4BC-8CD0-87D3-DD88A6A57A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459AF-D4C2-1C45-9F57-B973339310F4}" type="datetimeFigureOut">
              <a:rPr lang="en-GB" smtClean="0"/>
              <a:t>10/11/2023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DA6F2-8641-CEBF-7CCE-86B39BBCB0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3ABDE-7F11-50AB-9D99-A16A5AFA8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8F243-CA7E-504E-A373-46E7046F11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9293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4362" y="1296161"/>
            <a:ext cx="8006080" cy="628377"/>
          </a:xfrm>
          <a:prstGeom prst="rect">
            <a:avLst/>
          </a:prstGeom>
          <a:ln w="28575">
            <a:solidFill>
              <a:srgbClr val="B59B0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4870"/>
              </a:lnSpc>
            </a:pPr>
            <a:r>
              <a:rPr lang="en-GB" sz="4400" dirty="0">
                <a:latin typeface="Calibri"/>
                <a:cs typeface="Calibri"/>
              </a:rPr>
              <a:t>Assessment Introduction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587485" y="6522338"/>
            <a:ext cx="2870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lang="en-GB" spc="-25" smtClean="0"/>
              <a:pPr marL="38100">
                <a:lnSpc>
                  <a:spcPts val="1650"/>
                </a:lnSpc>
              </a:pPr>
              <a:t>1</a:t>
            </a:fld>
            <a:endParaRPr spc="-2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1598BF-2932-56AA-5624-9ABCD9ADB6F6}"/>
              </a:ext>
            </a:extLst>
          </p:cNvPr>
          <p:cNvSpPr txBox="1"/>
          <p:nvPr/>
        </p:nvSpPr>
        <p:spPr>
          <a:xfrm>
            <a:off x="1653434" y="275573"/>
            <a:ext cx="824687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0" i="0">
                <a:solidFill>
                  <a:srgbClr val="212529"/>
                </a:solidFill>
                <a:effectLst/>
                <a:latin typeface="system-ui"/>
              </a:rPr>
              <a:t>Preparing Your Website for Submission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6ED584-224B-C22A-EE93-4216F96487CB}"/>
              </a:ext>
            </a:extLst>
          </p:cNvPr>
          <p:cNvSpPr txBox="1"/>
          <p:nvPr/>
        </p:nvSpPr>
        <p:spPr>
          <a:xfrm>
            <a:off x="252606" y="966592"/>
            <a:ext cx="3340530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0" i="0">
                <a:solidFill>
                  <a:srgbClr val="212529"/>
                </a:solidFill>
                <a:effectLst/>
                <a:latin typeface="system-ui"/>
              </a:rPr>
              <a:t>Ensure you’ve: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09AC3A-D573-DA5C-A26B-4731B8E924F3}"/>
              </a:ext>
            </a:extLst>
          </p:cNvPr>
          <p:cNvSpPr txBox="1"/>
          <p:nvPr/>
        </p:nvSpPr>
        <p:spPr>
          <a:xfrm>
            <a:off x="252606" y="1951477"/>
            <a:ext cx="1074999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Wingdings" pitchFamily="2" charset="2"/>
              <a:buChar char="ü"/>
            </a:pPr>
            <a:r>
              <a:rPr lang="en-GB" sz="3000" b="0" i="0" dirty="0">
                <a:solidFill>
                  <a:srgbClr val="212529"/>
                </a:solidFill>
                <a:effectLst/>
                <a:latin typeface="system-ui"/>
              </a:rPr>
              <a:t>Based your project on the structure specified in task 8.</a:t>
            </a:r>
          </a:p>
          <a:p>
            <a:pPr marL="457200" indent="-457200" algn="l">
              <a:buFont typeface="Wingdings" pitchFamily="2" charset="2"/>
              <a:buChar char="ü"/>
            </a:pPr>
            <a:r>
              <a:rPr lang="en-GB" sz="3000" b="0" i="0" dirty="0">
                <a:solidFill>
                  <a:srgbClr val="212529"/>
                </a:solidFill>
                <a:effectLst/>
                <a:latin typeface="system-ui"/>
              </a:rPr>
              <a:t>Included a </a:t>
            </a:r>
            <a:r>
              <a:rPr lang="en-GB" sz="3000" b="0" i="0" dirty="0" err="1">
                <a:solidFill>
                  <a:srgbClr val="212529"/>
                </a:solidFill>
                <a:effectLst/>
                <a:latin typeface="system-ui"/>
              </a:rPr>
              <a:t>package.json</a:t>
            </a:r>
            <a:r>
              <a:rPr lang="en-GB" sz="3000" b="0" i="0" dirty="0">
                <a:solidFill>
                  <a:srgbClr val="212529"/>
                </a:solidFill>
                <a:effectLst/>
                <a:latin typeface="system-ui"/>
              </a:rPr>
              <a:t> (generated using </a:t>
            </a:r>
            <a:r>
              <a:rPr lang="en-GB" sz="3000" b="0" i="0" dirty="0" err="1">
                <a:solidFill>
                  <a:srgbClr val="212529"/>
                </a:solidFill>
                <a:effectLst/>
                <a:latin typeface="system-ui"/>
              </a:rPr>
              <a:t>npm</a:t>
            </a:r>
            <a:r>
              <a:rPr lang="en-GB" sz="30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en-GB" sz="3000" b="0" i="0" dirty="0" err="1">
                <a:solidFill>
                  <a:srgbClr val="212529"/>
                </a:solidFill>
                <a:effectLst/>
                <a:latin typeface="system-ui"/>
              </a:rPr>
              <a:t>init</a:t>
            </a:r>
            <a:r>
              <a:rPr lang="en-GB" sz="3000" b="0" i="0" dirty="0">
                <a:solidFill>
                  <a:srgbClr val="212529"/>
                </a:solidFill>
                <a:effectLst/>
                <a:latin typeface="system-ui"/>
              </a:rPr>
              <a:t>) file in the root of your project.</a:t>
            </a:r>
          </a:p>
          <a:p>
            <a:pPr marL="457200" indent="-457200" algn="l">
              <a:buFont typeface="Wingdings" pitchFamily="2" charset="2"/>
              <a:buChar char="ü"/>
            </a:pPr>
            <a:r>
              <a:rPr lang="en-GB" sz="3000" b="0" i="0" dirty="0">
                <a:solidFill>
                  <a:srgbClr val="212529"/>
                </a:solidFill>
                <a:effectLst/>
                <a:latin typeface="system-ui"/>
              </a:rPr>
              <a:t>The </a:t>
            </a:r>
            <a:r>
              <a:rPr lang="en-GB" sz="3000" b="0" i="0" dirty="0" err="1">
                <a:solidFill>
                  <a:srgbClr val="212529"/>
                </a:solidFill>
                <a:effectLst/>
                <a:latin typeface="system-ui"/>
              </a:rPr>
              <a:t>package.json</a:t>
            </a:r>
            <a:r>
              <a:rPr lang="en-GB" sz="3000" b="0" i="0" dirty="0">
                <a:solidFill>
                  <a:srgbClr val="212529"/>
                </a:solidFill>
                <a:effectLst/>
                <a:latin typeface="system-ui"/>
              </a:rPr>
              <a:t> file must include the script "start" that will run your program (e.g., "start": "</a:t>
            </a:r>
            <a:r>
              <a:rPr lang="en-GB" sz="3000" b="0" i="0" dirty="0" err="1">
                <a:solidFill>
                  <a:srgbClr val="212529"/>
                </a:solidFill>
                <a:effectLst/>
                <a:latin typeface="system-ui"/>
              </a:rPr>
              <a:t>nodemon</a:t>
            </a:r>
            <a:r>
              <a:rPr lang="en-GB" sz="30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en-GB" sz="3000" b="0" i="0" dirty="0" err="1">
                <a:solidFill>
                  <a:srgbClr val="212529"/>
                </a:solidFill>
                <a:effectLst/>
                <a:latin typeface="system-ui"/>
              </a:rPr>
              <a:t>index.js</a:t>
            </a:r>
            <a:r>
              <a:rPr lang="en-GB" sz="3000" b="0" i="0" dirty="0">
                <a:solidFill>
                  <a:srgbClr val="212529"/>
                </a:solidFill>
                <a:effectLst/>
                <a:latin typeface="system-ui"/>
              </a:rPr>
              <a:t>").</a:t>
            </a:r>
          </a:p>
          <a:p>
            <a:pPr marL="457200" indent="-457200" algn="l">
              <a:buFont typeface="Wingdings" pitchFamily="2" charset="2"/>
              <a:buChar char="ü"/>
            </a:pPr>
            <a:r>
              <a:rPr lang="en-GB" sz="3000" b="0" i="0" dirty="0">
                <a:solidFill>
                  <a:srgbClr val="212529"/>
                </a:solidFill>
                <a:effectLst/>
                <a:latin typeface="system-ui"/>
              </a:rPr>
              <a:t>Since your dependencies are in the </a:t>
            </a:r>
            <a:r>
              <a:rPr lang="en-GB" sz="3000" b="0" i="0" dirty="0" err="1">
                <a:solidFill>
                  <a:srgbClr val="212529"/>
                </a:solidFill>
                <a:effectLst/>
                <a:latin typeface="system-ui"/>
              </a:rPr>
              <a:t>package.json</a:t>
            </a:r>
            <a:r>
              <a:rPr lang="en-GB" sz="3000" b="0" i="0" dirty="0">
                <a:solidFill>
                  <a:srgbClr val="212529"/>
                </a:solidFill>
                <a:effectLst/>
                <a:latin typeface="system-ui"/>
              </a:rPr>
              <a:t> folder, please delete your </a:t>
            </a:r>
            <a:r>
              <a:rPr lang="en-GB" sz="3000" b="0" i="0" dirty="0" err="1">
                <a:solidFill>
                  <a:srgbClr val="212529"/>
                </a:solidFill>
                <a:effectLst/>
                <a:latin typeface="system-ui"/>
              </a:rPr>
              <a:t>node_modules</a:t>
            </a:r>
            <a:r>
              <a:rPr lang="en-GB" sz="3000" b="0" i="0" dirty="0">
                <a:solidFill>
                  <a:srgbClr val="212529"/>
                </a:solidFill>
                <a:effectLst/>
                <a:latin typeface="system-ui"/>
              </a:rPr>
              <a:t> folder before submitting.</a:t>
            </a:r>
          </a:p>
          <a:p>
            <a:pPr marL="457200" indent="-457200" algn="l">
              <a:buFont typeface="Wingdings" pitchFamily="2" charset="2"/>
              <a:buChar char="ü"/>
            </a:pPr>
            <a:r>
              <a:rPr lang="en-GB" sz="3000" b="0" i="0" dirty="0">
                <a:solidFill>
                  <a:srgbClr val="212529"/>
                </a:solidFill>
                <a:effectLst/>
                <a:latin typeface="system-ui"/>
              </a:rPr>
              <a:t>Before running your program, we will run the "</a:t>
            </a:r>
            <a:r>
              <a:rPr lang="en-GB" sz="3000" b="0" i="0" dirty="0" err="1">
                <a:solidFill>
                  <a:srgbClr val="212529"/>
                </a:solidFill>
                <a:effectLst/>
                <a:latin typeface="system-ui"/>
              </a:rPr>
              <a:t>db_setup.sql</a:t>
            </a:r>
            <a:r>
              <a:rPr lang="en-GB" sz="3000" b="0" i="0" dirty="0">
                <a:solidFill>
                  <a:srgbClr val="212529"/>
                </a:solidFill>
                <a:effectLst/>
                <a:latin typeface="system-ui"/>
              </a:rPr>
              <a:t>" file; you should ensure this file is up to date.</a:t>
            </a:r>
          </a:p>
          <a:p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809993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B6432D99-F963-093A-A30D-CC31B6D56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552" y="643467"/>
            <a:ext cx="7378896" cy="557106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1200" kern="1200" spc="-1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Web</a:t>
            </a:r>
            <a:r>
              <a:rPr lang="en-US" sz="1200" kern="1200" spc="-35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en-US" sz="1200" kern="1200" spc="-25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spc="-1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Database</a:t>
            </a:r>
            <a:r>
              <a:rPr lang="en-US" sz="1200" kern="1200" spc="-2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spc="-1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Systems</a:t>
            </a:r>
            <a:r>
              <a:rPr lang="en-US" sz="1200" kern="1200" spc="-45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spc="-1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(COM1025)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algn="r">
              <a:spcAft>
                <a:spcPts val="600"/>
              </a:spcAft>
            </a:pPr>
            <a:fld id="{81D60167-4931-47E6-BA6A-407CBD079E47}" type="slidenum">
              <a:rPr lang="en-US" sz="1200" spc="-25">
                <a:solidFill>
                  <a:srgbClr val="FFFFFF"/>
                </a:solidFill>
                <a:latin typeface="+mn-lt"/>
                <a:cs typeface="+mn-cs"/>
              </a:rPr>
              <a:pPr algn="r">
                <a:spcAft>
                  <a:spcPts val="600"/>
                </a:spcAft>
              </a:pPr>
              <a:t>2</a:t>
            </a:fld>
            <a:endParaRPr lang="en-US" sz="1200" spc="-25">
              <a:solidFill>
                <a:srgbClr val="FFFFFF"/>
              </a:solidFill>
              <a:latin typeface="+mn-lt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9005B7D-9E15-9870-D73F-23C56B56A53B}"/>
              </a:ext>
            </a:extLst>
          </p:cNvPr>
          <p:cNvCxnSpPr>
            <a:cxnSpLocks/>
          </p:cNvCxnSpPr>
          <p:nvPr/>
        </p:nvCxnSpPr>
        <p:spPr>
          <a:xfrm>
            <a:off x="3997504" y="2066795"/>
            <a:ext cx="361564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14C5ADE-6A26-037B-3CAC-3A1609161E1E}"/>
              </a:ext>
            </a:extLst>
          </p:cNvPr>
          <p:cNvCxnSpPr>
            <a:cxnSpLocks/>
          </p:cNvCxnSpPr>
          <p:nvPr/>
        </p:nvCxnSpPr>
        <p:spPr>
          <a:xfrm>
            <a:off x="3903325" y="2476049"/>
            <a:ext cx="108991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5BFD27D-373E-54DF-3BAB-1D7E51796C73}"/>
              </a:ext>
            </a:extLst>
          </p:cNvPr>
          <p:cNvCxnSpPr>
            <a:cxnSpLocks/>
          </p:cNvCxnSpPr>
          <p:nvPr/>
        </p:nvCxnSpPr>
        <p:spPr>
          <a:xfrm>
            <a:off x="7738153" y="2476049"/>
            <a:ext cx="129283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2FE83DD-6721-217F-88E0-65E18C6BBEE8}"/>
              </a:ext>
            </a:extLst>
          </p:cNvPr>
          <p:cNvCxnSpPr>
            <a:cxnSpLocks/>
          </p:cNvCxnSpPr>
          <p:nvPr/>
        </p:nvCxnSpPr>
        <p:spPr>
          <a:xfrm>
            <a:off x="5093415" y="2476049"/>
            <a:ext cx="244781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2508" y="232109"/>
            <a:ext cx="12477108" cy="62837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4000" dirty="0"/>
              <a:t>How Long Should Plan to Spend on The Coursework?</a:t>
            </a:r>
            <a:endParaRPr sz="4000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8587485" y="6522338"/>
            <a:ext cx="2870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lang="en-GB" spc="-25" smtClean="0"/>
              <a:pPr marL="38100">
                <a:lnSpc>
                  <a:spcPts val="1650"/>
                </a:lnSpc>
              </a:pPr>
              <a:t>3</a:t>
            </a:fld>
            <a:endParaRPr spc="-25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B87977-BE00-C3AF-62F5-E7F3709683CD}"/>
              </a:ext>
            </a:extLst>
          </p:cNvPr>
          <p:cNvSpPr txBox="1"/>
          <p:nvPr/>
        </p:nvSpPr>
        <p:spPr>
          <a:xfrm>
            <a:off x="75634" y="1203604"/>
            <a:ext cx="12040732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One credit is typically described as being equal to 10 hours of notional learning.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This module is worth 15-credits. So, 150 notional hours of learning.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dirty="0"/>
              <a:t>We have 44 hours of lectures and labs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dirty="0"/>
              <a:t>So, this leaves 106 hours.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dirty="0"/>
              <a:t>This is around </a:t>
            </a:r>
            <a:r>
              <a:rPr lang="en-GB" sz="2800" dirty="0">
                <a:solidFill>
                  <a:srgbClr val="FF0000"/>
                </a:solidFill>
              </a:rPr>
              <a:t>3-weeks</a:t>
            </a:r>
            <a:r>
              <a:rPr lang="en-GB" sz="2800" dirty="0"/>
              <a:t> of additional study.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The assessment should take you between 2 and 3 weeks.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521414" y="396496"/>
            <a:ext cx="12477108" cy="62837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GB" sz="4000" dirty="0"/>
              <a:t>Some Coursework Tips</a:t>
            </a:r>
            <a:endParaRPr sz="4000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8587485" y="6522338"/>
            <a:ext cx="2870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lang="en-GB" spc="-25" smtClean="0"/>
              <a:pPr marL="38100">
                <a:lnSpc>
                  <a:spcPts val="1650"/>
                </a:lnSpc>
              </a:pPr>
              <a:t>4</a:t>
            </a:fld>
            <a:endParaRPr spc="-25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B87977-BE00-C3AF-62F5-E7F3709683CD}"/>
              </a:ext>
            </a:extLst>
          </p:cNvPr>
          <p:cNvSpPr txBox="1"/>
          <p:nvPr/>
        </p:nvSpPr>
        <p:spPr>
          <a:xfrm>
            <a:off x="394132" y="1357717"/>
            <a:ext cx="762998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en-GB" sz="3000" dirty="0"/>
              <a:t>Read the Assignment Brief Carefully 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GB" sz="3000" dirty="0"/>
              <a:t>Identify Key Components and Requirements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GB" sz="3000" dirty="0"/>
              <a:t>Check the Marking Criteria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GB" sz="3000" dirty="0"/>
              <a:t>Highlight Important Details 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GB" sz="3000" dirty="0"/>
              <a:t>Start Early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GB" sz="3000" dirty="0"/>
              <a:t>Make a Timeline; consistency is key!</a:t>
            </a:r>
          </a:p>
          <a:p>
            <a:pPr marL="914400" lvl="1" indent="-457200">
              <a:buFont typeface="Wingdings" pitchFamily="2" charset="2"/>
              <a:buChar char="ü"/>
            </a:pPr>
            <a:r>
              <a:rPr lang="en-GB" sz="3000" dirty="0"/>
              <a:t>We have about 7 weeks</a:t>
            </a:r>
          </a:p>
          <a:p>
            <a:pPr marL="914400" lvl="1" indent="-457200">
              <a:buFont typeface="Wingdings" pitchFamily="2" charset="2"/>
              <a:buChar char="ü"/>
            </a:pPr>
            <a:r>
              <a:rPr lang="en-GB" sz="3000" dirty="0"/>
              <a:t>Factor in time for breaks and Christmas</a:t>
            </a:r>
          </a:p>
          <a:p>
            <a:pPr marL="914400" lvl="1" indent="-457200">
              <a:buFont typeface="Wingdings" pitchFamily="2" charset="2"/>
              <a:buChar char="ü"/>
            </a:pP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1007837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1933" y="1296161"/>
            <a:ext cx="10438543" cy="1885131"/>
          </a:xfrm>
          <a:prstGeom prst="rect">
            <a:avLst/>
          </a:prstGeom>
          <a:ln w="28575">
            <a:solidFill>
              <a:srgbClr val="B59B0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4870"/>
              </a:lnSpc>
            </a:pPr>
            <a:r>
              <a:rPr lang="en-GB" sz="4400" dirty="0">
                <a:latin typeface="Calibri"/>
                <a:cs typeface="Calibri"/>
              </a:rPr>
              <a:t>Part 1</a:t>
            </a:r>
          </a:p>
          <a:p>
            <a:pPr algn="ctr">
              <a:lnSpc>
                <a:spcPts val="4870"/>
              </a:lnSpc>
            </a:pPr>
            <a:r>
              <a:rPr lang="en-GB" sz="4400" dirty="0">
                <a:solidFill>
                  <a:srgbClr val="191C1F"/>
                </a:solidFill>
                <a:latin typeface=".SFNS-Regular_wdth_opsz171999_GRAD_wght1F40000"/>
              </a:rPr>
              <a:t>Database Design and Implementation </a:t>
            </a:r>
          </a:p>
          <a:p>
            <a:pPr algn="ctr">
              <a:lnSpc>
                <a:spcPts val="4870"/>
              </a:lnSpc>
            </a:pPr>
            <a:r>
              <a:rPr lang="en-GB" sz="4400" dirty="0">
                <a:solidFill>
                  <a:srgbClr val="191C1F"/>
                </a:solidFill>
                <a:latin typeface=".SFNS-Regular_wdth_opsz171999_GRAD_wght1F40000"/>
              </a:rPr>
              <a:t>[65 Marks]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587485" y="6522338"/>
            <a:ext cx="2870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lang="en-GB" spc="-25" smtClean="0"/>
              <a:pPr marL="38100">
                <a:lnSpc>
                  <a:spcPts val="1650"/>
                </a:lnSpc>
              </a:pPr>
              <a:t>5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1978353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4362" y="1296161"/>
            <a:ext cx="8006080" cy="1885131"/>
          </a:xfrm>
          <a:prstGeom prst="rect">
            <a:avLst/>
          </a:prstGeom>
          <a:ln w="28575">
            <a:solidFill>
              <a:srgbClr val="B59B0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4870"/>
              </a:lnSpc>
            </a:pPr>
            <a:r>
              <a:rPr lang="en-GB" sz="4400" dirty="0">
                <a:latin typeface="Calibri"/>
                <a:cs typeface="Calibri"/>
              </a:rPr>
              <a:t>Part 2</a:t>
            </a:r>
          </a:p>
          <a:p>
            <a:pPr algn="ctr">
              <a:lnSpc>
                <a:spcPts val="4870"/>
              </a:lnSpc>
            </a:pPr>
            <a:r>
              <a:rPr lang="en-GB" sz="4400" dirty="0">
                <a:latin typeface="Calibri"/>
                <a:cs typeface="Calibri"/>
              </a:rPr>
              <a:t>Web Front-end to the Database </a:t>
            </a:r>
          </a:p>
          <a:p>
            <a:pPr algn="ctr">
              <a:lnSpc>
                <a:spcPts val="4870"/>
              </a:lnSpc>
            </a:pPr>
            <a:r>
              <a:rPr lang="en-GB" sz="4400" b="0" i="0" dirty="0">
                <a:solidFill>
                  <a:srgbClr val="212529"/>
                </a:solidFill>
                <a:effectLst/>
                <a:latin typeface="system-ui"/>
              </a:rPr>
              <a:t>[35 Marks]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587485" y="6522338"/>
            <a:ext cx="2870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lang="en-GB" spc="-25" smtClean="0"/>
              <a:pPr marL="38100">
                <a:lnSpc>
                  <a:spcPts val="1650"/>
                </a:lnSpc>
              </a:pPr>
              <a:t>6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1623896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F73EAA-85F0-8408-174D-1717792FAD31}"/>
              </a:ext>
            </a:extLst>
          </p:cNvPr>
          <p:cNvSpPr txBox="1"/>
          <p:nvPr/>
        </p:nvSpPr>
        <p:spPr>
          <a:xfrm>
            <a:off x="739740" y="1016719"/>
            <a:ext cx="994538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000" b="0" i="0" dirty="0">
                <a:solidFill>
                  <a:srgbClr val="212529"/>
                </a:solidFill>
                <a:effectLst/>
                <a:latin typeface="system-ui"/>
              </a:rPr>
              <a:t>This part of the assessment requires you to create a Node.js application to connect to the database created in Part 1. </a:t>
            </a:r>
          </a:p>
          <a:p>
            <a:endParaRPr lang="en-GB" sz="30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000" b="0" i="0" dirty="0">
                <a:solidFill>
                  <a:srgbClr val="212529"/>
                </a:solidFill>
                <a:effectLst/>
                <a:latin typeface="system-ui"/>
              </a:rPr>
              <a:t>You will display records based on input data or choices made by the user of your website.</a:t>
            </a:r>
          </a:p>
          <a:p>
            <a:endParaRPr lang="en-GB" sz="30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000" b="0" i="0" dirty="0">
                <a:solidFill>
                  <a:srgbClr val="212529"/>
                </a:solidFill>
                <a:effectLst/>
                <a:latin typeface="system-ui"/>
              </a:rPr>
              <a:t>You do not have to interact with all tables in your database. For instance, you may only implement functionality around a single table.</a:t>
            </a: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3903030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9D03B668-2FCC-F892-B039-FD4AB8BD0B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927"/>
          <a:stretch/>
        </p:blipFill>
        <p:spPr>
          <a:xfrm>
            <a:off x="2830286" y="457200"/>
            <a:ext cx="6531428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194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5EF988-AC4D-566F-04E4-03E1A36AB595}"/>
              </a:ext>
            </a:extLst>
          </p:cNvPr>
          <p:cNvSpPr txBox="1"/>
          <p:nvPr/>
        </p:nvSpPr>
        <p:spPr>
          <a:xfrm>
            <a:off x="762001" y="5074024"/>
            <a:ext cx="10109199" cy="598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latin typeface="+mj-lt"/>
                <a:ea typeface="+mj-ea"/>
                <a:cs typeface="+mj-cs"/>
              </a:rPr>
              <a:t>Ensure you follow the application structure specified in task 8</a:t>
            </a:r>
          </a:p>
        </p:txBody>
      </p:sp>
      <p:pic>
        <p:nvPicPr>
          <p:cNvPr id="5" name="Picture 4" descr="A white background with pink text&#10;&#10;Description automatically generated">
            <a:extLst>
              <a:ext uri="{FF2B5EF4-FFF2-40B4-BE49-F238E27FC236}">
                <a16:creationId xmlns:a16="http://schemas.microsoft.com/office/drawing/2014/main" id="{6772FBC6-5308-8DE0-0E3F-80ED0FCC62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16" b="7216"/>
          <a:stretch/>
        </p:blipFill>
        <p:spPr>
          <a:xfrm>
            <a:off x="20" y="-39"/>
            <a:ext cx="11821500" cy="4045942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667AA61-5C27-F30F-D229-06CBE5709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1" y="4811517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4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347</Words>
  <Application>Microsoft Macintosh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.SFNS-Regular_wdth_opsz171999_GRAD_wght1F40000</vt:lpstr>
      <vt:lpstr>Arial</vt:lpstr>
      <vt:lpstr>Calibri</vt:lpstr>
      <vt:lpstr>Calibri Light</vt:lpstr>
      <vt:lpstr>system-ui</vt:lpstr>
      <vt:lpstr>Wingdings</vt:lpstr>
      <vt:lpstr>Office Theme</vt:lpstr>
      <vt:lpstr>PowerPoint Presentation</vt:lpstr>
      <vt:lpstr>PowerPoint Presentation</vt:lpstr>
      <vt:lpstr>How Long Should Plan to Spend on The Coursework?</vt:lpstr>
      <vt:lpstr>Some Coursework Tips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Appleton</dc:creator>
  <cp:lastModifiedBy>Joe Appleton</cp:lastModifiedBy>
  <cp:revision>1</cp:revision>
  <dcterms:created xsi:type="dcterms:W3CDTF">2023-11-10T12:29:17Z</dcterms:created>
  <dcterms:modified xsi:type="dcterms:W3CDTF">2023-11-10T14:29:21Z</dcterms:modified>
</cp:coreProperties>
</file>