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6"/>
    <p:restoredTop sz="62351"/>
  </p:normalViewPr>
  <p:slideViewPr>
    <p:cSldViewPr>
      <p:cViewPr varScale="1">
        <p:scale>
          <a:sx n="153" d="100"/>
          <a:sy n="153" d="100"/>
        </p:scale>
        <p:origin x="886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21D4C-215F-1743-9758-7144C485C237}" type="datetimeFigureOut">
              <a:rPr lang="en-GB" smtClean="0"/>
              <a:t>09/11/2023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3539A-6566-C14F-AE2C-1782748B24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8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392">
              <a:alpha val="3411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477761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0" y="381000"/>
                </a:moveTo>
                <a:lnTo>
                  <a:pt x="9144000" y="381000"/>
                </a:lnTo>
                <a:lnTo>
                  <a:pt x="9144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19050">
            <a:solidFill>
              <a:srgbClr val="0053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431419"/>
            <a:ext cx="69837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53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601997"/>
            <a:ext cx="8501380" cy="4440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9120" y="6567398"/>
            <a:ext cx="288226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7485" y="6522338"/>
            <a:ext cx="2870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CSS/text-align" TargetMode="External"/><Relationship Id="rId3" Type="http://schemas.openxmlformats.org/officeDocument/2006/relationships/hyperlink" Target="https://developer.mozilla.org/" TargetMode="External"/><Relationship Id="rId7" Type="http://schemas.openxmlformats.org/officeDocument/2006/relationships/hyperlink" Target="https://developer.mozilla.org/en-US/docs/Web/CSS/border" TargetMode="External"/><Relationship Id="rId2" Type="http://schemas.openxmlformats.org/officeDocument/2006/relationships/hyperlink" Target="https://developer.mozilla.org/en-US/docs/Web/CSS/Reference?redirectlocale=en-US&amp;redirectslug=CSS/CSS_Re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background-color" TargetMode="External"/><Relationship Id="rId5" Type="http://schemas.openxmlformats.org/officeDocument/2006/relationships/hyperlink" Target="https://developer.mozilla.org/en-US/docs/Web/CSS/color" TargetMode="External"/><Relationship Id="rId4" Type="http://schemas.openxmlformats.org/officeDocument/2006/relationships/hyperlink" Target="https://developer.mozilla.org/en-US/docs/Web/CSS/font-family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s://developer.mozilla.org/en-US/docs/Web/CSS/Shorthand_properties#Border_Proper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penclipart.org/detail/69331/html-logo-by-marricklip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openclipart.org/detail/131179/internet-scheme-by-dacca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form_method.asp" TargetMode="External"/><Relationship Id="rId2" Type="http://schemas.openxmlformats.org/officeDocument/2006/relationships/hyperlink" Target="http://www.w3schools.com/tags/att_form_action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input_type.asp" TargetMode="External"/><Relationship Id="rId2" Type="http://schemas.openxmlformats.org/officeDocument/2006/relationships/hyperlink" Target="http://www.w3schools.com/tags/tag_inp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./...?...username=mano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hyperlink" Target="http://openclipart.org/detail/69331/html-logo-by-marricklip14" TargetMode="Externa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hyperlink" Target="http://openclipart.org/detail/69331/html-logo-by-marricklip14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./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36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231#section-4.3.1" TargetMode="External"/><Relationship Id="rId2" Type="http://schemas.openxmlformats.org/officeDocument/2006/relationships/hyperlink" Target="http://en.wikipedia.org/wiki/Hypertext_Transfer_Protocol#Request_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tools.ietf.org/html/rfc7231#section-4.3.3" TargetMode="External"/><Relationship Id="rId4" Type="http://schemas.openxmlformats.org/officeDocument/2006/relationships/hyperlink" Target="http://./...?data1=value1&amp;data2=value2...&amp;fragment_ID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hyperlink" Target="https://developer.mozilla.org/en-US/docs/Web/HTTP/Methods/PO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openclipart.org/detail/69331/html-logo-by-marricklip14" TargetMode="External"/><Relationship Id="rId7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jp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/100" TargetMode="External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s://developer.mozilla.org/en-US/docs/Web/HTTP/Status/200" TargetMode="External"/><Relationship Id="rId4" Type="http://schemas.openxmlformats.org/officeDocument/2006/relationships/hyperlink" Target="https://developer.mozilla.org/en-US/docs/Web/HTTP/Headers/Expect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/Status/404" TargetMode="External"/><Relationship Id="rId2" Type="http://schemas.openxmlformats.org/officeDocument/2006/relationships/hyperlink" Target="https://developer.mozilla.org/en-US/docs/Web/HTTP/Status/30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66.jpg"/><Relationship Id="rId4" Type="http://schemas.openxmlformats.org/officeDocument/2006/relationships/hyperlink" Target="https://developer.mozilla.org/en-US/docs/Web/HTTP/Status/403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90963/cookie" TargetMode="External"/><Relationship Id="rId13" Type="http://schemas.openxmlformats.org/officeDocument/2006/relationships/image" Target="../media/image36.png"/><Relationship Id="rId3" Type="http://schemas.openxmlformats.org/officeDocument/2006/relationships/hyperlink" Target="https://developer.mozilla.org/en-US/docs/Web/HTTP/Headers/Set-Cookie" TargetMode="External"/><Relationship Id="rId7" Type="http://schemas.openxmlformats.org/officeDocument/2006/relationships/image" Target="../media/image63.png"/><Relationship Id="rId12" Type="http://schemas.openxmlformats.org/officeDocument/2006/relationships/image" Target="../media/image69.png"/><Relationship Id="rId2" Type="http://schemas.openxmlformats.org/officeDocument/2006/relationships/hyperlink" Target="https://developer.mozilla.org/en-US/docs/Web/HTTP/Overview#HTTP_is_stateless_but_not_sessionl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130009/chocolate-cookie" TargetMode="External"/><Relationship Id="rId11" Type="http://schemas.openxmlformats.org/officeDocument/2006/relationships/image" Target="../media/image68.png"/><Relationship Id="rId5" Type="http://schemas.openxmlformats.org/officeDocument/2006/relationships/image" Target="../media/image48.png"/><Relationship Id="rId10" Type="http://schemas.openxmlformats.org/officeDocument/2006/relationships/hyperlink" Target="https://openclipart.org/detail/11062/users" TargetMode="External"/><Relationship Id="rId4" Type="http://schemas.openxmlformats.org/officeDocument/2006/relationships/image" Target="../media/image62.jpg"/><Relationship Id="rId9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3.png"/><Relationship Id="rId4" Type="http://schemas.openxmlformats.org/officeDocument/2006/relationships/image" Target="../media/image7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36.png"/><Relationship Id="rId3" Type="http://schemas.openxmlformats.org/officeDocument/2006/relationships/image" Target="../media/image62.jpg"/><Relationship Id="rId7" Type="http://schemas.openxmlformats.org/officeDocument/2006/relationships/hyperlink" Target="https://openclipart.org/detail/190963/cookie" TargetMode="External"/><Relationship Id="rId12" Type="http://schemas.openxmlformats.org/officeDocument/2006/relationships/image" Target="../media/image74.jpg"/><Relationship Id="rId2" Type="http://schemas.openxmlformats.org/officeDocument/2006/relationships/hyperlink" Target="https://developer.mozilla.org/en-US/docs/Web/HTTP/Headers/Cooki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9.png"/><Relationship Id="rId5" Type="http://schemas.openxmlformats.org/officeDocument/2006/relationships/hyperlink" Target="https://openclipart.org/detail/130009/chocolate-cookie" TargetMode="External"/><Relationship Id="rId10" Type="http://schemas.openxmlformats.org/officeDocument/2006/relationships/image" Target="../media/image68.png"/><Relationship Id="rId4" Type="http://schemas.openxmlformats.org/officeDocument/2006/relationships/image" Target="../media/image48.png"/><Relationship Id="rId9" Type="http://schemas.openxmlformats.org/officeDocument/2006/relationships/hyperlink" Target="https://openclipart.org/detail/11062/users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/cookie" TargetMode="External"/><Relationship Id="rId2" Type="http://schemas.openxmlformats.org/officeDocument/2006/relationships/hyperlink" Target="https://developer.mozilla.org/en-US/docs/Glossary/XS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g"/><Relationship Id="rId5" Type="http://schemas.openxmlformats.org/officeDocument/2006/relationships/image" Target="../media/image36.png"/><Relationship Id="rId4" Type="http://schemas.openxmlformats.org/officeDocument/2006/relationships/image" Target="../media/image78.jp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jpg"/><Relationship Id="rId10" Type="http://schemas.openxmlformats.org/officeDocument/2006/relationships/image" Target="../media/image36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gdpr-info.eu/recitals/no-30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ntl/en/ipv6/statistics.html#tab%3Dper-country-ipv6-adop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362" y="1296161"/>
            <a:ext cx="8006080" cy="1371600"/>
          </a:xfrm>
          <a:prstGeom prst="rect">
            <a:avLst/>
          </a:prstGeom>
          <a:ln w="28575">
            <a:solidFill>
              <a:srgbClr val="B59B0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870"/>
              </a:lnSpc>
            </a:pP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COM1025:</a:t>
            </a:r>
            <a:r>
              <a:rPr sz="4400" spc="-1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Web</a:t>
            </a:r>
            <a:r>
              <a:rPr sz="4400" spc="-12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005392"/>
                </a:solidFill>
                <a:latin typeface="Calibri"/>
                <a:cs typeface="Calibri"/>
              </a:rPr>
              <a:t>and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solidFill>
                  <a:srgbClr val="005392"/>
                </a:solidFill>
                <a:latin typeface="Calibri"/>
                <a:cs typeface="Calibri"/>
              </a:rPr>
              <a:t>Database</a:t>
            </a:r>
            <a:r>
              <a:rPr sz="4400" spc="-2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5392"/>
                </a:solidFill>
                <a:latin typeface="Calibri"/>
                <a:cs typeface="Calibri"/>
              </a:rPr>
              <a:t>Systems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204" y="2652001"/>
            <a:ext cx="6845934" cy="3503331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00150">
              <a:lnSpc>
                <a:spcPct val="100000"/>
              </a:lnSpc>
              <a:spcBef>
                <a:spcPts val="1485"/>
              </a:spcBef>
            </a:pPr>
            <a:r>
              <a:rPr lang="en-GB" sz="3200" dirty="0">
                <a:solidFill>
                  <a:srgbClr val="B59B0C"/>
                </a:solidFill>
                <a:latin typeface="Calibri"/>
                <a:cs typeface="Calibri"/>
              </a:rPr>
              <a:t>The Internet and Node.js</a:t>
            </a:r>
            <a:endParaRPr lang="en-GB" sz="3200" dirty="0">
              <a:latin typeface="Calibri"/>
              <a:cs typeface="Calibri"/>
            </a:endParaRPr>
          </a:p>
          <a:p>
            <a:pPr marL="1200150" algn="l">
              <a:lnSpc>
                <a:spcPct val="100000"/>
              </a:lnSpc>
              <a:spcBef>
                <a:spcPts val="1485"/>
              </a:spcBef>
            </a:pP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(Slides</a:t>
            </a:r>
            <a:r>
              <a:rPr sz="1400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59B0C"/>
                </a:solidFill>
                <a:latin typeface="Calibri"/>
                <a:cs typeface="Calibri"/>
              </a:rPr>
              <a:t>credited</a:t>
            </a:r>
            <a:r>
              <a:rPr sz="1400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to</a:t>
            </a:r>
            <a:r>
              <a:rPr sz="1400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B59B0C"/>
                </a:solidFill>
                <a:latin typeface="Calibri"/>
                <a:cs typeface="Calibri"/>
              </a:rPr>
              <a:t>Dr.</a:t>
            </a:r>
            <a:r>
              <a:rPr sz="1400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B59B0C"/>
                </a:solidFill>
                <a:latin typeface="Calibri"/>
                <a:cs typeface="Calibri"/>
              </a:rPr>
              <a:t>Manos</a:t>
            </a:r>
            <a:r>
              <a:rPr sz="1400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59B0C"/>
                </a:solidFill>
                <a:latin typeface="Calibri"/>
                <a:cs typeface="Calibri"/>
              </a:rPr>
              <a:t>Panaousis)</a:t>
            </a:r>
            <a:endParaRPr sz="1400" dirty="0">
              <a:latin typeface="Calibri"/>
              <a:cs typeface="Calibri"/>
            </a:endParaRPr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endParaRPr lang="en-GB" sz="2400" spc="-10" dirty="0">
              <a:latin typeface="Calibri"/>
              <a:cs typeface="Calibri"/>
            </a:endParaRPr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endParaRPr lang="en-GB" dirty="0"/>
          </a:p>
          <a:p>
            <a:pPr marL="12700" marR="4457700">
              <a:lnSpc>
                <a:spcPct val="240000"/>
              </a:lnSpc>
              <a:spcBef>
                <a:spcPts val="345"/>
              </a:spcBef>
            </a:pPr>
            <a:r>
              <a:rPr sz="2400" spc="-10" dirty="0">
                <a:latin typeface="Calibri"/>
                <a:cs typeface="Calibri"/>
              </a:rPr>
              <a:t>Week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lang="en-GB" sz="2400" spc="-50" dirty="0">
                <a:latin typeface="Calibri"/>
                <a:cs typeface="Calibri"/>
              </a:rPr>
              <a:t>8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</a:t>
            </a:r>
            <a:r>
              <a:rPr spc="-35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dirty="0"/>
              <a:t>own</a:t>
            </a:r>
            <a:r>
              <a:rPr spc="-35" dirty="0"/>
              <a:t> </a:t>
            </a:r>
            <a:r>
              <a:rPr spc="-25" dirty="0"/>
              <a:t>IP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4183" y="1219200"/>
            <a:ext cx="4599432" cy="5181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91615"/>
            <a:ext cx="7221220" cy="18618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difficult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remember!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remember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meaningless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much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longer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128-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IPv6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95298"/>
            <a:ext cx="8345805" cy="41452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addresses</a:t>
            </a:r>
            <a:r>
              <a:rPr sz="24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difficult</a:t>
            </a:r>
            <a:r>
              <a:rPr sz="2400" spc="-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9D9D9"/>
                </a:solidFill>
                <a:latin typeface="Calibri"/>
                <a:cs typeface="Calibri"/>
              </a:rPr>
              <a:t>remember!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How</a:t>
            </a:r>
            <a:r>
              <a:rPr sz="20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remember</a:t>
            </a:r>
            <a:r>
              <a:rPr sz="20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meaningless</a:t>
            </a:r>
            <a:r>
              <a:rPr sz="20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addresses?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different</a:t>
            </a:r>
            <a:r>
              <a:rPr sz="20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IP</a:t>
            </a:r>
            <a:r>
              <a:rPr sz="20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addresses?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much</a:t>
            </a:r>
            <a:r>
              <a:rPr sz="2000" spc="-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longer</a:t>
            </a:r>
            <a:r>
              <a:rPr sz="200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128-bit</a:t>
            </a:r>
            <a:r>
              <a:rPr sz="20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IPv6</a:t>
            </a:r>
            <a:r>
              <a:rPr sz="2000" spc="-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addresses?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friendly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aliases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IP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addresses.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DNS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(domain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system)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addresses.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Syntax: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hostname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sub_domain.….top_level_domain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surreylearn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surrey.ac.uk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131.227.132.44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35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dirty="0"/>
              <a:t>addresses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spc="-10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55549"/>
            <a:ext cx="8344534" cy="48139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IP</a:t>
            </a:r>
            <a:r>
              <a:rPr sz="2400" spc="-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addresses</a:t>
            </a:r>
            <a:r>
              <a:rPr sz="24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difficult</a:t>
            </a:r>
            <a:r>
              <a:rPr sz="2400" spc="-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D9D9D9"/>
                </a:solidFill>
                <a:latin typeface="Calibri"/>
                <a:cs typeface="Calibri"/>
              </a:rPr>
              <a:t>remember!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How</a:t>
            </a:r>
            <a:r>
              <a:rPr sz="20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remember</a:t>
            </a:r>
            <a:r>
              <a:rPr sz="20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meaningless</a:t>
            </a:r>
            <a:r>
              <a:rPr sz="20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addresses?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different</a:t>
            </a:r>
            <a:r>
              <a:rPr sz="20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IP</a:t>
            </a:r>
            <a:r>
              <a:rPr sz="20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addresses?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much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longer</a:t>
            </a:r>
            <a:r>
              <a:rPr sz="200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128-bit</a:t>
            </a:r>
            <a:r>
              <a:rPr sz="20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IPv6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 addresses?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More</a:t>
            </a:r>
            <a:r>
              <a:rPr sz="2400" spc="-3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D9D9D9"/>
                </a:solidFill>
                <a:latin typeface="Calibri"/>
                <a:cs typeface="Calibri"/>
              </a:rPr>
              <a:t>user-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friendly</a:t>
            </a:r>
            <a:r>
              <a:rPr sz="2400" spc="-3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domain</a:t>
            </a:r>
            <a:r>
              <a:rPr sz="2400" spc="-5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names</a:t>
            </a:r>
            <a:r>
              <a:rPr sz="2400" spc="-3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introduced</a:t>
            </a:r>
            <a:r>
              <a:rPr sz="24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aliases</a:t>
            </a:r>
            <a:r>
              <a:rPr sz="24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D9D9D9"/>
                </a:solidFill>
                <a:latin typeface="Calibri"/>
                <a:cs typeface="Calibri"/>
              </a:rPr>
              <a:t>IP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D9D9D9"/>
                </a:solidFill>
                <a:latin typeface="Calibri"/>
                <a:cs typeface="Calibri"/>
              </a:rPr>
              <a:t>addresses.</a:t>
            </a:r>
            <a:endParaRPr sz="2400">
              <a:latin typeface="Calibri"/>
              <a:cs typeface="Calibri"/>
            </a:endParaRPr>
          </a:p>
          <a:p>
            <a:pPr marL="862965" marR="844550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DNS</a:t>
            </a:r>
            <a:r>
              <a:rPr sz="2000" spc="-4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(domain</a:t>
            </a:r>
            <a:r>
              <a:rPr sz="20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name</a:t>
            </a:r>
            <a:r>
              <a:rPr sz="20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system)</a:t>
            </a:r>
            <a:r>
              <a:rPr sz="2000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servers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convert</a:t>
            </a:r>
            <a:r>
              <a:rPr sz="2000" spc="-4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domain</a:t>
            </a:r>
            <a:r>
              <a:rPr sz="2000" spc="-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D9D9D9"/>
                </a:solidFill>
                <a:latin typeface="Calibri"/>
                <a:cs typeface="Calibri"/>
              </a:rPr>
              <a:t>IP 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addresses.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domain</a:t>
            </a:r>
            <a:r>
              <a:rPr sz="200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names</a:t>
            </a:r>
            <a:r>
              <a:rPr sz="2000" spc="-3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may</a:t>
            </a:r>
            <a:r>
              <a:rPr sz="200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point</a:t>
            </a:r>
            <a:r>
              <a:rPr sz="200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same</a:t>
            </a:r>
            <a:r>
              <a:rPr sz="2000" spc="-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IP</a:t>
            </a:r>
            <a:r>
              <a:rPr sz="2000" spc="-4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address.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Syntax:</a:t>
            </a:r>
            <a:r>
              <a:rPr sz="2000" spc="-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hostname.sub_domain.….top_level_domain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Example</a:t>
            </a:r>
            <a:r>
              <a:rPr sz="2000" spc="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Calibri"/>
                <a:cs typeface="Calibri"/>
              </a:rPr>
              <a:t>1:</a:t>
            </a:r>
            <a:r>
              <a:rPr sz="2000" spc="1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surreylearn.surrey.ac.uk</a:t>
            </a:r>
            <a:r>
              <a:rPr sz="2000" spc="1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D9D9D9"/>
                </a:solidFill>
                <a:latin typeface="Symbol"/>
                <a:cs typeface="Symbol"/>
              </a:rPr>
              <a:t></a:t>
            </a:r>
            <a:r>
              <a:rPr sz="2000" spc="-20" dirty="0">
                <a:solidFill>
                  <a:srgbClr val="D9D9D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D9D9"/>
                </a:solidFill>
                <a:latin typeface="Calibri"/>
                <a:cs typeface="Calibri"/>
              </a:rPr>
              <a:t>131.227.132.44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ts val="239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localhost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127.x.x.x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systems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127.0.0.1)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ts val="239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(Local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debug)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5834" y="2082546"/>
            <a:ext cx="11334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>
                <a:solidFill>
                  <a:srgbClr val="005392"/>
                </a:solidFill>
                <a:latin typeface="Calibri"/>
                <a:cs typeface="Calibri"/>
              </a:rPr>
              <a:t>CSS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CSS</a:t>
            </a:r>
            <a:r>
              <a:rPr spc="-55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dirty="0"/>
              <a:t>Cascading</a:t>
            </a:r>
            <a:r>
              <a:rPr spc="-60" dirty="0"/>
              <a:t> </a:t>
            </a:r>
            <a:r>
              <a:rPr dirty="0"/>
              <a:t>Style</a:t>
            </a:r>
            <a:r>
              <a:rPr spc="-65" dirty="0"/>
              <a:t> </a:t>
            </a:r>
            <a:r>
              <a:rPr spc="-10" dirty="0"/>
              <a:t>Sheet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42058"/>
            <a:ext cx="8069580" cy="2711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59B0C"/>
                </a:solidFill>
                <a:latin typeface="Calibri"/>
                <a:cs typeface="Calibri"/>
              </a:rPr>
              <a:t>language</a:t>
            </a:r>
            <a:r>
              <a:rPr sz="2800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59B0C"/>
                </a:solidFill>
                <a:latin typeface="Calibri"/>
                <a:cs typeface="Calibri"/>
              </a:rPr>
              <a:t>describes</a:t>
            </a:r>
            <a:r>
              <a:rPr sz="2800" spc="-1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59B0C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59B0C"/>
                </a:solidFill>
                <a:latin typeface="Calibri"/>
                <a:cs typeface="Calibri"/>
              </a:rPr>
              <a:t>presentation</a:t>
            </a:r>
            <a:r>
              <a:rPr sz="2800" spc="-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written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markup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appearance</a:t>
            </a:r>
            <a:r>
              <a:rPr sz="2400" b="1" spc="-1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layout</a:t>
            </a:r>
            <a:r>
              <a:rPr sz="2400" b="1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Composed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styles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59B0C"/>
                </a:solidFill>
                <a:latin typeface="Calibri"/>
                <a:cs typeface="Calibri"/>
              </a:rPr>
              <a:t>saves</a:t>
            </a:r>
            <a:r>
              <a:rPr sz="2800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59B0C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59B0C"/>
                </a:solidFill>
                <a:latin typeface="Calibri"/>
                <a:cs typeface="Calibri"/>
              </a:rPr>
              <a:t>lot</a:t>
            </a:r>
            <a:r>
              <a:rPr sz="2800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59B0C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B59B0C"/>
                </a:solidFill>
                <a:latin typeface="Calibri"/>
                <a:cs typeface="Calibri"/>
              </a:rPr>
              <a:t>work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layout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CSS</a:t>
            </a:r>
            <a:r>
              <a:rPr spc="-55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dirty="0"/>
              <a:t>Cascading</a:t>
            </a:r>
            <a:r>
              <a:rPr spc="-60" dirty="0"/>
              <a:t> </a:t>
            </a:r>
            <a:r>
              <a:rPr dirty="0"/>
              <a:t>Style</a:t>
            </a:r>
            <a:r>
              <a:rPr spc="-65" dirty="0"/>
              <a:t> </a:t>
            </a:r>
            <a:r>
              <a:rPr spc="-10" dirty="0"/>
              <a:t>Sheet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178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/>
              <a:t>What</a:t>
            </a:r>
            <a:r>
              <a:rPr sz="2800" spc="-95" dirty="0"/>
              <a:t> </a:t>
            </a:r>
            <a:r>
              <a:rPr sz="2800" dirty="0"/>
              <a:t>does</a:t>
            </a:r>
            <a:r>
              <a:rPr sz="2800" spc="-90" dirty="0"/>
              <a:t> </a:t>
            </a:r>
            <a:r>
              <a:rPr sz="2800" dirty="0"/>
              <a:t>“cascading”</a:t>
            </a:r>
            <a:r>
              <a:rPr sz="2800" spc="-80" dirty="0"/>
              <a:t> </a:t>
            </a:r>
            <a:r>
              <a:rPr sz="2800" spc="-10" dirty="0"/>
              <a:t>mean?</a:t>
            </a:r>
            <a:endParaRPr sz="2800"/>
          </a:p>
          <a:p>
            <a:pPr marL="862965" marR="5080" lvl="1" indent="-393700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Each</a:t>
            </a:r>
            <a:r>
              <a:rPr sz="2400" spc="-5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HTML</a:t>
            </a:r>
            <a:r>
              <a:rPr sz="2400" spc="-3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element</a:t>
            </a:r>
            <a:r>
              <a:rPr sz="2400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styled</a:t>
            </a:r>
            <a:r>
              <a:rPr sz="2400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by</a:t>
            </a:r>
            <a:r>
              <a:rPr sz="2400" spc="-3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number</a:t>
            </a:r>
            <a:r>
              <a:rPr sz="2400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9B0C"/>
                </a:solidFill>
                <a:latin typeface="Calibri"/>
                <a:cs typeface="Calibri"/>
              </a:rPr>
              <a:t>style</a:t>
            </a:r>
            <a:r>
              <a:rPr sz="2400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59B0C"/>
                </a:solidFill>
                <a:latin typeface="Calibri"/>
                <a:cs typeface="Calibri"/>
              </a:rPr>
              <a:t>sheets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cascading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top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another.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(we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here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soon)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3429000"/>
            <a:ext cx="5823204" cy="30022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0154" y="1262735"/>
            <a:ext cx="2068830" cy="7183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140" y="2226691"/>
            <a:ext cx="8485505" cy="405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34343"/>
                </a:solidFill>
                <a:latin typeface="Calibri"/>
                <a:cs typeface="Calibri"/>
              </a:rPr>
              <a:t>CSS</a:t>
            </a:r>
            <a:r>
              <a:rPr sz="2000" spc="-2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34343"/>
                </a:solidFill>
                <a:latin typeface="Calibri"/>
                <a:cs typeface="Calibri"/>
              </a:rPr>
              <a:t>file</a:t>
            </a:r>
            <a:r>
              <a:rPr sz="20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34343"/>
                </a:solidFill>
                <a:latin typeface="Calibri"/>
                <a:cs typeface="Calibri"/>
              </a:rPr>
              <a:t>composed</a:t>
            </a:r>
            <a:r>
              <a:rPr sz="2000" spc="-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34343"/>
                </a:solidFill>
                <a:latin typeface="Calibri"/>
                <a:cs typeface="Calibri"/>
              </a:rPr>
              <a:t>style</a:t>
            </a:r>
            <a:r>
              <a:rPr sz="2000" b="1" spc="-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34343"/>
                </a:solidFill>
                <a:latin typeface="Calibri"/>
                <a:cs typeface="Calibri"/>
              </a:rPr>
              <a:t>rules</a:t>
            </a:r>
            <a:r>
              <a:rPr sz="2000" spc="-10" dirty="0">
                <a:solidFill>
                  <a:srgbClr val="434343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buFont typeface="Wingdings"/>
              <a:buChar char=""/>
              <a:tabLst>
                <a:tab pos="812800" algn="l"/>
              </a:tabLst>
            </a:pPr>
            <a:r>
              <a:rPr sz="2000" b="1" i="1" dirty="0">
                <a:solidFill>
                  <a:srgbClr val="006FC0"/>
                </a:solidFill>
                <a:latin typeface="Calibri"/>
                <a:cs typeface="Calibri"/>
              </a:rPr>
              <a:t>selector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Specifies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HTML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element(s)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style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00" marR="236854" lvl="1" indent="-342900">
              <a:lnSpc>
                <a:spcPct val="100000"/>
              </a:lnSpc>
              <a:buFont typeface="Wingdings"/>
              <a:buChar char=""/>
              <a:tabLst>
                <a:tab pos="12700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selector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refer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existing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unordered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lists,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paragraphs,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inputs,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refer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custom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class,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element’s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create.</a:t>
            </a:r>
            <a:endParaRPr sz="2000">
              <a:latin typeface="Calibri"/>
              <a:cs typeface="Calibri"/>
            </a:endParaRPr>
          </a:p>
          <a:p>
            <a:pPr marL="1270000" lvl="1" indent="-342900">
              <a:lnSpc>
                <a:spcPct val="100000"/>
              </a:lnSpc>
              <a:buFont typeface="Wingdings"/>
              <a:buChar char=""/>
              <a:tabLst>
                <a:tab pos="1270000" algn="l"/>
              </a:tabLst>
            </a:pPr>
            <a:r>
              <a:rPr sz="2000" dirty="0">
                <a:latin typeface="Calibri"/>
                <a:cs typeface="Calibri"/>
              </a:rPr>
              <a:t>rules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braces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specify.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buFont typeface="Wingdings"/>
              <a:buChar char=""/>
              <a:tabLst>
                <a:tab pos="812800" algn="l"/>
              </a:tabLst>
            </a:pPr>
            <a:r>
              <a:rPr sz="2000" b="1" i="1" dirty="0">
                <a:solidFill>
                  <a:srgbClr val="00AF50"/>
                </a:solidFill>
                <a:latin typeface="Calibri"/>
                <a:cs typeface="Calibri"/>
              </a:rPr>
              <a:t>property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style.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2800" algn="l"/>
              </a:tabLst>
            </a:pPr>
            <a:r>
              <a:rPr sz="2000" b="1" i="1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style.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Note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CSS,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colon</a:t>
            </a:r>
            <a:r>
              <a:rPr sz="2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(:)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instead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equal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sign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(=)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assign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55"/>
              </a:spcBef>
            </a:pPr>
            <a:endParaRPr sz="2000">
              <a:latin typeface="Calibri"/>
              <a:cs typeface="Calibri"/>
            </a:endParaRPr>
          </a:p>
          <a:p>
            <a:pPr marL="271780" algn="ctr">
              <a:lnSpc>
                <a:spcPct val="100000"/>
              </a:lnSpc>
            </a:pP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Saved</a:t>
            </a:r>
            <a:r>
              <a:rPr sz="2400" spc="-3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434343"/>
                </a:solidFill>
                <a:latin typeface="Calibri"/>
                <a:cs typeface="Calibri"/>
              </a:rPr>
              <a:t>filename</a:t>
            </a:r>
            <a:r>
              <a:rPr sz="2400" b="1" spc="-20" dirty="0">
                <a:solidFill>
                  <a:srgbClr val="434343"/>
                </a:solidFill>
                <a:latin typeface="Consolas"/>
                <a:cs typeface="Consolas"/>
              </a:rPr>
              <a:t>.css</a:t>
            </a:r>
            <a:r>
              <a:rPr sz="2400" b="1" spc="-760" dirty="0">
                <a:solidFill>
                  <a:srgbClr val="43434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34343"/>
                </a:solidFill>
                <a:latin typeface="Calibri"/>
                <a:cs typeface="Calibri"/>
              </a:rPr>
              <a:t>file.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431419"/>
            <a:ext cx="68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005392"/>
                </a:solidFill>
                <a:latin typeface="Calibri"/>
                <a:cs typeface="Calibri"/>
              </a:rPr>
              <a:t>CSS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00200" y="1219200"/>
            <a:ext cx="5638800" cy="4927600"/>
            <a:chOff x="1600200" y="1219200"/>
            <a:chExt cx="5638800" cy="4927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1219200"/>
              <a:ext cx="5105400" cy="30952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4191000"/>
              <a:ext cx="3102864" cy="195529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8600" y="1295400"/>
            <a:ext cx="8484235" cy="4590415"/>
            <a:chOff x="228600" y="1295400"/>
            <a:chExt cx="8484235" cy="4590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819400"/>
              <a:ext cx="2988564" cy="1905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295400"/>
              <a:ext cx="4750308" cy="45902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01161" y="4301235"/>
              <a:ext cx="838200" cy="85725"/>
            </a:xfrm>
            <a:custGeom>
              <a:avLst/>
              <a:gdLst/>
              <a:ahLst/>
              <a:cxnLst/>
              <a:rect l="l" t="t" r="r" b="b"/>
              <a:pathLst>
                <a:path w="838200" h="85725">
                  <a:moveTo>
                    <a:pt x="752475" y="0"/>
                  </a:moveTo>
                  <a:lnTo>
                    <a:pt x="752475" y="85725"/>
                  </a:lnTo>
                  <a:lnTo>
                    <a:pt x="809709" y="57150"/>
                  </a:lnTo>
                  <a:lnTo>
                    <a:pt x="766699" y="57150"/>
                  </a:lnTo>
                  <a:lnTo>
                    <a:pt x="766699" y="28575"/>
                  </a:lnTo>
                  <a:lnTo>
                    <a:pt x="809540" y="28575"/>
                  </a:lnTo>
                  <a:lnTo>
                    <a:pt x="752475" y="0"/>
                  </a:lnTo>
                  <a:close/>
                </a:path>
                <a:path w="838200" h="85725">
                  <a:moveTo>
                    <a:pt x="75247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752475" y="57150"/>
                  </a:lnTo>
                  <a:lnTo>
                    <a:pt x="752475" y="28575"/>
                  </a:lnTo>
                  <a:close/>
                </a:path>
                <a:path w="838200" h="85725">
                  <a:moveTo>
                    <a:pt x="809540" y="28575"/>
                  </a:moveTo>
                  <a:lnTo>
                    <a:pt x="766699" y="28575"/>
                  </a:lnTo>
                  <a:lnTo>
                    <a:pt x="766699" y="57150"/>
                  </a:lnTo>
                  <a:lnTo>
                    <a:pt x="809709" y="57150"/>
                  </a:lnTo>
                  <a:lnTo>
                    <a:pt x="838200" y="42925"/>
                  </a:lnTo>
                  <a:lnTo>
                    <a:pt x="809540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306" y="2082546"/>
            <a:ext cx="693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Computer</a:t>
            </a:r>
            <a:r>
              <a:rPr sz="6000" spc="-125" dirty="0"/>
              <a:t> </a:t>
            </a:r>
            <a:r>
              <a:rPr sz="6000" spc="-10" dirty="0"/>
              <a:t>Networking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8600" y="1447800"/>
            <a:ext cx="7950834" cy="4624070"/>
            <a:chOff x="228600" y="1447800"/>
            <a:chExt cx="7950834" cy="4624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447800"/>
              <a:ext cx="2590800" cy="46238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25361" y="3810761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0" y="190500"/>
                  </a:moveTo>
                  <a:lnTo>
                    <a:pt x="13738" y="154315"/>
                  </a:lnTo>
                  <a:lnTo>
                    <a:pt x="53252" y="120416"/>
                  </a:lnTo>
                  <a:lnTo>
                    <a:pt x="115987" y="89443"/>
                  </a:lnTo>
                  <a:lnTo>
                    <a:pt x="155264" y="75253"/>
                  </a:lnTo>
                  <a:lnTo>
                    <a:pt x="199389" y="62036"/>
                  </a:lnTo>
                  <a:lnTo>
                    <a:pt x="248043" y="49869"/>
                  </a:lnTo>
                  <a:lnTo>
                    <a:pt x="300907" y="38835"/>
                  </a:lnTo>
                  <a:lnTo>
                    <a:pt x="357660" y="29012"/>
                  </a:lnTo>
                  <a:lnTo>
                    <a:pt x="417984" y="20480"/>
                  </a:lnTo>
                  <a:lnTo>
                    <a:pt x="481561" y="13321"/>
                  </a:lnTo>
                  <a:lnTo>
                    <a:pt x="548069" y="7613"/>
                  </a:lnTo>
                  <a:lnTo>
                    <a:pt x="617192" y="3436"/>
                  </a:lnTo>
                  <a:lnTo>
                    <a:pt x="688608" y="872"/>
                  </a:lnTo>
                  <a:lnTo>
                    <a:pt x="761999" y="0"/>
                  </a:lnTo>
                  <a:lnTo>
                    <a:pt x="835391" y="872"/>
                  </a:lnTo>
                  <a:lnTo>
                    <a:pt x="906807" y="3436"/>
                  </a:lnTo>
                  <a:lnTo>
                    <a:pt x="975930" y="7613"/>
                  </a:lnTo>
                  <a:lnTo>
                    <a:pt x="1042438" y="13321"/>
                  </a:lnTo>
                  <a:lnTo>
                    <a:pt x="1106015" y="20480"/>
                  </a:lnTo>
                  <a:lnTo>
                    <a:pt x="1166339" y="29012"/>
                  </a:lnTo>
                  <a:lnTo>
                    <a:pt x="1223092" y="38835"/>
                  </a:lnTo>
                  <a:lnTo>
                    <a:pt x="1275956" y="49869"/>
                  </a:lnTo>
                  <a:lnTo>
                    <a:pt x="1324610" y="62036"/>
                  </a:lnTo>
                  <a:lnTo>
                    <a:pt x="1368735" y="75253"/>
                  </a:lnTo>
                  <a:lnTo>
                    <a:pt x="1408012" y="89443"/>
                  </a:lnTo>
                  <a:lnTo>
                    <a:pt x="1470747" y="120416"/>
                  </a:lnTo>
                  <a:lnTo>
                    <a:pt x="1510261" y="154315"/>
                  </a:lnTo>
                  <a:lnTo>
                    <a:pt x="1523999" y="190500"/>
                  </a:lnTo>
                  <a:lnTo>
                    <a:pt x="1520512" y="208837"/>
                  </a:lnTo>
                  <a:lnTo>
                    <a:pt x="1493566" y="243959"/>
                  </a:lnTo>
                  <a:lnTo>
                    <a:pt x="1442123" y="276475"/>
                  </a:lnTo>
                  <a:lnTo>
                    <a:pt x="1368735" y="305746"/>
                  </a:lnTo>
                  <a:lnTo>
                    <a:pt x="1324610" y="318963"/>
                  </a:lnTo>
                  <a:lnTo>
                    <a:pt x="1275956" y="331130"/>
                  </a:lnTo>
                  <a:lnTo>
                    <a:pt x="1223092" y="342164"/>
                  </a:lnTo>
                  <a:lnTo>
                    <a:pt x="1166339" y="351987"/>
                  </a:lnTo>
                  <a:lnTo>
                    <a:pt x="1106015" y="360519"/>
                  </a:lnTo>
                  <a:lnTo>
                    <a:pt x="1042438" y="367678"/>
                  </a:lnTo>
                  <a:lnTo>
                    <a:pt x="975930" y="373386"/>
                  </a:lnTo>
                  <a:lnTo>
                    <a:pt x="906807" y="377563"/>
                  </a:lnTo>
                  <a:lnTo>
                    <a:pt x="835391" y="380127"/>
                  </a:lnTo>
                  <a:lnTo>
                    <a:pt x="761999" y="381000"/>
                  </a:lnTo>
                  <a:lnTo>
                    <a:pt x="688608" y="380127"/>
                  </a:lnTo>
                  <a:lnTo>
                    <a:pt x="617192" y="377563"/>
                  </a:lnTo>
                  <a:lnTo>
                    <a:pt x="548069" y="373386"/>
                  </a:lnTo>
                  <a:lnTo>
                    <a:pt x="481561" y="367678"/>
                  </a:lnTo>
                  <a:lnTo>
                    <a:pt x="417984" y="360519"/>
                  </a:lnTo>
                  <a:lnTo>
                    <a:pt x="357660" y="351987"/>
                  </a:lnTo>
                  <a:lnTo>
                    <a:pt x="300907" y="342164"/>
                  </a:lnTo>
                  <a:lnTo>
                    <a:pt x="248043" y="331130"/>
                  </a:lnTo>
                  <a:lnTo>
                    <a:pt x="199389" y="318963"/>
                  </a:lnTo>
                  <a:lnTo>
                    <a:pt x="155264" y="305746"/>
                  </a:lnTo>
                  <a:lnTo>
                    <a:pt x="115987" y="291556"/>
                  </a:lnTo>
                  <a:lnTo>
                    <a:pt x="53252" y="260583"/>
                  </a:lnTo>
                  <a:lnTo>
                    <a:pt x="13738" y="226684"/>
                  </a:lnTo>
                  <a:lnTo>
                    <a:pt x="0" y="1905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524000"/>
              <a:ext cx="4521708" cy="43693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21407" y="2204466"/>
              <a:ext cx="1615440" cy="3359150"/>
            </a:xfrm>
            <a:custGeom>
              <a:avLst/>
              <a:gdLst/>
              <a:ahLst/>
              <a:cxnLst/>
              <a:rect l="l" t="t" r="r" b="b"/>
              <a:pathLst>
                <a:path w="1615439" h="3359150">
                  <a:moveTo>
                    <a:pt x="1563299" y="3287682"/>
                  </a:moveTo>
                  <a:lnTo>
                    <a:pt x="1537589" y="3299968"/>
                  </a:lnTo>
                  <a:lnTo>
                    <a:pt x="1613154" y="3358896"/>
                  </a:lnTo>
                  <a:lnTo>
                    <a:pt x="1614234" y="3300603"/>
                  </a:lnTo>
                  <a:lnTo>
                    <a:pt x="1569466" y="3300603"/>
                  </a:lnTo>
                  <a:lnTo>
                    <a:pt x="1563299" y="3287682"/>
                  </a:lnTo>
                  <a:close/>
                </a:path>
                <a:path w="1615439" h="3359150">
                  <a:moveTo>
                    <a:pt x="1589080" y="3275363"/>
                  </a:moveTo>
                  <a:lnTo>
                    <a:pt x="1563299" y="3287682"/>
                  </a:lnTo>
                  <a:lnTo>
                    <a:pt x="1569466" y="3300603"/>
                  </a:lnTo>
                  <a:lnTo>
                    <a:pt x="1595246" y="3288284"/>
                  </a:lnTo>
                  <a:lnTo>
                    <a:pt x="1589080" y="3275363"/>
                  </a:lnTo>
                  <a:close/>
                </a:path>
                <a:path w="1615439" h="3359150">
                  <a:moveTo>
                    <a:pt x="1614932" y="3263011"/>
                  </a:moveTo>
                  <a:lnTo>
                    <a:pt x="1589080" y="3275363"/>
                  </a:lnTo>
                  <a:lnTo>
                    <a:pt x="1595246" y="3288284"/>
                  </a:lnTo>
                  <a:lnTo>
                    <a:pt x="1569466" y="3300603"/>
                  </a:lnTo>
                  <a:lnTo>
                    <a:pt x="1614234" y="3300603"/>
                  </a:lnTo>
                  <a:lnTo>
                    <a:pt x="1614932" y="3263011"/>
                  </a:lnTo>
                  <a:close/>
                </a:path>
                <a:path w="1615439" h="3359150">
                  <a:moveTo>
                    <a:pt x="25908" y="0"/>
                  </a:moveTo>
                  <a:lnTo>
                    <a:pt x="0" y="12192"/>
                  </a:lnTo>
                  <a:lnTo>
                    <a:pt x="1563299" y="3287682"/>
                  </a:lnTo>
                  <a:lnTo>
                    <a:pt x="1589080" y="3275363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31419"/>
            <a:ext cx="3990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</a:tabLst>
            </a:pPr>
            <a:r>
              <a:rPr dirty="0">
                <a:latin typeface="Consolas"/>
                <a:cs typeface="Consolas"/>
              </a:rPr>
              <a:t>&lt;div&gt;</a:t>
            </a:r>
            <a:r>
              <a:rPr spc="-35" dirty="0">
                <a:latin typeface="Consolas"/>
                <a:cs typeface="Consolas"/>
              </a:rPr>
              <a:t> 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>
                <a:latin typeface="Consolas"/>
                <a:cs typeface="Consolas"/>
              </a:rPr>
              <a:t>&lt;span&gt;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895600"/>
            <a:ext cx="8153400" cy="10012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754" y="1164081"/>
            <a:ext cx="8562975" cy="2243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86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68630" algn="l"/>
              </a:tabLst>
            </a:pPr>
            <a:r>
              <a:rPr sz="25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5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404040"/>
                </a:solidFill>
                <a:latin typeface="Calibri"/>
                <a:cs typeface="Calibri"/>
              </a:rPr>
              <a:t>generic</a:t>
            </a:r>
            <a:r>
              <a:rPr sz="25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404040"/>
                </a:solidFill>
                <a:latin typeface="Calibri"/>
                <a:cs typeface="Calibri"/>
              </a:rPr>
              <a:t>tags</a:t>
            </a:r>
            <a:r>
              <a:rPr sz="25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5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5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404040"/>
                </a:solidFill>
                <a:latin typeface="Calibri"/>
                <a:cs typeface="Calibri"/>
              </a:rPr>
              <a:t>intended</a:t>
            </a:r>
            <a:r>
              <a:rPr sz="25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sz="25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5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Calibri"/>
                <a:cs typeface="Calibri"/>
              </a:rPr>
              <a:t>style:</a:t>
            </a:r>
            <a:endParaRPr sz="2500">
              <a:latin typeface="Calibri"/>
              <a:cs typeface="Calibri"/>
            </a:endParaRPr>
          </a:p>
          <a:p>
            <a:pPr marL="976630" lvl="1" indent="-393700">
              <a:lnSpc>
                <a:spcPct val="100000"/>
              </a:lnSpc>
              <a:spcBef>
                <a:spcPts val="10"/>
              </a:spcBef>
              <a:buSzPct val="88636"/>
              <a:buFont typeface="Wingdings"/>
              <a:buChar char=""/>
              <a:tabLst>
                <a:tab pos="976630" algn="l"/>
              </a:tabLst>
            </a:pPr>
            <a:r>
              <a:rPr sz="2200" dirty="0">
                <a:solidFill>
                  <a:srgbClr val="404040"/>
                </a:solidFill>
                <a:latin typeface="Consolas"/>
                <a:cs typeface="Consolas"/>
              </a:rPr>
              <a:t>&lt;div&gt;:</a:t>
            </a:r>
            <a:r>
              <a:rPr sz="2200" spc="-5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generic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B59B0C"/>
                </a:solidFill>
                <a:latin typeface="Calibri"/>
                <a:cs typeface="Calibri"/>
              </a:rPr>
              <a:t>block</a:t>
            </a:r>
            <a:r>
              <a:rPr sz="2200" b="1" spc="-1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endParaRPr sz="2200">
              <a:latin typeface="Calibri"/>
              <a:cs typeface="Calibri"/>
            </a:endParaRPr>
          </a:p>
          <a:p>
            <a:pPr marL="976630" lvl="1" indent="-393700">
              <a:lnSpc>
                <a:spcPct val="100000"/>
              </a:lnSpc>
              <a:spcBef>
                <a:spcPts val="5"/>
              </a:spcBef>
              <a:buSzPct val="88636"/>
              <a:buFont typeface="Wingdings"/>
              <a:buChar char=""/>
              <a:tabLst>
                <a:tab pos="976630" algn="l"/>
              </a:tabLst>
            </a:pPr>
            <a:r>
              <a:rPr sz="2200" dirty="0">
                <a:solidFill>
                  <a:srgbClr val="404040"/>
                </a:solidFill>
                <a:latin typeface="Consolas"/>
                <a:cs typeface="Consolas"/>
              </a:rPr>
              <a:t>&lt;span&gt;:</a:t>
            </a:r>
            <a:r>
              <a:rPr sz="2200" spc="-7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generic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B59B0C"/>
                </a:solidFill>
                <a:latin typeface="Calibri"/>
                <a:cs typeface="Calibri"/>
              </a:rPr>
              <a:t>inline</a:t>
            </a:r>
            <a:r>
              <a:rPr sz="2200" b="1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endParaRPr sz="2200">
              <a:latin typeface="Calibri"/>
              <a:cs typeface="Calibri"/>
            </a:endParaRPr>
          </a:p>
          <a:p>
            <a:pPr marL="976630" marR="5080" lvl="1" indent="-393700">
              <a:lnSpc>
                <a:spcPct val="80000"/>
              </a:lnSpc>
              <a:spcBef>
                <a:spcPts val="530"/>
              </a:spcBef>
              <a:buSzPct val="88636"/>
              <a:buFont typeface="Wingdings"/>
              <a:buChar char=""/>
              <a:tabLst>
                <a:tab pos="97663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contrast,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tags,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&lt;strong&gt;,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built-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styles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(defined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browsers)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4088891"/>
            <a:ext cx="2810255" cy="838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6944" y="4276725"/>
            <a:ext cx="8439785" cy="1863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Calibri"/>
              <a:cs typeface="Calibri"/>
            </a:endParaRPr>
          </a:p>
          <a:p>
            <a:pPr marL="399415" indent="-342900">
              <a:lnSpc>
                <a:spcPct val="100000"/>
              </a:lnSpc>
              <a:buFont typeface="Wingdings"/>
              <a:buChar char=""/>
              <a:tabLst>
                <a:tab pos="3994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won't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often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generic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containers?</a:t>
            </a:r>
            <a:endParaRPr sz="2000">
              <a:latin typeface="Calibri"/>
              <a:cs typeface="Calibri"/>
            </a:endParaRPr>
          </a:p>
          <a:p>
            <a:pPr marL="399415" indent="-342900">
              <a:lnSpc>
                <a:spcPct val="100000"/>
              </a:lnSpc>
              <a:buFont typeface="Wingdings"/>
              <a:buChar char=""/>
              <a:tabLst>
                <a:tab pos="3994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distinguish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generic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containers?</a:t>
            </a:r>
            <a:endParaRPr sz="2000">
              <a:latin typeface="Calibri"/>
              <a:cs typeface="Calibri"/>
            </a:endParaRPr>
          </a:p>
          <a:p>
            <a:pPr marL="399415" marR="5080" indent="-342900">
              <a:lnSpc>
                <a:spcPct val="100000"/>
              </a:lnSpc>
              <a:buFont typeface="Wingdings"/>
              <a:buChar char=""/>
              <a:tabLst>
                <a:tab pos="39941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words,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subset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elements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page?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CSS</a:t>
            </a:r>
            <a:r>
              <a:rPr spc="-60" dirty="0"/>
              <a:t> </a:t>
            </a:r>
            <a:r>
              <a:rPr dirty="0"/>
              <a:t>Selectors:</a:t>
            </a:r>
            <a:r>
              <a:rPr spc="-60" dirty="0"/>
              <a:t> </a:t>
            </a:r>
            <a:r>
              <a:rPr dirty="0"/>
              <a:t>Classes</a:t>
            </a:r>
            <a:r>
              <a:rPr spc="-4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5" dirty="0"/>
              <a:t>Ids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830" y="1213378"/>
            <a:ext cx="4547407" cy="22976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929" y="3761739"/>
            <a:ext cx="4641669" cy="258238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581400"/>
            <a:ext cx="4876800" cy="0"/>
          </a:xfrm>
          <a:custGeom>
            <a:avLst/>
            <a:gdLst/>
            <a:ahLst/>
            <a:cxnLst/>
            <a:rect l="l" t="t" r="r" b="b"/>
            <a:pathLst>
              <a:path w="4876800">
                <a:moveTo>
                  <a:pt x="0" y="0"/>
                </a:moveTo>
                <a:lnTo>
                  <a:pt x="487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66028" y="2692730"/>
            <a:ext cx="2901950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Often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span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div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create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generic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elements: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e.g.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onsolas"/>
                <a:cs typeface="Consolas"/>
              </a:rPr>
              <a:t>&lt;span </a:t>
            </a:r>
            <a:r>
              <a:rPr sz="2000" b="1" dirty="0">
                <a:solidFill>
                  <a:srgbClr val="404040"/>
                </a:solidFill>
                <a:latin typeface="Consolas"/>
                <a:cs typeface="Consolas"/>
              </a:rPr>
              <a:t>class="highlight"&gt;</a:t>
            </a:r>
            <a:r>
              <a:rPr sz="2000" b="1" spc="-6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like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creating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"highlight" element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13103"/>
            <a:ext cx="8533130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attach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classes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tags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apply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different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styles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same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selector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862965" marR="25400" lvl="1" indent="-393700">
              <a:lnSpc>
                <a:spcPct val="100000"/>
              </a:lnSpc>
              <a:spcBef>
                <a:spcPts val="90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ability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occurrence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talking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classes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refer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classes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attributes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elements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support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document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class=“nameOfOurClass.”</a:t>
            </a:r>
            <a:endParaRPr sz="2400">
              <a:latin typeface="Calibri"/>
              <a:cs typeface="Calibri"/>
            </a:endParaRPr>
          </a:p>
          <a:p>
            <a:pPr marL="355600" marR="24130" indent="-342900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classes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file,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precede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their</a:t>
            </a:r>
            <a:r>
              <a:rPr sz="24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name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period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1000" y="1219200"/>
            <a:ext cx="8610600" cy="4991100"/>
            <a:chOff x="381000" y="1219200"/>
            <a:chExt cx="8610600" cy="4991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447800"/>
              <a:ext cx="2438400" cy="4762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0" y="1219200"/>
              <a:ext cx="3860292" cy="16977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07604" y="1753362"/>
              <a:ext cx="2603500" cy="2224405"/>
            </a:xfrm>
            <a:custGeom>
              <a:avLst/>
              <a:gdLst/>
              <a:ahLst/>
              <a:cxnLst/>
              <a:rect l="l" t="t" r="r" b="b"/>
              <a:pathLst>
                <a:path w="2603500" h="2224404">
                  <a:moveTo>
                    <a:pt x="2503833" y="59728"/>
                  </a:moveTo>
                  <a:lnTo>
                    <a:pt x="0" y="2195322"/>
                  </a:lnTo>
                  <a:lnTo>
                    <a:pt x="24714" y="2224278"/>
                  </a:lnTo>
                  <a:lnTo>
                    <a:pt x="2528573" y="88704"/>
                  </a:lnTo>
                  <a:lnTo>
                    <a:pt x="2503833" y="59728"/>
                  </a:lnTo>
                  <a:close/>
                </a:path>
                <a:path w="2603500" h="2224404">
                  <a:moveTo>
                    <a:pt x="2583052" y="47371"/>
                  </a:moveTo>
                  <a:lnTo>
                    <a:pt x="2518321" y="47371"/>
                  </a:lnTo>
                  <a:lnTo>
                    <a:pt x="2543086" y="76326"/>
                  </a:lnTo>
                  <a:lnTo>
                    <a:pt x="2528573" y="88704"/>
                  </a:lnTo>
                  <a:lnTo>
                    <a:pt x="2553246" y="117601"/>
                  </a:lnTo>
                  <a:lnTo>
                    <a:pt x="2583052" y="47371"/>
                  </a:lnTo>
                  <a:close/>
                </a:path>
                <a:path w="2603500" h="2224404">
                  <a:moveTo>
                    <a:pt x="2518321" y="47371"/>
                  </a:moveTo>
                  <a:lnTo>
                    <a:pt x="2503833" y="59728"/>
                  </a:lnTo>
                  <a:lnTo>
                    <a:pt x="2528573" y="88704"/>
                  </a:lnTo>
                  <a:lnTo>
                    <a:pt x="2543086" y="76326"/>
                  </a:lnTo>
                  <a:lnTo>
                    <a:pt x="2518321" y="47371"/>
                  </a:lnTo>
                  <a:close/>
                </a:path>
                <a:path w="2603500" h="2224404">
                  <a:moveTo>
                    <a:pt x="2603157" y="0"/>
                  </a:moveTo>
                  <a:lnTo>
                    <a:pt x="2479078" y="30734"/>
                  </a:lnTo>
                  <a:lnTo>
                    <a:pt x="2503833" y="59728"/>
                  </a:lnTo>
                  <a:lnTo>
                    <a:pt x="2518321" y="47371"/>
                  </a:lnTo>
                  <a:lnTo>
                    <a:pt x="2583052" y="47371"/>
                  </a:lnTo>
                  <a:lnTo>
                    <a:pt x="26031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600" y="3810000"/>
              <a:ext cx="6096000" cy="1981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96561" y="2047366"/>
              <a:ext cx="2524125" cy="2220595"/>
            </a:xfrm>
            <a:custGeom>
              <a:avLst/>
              <a:gdLst/>
              <a:ahLst/>
              <a:cxnLst/>
              <a:rect l="l" t="t" r="r" b="b"/>
              <a:pathLst>
                <a:path w="2524125" h="2220595">
                  <a:moveTo>
                    <a:pt x="36067" y="2131822"/>
                  </a:moveTo>
                  <a:lnTo>
                    <a:pt x="0" y="2220595"/>
                  </a:lnTo>
                  <a:lnTo>
                    <a:pt x="92710" y="2196211"/>
                  </a:lnTo>
                  <a:lnTo>
                    <a:pt x="82096" y="2184146"/>
                  </a:lnTo>
                  <a:lnTo>
                    <a:pt x="63118" y="2184146"/>
                  </a:lnTo>
                  <a:lnTo>
                    <a:pt x="44196" y="2162683"/>
                  </a:lnTo>
                  <a:lnTo>
                    <a:pt x="54923" y="2153256"/>
                  </a:lnTo>
                  <a:lnTo>
                    <a:pt x="36067" y="2131822"/>
                  </a:lnTo>
                  <a:close/>
                </a:path>
                <a:path w="2524125" h="2220595">
                  <a:moveTo>
                    <a:pt x="54923" y="2153256"/>
                  </a:moveTo>
                  <a:lnTo>
                    <a:pt x="44196" y="2162683"/>
                  </a:lnTo>
                  <a:lnTo>
                    <a:pt x="63118" y="2184146"/>
                  </a:lnTo>
                  <a:lnTo>
                    <a:pt x="73822" y="2174740"/>
                  </a:lnTo>
                  <a:lnTo>
                    <a:pt x="54923" y="2153256"/>
                  </a:lnTo>
                  <a:close/>
                </a:path>
                <a:path w="2524125" h="2220595">
                  <a:moveTo>
                    <a:pt x="73822" y="2174740"/>
                  </a:moveTo>
                  <a:lnTo>
                    <a:pt x="63118" y="2184146"/>
                  </a:lnTo>
                  <a:lnTo>
                    <a:pt x="82096" y="2184146"/>
                  </a:lnTo>
                  <a:lnTo>
                    <a:pt x="73822" y="2174740"/>
                  </a:lnTo>
                  <a:close/>
                </a:path>
                <a:path w="2524125" h="2220595">
                  <a:moveTo>
                    <a:pt x="2505202" y="0"/>
                  </a:moveTo>
                  <a:lnTo>
                    <a:pt x="54923" y="2153256"/>
                  </a:lnTo>
                  <a:lnTo>
                    <a:pt x="73822" y="2174740"/>
                  </a:lnTo>
                  <a:lnTo>
                    <a:pt x="2523997" y="21590"/>
                  </a:lnTo>
                  <a:lnTo>
                    <a:pt x="250520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95" y="1415237"/>
            <a:ext cx="3931285" cy="40595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196850" indent="-343535">
              <a:lnSpc>
                <a:spcPct val="90000"/>
              </a:lnSpc>
              <a:spcBef>
                <a:spcPts val="434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used,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differences:</a:t>
            </a:r>
            <a:endParaRPr sz="2800">
              <a:latin typeface="Calibri"/>
              <a:cs typeface="Calibri"/>
            </a:endParaRPr>
          </a:p>
          <a:p>
            <a:pPr marL="862965" marR="160020" lvl="1" indent="-393700">
              <a:lnSpc>
                <a:spcPts val="2590"/>
              </a:lnSpc>
              <a:spcBef>
                <a:spcPts val="64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#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period</a:t>
            </a:r>
            <a:endParaRPr sz="2400">
              <a:latin typeface="Calibri"/>
              <a:cs typeface="Calibri"/>
            </a:endParaRPr>
          </a:p>
          <a:p>
            <a:pPr marL="862965" marR="5080" lvl="1" indent="-393700">
              <a:lnSpc>
                <a:spcPct val="90000"/>
              </a:lnSpc>
              <a:spcBef>
                <a:spcPts val="54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identify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something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document.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3211" y="1524000"/>
            <a:ext cx="4628388" cy="4038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</a:t>
            </a:r>
            <a:r>
              <a:rPr spc="-5" dirty="0"/>
              <a:t> </a:t>
            </a:r>
            <a:r>
              <a:rPr dirty="0"/>
              <a:t>CSS</a:t>
            </a:r>
            <a:r>
              <a:rPr spc="-10" dirty="0"/>
              <a:t> properties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5709"/>
            <a:ext cx="5616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500</a:t>
            </a:r>
            <a:r>
              <a:rPr sz="2000" u="sng" spc="-4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CSS</a:t>
            </a:r>
            <a:r>
              <a:rPr sz="2000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properties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!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few: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046726"/>
            <a:ext cx="85020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Mozilla</a:t>
            </a:r>
            <a:r>
              <a:rPr sz="20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Developer</a:t>
            </a:r>
            <a:r>
              <a:rPr sz="2000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Network</a:t>
            </a:r>
            <a:r>
              <a:rPr sz="2000" spc="-3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(MDN)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reference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HTML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95"/>
              </a:lnSpc>
              <a:spcBef>
                <a:spcPts val="15"/>
              </a:spcBef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endParaRPr sz="2000">
              <a:latin typeface="Calibri"/>
              <a:cs typeface="Calibri"/>
            </a:endParaRPr>
          </a:p>
          <a:p>
            <a:pPr marL="812800" marR="207645" indent="-343535">
              <a:lnSpc>
                <a:spcPts val="2400"/>
              </a:lnSpc>
              <a:spcBef>
                <a:spcPts val="75"/>
              </a:spcBef>
              <a:buSzPct val="80000"/>
              <a:buFont typeface="Courier New"/>
              <a:buChar char="o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W3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(meant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browser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developers,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developers)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1746250"/>
          <a:ext cx="80772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Font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face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u="sng" spc="-2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mdn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spc="-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1800" b="1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family: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Arial;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Font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color</a:t>
                      </a:r>
                      <a:r>
                        <a:rPr sz="1800" spc="-1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u="sng" spc="-1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mdn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color:</a:t>
                      </a:r>
                      <a:r>
                        <a:rPr sz="1800" b="1" spc="-4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gray;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Background</a:t>
                      </a:r>
                      <a:r>
                        <a:rPr sz="1800" spc="-2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color</a:t>
                      </a:r>
                      <a:r>
                        <a:rPr sz="1800" spc="-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u="sng" spc="-2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mdn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b="1" spc="-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1800" b="1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color:</a:t>
                      </a:r>
                      <a:r>
                        <a:rPr sz="1800" b="1" spc="2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orange;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Border</a:t>
                      </a:r>
                      <a:r>
                        <a:rPr sz="1800" spc="-3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u="sng" spc="-2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mdn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border:</a:t>
                      </a:r>
                      <a:r>
                        <a:rPr sz="1800" b="1" spc="-4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5px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solid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orange;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spc="-4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Text</a:t>
                      </a:r>
                      <a:r>
                        <a:rPr sz="1800" spc="-5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alignment</a:t>
                      </a:r>
                      <a:r>
                        <a:rPr sz="1800" spc="-45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800" u="sng" spc="-20" dirty="0">
                          <a:solidFill>
                            <a:srgbClr val="009999"/>
                          </a:solidFill>
                          <a:uFill>
                            <a:solidFill>
                              <a:srgbClr val="009999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mdn</a:t>
                      </a:r>
                      <a:r>
                        <a:rPr sz="1800" spc="-20" dirty="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b="1" spc="-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text-</a:t>
                      </a:r>
                      <a:r>
                        <a:rPr sz="1800" b="1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align:</a:t>
                      </a:r>
                      <a:r>
                        <a:rPr sz="1800" b="1" spc="5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404040"/>
                          </a:solidFill>
                          <a:latin typeface="Consolas"/>
                          <a:cs typeface="Consolas"/>
                        </a:rPr>
                        <a:t>left;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</a:t>
            </a:r>
            <a:r>
              <a:rPr spc="-5" dirty="0"/>
              <a:t> </a:t>
            </a:r>
            <a:r>
              <a:rPr dirty="0"/>
              <a:t>CSS</a:t>
            </a:r>
            <a:r>
              <a:rPr spc="-10" dirty="0"/>
              <a:t> 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59509"/>
            <a:ext cx="315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Font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face</a:t>
            </a:r>
            <a:r>
              <a:rPr sz="2400" dirty="0">
                <a:solidFill>
                  <a:srgbClr val="333336"/>
                </a:solidFill>
                <a:latin typeface="Calibri"/>
                <a:cs typeface="Calibri"/>
              </a:rPr>
              <a:t>:</a:t>
            </a:r>
            <a:r>
              <a:rPr sz="2400" spc="-7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33336"/>
                </a:solidFill>
                <a:latin typeface="Consolas"/>
                <a:cs typeface="Consolas"/>
              </a:rPr>
              <a:t>font-</a:t>
            </a:r>
            <a:r>
              <a:rPr sz="2400" b="1" spc="-10" dirty="0">
                <a:solidFill>
                  <a:srgbClr val="333336"/>
                </a:solidFill>
                <a:latin typeface="Consolas"/>
                <a:cs typeface="Consolas"/>
              </a:rPr>
              <a:t>family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759786"/>
            <a:ext cx="2059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Font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color</a:t>
            </a:r>
            <a:r>
              <a:rPr sz="2400" dirty="0">
                <a:solidFill>
                  <a:srgbClr val="333336"/>
                </a:solidFill>
                <a:latin typeface="Calibri"/>
                <a:cs typeface="Calibri"/>
              </a:rPr>
              <a:t>:</a:t>
            </a:r>
            <a:r>
              <a:rPr sz="2400" spc="-65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33336"/>
                </a:solidFill>
                <a:latin typeface="Calibri"/>
                <a:cs typeface="Calibri"/>
              </a:rPr>
              <a:t>color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275" y="1666811"/>
            <a:ext cx="2762250" cy="923290"/>
            <a:chOff x="295275" y="1666811"/>
            <a:chExt cx="2762250" cy="9232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676399"/>
              <a:ext cx="2743200" cy="9037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0037" y="1671573"/>
              <a:ext cx="2752725" cy="913765"/>
            </a:xfrm>
            <a:custGeom>
              <a:avLst/>
              <a:gdLst/>
              <a:ahLst/>
              <a:cxnLst/>
              <a:rect l="l" t="t" r="r" b="b"/>
              <a:pathLst>
                <a:path w="2752725" h="913764">
                  <a:moveTo>
                    <a:pt x="0" y="913256"/>
                  </a:moveTo>
                  <a:lnTo>
                    <a:pt x="2752725" y="913256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913256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00400" y="1676400"/>
            <a:ext cx="2133600" cy="92392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5"/>
              </a:spcBef>
            </a:pPr>
            <a:endParaRPr sz="18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Some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Texts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5275" y="3267011"/>
            <a:ext cx="1847850" cy="885190"/>
            <a:chOff x="295275" y="3267011"/>
            <a:chExt cx="1847850" cy="8851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3276599"/>
              <a:ext cx="1828800" cy="8656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0037" y="3271773"/>
              <a:ext cx="1838325" cy="875665"/>
            </a:xfrm>
            <a:custGeom>
              <a:avLst/>
              <a:gdLst/>
              <a:ahLst/>
              <a:cxnLst/>
              <a:rect l="l" t="t" r="r" b="b"/>
              <a:pathLst>
                <a:path w="1838325" h="875664">
                  <a:moveTo>
                    <a:pt x="0" y="875157"/>
                  </a:moveTo>
                  <a:lnTo>
                    <a:pt x="1838325" y="875157"/>
                  </a:lnTo>
                  <a:lnTo>
                    <a:pt x="1838325" y="0"/>
                  </a:lnTo>
                  <a:lnTo>
                    <a:pt x="0" y="0"/>
                  </a:lnTo>
                  <a:lnTo>
                    <a:pt x="0" y="875157"/>
                  </a:lnTo>
                  <a:close/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86000" y="3276600"/>
            <a:ext cx="2057400" cy="92392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5"/>
              </a:spcBef>
            </a:pPr>
            <a:endParaRPr sz="1800">
              <a:latin typeface="Times New Roman"/>
              <a:cs typeface="Times New Roman"/>
            </a:endParaRPr>
          </a:p>
          <a:p>
            <a:pPr marL="4337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AF50"/>
                </a:solidFill>
                <a:latin typeface="Arial"/>
                <a:cs typeface="Arial"/>
              </a:rPr>
              <a:t>Some</a:t>
            </a:r>
            <a:r>
              <a:rPr sz="1800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Arial"/>
                <a:cs typeface="Arial"/>
              </a:rPr>
              <a:t>Texts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9075" y="4410011"/>
            <a:ext cx="3038475" cy="1009650"/>
            <a:chOff x="219075" y="4410011"/>
            <a:chExt cx="3038475" cy="10096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419599"/>
              <a:ext cx="3019044" cy="990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3837" y="4414773"/>
              <a:ext cx="3028950" cy="1000125"/>
            </a:xfrm>
            <a:custGeom>
              <a:avLst/>
              <a:gdLst/>
              <a:ahLst/>
              <a:cxnLst/>
              <a:rect l="l" t="t" r="r" b="b"/>
              <a:pathLst>
                <a:path w="3028950" h="1000125">
                  <a:moveTo>
                    <a:pt x="0" y="1000125"/>
                  </a:moveTo>
                  <a:lnTo>
                    <a:pt x="3028569" y="1000125"/>
                  </a:lnTo>
                  <a:lnTo>
                    <a:pt x="3028569" y="0"/>
                  </a:lnTo>
                  <a:lnTo>
                    <a:pt x="0" y="0"/>
                  </a:lnTo>
                  <a:lnTo>
                    <a:pt x="0" y="1000125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88794" y="5580379"/>
            <a:ext cx="4188460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Assign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onsolas"/>
                <a:cs typeface="Consolas"/>
              </a:rPr>
              <a:t>background-colour</a:t>
            </a:r>
            <a:r>
              <a:rPr sz="2000" spc="-705" dirty="0">
                <a:latin typeface="Consolas"/>
                <a:cs typeface="Consolas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0" dirty="0">
                <a:latin typeface="Consolas"/>
                <a:cs typeface="Consolas"/>
              </a:rPr>
              <a:t>body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page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colour.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429000" y="4486655"/>
            <a:ext cx="2209800" cy="923925"/>
          </a:xfrm>
          <a:prstGeom prst="rect">
            <a:avLst/>
          </a:prstGeom>
          <a:solidFill>
            <a:srgbClr val="FFB8C4"/>
          </a:solidFill>
          <a:ln w="9525">
            <a:solidFill>
              <a:srgbClr val="7E7E7E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imes New Roman"/>
              <a:cs typeface="Times New Roman"/>
            </a:endParaRPr>
          </a:p>
          <a:p>
            <a:pPr marL="5099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Some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Texts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</a:t>
            </a:r>
            <a:r>
              <a:rPr spc="-5" dirty="0"/>
              <a:t> </a:t>
            </a:r>
            <a:r>
              <a:rPr dirty="0"/>
              <a:t>CSS</a:t>
            </a:r>
            <a:r>
              <a:rPr spc="-10" dirty="0"/>
              <a:t> 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59509"/>
            <a:ext cx="5588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Border</a:t>
            </a:r>
            <a:r>
              <a:rPr sz="2400" dirty="0">
                <a:solidFill>
                  <a:srgbClr val="333336"/>
                </a:solidFill>
                <a:latin typeface="Calibri"/>
                <a:cs typeface="Calibri"/>
              </a:rPr>
              <a:t>:</a:t>
            </a:r>
            <a:r>
              <a:rPr sz="2400" spc="-10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33336"/>
                </a:solidFill>
                <a:latin typeface="Consolas"/>
                <a:cs typeface="Consolas"/>
              </a:rPr>
              <a:t>border</a:t>
            </a:r>
            <a:r>
              <a:rPr sz="2400" b="1" spc="-55" dirty="0">
                <a:solidFill>
                  <a:srgbClr val="333336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latin typeface="Calibri"/>
                <a:cs typeface="Calibri"/>
              </a:rPr>
              <a:t>(</a:t>
            </a:r>
            <a:r>
              <a:rPr sz="240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nsolas"/>
                <a:cs typeface="Consolas"/>
                <a:hlinkClick r:id="rId2"/>
              </a:rPr>
              <a:t>border</a:t>
            </a:r>
            <a:r>
              <a:rPr sz="2400" u="sng" spc="-75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nsolas"/>
                <a:cs typeface="Consolas"/>
                <a:hlinkClick r:id="rId2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shorthand</a:t>
            </a:r>
            <a:r>
              <a:rPr sz="24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syntax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1828800"/>
            <a:ext cx="4942461" cy="12420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1140" y="3293745"/>
            <a:ext cx="720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333336"/>
                </a:solidFill>
                <a:latin typeface="Calibri"/>
                <a:cs typeface="Calibri"/>
              </a:rPr>
              <a:t>Text </a:t>
            </a:r>
            <a:r>
              <a:rPr sz="2400" dirty="0">
                <a:solidFill>
                  <a:srgbClr val="333336"/>
                </a:solidFill>
                <a:latin typeface="Calibri"/>
                <a:cs typeface="Calibri"/>
              </a:rPr>
              <a:t>alignment:</a:t>
            </a:r>
            <a:r>
              <a:rPr sz="2400" spc="-4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333336"/>
                </a:solidFill>
                <a:latin typeface="Consolas"/>
                <a:cs typeface="Consolas"/>
              </a:rPr>
              <a:t>text-align</a:t>
            </a:r>
            <a:r>
              <a:rPr sz="2400" b="1" spc="-735" dirty="0">
                <a:solidFill>
                  <a:srgbClr val="33333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333336"/>
                </a:solidFill>
                <a:latin typeface="Calibri"/>
                <a:cs typeface="Calibri"/>
              </a:rPr>
              <a:t>(note:</a:t>
            </a:r>
            <a:r>
              <a:rPr sz="2400" spc="-3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6"/>
                </a:solidFill>
                <a:latin typeface="Calibri"/>
                <a:cs typeface="Calibri"/>
              </a:rPr>
              <a:t>don't</a:t>
            </a:r>
            <a:r>
              <a:rPr sz="2400" spc="-4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36"/>
                </a:solidFill>
                <a:latin typeface="Calibri"/>
                <a:cs typeface="Calibri"/>
              </a:rPr>
              <a:t>use</a:t>
            </a:r>
            <a:r>
              <a:rPr sz="2400" spc="-15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33336"/>
                </a:solidFill>
                <a:latin typeface="Consolas"/>
                <a:cs typeface="Consolas"/>
              </a:rPr>
              <a:t>&lt;center&gt;</a:t>
            </a:r>
            <a:r>
              <a:rPr sz="2400" spc="-10" dirty="0">
                <a:solidFill>
                  <a:srgbClr val="333336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7675" y="4105211"/>
            <a:ext cx="3263900" cy="1419860"/>
            <a:chOff x="447675" y="4105211"/>
            <a:chExt cx="3263900" cy="14198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4114799"/>
              <a:ext cx="3244596" cy="14005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2437" y="4109973"/>
              <a:ext cx="3254375" cy="1410335"/>
            </a:xfrm>
            <a:custGeom>
              <a:avLst/>
              <a:gdLst/>
              <a:ahLst/>
              <a:cxnLst/>
              <a:rect l="l" t="t" r="r" b="b"/>
              <a:pathLst>
                <a:path w="3254375" h="1410335">
                  <a:moveTo>
                    <a:pt x="0" y="1410081"/>
                  </a:moveTo>
                  <a:lnTo>
                    <a:pt x="3254121" y="1410081"/>
                  </a:lnTo>
                  <a:lnTo>
                    <a:pt x="3254121" y="0"/>
                  </a:lnTo>
                  <a:lnTo>
                    <a:pt x="0" y="0"/>
                  </a:lnTo>
                  <a:lnTo>
                    <a:pt x="0" y="1410081"/>
                  </a:lnTo>
                  <a:close/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0" y="4191000"/>
            <a:ext cx="4038600" cy="132334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86690" marR="180340" indent="1270" algn="ctr">
              <a:lnSpc>
                <a:spcPct val="100200"/>
              </a:lnSpc>
              <a:spcBef>
                <a:spcPts val="235"/>
              </a:spcBef>
            </a:pPr>
            <a:r>
              <a:rPr sz="2000" spc="-10" dirty="0">
                <a:solidFill>
                  <a:srgbClr val="333336"/>
                </a:solidFill>
                <a:latin typeface="Calibri"/>
                <a:cs typeface="Calibri"/>
              </a:rPr>
              <a:t>Welcome</a:t>
            </a:r>
            <a:r>
              <a:rPr sz="2000" spc="-65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6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6"/>
                </a:solidFill>
                <a:latin typeface="Calibri"/>
                <a:cs typeface="Calibri"/>
              </a:rPr>
              <a:t>my</a:t>
            </a:r>
            <a:r>
              <a:rPr sz="2000" spc="-45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6"/>
                </a:solidFill>
                <a:latin typeface="Calibri"/>
                <a:cs typeface="Calibri"/>
              </a:rPr>
              <a:t>personal</a:t>
            </a:r>
            <a:r>
              <a:rPr sz="2000" spc="-5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6"/>
                </a:solidFill>
                <a:latin typeface="Calibri"/>
                <a:cs typeface="Calibri"/>
              </a:rPr>
              <a:t>webpage. </a:t>
            </a:r>
            <a:r>
              <a:rPr sz="2000" spc="-40" dirty="0">
                <a:solidFill>
                  <a:srgbClr val="333336"/>
                </a:solidFill>
                <a:latin typeface="Calibri"/>
                <a:cs typeface="Calibri"/>
              </a:rPr>
              <a:t>You</a:t>
            </a:r>
            <a:r>
              <a:rPr sz="2000" spc="-6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6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6"/>
                </a:solidFill>
                <a:latin typeface="Calibri"/>
                <a:cs typeface="Calibri"/>
              </a:rPr>
              <a:t>find</a:t>
            </a:r>
            <a:r>
              <a:rPr sz="2000" spc="-45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6"/>
                </a:solidFill>
                <a:latin typeface="Calibri"/>
                <a:cs typeface="Calibri"/>
              </a:rPr>
              <a:t>here</a:t>
            </a:r>
            <a:r>
              <a:rPr sz="2000" spc="-4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6"/>
                </a:solidFill>
                <a:latin typeface="Calibri"/>
                <a:cs typeface="Calibri"/>
              </a:rPr>
              <a:t>more</a:t>
            </a:r>
            <a:r>
              <a:rPr sz="2000" spc="-4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6"/>
                </a:solidFill>
                <a:latin typeface="Calibri"/>
                <a:cs typeface="Calibri"/>
              </a:rPr>
              <a:t>information </a:t>
            </a:r>
            <a:r>
              <a:rPr sz="2000" dirty="0">
                <a:solidFill>
                  <a:srgbClr val="333336"/>
                </a:solidFill>
                <a:latin typeface="Calibri"/>
                <a:cs typeface="Calibri"/>
              </a:rPr>
              <a:t>about</a:t>
            </a:r>
            <a:r>
              <a:rPr sz="2000" spc="-6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33336"/>
                </a:solidFill>
                <a:latin typeface="Calibri"/>
                <a:cs typeface="Calibri"/>
              </a:rPr>
              <a:t>my</a:t>
            </a:r>
            <a:r>
              <a:rPr sz="2000" spc="-35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6"/>
                </a:solidFill>
                <a:latin typeface="Calibri"/>
                <a:cs typeface="Calibri"/>
              </a:rPr>
              <a:t>recent</a:t>
            </a:r>
            <a:r>
              <a:rPr sz="2000" spc="-30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33336"/>
                </a:solidFill>
                <a:latin typeface="Calibri"/>
                <a:cs typeface="Calibri"/>
              </a:rPr>
              <a:t>publications</a:t>
            </a:r>
            <a:r>
              <a:rPr sz="2000" spc="-55" dirty="0">
                <a:solidFill>
                  <a:srgbClr val="33333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3333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333336"/>
                </a:solidFill>
                <a:latin typeface="Calibri"/>
                <a:cs typeface="Calibri"/>
              </a:rPr>
              <a:t>projects.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add</a:t>
            </a:r>
            <a:r>
              <a:rPr spc="-25" dirty="0"/>
              <a:t> </a:t>
            </a:r>
            <a:r>
              <a:rPr dirty="0"/>
              <a:t>CSS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-20" dirty="0"/>
              <a:t>HTML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75613"/>
            <a:ext cx="8097520" cy="385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034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3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3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3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added</a:t>
            </a:r>
            <a:r>
              <a:rPr sz="3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3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3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3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404040"/>
                </a:solidFill>
                <a:latin typeface="Calibri"/>
                <a:cs typeface="Calibri"/>
              </a:rPr>
              <a:t>3 </a:t>
            </a:r>
            <a:r>
              <a:rPr sz="3600" spc="-10" dirty="0">
                <a:solidFill>
                  <a:srgbClr val="404040"/>
                </a:solidFill>
                <a:latin typeface="Calibri"/>
                <a:cs typeface="Calibri"/>
              </a:rPr>
              <a:t>ways:</a:t>
            </a:r>
            <a:endParaRPr sz="3600">
              <a:latin typeface="Calibri"/>
              <a:cs typeface="Calibri"/>
            </a:endParaRPr>
          </a:p>
          <a:p>
            <a:pPr marL="927100" marR="5080" lvl="1" indent="-457834">
              <a:lnSpc>
                <a:spcPct val="100000"/>
              </a:lnSpc>
              <a:spcBef>
                <a:spcPts val="800"/>
              </a:spcBef>
              <a:buSzPct val="89062"/>
              <a:buAutoNum type="arabicPeriod"/>
              <a:tabLst>
                <a:tab pos="92710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Inline</a:t>
            </a:r>
            <a:r>
              <a:rPr sz="32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style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attribute in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endParaRPr sz="3200">
              <a:latin typeface="Calibri"/>
              <a:cs typeface="Calibri"/>
            </a:endParaRPr>
          </a:p>
          <a:p>
            <a:pPr marL="927100" marR="47625" lvl="1" indent="-457834">
              <a:lnSpc>
                <a:spcPct val="100000"/>
              </a:lnSpc>
              <a:spcBef>
                <a:spcPts val="640"/>
              </a:spcBef>
              <a:buSzPct val="89062"/>
              <a:buAutoNum type="arabicPeriod"/>
              <a:tabLst>
                <a:tab pos="92710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Internal</a:t>
            </a:r>
            <a:r>
              <a:rPr sz="32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3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3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&lt;style&gt;</a:t>
            </a:r>
            <a:r>
              <a:rPr sz="32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ourier New"/>
                <a:cs typeface="Courier New"/>
              </a:rPr>
              <a:t>&lt;head&gt;</a:t>
            </a:r>
            <a:r>
              <a:rPr sz="32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file.</a:t>
            </a:r>
            <a:endParaRPr sz="32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900"/>
              </a:spcBef>
              <a:buSzPct val="89062"/>
              <a:buAutoNum type="arabicPeriod"/>
              <a:tabLst>
                <a:tab pos="92710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External</a:t>
            </a:r>
            <a:r>
              <a:rPr sz="32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 file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 the Internet to the 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22602"/>
            <a:ext cx="4229735" cy="40982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(PCs,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servers,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laptops,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smart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phones,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tablets,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…)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particular</a:t>
            </a:r>
            <a:endParaRPr sz="2000">
              <a:latin typeface="Calibri"/>
              <a:cs typeface="Calibri"/>
            </a:endParaRPr>
          </a:p>
          <a:p>
            <a:pPr marL="1091565" marR="1085850">
              <a:lnSpc>
                <a:spcPct val="100000"/>
              </a:lnSpc>
            </a:pP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inter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connected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net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net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endParaRPr sz="2000">
              <a:latin typeface="Calibri"/>
              <a:cs typeface="Calibri"/>
            </a:endParaRPr>
          </a:p>
          <a:p>
            <a:pPr marL="114808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Internet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“particular”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  <a:p>
            <a:pPr marL="424180" marR="461009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networking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protocols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(TCP/IP)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23764" y="1728216"/>
            <a:ext cx="3993515" cy="3975100"/>
            <a:chOff x="4823764" y="1728216"/>
            <a:chExt cx="3993515" cy="3975100"/>
          </a:xfrm>
        </p:grpSpPr>
        <p:pic>
          <p:nvPicPr>
            <p:cNvPr id="5" name="object 5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3764" y="3633216"/>
              <a:ext cx="559612" cy="621791"/>
            </a:xfrm>
            <a:prstGeom prst="rect">
              <a:avLst/>
            </a:prstGeom>
          </p:spPr>
        </p:pic>
        <p:pic>
          <p:nvPicPr>
            <p:cNvPr id="6" name="object 6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5964" y="5081016"/>
              <a:ext cx="559612" cy="621791"/>
            </a:xfrm>
            <a:prstGeom prst="rect">
              <a:avLst/>
            </a:prstGeom>
          </p:spPr>
        </p:pic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0964" y="1728216"/>
              <a:ext cx="559612" cy="621792"/>
            </a:xfrm>
            <a:prstGeom prst="rect">
              <a:avLst/>
            </a:prstGeom>
          </p:spPr>
        </p:pic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6564" y="1728216"/>
              <a:ext cx="559612" cy="621792"/>
            </a:xfrm>
            <a:prstGeom prst="rect">
              <a:avLst/>
            </a:prstGeom>
          </p:spPr>
        </p:pic>
        <p:sp>
          <p:nvSpPr>
            <p:cNvPr id="9" name="object 9">
              <a:hlinkClick r:id="rId4"/>
            </p:cNvPr>
            <p:cNvSpPr/>
            <p:nvPr/>
          </p:nvSpPr>
          <p:spPr>
            <a:xfrm>
              <a:off x="5072126" y="1746249"/>
              <a:ext cx="3744595" cy="3631565"/>
            </a:xfrm>
            <a:custGeom>
              <a:avLst/>
              <a:gdLst/>
              <a:ahLst/>
              <a:cxnLst/>
              <a:rect l="l" t="t" r="r" b="b"/>
              <a:pathLst>
                <a:path w="3744595" h="3631565">
                  <a:moveTo>
                    <a:pt x="295148" y="712978"/>
                  </a:moveTo>
                  <a:lnTo>
                    <a:pt x="265658" y="626999"/>
                  </a:lnTo>
                  <a:lnTo>
                    <a:pt x="261874" y="615950"/>
                  </a:lnTo>
                  <a:lnTo>
                    <a:pt x="196088" y="690118"/>
                  </a:lnTo>
                  <a:lnTo>
                    <a:pt x="193802" y="692658"/>
                  </a:lnTo>
                  <a:lnTo>
                    <a:pt x="194056" y="696722"/>
                  </a:lnTo>
                  <a:lnTo>
                    <a:pt x="196723" y="699008"/>
                  </a:lnTo>
                  <a:lnTo>
                    <a:pt x="199263" y="701421"/>
                  </a:lnTo>
                  <a:lnTo>
                    <a:pt x="203327" y="701167"/>
                  </a:lnTo>
                  <a:lnTo>
                    <a:pt x="205613" y="698500"/>
                  </a:lnTo>
                  <a:lnTo>
                    <a:pt x="248640" y="649973"/>
                  </a:lnTo>
                  <a:lnTo>
                    <a:pt x="34086" y="1722247"/>
                  </a:lnTo>
                  <a:lnTo>
                    <a:pt x="11938" y="1657858"/>
                  </a:lnTo>
                  <a:lnTo>
                    <a:pt x="8382" y="1656080"/>
                  </a:lnTo>
                  <a:lnTo>
                    <a:pt x="1778" y="1658366"/>
                  </a:lnTo>
                  <a:lnTo>
                    <a:pt x="0" y="1661922"/>
                  </a:lnTo>
                  <a:lnTo>
                    <a:pt x="33274" y="1758950"/>
                  </a:lnTo>
                  <a:lnTo>
                    <a:pt x="43065" y="1747901"/>
                  </a:lnTo>
                  <a:lnTo>
                    <a:pt x="99060" y="1684782"/>
                  </a:lnTo>
                  <a:lnTo>
                    <a:pt x="101346" y="1682242"/>
                  </a:lnTo>
                  <a:lnTo>
                    <a:pt x="101092" y="1678178"/>
                  </a:lnTo>
                  <a:lnTo>
                    <a:pt x="98425" y="1675892"/>
                  </a:lnTo>
                  <a:lnTo>
                    <a:pt x="95885" y="1673479"/>
                  </a:lnTo>
                  <a:lnTo>
                    <a:pt x="91821" y="1673733"/>
                  </a:lnTo>
                  <a:lnTo>
                    <a:pt x="89535" y="1676400"/>
                  </a:lnTo>
                  <a:lnTo>
                    <a:pt x="46494" y="1724939"/>
                  </a:lnTo>
                  <a:lnTo>
                    <a:pt x="261048" y="652665"/>
                  </a:lnTo>
                  <a:lnTo>
                    <a:pt x="283210" y="717042"/>
                  </a:lnTo>
                  <a:lnTo>
                    <a:pt x="286766" y="718820"/>
                  </a:lnTo>
                  <a:lnTo>
                    <a:pt x="293370" y="716534"/>
                  </a:lnTo>
                  <a:lnTo>
                    <a:pt x="295148" y="712978"/>
                  </a:lnTo>
                  <a:close/>
                </a:path>
                <a:path w="3744595" h="3631565">
                  <a:moveTo>
                    <a:pt x="2090674" y="3587750"/>
                  </a:moveTo>
                  <a:lnTo>
                    <a:pt x="2009775" y="3530600"/>
                  </a:lnTo>
                  <a:lnTo>
                    <a:pt x="2006854" y="3528568"/>
                  </a:lnTo>
                  <a:lnTo>
                    <a:pt x="2002917" y="3529203"/>
                  </a:lnTo>
                  <a:lnTo>
                    <a:pt x="2000885" y="3532124"/>
                  </a:lnTo>
                  <a:lnTo>
                    <a:pt x="1998853" y="3534918"/>
                  </a:lnTo>
                  <a:lnTo>
                    <a:pt x="1999615" y="3538855"/>
                  </a:lnTo>
                  <a:lnTo>
                    <a:pt x="2002409" y="3540887"/>
                  </a:lnTo>
                  <a:lnTo>
                    <a:pt x="2055393" y="3578301"/>
                  </a:lnTo>
                  <a:lnTo>
                    <a:pt x="1977263" y="3571240"/>
                  </a:lnTo>
                  <a:lnTo>
                    <a:pt x="1793875" y="3552063"/>
                  </a:lnTo>
                  <a:lnTo>
                    <a:pt x="1641094" y="3533521"/>
                  </a:lnTo>
                  <a:lnTo>
                    <a:pt x="1530604" y="3518662"/>
                  </a:lnTo>
                  <a:lnTo>
                    <a:pt x="1416177" y="3501644"/>
                  </a:lnTo>
                  <a:lnTo>
                    <a:pt x="1300480" y="3482594"/>
                  </a:lnTo>
                  <a:lnTo>
                    <a:pt x="1185926" y="3461397"/>
                  </a:lnTo>
                  <a:lnTo>
                    <a:pt x="1129919" y="3449955"/>
                  </a:lnTo>
                  <a:lnTo>
                    <a:pt x="1075182" y="3438017"/>
                  </a:lnTo>
                  <a:lnTo>
                    <a:pt x="1022096" y="3425444"/>
                  </a:lnTo>
                  <a:lnTo>
                    <a:pt x="970788" y="3412490"/>
                  </a:lnTo>
                  <a:lnTo>
                    <a:pt x="921893" y="3398901"/>
                  </a:lnTo>
                  <a:lnTo>
                    <a:pt x="875538" y="3384804"/>
                  </a:lnTo>
                  <a:lnTo>
                    <a:pt x="831977" y="3370199"/>
                  </a:lnTo>
                  <a:lnTo>
                    <a:pt x="791718" y="3354959"/>
                  </a:lnTo>
                  <a:lnTo>
                    <a:pt x="755015" y="3339338"/>
                  </a:lnTo>
                  <a:lnTo>
                    <a:pt x="691642" y="3306191"/>
                  </a:lnTo>
                  <a:lnTo>
                    <a:pt x="633984" y="3269869"/>
                  </a:lnTo>
                  <a:lnTo>
                    <a:pt x="580136" y="3230880"/>
                  </a:lnTo>
                  <a:lnTo>
                    <a:pt x="529971" y="3189097"/>
                  </a:lnTo>
                  <a:lnTo>
                    <a:pt x="483108" y="3144774"/>
                  </a:lnTo>
                  <a:lnTo>
                    <a:pt x="439420" y="3098165"/>
                  </a:lnTo>
                  <a:lnTo>
                    <a:pt x="398526" y="3049397"/>
                  </a:lnTo>
                  <a:lnTo>
                    <a:pt x="360172" y="2998724"/>
                  </a:lnTo>
                  <a:lnTo>
                    <a:pt x="307086" y="2919603"/>
                  </a:lnTo>
                  <a:lnTo>
                    <a:pt x="273939" y="2864866"/>
                  </a:lnTo>
                  <a:lnTo>
                    <a:pt x="242570" y="2809113"/>
                  </a:lnTo>
                  <a:lnTo>
                    <a:pt x="212344" y="2752217"/>
                  </a:lnTo>
                  <a:lnTo>
                    <a:pt x="183388" y="2694432"/>
                  </a:lnTo>
                  <a:lnTo>
                    <a:pt x="155194" y="2636139"/>
                  </a:lnTo>
                  <a:lnTo>
                    <a:pt x="99949" y="2518283"/>
                  </a:lnTo>
                  <a:lnTo>
                    <a:pt x="88519" y="2523617"/>
                  </a:lnTo>
                  <a:lnTo>
                    <a:pt x="143637" y="2641473"/>
                  </a:lnTo>
                  <a:lnTo>
                    <a:pt x="171958" y="2700020"/>
                  </a:lnTo>
                  <a:lnTo>
                    <a:pt x="201041" y="2757932"/>
                  </a:lnTo>
                  <a:lnTo>
                    <a:pt x="231267" y="2814955"/>
                  </a:lnTo>
                  <a:lnTo>
                    <a:pt x="262890" y="2871216"/>
                  </a:lnTo>
                  <a:lnTo>
                    <a:pt x="296164" y="2926207"/>
                  </a:lnTo>
                  <a:lnTo>
                    <a:pt x="331343" y="2979674"/>
                  </a:lnTo>
                  <a:lnTo>
                    <a:pt x="368808" y="3031871"/>
                  </a:lnTo>
                  <a:lnTo>
                    <a:pt x="408813" y="3082036"/>
                  </a:lnTo>
                  <a:lnTo>
                    <a:pt x="451485" y="3130296"/>
                  </a:lnTo>
                  <a:lnTo>
                    <a:pt x="497205" y="3176397"/>
                  </a:lnTo>
                  <a:lnTo>
                    <a:pt x="546227" y="3219958"/>
                  </a:lnTo>
                  <a:lnTo>
                    <a:pt x="598805" y="3260979"/>
                  </a:lnTo>
                  <a:lnTo>
                    <a:pt x="655447" y="3299079"/>
                  </a:lnTo>
                  <a:lnTo>
                    <a:pt x="716026" y="3334258"/>
                  </a:lnTo>
                  <a:lnTo>
                    <a:pt x="767715" y="3358896"/>
                  </a:lnTo>
                  <a:lnTo>
                    <a:pt x="806831" y="3374517"/>
                  </a:lnTo>
                  <a:lnTo>
                    <a:pt x="849249" y="3389503"/>
                  </a:lnTo>
                  <a:lnTo>
                    <a:pt x="894588" y="3404108"/>
                  </a:lnTo>
                  <a:lnTo>
                    <a:pt x="942594" y="3418078"/>
                  </a:lnTo>
                  <a:lnTo>
                    <a:pt x="1018921" y="3437763"/>
                  </a:lnTo>
                  <a:lnTo>
                    <a:pt x="1072388" y="3450336"/>
                  </a:lnTo>
                  <a:lnTo>
                    <a:pt x="1127252" y="3462274"/>
                  </a:lnTo>
                  <a:lnTo>
                    <a:pt x="1183386" y="3473716"/>
                  </a:lnTo>
                  <a:lnTo>
                    <a:pt x="1240536" y="3484626"/>
                  </a:lnTo>
                  <a:lnTo>
                    <a:pt x="1298194" y="3495040"/>
                  </a:lnTo>
                  <a:lnTo>
                    <a:pt x="1414145" y="3514217"/>
                  </a:lnTo>
                  <a:lnTo>
                    <a:pt x="1471676" y="3522980"/>
                  </a:lnTo>
                  <a:lnTo>
                    <a:pt x="1692529" y="3552825"/>
                  </a:lnTo>
                  <a:lnTo>
                    <a:pt x="1902714" y="3576574"/>
                  </a:lnTo>
                  <a:lnTo>
                    <a:pt x="2054110" y="3590988"/>
                  </a:lnTo>
                  <a:lnTo>
                    <a:pt x="1995678" y="3618611"/>
                  </a:lnTo>
                  <a:lnTo>
                    <a:pt x="1992503" y="3620008"/>
                  </a:lnTo>
                  <a:lnTo>
                    <a:pt x="1991106" y="3623818"/>
                  </a:lnTo>
                  <a:lnTo>
                    <a:pt x="1994154" y="3630168"/>
                  </a:lnTo>
                  <a:lnTo>
                    <a:pt x="1997964" y="3631565"/>
                  </a:lnTo>
                  <a:lnTo>
                    <a:pt x="2079637" y="3592957"/>
                  </a:lnTo>
                  <a:lnTo>
                    <a:pt x="2090674" y="3587750"/>
                  </a:lnTo>
                  <a:close/>
                </a:path>
                <a:path w="3744595" h="3631565">
                  <a:moveTo>
                    <a:pt x="2096516" y="3509137"/>
                  </a:moveTo>
                  <a:lnTo>
                    <a:pt x="814908" y="418134"/>
                  </a:lnTo>
                  <a:lnTo>
                    <a:pt x="866521" y="457327"/>
                  </a:lnTo>
                  <a:lnTo>
                    <a:pt x="869315" y="459486"/>
                  </a:lnTo>
                  <a:lnTo>
                    <a:pt x="873252" y="458978"/>
                  </a:lnTo>
                  <a:lnTo>
                    <a:pt x="877570" y="453390"/>
                  </a:lnTo>
                  <a:lnTo>
                    <a:pt x="876935" y="449453"/>
                  </a:lnTo>
                  <a:lnTo>
                    <a:pt x="874141" y="447294"/>
                  </a:lnTo>
                  <a:lnTo>
                    <a:pt x="807300" y="396494"/>
                  </a:lnTo>
                  <a:lnTo>
                    <a:pt x="795274" y="387350"/>
                  </a:lnTo>
                  <a:lnTo>
                    <a:pt x="781939" y="485521"/>
                  </a:lnTo>
                  <a:lnTo>
                    <a:pt x="781431" y="488950"/>
                  </a:lnTo>
                  <a:lnTo>
                    <a:pt x="783844" y="492252"/>
                  </a:lnTo>
                  <a:lnTo>
                    <a:pt x="787400" y="492633"/>
                  </a:lnTo>
                  <a:lnTo>
                    <a:pt x="790829" y="493141"/>
                  </a:lnTo>
                  <a:lnTo>
                    <a:pt x="794004" y="490728"/>
                  </a:lnTo>
                  <a:lnTo>
                    <a:pt x="794512" y="487172"/>
                  </a:lnTo>
                  <a:lnTo>
                    <a:pt x="803198" y="422897"/>
                  </a:lnTo>
                  <a:lnTo>
                    <a:pt x="2084832" y="3513963"/>
                  </a:lnTo>
                  <a:lnTo>
                    <a:pt x="2096516" y="3509137"/>
                  </a:lnTo>
                  <a:close/>
                </a:path>
                <a:path w="3744595" h="3631565">
                  <a:moveTo>
                    <a:pt x="3005328" y="12700"/>
                  </a:moveTo>
                  <a:lnTo>
                    <a:pt x="3004820" y="0"/>
                  </a:lnTo>
                  <a:lnTo>
                    <a:pt x="907491" y="74853"/>
                  </a:lnTo>
                  <a:lnTo>
                    <a:pt x="962025" y="40386"/>
                  </a:lnTo>
                  <a:lnTo>
                    <a:pt x="964946" y="38481"/>
                  </a:lnTo>
                  <a:lnTo>
                    <a:pt x="965835" y="34544"/>
                  </a:lnTo>
                  <a:lnTo>
                    <a:pt x="963930" y="31623"/>
                  </a:lnTo>
                  <a:lnTo>
                    <a:pt x="962152" y="28575"/>
                  </a:lnTo>
                  <a:lnTo>
                    <a:pt x="958215" y="27686"/>
                  </a:lnTo>
                  <a:lnTo>
                    <a:pt x="871474" y="82550"/>
                  </a:lnTo>
                  <a:lnTo>
                    <a:pt x="958723" y="129413"/>
                  </a:lnTo>
                  <a:lnTo>
                    <a:pt x="961898" y="131064"/>
                  </a:lnTo>
                  <a:lnTo>
                    <a:pt x="965708" y="129921"/>
                  </a:lnTo>
                  <a:lnTo>
                    <a:pt x="967359" y="126746"/>
                  </a:lnTo>
                  <a:lnTo>
                    <a:pt x="969010" y="123698"/>
                  </a:lnTo>
                  <a:lnTo>
                    <a:pt x="967867" y="119888"/>
                  </a:lnTo>
                  <a:lnTo>
                    <a:pt x="909294" y="88392"/>
                  </a:lnTo>
                  <a:lnTo>
                    <a:pt x="907732" y="87566"/>
                  </a:lnTo>
                  <a:lnTo>
                    <a:pt x="3005328" y="12700"/>
                  </a:lnTo>
                  <a:close/>
                </a:path>
                <a:path w="3744595" h="3631565">
                  <a:moveTo>
                    <a:pt x="3744595" y="1771777"/>
                  </a:moveTo>
                  <a:lnTo>
                    <a:pt x="3744468" y="1729994"/>
                  </a:lnTo>
                  <a:lnTo>
                    <a:pt x="3743579" y="1688465"/>
                  </a:lnTo>
                  <a:lnTo>
                    <a:pt x="3741928" y="1647190"/>
                  </a:lnTo>
                  <a:lnTo>
                    <a:pt x="3739642" y="1606042"/>
                  </a:lnTo>
                  <a:lnTo>
                    <a:pt x="3736594" y="1565275"/>
                  </a:lnTo>
                  <a:lnTo>
                    <a:pt x="3732784" y="1524762"/>
                  </a:lnTo>
                  <a:lnTo>
                    <a:pt x="3728466" y="1484376"/>
                  </a:lnTo>
                  <a:lnTo>
                    <a:pt x="3723513" y="1444371"/>
                  </a:lnTo>
                  <a:lnTo>
                    <a:pt x="3717925" y="1404493"/>
                  </a:lnTo>
                  <a:lnTo>
                    <a:pt x="3711829" y="1364742"/>
                  </a:lnTo>
                  <a:lnTo>
                    <a:pt x="3698113" y="1286129"/>
                  </a:lnTo>
                  <a:lnTo>
                    <a:pt x="3682365" y="1207897"/>
                  </a:lnTo>
                  <a:lnTo>
                    <a:pt x="3664966" y="1130427"/>
                  </a:lnTo>
                  <a:lnTo>
                    <a:pt x="3646043" y="1053465"/>
                  </a:lnTo>
                  <a:lnTo>
                    <a:pt x="3625977" y="977011"/>
                  </a:lnTo>
                  <a:lnTo>
                    <a:pt x="3604768" y="900811"/>
                  </a:lnTo>
                  <a:lnTo>
                    <a:pt x="3582670" y="824992"/>
                  </a:lnTo>
                  <a:lnTo>
                    <a:pt x="3560064" y="749427"/>
                  </a:lnTo>
                  <a:lnTo>
                    <a:pt x="3524300" y="633323"/>
                  </a:lnTo>
                  <a:lnTo>
                    <a:pt x="3571875" y="677164"/>
                  </a:lnTo>
                  <a:lnTo>
                    <a:pt x="3574542" y="679450"/>
                  </a:lnTo>
                  <a:lnTo>
                    <a:pt x="3578479" y="679323"/>
                  </a:lnTo>
                  <a:lnTo>
                    <a:pt x="3583305" y="674243"/>
                  </a:lnTo>
                  <a:lnTo>
                    <a:pt x="3583051" y="670179"/>
                  </a:lnTo>
                  <a:lnTo>
                    <a:pt x="3580511" y="667766"/>
                  </a:lnTo>
                  <a:lnTo>
                    <a:pt x="3518649" y="610870"/>
                  </a:lnTo>
                  <a:lnTo>
                    <a:pt x="3507613" y="600710"/>
                  </a:lnTo>
                  <a:lnTo>
                    <a:pt x="3485134" y="697230"/>
                  </a:lnTo>
                  <a:lnTo>
                    <a:pt x="3484245" y="700659"/>
                  </a:lnTo>
                  <a:lnTo>
                    <a:pt x="3486404" y="703961"/>
                  </a:lnTo>
                  <a:lnTo>
                    <a:pt x="3489833" y="704850"/>
                  </a:lnTo>
                  <a:lnTo>
                    <a:pt x="3493262" y="705612"/>
                  </a:lnTo>
                  <a:lnTo>
                    <a:pt x="3496691" y="703453"/>
                  </a:lnTo>
                  <a:lnTo>
                    <a:pt x="3497453" y="700024"/>
                  </a:lnTo>
                  <a:lnTo>
                    <a:pt x="3512147" y="637133"/>
                  </a:lnTo>
                  <a:lnTo>
                    <a:pt x="3547872" y="753110"/>
                  </a:lnTo>
                  <a:lnTo>
                    <a:pt x="3570478" y="828675"/>
                  </a:lnTo>
                  <a:lnTo>
                    <a:pt x="3592576" y="904240"/>
                  </a:lnTo>
                  <a:lnTo>
                    <a:pt x="3613658" y="980186"/>
                  </a:lnTo>
                  <a:lnTo>
                    <a:pt x="3633724" y="1056513"/>
                  </a:lnTo>
                  <a:lnTo>
                    <a:pt x="3652520" y="1133221"/>
                  </a:lnTo>
                  <a:lnTo>
                    <a:pt x="3669919" y="1210437"/>
                  </a:lnTo>
                  <a:lnTo>
                    <a:pt x="3685540" y="1288288"/>
                  </a:lnTo>
                  <a:lnTo>
                    <a:pt x="3699256" y="1366774"/>
                  </a:lnTo>
                  <a:lnTo>
                    <a:pt x="3705352" y="1406271"/>
                  </a:lnTo>
                  <a:lnTo>
                    <a:pt x="3710813" y="1446022"/>
                  </a:lnTo>
                  <a:lnTo>
                    <a:pt x="3715766" y="1485773"/>
                  </a:lnTo>
                  <a:lnTo>
                    <a:pt x="3720211" y="1526032"/>
                  </a:lnTo>
                  <a:lnTo>
                    <a:pt x="3723894" y="1566291"/>
                  </a:lnTo>
                  <a:lnTo>
                    <a:pt x="3726942" y="1606804"/>
                  </a:lnTo>
                  <a:lnTo>
                    <a:pt x="3729228" y="1647698"/>
                  </a:lnTo>
                  <a:lnTo>
                    <a:pt x="3730879" y="1688719"/>
                  </a:lnTo>
                  <a:lnTo>
                    <a:pt x="3731768" y="1729994"/>
                  </a:lnTo>
                  <a:lnTo>
                    <a:pt x="3731882" y="1771777"/>
                  </a:lnTo>
                  <a:lnTo>
                    <a:pt x="3731234" y="1813814"/>
                  </a:lnTo>
                  <a:lnTo>
                    <a:pt x="3729698" y="1856105"/>
                  </a:lnTo>
                  <a:lnTo>
                    <a:pt x="3727450" y="1898650"/>
                  </a:lnTo>
                  <a:lnTo>
                    <a:pt x="3724402" y="1943354"/>
                  </a:lnTo>
                  <a:lnTo>
                    <a:pt x="3720592" y="1989328"/>
                  </a:lnTo>
                  <a:lnTo>
                    <a:pt x="3716147" y="2036572"/>
                  </a:lnTo>
                  <a:lnTo>
                    <a:pt x="3710813" y="2084959"/>
                  </a:lnTo>
                  <a:lnTo>
                    <a:pt x="3704971" y="2134362"/>
                  </a:lnTo>
                  <a:lnTo>
                    <a:pt x="3698367" y="2184527"/>
                  </a:lnTo>
                  <a:lnTo>
                    <a:pt x="3691128" y="2235454"/>
                  </a:lnTo>
                  <a:lnTo>
                    <a:pt x="3683381" y="2287016"/>
                  </a:lnTo>
                  <a:lnTo>
                    <a:pt x="3674872" y="2338832"/>
                  </a:lnTo>
                  <a:lnTo>
                    <a:pt x="3665855" y="2391156"/>
                  </a:lnTo>
                  <a:lnTo>
                    <a:pt x="3656330" y="2443480"/>
                  </a:lnTo>
                  <a:lnTo>
                    <a:pt x="3635629" y="2548128"/>
                  </a:lnTo>
                  <a:lnTo>
                    <a:pt x="3612896" y="2651633"/>
                  </a:lnTo>
                  <a:lnTo>
                    <a:pt x="3600831" y="2702814"/>
                  </a:lnTo>
                  <a:lnTo>
                    <a:pt x="3588385" y="2753106"/>
                  </a:lnTo>
                  <a:lnTo>
                    <a:pt x="3575431" y="2802763"/>
                  </a:lnTo>
                  <a:lnTo>
                    <a:pt x="3562223" y="2851404"/>
                  </a:lnTo>
                  <a:lnTo>
                    <a:pt x="3548507" y="2899029"/>
                  </a:lnTo>
                  <a:lnTo>
                    <a:pt x="3534537" y="2945384"/>
                  </a:lnTo>
                  <a:lnTo>
                    <a:pt x="3520186" y="2990342"/>
                  </a:lnTo>
                  <a:lnTo>
                    <a:pt x="3505581" y="3033776"/>
                  </a:lnTo>
                  <a:lnTo>
                    <a:pt x="3490722" y="3075686"/>
                  </a:lnTo>
                  <a:lnTo>
                    <a:pt x="3475482" y="3115945"/>
                  </a:lnTo>
                  <a:lnTo>
                    <a:pt x="3460115" y="3154172"/>
                  </a:lnTo>
                  <a:lnTo>
                    <a:pt x="3444494" y="3190367"/>
                  </a:lnTo>
                  <a:lnTo>
                    <a:pt x="3420872" y="3240532"/>
                  </a:lnTo>
                  <a:lnTo>
                    <a:pt x="3396742" y="3285236"/>
                  </a:lnTo>
                  <a:lnTo>
                    <a:pt x="3364103" y="3336036"/>
                  </a:lnTo>
                  <a:lnTo>
                    <a:pt x="3329559" y="3379343"/>
                  </a:lnTo>
                  <a:lnTo>
                    <a:pt x="3293491" y="3415919"/>
                  </a:lnTo>
                  <a:lnTo>
                    <a:pt x="3255645" y="3446018"/>
                  </a:lnTo>
                  <a:lnTo>
                    <a:pt x="3216275" y="3470402"/>
                  </a:lnTo>
                  <a:lnTo>
                    <a:pt x="3175508" y="3489579"/>
                  </a:lnTo>
                  <a:lnTo>
                    <a:pt x="3133217" y="3503803"/>
                  </a:lnTo>
                  <a:lnTo>
                    <a:pt x="3089656" y="3513582"/>
                  </a:lnTo>
                  <a:lnTo>
                    <a:pt x="3045079" y="3519551"/>
                  </a:lnTo>
                  <a:lnTo>
                    <a:pt x="2999486" y="3521837"/>
                  </a:lnTo>
                  <a:lnTo>
                    <a:pt x="2976245" y="3521964"/>
                  </a:lnTo>
                  <a:lnTo>
                    <a:pt x="2952877" y="3521329"/>
                  </a:lnTo>
                  <a:lnTo>
                    <a:pt x="2905379" y="3518154"/>
                  </a:lnTo>
                  <a:lnTo>
                    <a:pt x="2833243" y="3509518"/>
                  </a:lnTo>
                  <a:lnTo>
                    <a:pt x="2784475" y="3501898"/>
                  </a:lnTo>
                  <a:lnTo>
                    <a:pt x="2686177" y="3484245"/>
                  </a:lnTo>
                  <a:lnTo>
                    <a:pt x="2683891" y="3496691"/>
                  </a:lnTo>
                  <a:lnTo>
                    <a:pt x="2733167" y="3505835"/>
                  </a:lnTo>
                  <a:lnTo>
                    <a:pt x="2782316" y="3514344"/>
                  </a:lnTo>
                  <a:lnTo>
                    <a:pt x="2831338" y="3521964"/>
                  </a:lnTo>
                  <a:lnTo>
                    <a:pt x="2879979" y="3528187"/>
                  </a:lnTo>
                  <a:lnTo>
                    <a:pt x="2928239" y="3532632"/>
                  </a:lnTo>
                  <a:lnTo>
                    <a:pt x="2975864" y="3534664"/>
                  </a:lnTo>
                  <a:lnTo>
                    <a:pt x="2999486" y="3534537"/>
                  </a:lnTo>
                  <a:lnTo>
                    <a:pt x="3045968" y="3532124"/>
                  </a:lnTo>
                  <a:lnTo>
                    <a:pt x="3091688" y="3526155"/>
                  </a:lnTo>
                  <a:lnTo>
                    <a:pt x="3112871" y="3521964"/>
                  </a:lnTo>
                  <a:lnTo>
                    <a:pt x="3114167" y="3521710"/>
                  </a:lnTo>
                  <a:lnTo>
                    <a:pt x="3158236" y="3509391"/>
                  </a:lnTo>
                  <a:lnTo>
                    <a:pt x="3201035" y="3492373"/>
                  </a:lnTo>
                  <a:lnTo>
                    <a:pt x="3242564" y="3470021"/>
                  </a:lnTo>
                  <a:lnTo>
                    <a:pt x="3282442" y="3441827"/>
                  </a:lnTo>
                  <a:lnTo>
                    <a:pt x="3320542" y="3407664"/>
                  </a:lnTo>
                  <a:lnTo>
                    <a:pt x="3356864" y="3366770"/>
                  </a:lnTo>
                  <a:lnTo>
                    <a:pt x="3391027" y="3318891"/>
                  </a:lnTo>
                  <a:lnTo>
                    <a:pt x="3415792" y="3277235"/>
                  </a:lnTo>
                  <a:lnTo>
                    <a:pt x="3440176" y="3229991"/>
                  </a:lnTo>
                  <a:lnTo>
                    <a:pt x="3471799" y="3159125"/>
                  </a:lnTo>
                  <a:lnTo>
                    <a:pt x="3487293" y="3120644"/>
                  </a:lnTo>
                  <a:lnTo>
                    <a:pt x="3502660" y="3080258"/>
                  </a:lnTo>
                  <a:lnTo>
                    <a:pt x="3517646" y="3038094"/>
                  </a:lnTo>
                  <a:lnTo>
                    <a:pt x="3532251" y="2994406"/>
                  </a:lnTo>
                  <a:lnTo>
                    <a:pt x="3546602" y="2949194"/>
                  </a:lnTo>
                  <a:lnTo>
                    <a:pt x="3560699" y="2902585"/>
                  </a:lnTo>
                  <a:lnTo>
                    <a:pt x="3574415" y="2854960"/>
                  </a:lnTo>
                  <a:lnTo>
                    <a:pt x="3587623" y="2806065"/>
                  </a:lnTo>
                  <a:lnTo>
                    <a:pt x="3600577" y="2756281"/>
                  </a:lnTo>
                  <a:lnTo>
                    <a:pt x="3613150" y="2705862"/>
                  </a:lnTo>
                  <a:lnTo>
                    <a:pt x="3625215" y="2654681"/>
                  </a:lnTo>
                  <a:lnTo>
                    <a:pt x="3648075" y="2550795"/>
                  </a:lnTo>
                  <a:lnTo>
                    <a:pt x="3668776" y="2445893"/>
                  </a:lnTo>
                  <a:lnTo>
                    <a:pt x="3678301" y="2393442"/>
                  </a:lnTo>
                  <a:lnTo>
                    <a:pt x="3687445" y="2341118"/>
                  </a:lnTo>
                  <a:lnTo>
                    <a:pt x="3695954" y="2289048"/>
                  </a:lnTo>
                  <a:lnTo>
                    <a:pt x="3703701" y="2237359"/>
                  </a:lnTo>
                  <a:lnTo>
                    <a:pt x="3710940" y="2186432"/>
                  </a:lnTo>
                  <a:lnTo>
                    <a:pt x="3717544" y="2136013"/>
                  </a:lnTo>
                  <a:lnTo>
                    <a:pt x="3723513" y="2086483"/>
                  </a:lnTo>
                  <a:lnTo>
                    <a:pt x="3728720" y="2037969"/>
                  </a:lnTo>
                  <a:lnTo>
                    <a:pt x="3733292" y="1990598"/>
                  </a:lnTo>
                  <a:lnTo>
                    <a:pt x="3737102" y="1944370"/>
                  </a:lnTo>
                  <a:lnTo>
                    <a:pt x="3740150" y="1899539"/>
                  </a:lnTo>
                  <a:lnTo>
                    <a:pt x="3742448" y="1855482"/>
                  </a:lnTo>
                  <a:lnTo>
                    <a:pt x="3743960" y="1813445"/>
                  </a:lnTo>
                  <a:lnTo>
                    <a:pt x="3744595" y="17717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5400" y="1752600"/>
              <a:ext cx="3657600" cy="351129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Inline</a:t>
            </a:r>
            <a:r>
              <a:rPr spc="-55" dirty="0"/>
              <a:t> </a:t>
            </a:r>
            <a:r>
              <a:rPr spc="-25" dirty="0"/>
              <a:t>CSS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08277"/>
            <a:ext cx="8497570" cy="441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7865" indent="-342900">
              <a:lnSpc>
                <a:spcPct val="1104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Styles</a:t>
            </a:r>
            <a:r>
              <a:rPr sz="28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ourier New"/>
                <a:cs typeface="Courier New"/>
              </a:rPr>
              <a:t>style</a:t>
            </a:r>
            <a:r>
              <a:rPr sz="2800" spc="-10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called</a:t>
            </a:r>
            <a:r>
              <a:rPr sz="28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inline</a:t>
            </a:r>
            <a:r>
              <a:rPr sz="28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styles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79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style="property_1:value_1;</a:t>
            </a:r>
            <a:r>
              <a:rPr sz="20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…;</a:t>
            </a:r>
            <a:r>
              <a:rPr sz="20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property_n:value_n;”</a:t>
            </a:r>
            <a:endParaRPr sz="2000">
              <a:latin typeface="Courier New"/>
              <a:cs typeface="Courier New"/>
            </a:endParaRPr>
          </a:p>
          <a:p>
            <a:pPr marL="1259205" marR="113664" lvl="2" indent="-332740">
              <a:lnSpc>
                <a:spcPct val="110000"/>
              </a:lnSpc>
              <a:spcBef>
                <a:spcPts val="515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&lt;h1</a:t>
            </a:r>
            <a:r>
              <a:rPr sz="2000" spc="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style="color:blue;margin-left:30px;"&gt;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heading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&lt;/h1&gt;</a:t>
            </a:r>
            <a:endParaRPr sz="2000">
              <a:latin typeface="Courier New"/>
              <a:cs typeface="Courier New"/>
            </a:endParaRPr>
          </a:p>
          <a:p>
            <a:pPr marL="862965" marR="65405" lvl="1" indent="-393700">
              <a:lnSpc>
                <a:spcPct val="110000"/>
              </a:lnSpc>
              <a:spcBef>
                <a:spcPts val="53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Basically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list</a:t>
            </a:r>
            <a:r>
              <a:rPr sz="2400" b="1" spc="-3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of</a:t>
            </a:r>
            <a:r>
              <a:rPr sz="2400" b="1" spc="-4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CSS</a:t>
            </a:r>
            <a:r>
              <a:rPr sz="2400" b="1" spc="-3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properties</a:t>
            </a:r>
            <a:r>
              <a:rPr sz="2400" b="1" spc="-25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style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59B0C"/>
                </a:solidFill>
                <a:latin typeface="Calibri"/>
                <a:cs typeface="Calibri"/>
              </a:rPr>
              <a:t>current</a:t>
            </a:r>
            <a:r>
              <a:rPr sz="2400" b="1" spc="-5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element.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86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property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take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several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sub-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separated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space,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border:</a:t>
            </a:r>
            <a:r>
              <a:rPr sz="24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5px</a:t>
            </a:r>
            <a:r>
              <a:rPr sz="2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solid</a:t>
            </a:r>
            <a:r>
              <a:rPr sz="2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black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Internal</a:t>
            </a:r>
            <a:r>
              <a:rPr spc="-65" dirty="0"/>
              <a:t> </a:t>
            </a:r>
            <a:r>
              <a:rPr spc="-2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2299842"/>
            <a:ext cx="4243705" cy="272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CSS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style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single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HTML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buClr>
                <a:srgbClr val="404040"/>
              </a:buClr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5600" marR="242570" indent="-342900">
              <a:lnSpc>
                <a:spcPct val="100099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&lt;head&gt;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page,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&lt;style&gt;</a:t>
            </a:r>
            <a:r>
              <a:rPr sz="24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element: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1295400"/>
            <a:ext cx="3101340" cy="4953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External</a:t>
            </a:r>
            <a:r>
              <a:rPr spc="-5" dirty="0"/>
              <a:t> </a:t>
            </a:r>
            <a:r>
              <a:rPr spc="-2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67663"/>
            <a:ext cx="8475345" cy="11664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external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style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sheet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style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many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r>
              <a:rPr sz="2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Calibri"/>
                <a:cs typeface="Calibri"/>
              </a:rPr>
              <a:t>pages</a:t>
            </a:r>
            <a:endParaRPr sz="2200">
              <a:latin typeface="Calibri"/>
              <a:cs typeface="Calibri"/>
            </a:endParaRPr>
          </a:p>
          <a:p>
            <a:pPr marL="355600" marR="113664" indent="-342900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style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sheet,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look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entire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web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site,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changing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one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file!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363850"/>
            <a:ext cx="7271384" cy="1064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style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sheet,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Courier New"/>
                <a:cs typeface="Courier New"/>
              </a:rPr>
              <a:t>&lt;head&gt;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&lt;link&gt;</a:t>
            </a:r>
            <a:r>
              <a:rPr sz="2000" spc="-7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allowed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9718" y="2363850"/>
            <a:ext cx="11379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494532"/>
            <a:ext cx="7924800" cy="29062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Precedence</a:t>
            </a:r>
            <a:r>
              <a:rPr spc="-4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CSS</a:t>
            </a:r>
            <a:r>
              <a:rPr spc="-20" dirty="0"/>
              <a:t> </a:t>
            </a:r>
            <a:r>
              <a:rPr spc="-10" dirty="0"/>
              <a:t>styles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135019"/>
            <a:ext cx="8493760" cy="27324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Inline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styles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highest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precedence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style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sheet(s)</a:t>
            </a:r>
            <a:endParaRPr sz="2800">
              <a:latin typeface="Calibri"/>
              <a:cs typeface="Calibri"/>
            </a:endParaRPr>
          </a:p>
          <a:p>
            <a:pPr marL="862965" marR="5080" lvl="1" indent="-393700">
              <a:lnSpc>
                <a:spcPct val="101699"/>
              </a:lnSpc>
              <a:spcBef>
                <a:spcPts val="459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&lt;link&gt;</a:t>
            </a:r>
            <a:r>
              <a:rPr sz="2400" spc="-9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&lt;style&gt;</a:t>
            </a:r>
            <a:r>
              <a:rPr sz="2400" spc="-9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ourier New"/>
                <a:cs typeface="Courier New"/>
              </a:rPr>
              <a:t>&lt;head&gt;</a:t>
            </a:r>
            <a:r>
              <a:rPr sz="2400" spc="-9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element,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style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sheet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appearing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later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takes precedence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2768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default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styles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(lowest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precedence)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142" y="2082546"/>
            <a:ext cx="38220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HTML</a:t>
            </a:r>
            <a:r>
              <a:rPr sz="6000" spc="-20" dirty="0"/>
              <a:t> forms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447800"/>
            <a:ext cx="5181600" cy="4663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732915"/>
            <a:ext cx="8419465" cy="413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0245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collection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elements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embedded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page.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endParaRPr sz="2400">
              <a:latin typeface="Calibri"/>
              <a:cs typeface="Calibri"/>
            </a:endParaRPr>
          </a:p>
          <a:p>
            <a:pPr marL="862965" marR="5080" lvl="1" indent="-393700">
              <a:lnSpc>
                <a:spcPct val="100000"/>
              </a:lnSpc>
              <a:spcBef>
                <a:spcPts val="55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collect</a:t>
            </a:r>
            <a:r>
              <a:rPr sz="2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2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r>
              <a:rPr sz="2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(client),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submitted</a:t>
            </a:r>
            <a:r>
              <a:rPr sz="2200" b="1" spc="-3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to</a:t>
            </a:r>
            <a:r>
              <a:rPr sz="2200" b="1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a</a:t>
            </a:r>
            <a:r>
              <a:rPr sz="2200" b="1" spc="-4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5392"/>
                </a:solidFill>
                <a:latin typeface="Calibri"/>
                <a:cs typeface="Calibri"/>
              </a:rPr>
              <a:t>server-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side</a:t>
            </a:r>
            <a:r>
              <a:rPr sz="2200" b="1" spc="-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5392"/>
                </a:solidFill>
                <a:latin typeface="Calibri"/>
                <a:cs typeface="Calibri"/>
              </a:rPr>
              <a:t>program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/script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generating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dynamic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endParaRPr sz="2200">
              <a:latin typeface="Calibri"/>
              <a:cs typeface="Calibri"/>
            </a:endParaRPr>
          </a:p>
          <a:p>
            <a:pPr marL="862965" marR="69215" lvl="1" indent="-393700">
              <a:lnSpc>
                <a:spcPct val="100000"/>
              </a:lnSpc>
              <a:spcBef>
                <a:spcPts val="52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elements,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fields,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fields,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pull-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down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menus,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checkboxes,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on.</a:t>
            </a:r>
            <a:endParaRPr sz="2200">
              <a:latin typeface="Calibri"/>
              <a:cs typeface="Calibri"/>
            </a:endParaRPr>
          </a:p>
          <a:p>
            <a:pPr marL="355600" marR="78740" indent="-342900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opening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&lt;form&gt;</a:t>
            </a:r>
            <a:r>
              <a:rPr sz="24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tag,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closing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&lt;/form&gt;</a:t>
            </a:r>
            <a:r>
              <a:rPr sz="24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tag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Forms’</a:t>
            </a:r>
            <a:r>
              <a:rPr spc="-35" dirty="0"/>
              <a:t> </a:t>
            </a:r>
            <a:r>
              <a:rPr spc="-1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41532"/>
            <a:ext cx="8178165" cy="32912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opening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&lt;form&gt;</a:t>
            </a:r>
            <a:r>
              <a:rPr sz="24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tag: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2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2"/>
              </a:rPr>
              <a:t>action</a:t>
            </a:r>
            <a:r>
              <a:rPr sz="2000" spc="-760" dirty="0">
                <a:solidFill>
                  <a:srgbClr val="009999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where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marL="1259205" marR="6985" lvl="2" indent="-332740">
              <a:lnSpc>
                <a:spcPts val="2320"/>
              </a:lnSpc>
              <a:spcBef>
                <a:spcPts val="70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server-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program/script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it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mailto</a:t>
            </a:r>
            <a:r>
              <a:rPr sz="2000" spc="-7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9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absolute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relative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3"/>
              </a:rPr>
              <a:t>method</a:t>
            </a:r>
            <a:r>
              <a:rPr sz="2000" spc="-760" dirty="0">
                <a:solidFill>
                  <a:srgbClr val="009999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tells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send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form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59205" marR="5080" lvl="2" indent="-332740">
              <a:lnSpc>
                <a:spcPct val="100000"/>
              </a:lnSpc>
              <a:spcBef>
                <a:spcPts val="56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small</a:t>
            </a:r>
            <a:r>
              <a:rPr sz="20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amounts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easy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resubmit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much</a:t>
            </a:r>
            <a:r>
              <a:rPr sz="20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larger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amounts</a:t>
            </a:r>
            <a:r>
              <a:rPr sz="20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0200" y="4800600"/>
            <a:ext cx="5567172" cy="1479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&lt;input&gt;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25041"/>
            <a:ext cx="8509000" cy="298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&lt;input&gt;</a:t>
            </a:r>
            <a:r>
              <a:rPr sz="20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&lt;form&gt;</a:t>
            </a:r>
            <a:r>
              <a:rPr sz="20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declare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input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0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controls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(e.g.):</a:t>
            </a:r>
            <a:endParaRPr sz="2000">
              <a:latin typeface="Calibri"/>
              <a:cs typeface="Calibri"/>
            </a:endParaRPr>
          </a:p>
          <a:p>
            <a:pPr marL="1259205" marR="838200" lvl="2" indent="-332740">
              <a:lnSpc>
                <a:spcPct val="100000"/>
              </a:lnSpc>
              <a:spcBef>
                <a:spcPts val="44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Type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&lt;input&gt;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element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display,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text,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button,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checkbox,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3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Name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&lt;input&gt;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element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Q: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How</a:t>
            </a:r>
            <a:r>
              <a:rPr sz="20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“name”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attribute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used?</a:t>
            </a:r>
            <a:endParaRPr sz="2000">
              <a:latin typeface="Calibri"/>
              <a:cs typeface="Calibri"/>
            </a:endParaRPr>
          </a:p>
          <a:p>
            <a:pPr marL="862965" marR="508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JavaScript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script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uses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entered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field.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495800"/>
            <a:ext cx="6303263" cy="1676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996" y="5155731"/>
            <a:ext cx="2753264" cy="10138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1524000"/>
            <a:ext cx="5567172" cy="34000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0" dirty="0"/>
              <a:t> </a:t>
            </a:r>
            <a:r>
              <a:rPr dirty="0"/>
              <a:t>does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Internet</a:t>
            </a:r>
            <a:r>
              <a:rPr spc="-50" dirty="0"/>
              <a:t> </a:t>
            </a:r>
            <a:r>
              <a:rPr spc="-1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2661"/>
            <a:ext cx="842708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/>
              <a:t>Each network interface of a networked computer on the Internet (host) has a unique address (~street number).</a:t>
            </a:r>
          </a:p>
          <a:p>
            <a:pPr marL="862965" marR="45720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interfaces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PC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WiFi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connections).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(source)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(destination)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3074289"/>
            <a:ext cx="3844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packets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(~letters/parcels).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52131" y="3048000"/>
            <a:ext cx="471170" cy="547370"/>
            <a:chOff x="7152131" y="3048000"/>
            <a:chExt cx="471170" cy="5473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2131" y="3048000"/>
              <a:ext cx="467868" cy="5379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2290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90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542531" y="3048000"/>
            <a:ext cx="471170" cy="547370"/>
            <a:chOff x="6542531" y="3048000"/>
            <a:chExt cx="471170" cy="54737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2531" y="3048000"/>
              <a:ext cx="467868" cy="5379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194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9493" y="32011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27697" y="3219069"/>
            <a:ext cx="776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1665" algn="l"/>
              </a:tabLst>
            </a:pPr>
            <a:r>
              <a:rPr sz="2000" spc="-50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5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8600" y="4260850"/>
            <a:ext cx="8686800" cy="2044700"/>
            <a:chOff x="228600" y="4260850"/>
            <a:chExt cx="8686800" cy="20447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8160" y="4552414"/>
              <a:ext cx="2086642" cy="5338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514088"/>
              <a:ext cx="1752600" cy="15575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4742687"/>
              <a:ext cx="1828800" cy="1127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4360" y="5771614"/>
              <a:ext cx="2086642" cy="5338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2601" y="4742687"/>
              <a:ext cx="1036929" cy="7900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0800" y="4742687"/>
              <a:ext cx="1295400" cy="9540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1600" y="4262755"/>
              <a:ext cx="233045" cy="2330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008249" y="4260849"/>
              <a:ext cx="3316604" cy="1454785"/>
            </a:xfrm>
            <a:custGeom>
              <a:avLst/>
              <a:gdLst/>
              <a:ahLst/>
              <a:cxnLst/>
              <a:rect l="l" t="t" r="r" b="b"/>
              <a:pathLst>
                <a:path w="3316604" h="1454785">
                  <a:moveTo>
                    <a:pt x="2098040" y="12700"/>
                  </a:moveTo>
                  <a:lnTo>
                    <a:pt x="1646428" y="63754"/>
                  </a:lnTo>
                  <a:lnTo>
                    <a:pt x="1359535" y="108585"/>
                  </a:lnTo>
                  <a:lnTo>
                    <a:pt x="1223010" y="132334"/>
                  </a:lnTo>
                  <a:lnTo>
                    <a:pt x="1092200" y="156972"/>
                  </a:lnTo>
                  <a:lnTo>
                    <a:pt x="968375" y="183007"/>
                  </a:lnTo>
                  <a:lnTo>
                    <a:pt x="848487" y="210439"/>
                  </a:lnTo>
                  <a:lnTo>
                    <a:pt x="730377" y="239395"/>
                  </a:lnTo>
                  <a:lnTo>
                    <a:pt x="616331" y="269367"/>
                  </a:lnTo>
                  <a:lnTo>
                    <a:pt x="561213" y="284734"/>
                  </a:lnTo>
                  <a:lnTo>
                    <a:pt x="507873" y="300228"/>
                  </a:lnTo>
                  <a:lnTo>
                    <a:pt x="456692" y="315976"/>
                  </a:lnTo>
                  <a:lnTo>
                    <a:pt x="407543" y="331724"/>
                  </a:lnTo>
                  <a:lnTo>
                    <a:pt x="338836" y="355600"/>
                  </a:lnTo>
                  <a:lnTo>
                    <a:pt x="296405" y="371602"/>
                  </a:lnTo>
                  <a:lnTo>
                    <a:pt x="238760" y="395605"/>
                  </a:lnTo>
                  <a:lnTo>
                    <a:pt x="189103" y="419481"/>
                  </a:lnTo>
                  <a:lnTo>
                    <a:pt x="147955" y="443357"/>
                  </a:lnTo>
                  <a:lnTo>
                    <a:pt x="115062" y="467614"/>
                  </a:lnTo>
                  <a:lnTo>
                    <a:pt x="82931" y="500507"/>
                  </a:lnTo>
                  <a:lnTo>
                    <a:pt x="62484" y="534035"/>
                  </a:lnTo>
                  <a:lnTo>
                    <a:pt x="50546" y="576326"/>
                  </a:lnTo>
                  <a:lnTo>
                    <a:pt x="49390" y="610108"/>
                  </a:lnTo>
                  <a:lnTo>
                    <a:pt x="50927" y="627126"/>
                  </a:lnTo>
                  <a:lnTo>
                    <a:pt x="53467" y="643890"/>
                  </a:lnTo>
                  <a:lnTo>
                    <a:pt x="56375" y="658571"/>
                  </a:lnTo>
                  <a:lnTo>
                    <a:pt x="11684" y="611632"/>
                  </a:lnTo>
                  <a:lnTo>
                    <a:pt x="9144" y="609092"/>
                  </a:lnTo>
                  <a:lnTo>
                    <a:pt x="5207" y="609092"/>
                  </a:lnTo>
                  <a:lnTo>
                    <a:pt x="127" y="613918"/>
                  </a:lnTo>
                  <a:lnTo>
                    <a:pt x="0" y="617855"/>
                  </a:lnTo>
                  <a:lnTo>
                    <a:pt x="70866" y="692150"/>
                  </a:lnTo>
                  <a:lnTo>
                    <a:pt x="74129" y="681355"/>
                  </a:lnTo>
                  <a:lnTo>
                    <a:pt x="99568" y="597408"/>
                  </a:lnTo>
                  <a:lnTo>
                    <a:pt x="100584" y="593979"/>
                  </a:lnTo>
                  <a:lnTo>
                    <a:pt x="98679" y="590423"/>
                  </a:lnTo>
                  <a:lnTo>
                    <a:pt x="95377" y="589407"/>
                  </a:lnTo>
                  <a:lnTo>
                    <a:pt x="91948" y="588391"/>
                  </a:lnTo>
                  <a:lnTo>
                    <a:pt x="88519" y="590296"/>
                  </a:lnTo>
                  <a:lnTo>
                    <a:pt x="68694" y="655510"/>
                  </a:lnTo>
                  <a:lnTo>
                    <a:pt x="66040" y="641985"/>
                  </a:lnTo>
                  <a:lnTo>
                    <a:pt x="63627" y="625983"/>
                  </a:lnTo>
                  <a:lnTo>
                    <a:pt x="62103" y="610235"/>
                  </a:lnTo>
                  <a:lnTo>
                    <a:pt x="61899" y="597408"/>
                  </a:lnTo>
                  <a:lnTo>
                    <a:pt x="61912" y="593217"/>
                  </a:lnTo>
                  <a:lnTo>
                    <a:pt x="70612" y="547370"/>
                  </a:lnTo>
                  <a:lnTo>
                    <a:pt x="92710" y="508635"/>
                  </a:lnTo>
                  <a:lnTo>
                    <a:pt x="123063" y="477520"/>
                  </a:lnTo>
                  <a:lnTo>
                    <a:pt x="154686" y="454152"/>
                  </a:lnTo>
                  <a:lnTo>
                    <a:pt x="194818" y="430784"/>
                  </a:lnTo>
                  <a:lnTo>
                    <a:pt x="243840" y="407289"/>
                  </a:lnTo>
                  <a:lnTo>
                    <a:pt x="281051" y="391414"/>
                  </a:lnTo>
                  <a:lnTo>
                    <a:pt x="321564" y="375539"/>
                  </a:lnTo>
                  <a:lnTo>
                    <a:pt x="365252" y="359664"/>
                  </a:lnTo>
                  <a:lnTo>
                    <a:pt x="435610" y="335915"/>
                  </a:lnTo>
                  <a:lnTo>
                    <a:pt x="511429" y="312420"/>
                  </a:lnTo>
                  <a:lnTo>
                    <a:pt x="564642" y="296926"/>
                  </a:lnTo>
                  <a:lnTo>
                    <a:pt x="675894" y="266573"/>
                  </a:lnTo>
                  <a:lnTo>
                    <a:pt x="792099" y="237109"/>
                  </a:lnTo>
                  <a:lnTo>
                    <a:pt x="851408" y="222885"/>
                  </a:lnTo>
                  <a:lnTo>
                    <a:pt x="971042" y="195453"/>
                  </a:lnTo>
                  <a:lnTo>
                    <a:pt x="1031875" y="182245"/>
                  </a:lnTo>
                  <a:lnTo>
                    <a:pt x="1094613" y="169418"/>
                  </a:lnTo>
                  <a:lnTo>
                    <a:pt x="1225169" y="144780"/>
                  </a:lnTo>
                  <a:lnTo>
                    <a:pt x="1361567" y="121158"/>
                  </a:lnTo>
                  <a:lnTo>
                    <a:pt x="1648333" y="76327"/>
                  </a:lnTo>
                  <a:lnTo>
                    <a:pt x="2098040" y="12700"/>
                  </a:lnTo>
                  <a:close/>
                </a:path>
                <a:path w="3316604" h="1454785">
                  <a:moveTo>
                    <a:pt x="2636901" y="6985"/>
                  </a:moveTo>
                  <a:lnTo>
                    <a:pt x="2624201" y="5715"/>
                  </a:lnTo>
                  <a:lnTo>
                    <a:pt x="2475649" y="1417688"/>
                  </a:lnTo>
                  <a:lnTo>
                    <a:pt x="2449068" y="1358607"/>
                  </a:lnTo>
                  <a:lnTo>
                    <a:pt x="2447544" y="1355407"/>
                  </a:lnTo>
                  <a:lnTo>
                    <a:pt x="2443861" y="1353985"/>
                  </a:lnTo>
                  <a:lnTo>
                    <a:pt x="2440686" y="1355420"/>
                  </a:lnTo>
                  <a:lnTo>
                    <a:pt x="2437384" y="1356855"/>
                  </a:lnTo>
                  <a:lnTo>
                    <a:pt x="2435987" y="1360614"/>
                  </a:lnTo>
                  <a:lnTo>
                    <a:pt x="2437561" y="1363929"/>
                  </a:lnTo>
                  <a:lnTo>
                    <a:pt x="2478151" y="1454175"/>
                  </a:lnTo>
                  <a:lnTo>
                    <a:pt x="2486850" y="1442313"/>
                  </a:lnTo>
                  <a:lnTo>
                    <a:pt x="2536825" y="1374267"/>
                  </a:lnTo>
                  <a:lnTo>
                    <a:pt x="2538857" y="1371447"/>
                  </a:lnTo>
                  <a:lnTo>
                    <a:pt x="2538222" y="1367472"/>
                  </a:lnTo>
                  <a:lnTo>
                    <a:pt x="2532634" y="1363319"/>
                  </a:lnTo>
                  <a:lnTo>
                    <a:pt x="2528570" y="1363929"/>
                  </a:lnTo>
                  <a:lnTo>
                    <a:pt x="2526538" y="1366761"/>
                  </a:lnTo>
                  <a:lnTo>
                    <a:pt x="2488222" y="1418971"/>
                  </a:lnTo>
                  <a:lnTo>
                    <a:pt x="2636901" y="6985"/>
                  </a:lnTo>
                  <a:close/>
                </a:path>
                <a:path w="3316604" h="1454785">
                  <a:moveTo>
                    <a:pt x="3316351" y="539750"/>
                  </a:moveTo>
                  <a:lnTo>
                    <a:pt x="3315347" y="534289"/>
                  </a:lnTo>
                  <a:lnTo>
                    <a:pt x="3298571" y="442341"/>
                  </a:lnTo>
                  <a:lnTo>
                    <a:pt x="3297936" y="438785"/>
                  </a:lnTo>
                  <a:lnTo>
                    <a:pt x="3294634" y="436499"/>
                  </a:lnTo>
                  <a:lnTo>
                    <a:pt x="3287776" y="437769"/>
                  </a:lnTo>
                  <a:lnTo>
                    <a:pt x="3285490" y="441071"/>
                  </a:lnTo>
                  <a:lnTo>
                    <a:pt x="3297644" y="508076"/>
                  </a:lnTo>
                  <a:lnTo>
                    <a:pt x="2863977" y="2159"/>
                  </a:lnTo>
                  <a:lnTo>
                    <a:pt x="2854325" y="10541"/>
                  </a:lnTo>
                  <a:lnTo>
                    <a:pt x="3288220" y="516610"/>
                  </a:lnTo>
                  <a:lnTo>
                    <a:pt x="3223641" y="494157"/>
                  </a:lnTo>
                  <a:lnTo>
                    <a:pt x="3219958" y="495935"/>
                  </a:lnTo>
                  <a:lnTo>
                    <a:pt x="3217672" y="502539"/>
                  </a:lnTo>
                  <a:lnTo>
                    <a:pt x="3219450" y="506095"/>
                  </a:lnTo>
                  <a:lnTo>
                    <a:pt x="3316351" y="539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5761" y="4783073"/>
              <a:ext cx="5704840" cy="1151255"/>
            </a:xfrm>
            <a:custGeom>
              <a:avLst/>
              <a:gdLst/>
              <a:ahLst/>
              <a:cxnLst/>
              <a:rect l="l" t="t" r="r" b="b"/>
              <a:pathLst>
                <a:path w="5704840" h="1151254">
                  <a:moveTo>
                    <a:pt x="0" y="641604"/>
                  </a:moveTo>
                  <a:lnTo>
                    <a:pt x="762000" y="641604"/>
                  </a:lnTo>
                </a:path>
                <a:path w="5704840" h="1151254">
                  <a:moveTo>
                    <a:pt x="1828800" y="565531"/>
                  </a:moveTo>
                  <a:lnTo>
                    <a:pt x="2509520" y="82295"/>
                  </a:lnTo>
                </a:path>
                <a:path w="5704840" h="1151254">
                  <a:moveTo>
                    <a:pt x="1722120" y="891539"/>
                  </a:moveTo>
                  <a:lnTo>
                    <a:pt x="2301113" y="1151178"/>
                  </a:lnTo>
                </a:path>
                <a:path w="5704840" h="1151254">
                  <a:moveTo>
                    <a:pt x="3782567" y="0"/>
                  </a:moveTo>
                  <a:lnTo>
                    <a:pt x="4224655" y="419100"/>
                  </a:lnTo>
                </a:path>
                <a:path w="5704840" h="1151254">
                  <a:moveTo>
                    <a:pt x="3938016" y="1021359"/>
                  </a:moveTo>
                  <a:lnTo>
                    <a:pt x="4335780" y="710184"/>
                  </a:lnTo>
                </a:path>
                <a:path w="5704840" h="1151254">
                  <a:moveTo>
                    <a:pt x="5059680" y="545591"/>
                  </a:moveTo>
                  <a:lnTo>
                    <a:pt x="5704840" y="5657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423916"/>
              <a:ext cx="467868" cy="5379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77161" y="55770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1"/>
                  </a:lnTo>
                  <a:lnTo>
                    <a:pt x="106746" y="19363"/>
                  </a:lnTo>
                  <a:lnTo>
                    <a:pt x="71374" y="41851"/>
                  </a:lnTo>
                  <a:lnTo>
                    <a:pt x="41867" y="71353"/>
                  </a:lnTo>
                  <a:lnTo>
                    <a:pt x="19372" y="106724"/>
                  </a:lnTo>
                  <a:lnTo>
                    <a:pt x="5034" y="146821"/>
                  </a:lnTo>
                  <a:lnTo>
                    <a:pt x="0" y="190500"/>
                  </a:lnTo>
                  <a:lnTo>
                    <a:pt x="5034" y="234178"/>
                  </a:lnTo>
                  <a:lnTo>
                    <a:pt x="19372" y="274275"/>
                  </a:lnTo>
                  <a:lnTo>
                    <a:pt x="41867" y="309646"/>
                  </a:lnTo>
                  <a:lnTo>
                    <a:pt x="71374" y="339148"/>
                  </a:lnTo>
                  <a:lnTo>
                    <a:pt x="106746" y="361636"/>
                  </a:lnTo>
                  <a:lnTo>
                    <a:pt x="146837" y="375968"/>
                  </a:lnTo>
                  <a:lnTo>
                    <a:pt x="190500" y="381000"/>
                  </a:lnTo>
                  <a:lnTo>
                    <a:pt x="234162" y="375968"/>
                  </a:lnTo>
                  <a:lnTo>
                    <a:pt x="274253" y="361636"/>
                  </a:lnTo>
                  <a:lnTo>
                    <a:pt x="309625" y="339148"/>
                  </a:lnTo>
                  <a:lnTo>
                    <a:pt x="339132" y="309646"/>
                  </a:lnTo>
                  <a:lnTo>
                    <a:pt x="361627" y="274275"/>
                  </a:lnTo>
                  <a:lnTo>
                    <a:pt x="375965" y="234178"/>
                  </a:lnTo>
                  <a:lnTo>
                    <a:pt x="381000" y="190500"/>
                  </a:lnTo>
                  <a:lnTo>
                    <a:pt x="375965" y="146821"/>
                  </a:lnTo>
                  <a:lnTo>
                    <a:pt x="361627" y="106724"/>
                  </a:lnTo>
                  <a:lnTo>
                    <a:pt x="339132" y="71353"/>
                  </a:lnTo>
                  <a:lnTo>
                    <a:pt x="309625" y="41851"/>
                  </a:lnTo>
                  <a:lnTo>
                    <a:pt x="274253" y="19363"/>
                  </a:lnTo>
                  <a:lnTo>
                    <a:pt x="234162" y="50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7161" y="55770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21"/>
                  </a:lnTo>
                  <a:lnTo>
                    <a:pt x="19372" y="106724"/>
                  </a:lnTo>
                  <a:lnTo>
                    <a:pt x="41867" y="71353"/>
                  </a:lnTo>
                  <a:lnTo>
                    <a:pt x="71374" y="41851"/>
                  </a:lnTo>
                  <a:lnTo>
                    <a:pt x="106746" y="19363"/>
                  </a:lnTo>
                  <a:lnTo>
                    <a:pt x="146837" y="5031"/>
                  </a:lnTo>
                  <a:lnTo>
                    <a:pt x="190500" y="0"/>
                  </a:lnTo>
                  <a:lnTo>
                    <a:pt x="234162" y="5031"/>
                  </a:lnTo>
                  <a:lnTo>
                    <a:pt x="274253" y="19363"/>
                  </a:lnTo>
                  <a:lnTo>
                    <a:pt x="309625" y="41851"/>
                  </a:lnTo>
                  <a:lnTo>
                    <a:pt x="339132" y="71353"/>
                  </a:lnTo>
                  <a:lnTo>
                    <a:pt x="361627" y="106724"/>
                  </a:lnTo>
                  <a:lnTo>
                    <a:pt x="375965" y="146821"/>
                  </a:lnTo>
                  <a:lnTo>
                    <a:pt x="381000" y="190500"/>
                  </a:lnTo>
                  <a:lnTo>
                    <a:pt x="375965" y="234178"/>
                  </a:lnTo>
                  <a:lnTo>
                    <a:pt x="361627" y="274275"/>
                  </a:lnTo>
                  <a:lnTo>
                    <a:pt x="339132" y="309646"/>
                  </a:lnTo>
                  <a:lnTo>
                    <a:pt x="309625" y="339148"/>
                  </a:lnTo>
                  <a:lnTo>
                    <a:pt x="274253" y="361636"/>
                  </a:lnTo>
                  <a:lnTo>
                    <a:pt x="234162" y="375968"/>
                  </a:lnTo>
                  <a:lnTo>
                    <a:pt x="190500" y="381000"/>
                  </a:lnTo>
                  <a:lnTo>
                    <a:pt x="146837" y="375968"/>
                  </a:lnTo>
                  <a:lnTo>
                    <a:pt x="106746" y="361636"/>
                  </a:lnTo>
                  <a:lnTo>
                    <a:pt x="71374" y="339148"/>
                  </a:lnTo>
                  <a:lnTo>
                    <a:pt x="41867" y="309646"/>
                  </a:lnTo>
                  <a:lnTo>
                    <a:pt x="19372" y="274275"/>
                  </a:lnTo>
                  <a:lnTo>
                    <a:pt x="5034" y="23417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4814316"/>
              <a:ext cx="467868" cy="5379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981961" y="49674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ADF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961" y="496747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234162" y="5034"/>
                  </a:lnTo>
                  <a:lnTo>
                    <a:pt x="274253" y="19372"/>
                  </a:lnTo>
                  <a:lnTo>
                    <a:pt x="309625" y="41867"/>
                  </a:lnTo>
                  <a:lnTo>
                    <a:pt x="339132" y="71374"/>
                  </a:lnTo>
                  <a:lnTo>
                    <a:pt x="361627" y="106746"/>
                  </a:lnTo>
                  <a:lnTo>
                    <a:pt x="375965" y="146837"/>
                  </a:lnTo>
                  <a:lnTo>
                    <a:pt x="381000" y="190500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500" y="381000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1140" y="3513201"/>
            <a:ext cx="7421245" cy="241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packets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separately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destination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routers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(~post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offices).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10"/>
              </a:spcBef>
            </a:pPr>
            <a:endParaRPr sz="2400">
              <a:latin typeface="Calibri"/>
              <a:cs typeface="Calibri"/>
            </a:endParaRPr>
          </a:p>
          <a:p>
            <a:pPr marL="1870075">
              <a:lnSpc>
                <a:spcPct val="100000"/>
              </a:lnSpc>
            </a:pPr>
            <a:r>
              <a:rPr sz="2000" spc="-5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565275">
              <a:lnSpc>
                <a:spcPct val="100000"/>
              </a:lnSpc>
            </a:pPr>
            <a:r>
              <a:rPr sz="2000" spc="-5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Form:</a:t>
            </a:r>
            <a:r>
              <a:rPr spc="5" dirty="0"/>
              <a:t> </a:t>
            </a:r>
            <a:r>
              <a:rPr spc="-35" dirty="0">
                <a:latin typeface="Courier New"/>
                <a:cs typeface="Courier New"/>
              </a:rPr>
              <a:t>&lt;input&gt;</a:t>
            </a:r>
            <a:r>
              <a:rPr spc="-1290" dirty="0">
                <a:latin typeface="Courier New"/>
                <a:cs typeface="Courier New"/>
              </a:rPr>
              <a:t> </a:t>
            </a:r>
            <a:r>
              <a:rPr spc="-10" dirty="0"/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81281"/>
            <a:ext cx="6593840" cy="44386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24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2"/>
              </a:rPr>
              <a:t>input</a:t>
            </a:r>
            <a:r>
              <a:rPr sz="2400" spc="-7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2400" u="heavy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ourier New"/>
                <a:cs typeface="Courier New"/>
                <a:hlinkClick r:id="rId3"/>
              </a:rPr>
              <a:t>type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="…"</a:t>
            </a:r>
            <a:r>
              <a:rPr sz="24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/>
                <a:cs typeface="Courier New"/>
              </a:rPr>
              <a:t>…&gt;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controls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2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type="checkbox"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box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type="radio"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radio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type="text"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one-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box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default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type)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type="password"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password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box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type="file"</a:t>
            </a:r>
            <a:r>
              <a:rPr sz="2000" spc="-7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field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  <a:spcBef>
                <a:spcPts val="8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“Browse…”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localizing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file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type="button"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clickable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type="submit"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submission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type="image"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image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submission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type="reset"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clearing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fields)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type="hidden"</a:t>
            </a:r>
            <a:r>
              <a:rPr sz="2000" spc="-7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hidden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field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9400" y="2362200"/>
            <a:ext cx="2362200" cy="25085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Forms:</a:t>
            </a:r>
            <a:r>
              <a:rPr spc="-45" dirty="0"/>
              <a:t> </a:t>
            </a:r>
            <a:r>
              <a:rPr dirty="0"/>
              <a:t>two</a:t>
            </a:r>
            <a:r>
              <a:rPr spc="-4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submission</a:t>
            </a:r>
            <a:r>
              <a:rPr spc="-5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09090"/>
            <a:ext cx="8503920" cy="48190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solidFill>
                  <a:srgbClr val="B59B0C"/>
                </a:solidFill>
                <a:latin typeface="Courier New"/>
                <a:cs typeface="Courier New"/>
              </a:rPr>
              <a:t>method="get"</a:t>
            </a:r>
            <a:r>
              <a:rPr sz="2000" b="1" spc="-745" dirty="0">
                <a:solidFill>
                  <a:srgbClr val="B59B0C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default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method)</a:t>
            </a:r>
            <a:endParaRPr sz="2000">
              <a:latin typeface="Calibri"/>
              <a:cs typeface="Calibri"/>
            </a:endParaRPr>
          </a:p>
          <a:p>
            <a:pPr marL="862965" marR="276225" lvl="1" indent="-393700">
              <a:lnSpc>
                <a:spcPts val="2330"/>
              </a:lnSpc>
              <a:spcBef>
                <a:spcPts val="4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encoded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appended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receiver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(i.e.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action</a:t>
            </a:r>
            <a:r>
              <a:rPr sz="2000" spc="-7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attribute)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query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endParaRPr sz="2000">
              <a:latin typeface="Calibri"/>
              <a:cs typeface="Calibri"/>
            </a:endParaRPr>
          </a:p>
          <a:p>
            <a:pPr marL="469900" marR="107950">
              <a:lnSpc>
                <a:spcPct val="101099"/>
              </a:lnSpc>
              <a:spcBef>
                <a:spcPts val="95"/>
              </a:spcBef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…/process_form.php?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Manos+Panaousis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mail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e.Panaousis@s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urrey.ac.uk</a:t>
            </a:r>
            <a:endParaRPr sz="1800">
              <a:latin typeface="Courier New"/>
              <a:cs typeface="Courier New"/>
            </a:endParaRPr>
          </a:p>
          <a:p>
            <a:pPr marL="862965" lvl="1" indent="-393065">
              <a:lnSpc>
                <a:spcPct val="100000"/>
              </a:lnSpc>
              <a:spcBef>
                <a:spcPts val="27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limited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(depends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agent)</a:t>
            </a:r>
            <a:endParaRPr sz="2000">
              <a:latin typeface="Calibri"/>
              <a:cs typeface="Calibri"/>
            </a:endParaRPr>
          </a:p>
          <a:p>
            <a:pPr marL="862965" marR="358140" lvl="1" indent="-393700">
              <a:lnSpc>
                <a:spcPct val="100000"/>
              </a:lnSpc>
              <a:spcBef>
                <a:spcPts val="19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bookmarked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without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filling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again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visible 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bar,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password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solidFill>
                  <a:srgbClr val="B59B0C"/>
                </a:solidFill>
                <a:latin typeface="Courier New"/>
                <a:cs typeface="Courier New"/>
              </a:rPr>
              <a:t>method="post"</a:t>
            </a:r>
            <a:endParaRPr sz="2000">
              <a:latin typeface="Courier New"/>
              <a:cs typeface="Courier New"/>
            </a:endParaRPr>
          </a:p>
          <a:p>
            <a:pPr marL="862965" marR="679450" lvl="1" indent="-393700">
              <a:lnSpc>
                <a:spcPct val="100000"/>
              </a:lnSpc>
              <a:spcBef>
                <a:spcPts val="2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body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HTTP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0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limited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URL</a:t>
            </a:r>
            <a:endParaRPr sz="2000">
              <a:latin typeface="Calibri"/>
              <a:cs typeface="Calibri"/>
            </a:endParaRPr>
          </a:p>
          <a:p>
            <a:pPr marL="862965" marR="278130" lvl="1" indent="-393700">
              <a:lnSpc>
                <a:spcPct val="100000"/>
              </a:lnSpc>
              <a:spcBef>
                <a:spcPts val="20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invisible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address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bar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sensitive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less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exposed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(but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requires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HTTPS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Forms: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simple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2514600"/>
            <a:ext cx="1658111" cy="144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5209794"/>
            <a:ext cx="814324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After</a:t>
            </a:r>
            <a:r>
              <a:rPr sz="18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clicking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“Send”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button,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will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see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following</a:t>
            </a:r>
            <a:r>
              <a:rPr sz="1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address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bar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browser: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…/process_form.php?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name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Shujun+Li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mail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hooklee%40gmail.com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371600"/>
            <a:ext cx="5977128" cy="3657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&lt;select&gt;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295400"/>
            <a:ext cx="5689092" cy="3505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7663" y="5057147"/>
            <a:ext cx="4906536" cy="10620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handle</a:t>
            </a:r>
            <a:r>
              <a:rPr spc="-45" dirty="0"/>
              <a:t> </a:t>
            </a:r>
            <a:r>
              <a:rPr dirty="0"/>
              <a:t>submitted</a:t>
            </a:r>
            <a:r>
              <a:rPr spc="-2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04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When</a:t>
            </a:r>
            <a:r>
              <a:rPr spc="-3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submitted</a:t>
            </a:r>
            <a:r>
              <a:rPr spc="-45" dirty="0"/>
              <a:t> </a:t>
            </a:r>
            <a:r>
              <a:rPr dirty="0"/>
              <a:t>via</a:t>
            </a:r>
            <a:r>
              <a:rPr spc="-30" dirty="0"/>
              <a:t> </a:t>
            </a:r>
            <a:r>
              <a:rPr dirty="0"/>
              <a:t>HTTP</a:t>
            </a:r>
            <a:r>
              <a:rPr spc="-15" dirty="0"/>
              <a:t> </a:t>
            </a:r>
            <a:r>
              <a:rPr dirty="0"/>
              <a:t>GET</a:t>
            </a:r>
            <a:r>
              <a:rPr spc="-25" dirty="0"/>
              <a:t> </a:t>
            </a:r>
            <a:r>
              <a:rPr dirty="0"/>
              <a:t>method</a:t>
            </a:r>
            <a:r>
              <a:rPr spc="-45" dirty="0"/>
              <a:t> </a:t>
            </a:r>
            <a:r>
              <a:rPr dirty="0"/>
              <a:t>(e.g.</a:t>
            </a:r>
            <a:r>
              <a:rPr spc="-30" dirty="0"/>
              <a:t> </a:t>
            </a:r>
            <a:r>
              <a:rPr dirty="0">
                <a:latin typeface="Courier New"/>
                <a:cs typeface="Courier New"/>
              </a:rPr>
              <a:t>&lt;form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spc="-50" dirty="0">
                <a:latin typeface="Courier New"/>
                <a:cs typeface="Courier New"/>
              </a:rPr>
              <a:t>…</a:t>
            </a:r>
          </a:p>
          <a:p>
            <a:pPr marL="355600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method="get"&gt;</a:t>
            </a:r>
            <a:r>
              <a:rPr spc="-10" dirty="0"/>
              <a:t>)</a:t>
            </a:r>
          </a:p>
          <a:p>
            <a:pPr marL="862965" lvl="1" indent="-393065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accessible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array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$_GET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&lt;input</a:t>
            </a:r>
            <a:r>
              <a:rPr sz="20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type="text"</a:t>
            </a:r>
            <a:r>
              <a:rPr sz="20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name="username"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  <a:spcBef>
                <a:spcPts val="85"/>
              </a:spcBef>
            </a:pPr>
            <a:r>
              <a:rPr sz="2000" dirty="0"/>
              <a:t>I</a:t>
            </a:r>
            <a:r>
              <a:rPr sz="2000" spc="-45" dirty="0"/>
              <a:t> </a:t>
            </a:r>
            <a:r>
              <a:rPr sz="2000" dirty="0"/>
              <a:t>entered</a:t>
            </a:r>
            <a:r>
              <a:rPr sz="2000" spc="-35" dirty="0"/>
              <a:t> </a:t>
            </a:r>
            <a:r>
              <a:rPr sz="2000" dirty="0"/>
              <a:t>“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manos</a:t>
            </a:r>
            <a:r>
              <a:rPr sz="2000" dirty="0"/>
              <a:t>”</a:t>
            </a:r>
            <a:r>
              <a:rPr sz="2000" spc="-50" dirty="0"/>
              <a:t>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dirty="0"/>
              <a:t>submitted</a:t>
            </a:r>
            <a:r>
              <a:rPr sz="2000" spc="-35" dirty="0"/>
              <a:t> </a:t>
            </a:r>
            <a:r>
              <a:rPr sz="2000" dirty="0"/>
              <a:t>the</a:t>
            </a:r>
            <a:r>
              <a:rPr sz="2000" spc="-30" dirty="0"/>
              <a:t> </a:t>
            </a:r>
            <a:r>
              <a:rPr sz="2000" spc="-20" dirty="0"/>
              <a:t>data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(URL):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http://.../...?...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  <a:hlinkClick r:id="rId2"/>
              </a:rPr>
              <a:t>username=manos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...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39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$_GET['username']</a:t>
            </a:r>
            <a:r>
              <a:rPr sz="2000" b="1" spc="-7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retrieves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/>
              <a:t>“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manos</a:t>
            </a:r>
            <a:r>
              <a:rPr sz="2000" dirty="0"/>
              <a:t>”</a:t>
            </a:r>
            <a:r>
              <a:rPr sz="2000" spc="-55" dirty="0"/>
              <a:t> </a:t>
            </a:r>
            <a:r>
              <a:rPr sz="2000" dirty="0"/>
              <a:t>associated</a:t>
            </a:r>
            <a:r>
              <a:rPr sz="2000" spc="-20" dirty="0"/>
              <a:t> </a:t>
            </a:r>
            <a:r>
              <a:rPr sz="2000" dirty="0"/>
              <a:t>with</a:t>
            </a:r>
            <a:r>
              <a:rPr sz="2000" spc="-50" dirty="0"/>
              <a:t> </a:t>
            </a:r>
            <a:r>
              <a:rPr sz="2000" dirty="0"/>
              <a:t>the</a:t>
            </a:r>
            <a:r>
              <a:rPr sz="2000" spc="-35" dirty="0"/>
              <a:t> </a:t>
            </a:r>
            <a:r>
              <a:rPr sz="2000" dirty="0"/>
              <a:t>name</a:t>
            </a:r>
            <a:r>
              <a:rPr sz="2000" spc="-40" dirty="0"/>
              <a:t> </a:t>
            </a:r>
            <a:r>
              <a:rPr sz="2000" dirty="0"/>
              <a:t>(key)</a:t>
            </a:r>
            <a:r>
              <a:rPr sz="2000" spc="-45" dirty="0"/>
              <a:t> </a:t>
            </a:r>
            <a:r>
              <a:rPr sz="2000" spc="-10" dirty="0"/>
              <a:t>“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username</a:t>
            </a:r>
            <a:r>
              <a:rPr sz="2000" spc="-10" dirty="0"/>
              <a:t>”</a:t>
            </a:r>
            <a:endParaRPr sz="2000">
              <a:latin typeface="Courier New"/>
              <a:cs typeface="Courier New"/>
            </a:endParaRPr>
          </a:p>
          <a:p>
            <a:pPr marL="354965" indent="-342265">
              <a:lnSpc>
                <a:spcPct val="1000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When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submitted</a:t>
            </a:r>
            <a:r>
              <a:rPr spc="-55" dirty="0"/>
              <a:t> </a:t>
            </a:r>
            <a:r>
              <a:rPr dirty="0"/>
              <a:t>via</a:t>
            </a:r>
            <a:r>
              <a:rPr spc="-35" dirty="0"/>
              <a:t> </a:t>
            </a:r>
            <a:r>
              <a:rPr dirty="0"/>
              <a:t>HTTP</a:t>
            </a:r>
            <a:r>
              <a:rPr spc="-15" dirty="0"/>
              <a:t> </a:t>
            </a:r>
            <a:r>
              <a:rPr dirty="0"/>
              <a:t>POST</a:t>
            </a:r>
            <a:r>
              <a:rPr spc="-35" dirty="0"/>
              <a:t> </a:t>
            </a:r>
            <a:r>
              <a:rPr dirty="0"/>
              <a:t>method</a:t>
            </a:r>
            <a:r>
              <a:rPr spc="-45" dirty="0"/>
              <a:t> </a:t>
            </a:r>
            <a:r>
              <a:rPr dirty="0"/>
              <a:t>(e.g.</a:t>
            </a:r>
            <a:r>
              <a:rPr spc="-35" dirty="0"/>
              <a:t> </a:t>
            </a:r>
            <a:r>
              <a:rPr spc="-10" dirty="0">
                <a:latin typeface="Courier New"/>
                <a:cs typeface="Courier New"/>
              </a:rPr>
              <a:t>&lt;form</a:t>
            </a:r>
          </a:p>
          <a:p>
            <a:pPr marL="355600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…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method="post"&gt;</a:t>
            </a:r>
            <a:r>
              <a:rPr spc="-10" dirty="0"/>
              <a:t>)</a:t>
            </a: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accessible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array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$_POST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Everything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2850" y="2082546"/>
            <a:ext cx="164083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" dirty="0"/>
              <a:t>HTTP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23770"/>
            <a:ext cx="8291195" cy="4330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998855" indent="-342900">
              <a:lnSpc>
                <a:spcPts val="2380"/>
              </a:lnSpc>
              <a:spcBef>
                <a:spcPts val="39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Hypertext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Transfer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enable communications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servers.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two-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party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communication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protocol: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ts val="2280"/>
              </a:lnSpc>
              <a:spcBef>
                <a:spcPts val="24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client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@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browser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(also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“user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agent”)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  <a:p>
            <a:pPr marL="862965" marR="5080" lvl="1" indent="-393700">
              <a:lnSpc>
                <a:spcPts val="2160"/>
              </a:lnSpc>
              <a:spcBef>
                <a:spcPts val="51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server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@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handles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Steps: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5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request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returns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response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status</a:t>
            </a:r>
            <a:r>
              <a:rPr sz="2000"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information</a:t>
            </a:r>
            <a:r>
              <a:rPr sz="2000" spc="-3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98361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requested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content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9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(TCP)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30" dirty="0"/>
              <a:t> </a:t>
            </a:r>
            <a:r>
              <a:rPr dirty="0"/>
              <a:t>browser</a:t>
            </a:r>
            <a:r>
              <a:rPr spc="-25" dirty="0"/>
              <a:t> </a:t>
            </a:r>
            <a:r>
              <a:rPr dirty="0"/>
              <a:t>vs.</a:t>
            </a:r>
            <a:r>
              <a:rPr spc="-25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dirty="0"/>
              <a:t>(HTTP)</a:t>
            </a:r>
            <a:r>
              <a:rPr spc="-50" dirty="0"/>
              <a:t> </a:t>
            </a:r>
            <a:r>
              <a:rPr spc="-10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84757"/>
            <a:ext cx="8231505" cy="493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running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4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widely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endParaRPr sz="22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9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Apache</a:t>
            </a:r>
            <a:r>
              <a:rPr sz="20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HTTP</a:t>
            </a:r>
            <a:r>
              <a:rPr sz="2000" b="1" u="sng" spc="-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Server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cross-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platform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endParaRPr sz="2000">
              <a:latin typeface="Calibri"/>
              <a:cs typeface="Calibri"/>
            </a:endParaRPr>
          </a:p>
          <a:p>
            <a:pPr marL="125920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coursework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will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use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one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59205" marR="410845" lvl="2" indent="-3327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Microsoft</a:t>
            </a:r>
            <a:r>
              <a:rPr sz="2000" b="1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IIS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(Internet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Services,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formerly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Server):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platforms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Security?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edition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HTTPS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(HTTP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Secure)</a:t>
            </a:r>
            <a:endParaRPr sz="2400">
              <a:latin typeface="Calibri"/>
              <a:cs typeface="Calibri"/>
            </a:endParaRPr>
          </a:p>
          <a:p>
            <a:pPr marL="862965" marR="71755" lvl="1" indent="-393700">
              <a:lnSpc>
                <a:spcPct val="100000"/>
              </a:lnSpc>
              <a:spcBef>
                <a:spcPts val="55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HTTPS allows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both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end-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to-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end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encryption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communications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also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server/client</a:t>
            </a:r>
            <a:r>
              <a:rPr sz="22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authentication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3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cryptographic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TLS/SSL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743200"/>
            <a:ext cx="1010412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352800"/>
            <a:ext cx="1069848" cy="228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static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dynamic</a:t>
            </a:r>
            <a:r>
              <a:rPr spc="-50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spc="-10" dirty="0"/>
              <a:t>pages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71954"/>
            <a:ext cx="475551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614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necessarily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static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server-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side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program/script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residing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web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355600" marR="118491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dynamic programs/scripts?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382871"/>
            <a:ext cx="291909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dynamic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Interact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code!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2008" y="3551935"/>
            <a:ext cx="734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7400" y="1447800"/>
            <a:ext cx="2382520" cy="5049520"/>
            <a:chOff x="5867400" y="1447800"/>
            <a:chExt cx="2382520" cy="50495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0" y="1447800"/>
              <a:ext cx="1289303" cy="15438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114800"/>
              <a:ext cx="2382011" cy="23820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4724400"/>
              <a:ext cx="533400" cy="533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58761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600"/>
                  </a:lnTo>
                  <a:lnTo>
                    <a:pt x="0" y="990600"/>
                  </a:lnTo>
                  <a:lnTo>
                    <a:pt x="152400" y="1143000"/>
                  </a:lnTo>
                  <a:lnTo>
                    <a:pt x="304800" y="990600"/>
                  </a:lnTo>
                  <a:lnTo>
                    <a:pt x="228600" y="990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761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600"/>
                  </a:moveTo>
                  <a:lnTo>
                    <a:pt x="76200" y="990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600"/>
                  </a:lnTo>
                  <a:lnTo>
                    <a:pt x="304800" y="990600"/>
                  </a:lnTo>
                  <a:lnTo>
                    <a:pt x="152400" y="114300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399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1143000"/>
                  </a:lnTo>
                  <a:lnTo>
                    <a:pt x="228599" y="1143000"/>
                  </a:lnTo>
                  <a:lnTo>
                    <a:pt x="228599" y="152400"/>
                  </a:lnTo>
                  <a:lnTo>
                    <a:pt x="304799" y="1524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400"/>
                  </a:moveTo>
                  <a:lnTo>
                    <a:pt x="152399" y="0"/>
                  </a:lnTo>
                  <a:lnTo>
                    <a:pt x="304799" y="152400"/>
                  </a:lnTo>
                  <a:lnTo>
                    <a:pt x="228599" y="152400"/>
                  </a:lnTo>
                  <a:lnTo>
                    <a:pt x="228599" y="1143000"/>
                  </a:lnTo>
                  <a:lnTo>
                    <a:pt x="76200" y="114300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74738" y="3182492"/>
            <a:ext cx="142494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HTTP(S)</a:t>
            </a:r>
            <a:endParaRPr sz="2800">
              <a:latin typeface="Arial"/>
              <a:cs typeface="Arial"/>
            </a:endParaRPr>
          </a:p>
          <a:p>
            <a:pPr marL="408305" marR="398780" algn="ctr">
              <a:lnSpc>
                <a:spcPct val="100000"/>
              </a:lnSpc>
              <a:spcBef>
                <a:spcPts val="15"/>
              </a:spcBef>
            </a:pP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TCP IP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86600" y="1828800"/>
            <a:ext cx="1447800" cy="1447800"/>
            <a:chOff x="7086600" y="1828800"/>
            <a:chExt cx="1447800" cy="1447800"/>
          </a:xfrm>
        </p:grpSpPr>
        <p:pic>
          <p:nvPicPr>
            <p:cNvPr id="16" name="object 16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9564" y="2010155"/>
              <a:ext cx="990600" cy="961644"/>
            </a:xfrm>
            <a:prstGeom prst="rect">
              <a:avLst/>
            </a:prstGeom>
          </p:spPr>
        </p:pic>
        <p:pic>
          <p:nvPicPr>
            <p:cNvPr id="17" name="object 17">
              <a:hlinkClick r:id="rId5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6600" y="1828800"/>
              <a:ext cx="1447800" cy="14478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456678" y="1246378"/>
            <a:ext cx="1547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Server-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side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Program/Script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1447800"/>
            <a:ext cx="9163050" cy="5420995"/>
            <a:chOff x="-8762" y="1447800"/>
            <a:chExt cx="9163050" cy="54209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4600" y="1447800"/>
              <a:ext cx="1289303" cy="15438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114800"/>
              <a:ext cx="2382011" cy="23820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0" y="4724400"/>
              <a:ext cx="533400" cy="533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587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600"/>
                  </a:lnTo>
                  <a:lnTo>
                    <a:pt x="0" y="990600"/>
                  </a:lnTo>
                  <a:lnTo>
                    <a:pt x="152400" y="1143000"/>
                  </a:lnTo>
                  <a:lnTo>
                    <a:pt x="304800" y="990600"/>
                  </a:lnTo>
                  <a:lnTo>
                    <a:pt x="228600" y="990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87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600"/>
                  </a:moveTo>
                  <a:lnTo>
                    <a:pt x="76200" y="9906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600"/>
                  </a:lnTo>
                  <a:lnTo>
                    <a:pt x="304800" y="990600"/>
                  </a:lnTo>
                  <a:lnTo>
                    <a:pt x="152400" y="1143000"/>
                  </a:lnTo>
                  <a:lnTo>
                    <a:pt x="0" y="9906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399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1143000"/>
                  </a:lnTo>
                  <a:lnTo>
                    <a:pt x="228599" y="1143000"/>
                  </a:lnTo>
                  <a:lnTo>
                    <a:pt x="228599" y="152400"/>
                  </a:lnTo>
                  <a:lnTo>
                    <a:pt x="304799" y="152400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1562" y="3217926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400"/>
                  </a:moveTo>
                  <a:lnTo>
                    <a:pt x="152399" y="0"/>
                  </a:lnTo>
                  <a:lnTo>
                    <a:pt x="304799" y="152400"/>
                  </a:lnTo>
                  <a:lnTo>
                    <a:pt x="228599" y="152400"/>
                  </a:lnTo>
                  <a:lnTo>
                    <a:pt x="228599" y="1143000"/>
                  </a:lnTo>
                  <a:lnTo>
                    <a:pt x="76200" y="114300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Request</a:t>
            </a:r>
            <a:r>
              <a:rPr spc="-4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dynamic</a:t>
            </a:r>
            <a:r>
              <a:rPr spc="-45" dirty="0"/>
              <a:t> </a:t>
            </a:r>
            <a:r>
              <a:rPr dirty="0"/>
              <a:t>web</a:t>
            </a:r>
            <a:r>
              <a:rPr spc="-30" dirty="0"/>
              <a:t> </a:t>
            </a:r>
            <a:r>
              <a:rPr spc="-20" dirty="0"/>
              <a:t>page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1140" y="1162247"/>
            <a:ext cx="4230370" cy="20720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9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  <a:hlinkClick r:id="rId6"/>
              </a:rPr>
              <a:t>http://...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optionally</a:t>
            </a:r>
            <a:r>
              <a:rPr sz="20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  <a:hlinkClick r:id="rId6"/>
              </a:rPr>
              <a:t>http://...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optionally</a:t>
            </a:r>
            <a:r>
              <a:rPr sz="20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20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3218154"/>
            <a:ext cx="4405630" cy="10560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555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Local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path</a:t>
            </a:r>
            <a:endParaRPr sz="20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455"/>
              </a:spcBef>
              <a:buSzPct val="90000"/>
              <a:buFont typeface="Wingdings"/>
              <a:buChar char=""/>
              <a:tabLst>
                <a:tab pos="4057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Execute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program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record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output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(HTML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code)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140" y="4248296"/>
            <a:ext cx="5166995" cy="1940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19189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generated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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  <a:p>
            <a:pPr marL="862965" marR="5080" lvl="1" indent="-393700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web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4738" y="3182492"/>
            <a:ext cx="1424940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HTTP(S)</a:t>
            </a:r>
            <a:endParaRPr sz="2800">
              <a:latin typeface="Arial"/>
              <a:cs typeface="Arial"/>
            </a:endParaRPr>
          </a:p>
          <a:p>
            <a:pPr marL="408305" marR="398780" algn="ctr">
              <a:lnSpc>
                <a:spcPct val="100000"/>
              </a:lnSpc>
              <a:spcBef>
                <a:spcPts val="15"/>
              </a:spcBef>
            </a:pP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TCP IP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86600" y="1828800"/>
            <a:ext cx="1447800" cy="1447800"/>
            <a:chOff x="7086600" y="1828800"/>
            <a:chExt cx="1447800" cy="1447800"/>
          </a:xfrm>
        </p:grpSpPr>
        <p:pic>
          <p:nvPicPr>
            <p:cNvPr id="20" name="object 20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9564" y="2010155"/>
              <a:ext cx="990600" cy="961644"/>
            </a:xfrm>
            <a:prstGeom prst="rect">
              <a:avLst/>
            </a:prstGeom>
          </p:spPr>
        </p:pic>
        <p:pic>
          <p:nvPicPr>
            <p:cNvPr id="21" name="object 21">
              <a:hlinkClick r:id="rId7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86600" y="1828800"/>
              <a:ext cx="1447800" cy="14478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065009" y="1244853"/>
            <a:ext cx="172338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Server-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side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Program/Script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21528" y="3551935"/>
            <a:ext cx="796925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+data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Traceroute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182624"/>
            <a:ext cx="8763000" cy="51313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Sending</a:t>
            </a:r>
            <a:r>
              <a:rPr spc="-7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client</a:t>
            </a:r>
            <a:r>
              <a:rPr spc="-40" dirty="0"/>
              <a:t> </a:t>
            </a:r>
            <a:r>
              <a:rPr spc="-10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232661"/>
            <a:ext cx="8583930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247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established,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user-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agent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crawler)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client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request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text</a:t>
            </a:r>
            <a:r>
              <a:rPr sz="24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directives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into: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first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line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method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(GET,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parameters:</a:t>
            </a:r>
            <a:endParaRPr sz="2000">
              <a:latin typeface="Calibri"/>
              <a:cs typeface="Calibri"/>
            </a:endParaRPr>
          </a:p>
          <a:p>
            <a:pPr marL="1259205" marR="5080" lvl="2" indent="-33274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document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i.e.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absolute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protocol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343400"/>
            <a:ext cx="6526777" cy="19933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Sending</a:t>
            </a:r>
            <a:r>
              <a:rPr spc="-7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client</a:t>
            </a:r>
            <a:r>
              <a:rPr spc="-40" dirty="0"/>
              <a:t> </a:t>
            </a:r>
            <a:r>
              <a:rPr spc="-10" dirty="0"/>
              <a:t>request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08862"/>
            <a:ext cx="8100695" cy="184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23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3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header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3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3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3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3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3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C00000"/>
                </a:solidFill>
                <a:latin typeface="Calibri"/>
                <a:cs typeface="Calibri"/>
              </a:rPr>
              <a:t>appropriate</a:t>
            </a:r>
            <a:r>
              <a:rPr sz="23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language),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altering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behavior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answer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cached).</a:t>
            </a:r>
            <a:endParaRPr sz="23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Then,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3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3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8763" y="3581400"/>
            <a:ext cx="8235950" cy="3124200"/>
            <a:chOff x="778763" y="3581400"/>
            <a:chExt cx="8235950" cy="3124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763" y="3581400"/>
              <a:ext cx="8235743" cy="2514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9" y="6096000"/>
              <a:ext cx="609600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request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007" y="1702575"/>
            <a:ext cx="8545669" cy="3979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server</a:t>
            </a:r>
            <a:r>
              <a:rPr spc="-40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51178"/>
            <a:ext cx="8585200" cy="27089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ultimately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returns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response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directives,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blocks: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status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acknowledgment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version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status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request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brief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human-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readable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text).</a:t>
            </a:r>
            <a:endParaRPr sz="2000">
              <a:latin typeface="Calibri"/>
              <a:cs typeface="Calibri"/>
            </a:endParaRPr>
          </a:p>
          <a:p>
            <a:pPr marL="862965" marR="81915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lines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headers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compression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hints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caching).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4284238"/>
            <a:ext cx="5787261" cy="20616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server</a:t>
            </a:r>
            <a:r>
              <a:rPr spc="-40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17091"/>
            <a:ext cx="8102600" cy="173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858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directives,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blocks: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Similarly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block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ending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4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final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block,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optional</a:t>
            </a:r>
            <a:r>
              <a:rPr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29974"/>
            <a:ext cx="6784015" cy="24169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Beyond</a:t>
            </a:r>
            <a:r>
              <a:rPr spc="-25" dirty="0"/>
              <a:t> </a:t>
            </a:r>
            <a:r>
              <a:rPr dirty="0"/>
              <a:t>URL:</a:t>
            </a:r>
            <a:r>
              <a:rPr spc="-2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spc="-10" dirty="0"/>
              <a:t>transmission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Client</a:t>
            </a:r>
            <a:r>
              <a:rPr spc="-35" dirty="0"/>
              <a:t> </a:t>
            </a:r>
            <a:r>
              <a:rPr dirty="0"/>
              <a:t>(web</a:t>
            </a:r>
            <a:r>
              <a:rPr spc="-40" dirty="0"/>
              <a:t> </a:t>
            </a:r>
            <a:r>
              <a:rPr dirty="0"/>
              <a:t>browser)</a:t>
            </a:r>
            <a:r>
              <a:rPr spc="-20" dirty="0"/>
              <a:t> </a:t>
            </a:r>
            <a:r>
              <a:rPr dirty="0">
                <a:latin typeface="Symbol"/>
                <a:cs typeface="Symbol"/>
              </a:rPr>
              <a:t>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Web</a:t>
            </a:r>
            <a:r>
              <a:rPr spc="-10" dirty="0"/>
              <a:t> server</a:t>
            </a:r>
          </a:p>
          <a:p>
            <a:pPr marL="862965" marR="508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HTTP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contains: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URL</a:t>
            </a:r>
            <a:r>
              <a:rPr sz="2000" b="1" spc="-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(what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page?),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data</a:t>
            </a:r>
            <a:r>
              <a:rPr sz="2000" b="1" spc="-4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(what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sent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page?)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dirty="0"/>
              <a:t>Two</a:t>
            </a:r>
            <a:r>
              <a:rPr spc="-40" dirty="0"/>
              <a:t> </a:t>
            </a:r>
            <a:r>
              <a:rPr dirty="0"/>
              <a:t>main</a:t>
            </a:r>
            <a:r>
              <a:rPr spc="-50" dirty="0"/>
              <a:t> </a:t>
            </a:r>
            <a:r>
              <a:rPr dirty="0"/>
              <a:t>ways</a:t>
            </a:r>
            <a:r>
              <a:rPr spc="-50" dirty="0"/>
              <a:t> </a:t>
            </a:r>
            <a:r>
              <a:rPr dirty="0"/>
              <a:t>(called</a:t>
            </a:r>
            <a:r>
              <a:rPr spc="-45" dirty="0"/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HTTP</a:t>
            </a:r>
            <a:r>
              <a:rPr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request</a:t>
            </a:r>
            <a:r>
              <a:rPr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 </a:t>
            </a:r>
            <a:r>
              <a:rPr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hlinkClick r:id="rId2"/>
              </a:rPr>
              <a:t>methods</a:t>
            </a:r>
            <a:r>
              <a:rPr spc="-50" dirty="0">
                <a:solidFill>
                  <a:srgbClr val="009999"/>
                </a:solidFill>
              </a:rPr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verbs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0" dirty="0"/>
              <a:t>HTTP</a:t>
            </a:r>
          </a:p>
          <a:p>
            <a:pPr marL="355600">
              <a:lnSpc>
                <a:spcPct val="100000"/>
              </a:lnSpc>
            </a:pPr>
            <a:r>
              <a:rPr dirty="0"/>
              <a:t>terms)</a:t>
            </a:r>
            <a:r>
              <a:rPr spc="-4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transmitting</a:t>
            </a:r>
            <a:r>
              <a:rPr spc="-4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from</a:t>
            </a:r>
            <a:r>
              <a:rPr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client</a:t>
            </a:r>
            <a:r>
              <a:rPr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to</a:t>
            </a:r>
            <a:r>
              <a:rPr b="1" u="sng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server</a:t>
            </a:r>
            <a:r>
              <a:rPr spc="-10" dirty="0"/>
              <a:t>:</a:t>
            </a: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GET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Requests</a:t>
            </a:r>
            <a:r>
              <a:rPr sz="2000" b="1" spc="-4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resource.</a:t>
            </a:r>
            <a:endParaRPr sz="2000">
              <a:latin typeface="Calibri"/>
              <a:cs typeface="Calibri"/>
            </a:endParaRPr>
          </a:p>
          <a:p>
            <a:pPr marL="1259205" marR="1328420" lvl="2" indent="-332740">
              <a:lnSpc>
                <a:spcPct val="100000"/>
              </a:lnSpc>
              <a:spcBef>
                <a:spcPts val="484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transmitted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(query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URL: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http://.../...?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  <a:hlinkClick r:id="rId4"/>
              </a:rPr>
              <a:t>data1=value1&amp;data2=value2...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4"/>
              </a:rPr>
              <a:t>#fragment_ID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Clr>
                <a:srgbClr val="404040"/>
              </a:buClr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5"/>
              </a:rPr>
              <a:t>POST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b="1" dirty="0">
                <a:solidFill>
                  <a:srgbClr val="005392"/>
                </a:solidFill>
                <a:latin typeface="Calibri"/>
                <a:cs typeface="Calibri"/>
              </a:rPr>
              <a:t>Submits</a:t>
            </a:r>
            <a:r>
              <a:rPr sz="2000" b="1" spc="-5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processed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resource.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transmitted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000" b="1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message</a:t>
            </a:r>
            <a:r>
              <a:rPr sz="2000" b="1" u="sng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body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GET</a:t>
            </a:r>
            <a:r>
              <a:rPr spc="-4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91547"/>
            <a:ext cx="8726805" cy="44672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query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(name/value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pairs)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request: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Calibri"/>
                <a:cs typeface="Calibri"/>
              </a:rPr>
              <a:t>/test/demo_form.php</a:t>
            </a:r>
            <a:r>
              <a:rPr sz="1900" b="1" spc="-10" dirty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r>
              <a:rPr sz="1900" b="1" spc="-10" dirty="0">
                <a:solidFill>
                  <a:srgbClr val="C00000"/>
                </a:solidFill>
                <a:latin typeface="Calibri"/>
                <a:cs typeface="Calibri"/>
              </a:rPr>
              <a:t>name1=value1&amp;name2=value2</a:t>
            </a:r>
            <a:endParaRPr sz="19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34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sends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encoded</a:t>
            </a:r>
            <a:r>
              <a:rPr sz="1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user</a:t>
            </a:r>
            <a:r>
              <a:rPr sz="18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appended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18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43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page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encoded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separated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?</a:t>
            </a:r>
            <a:r>
              <a:rPr sz="18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Character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produces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appears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your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server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logs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65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never</a:t>
            </a:r>
            <a:r>
              <a:rPr sz="19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used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dealing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sensitive</a:t>
            </a:r>
            <a:r>
              <a:rPr sz="19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Note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can't</a:t>
            </a: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images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word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documents,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(string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exclusively)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To</a:t>
            </a:r>
            <a:r>
              <a:rPr sz="2200" b="1" u="sng" spc="-40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be</a:t>
            </a:r>
            <a:r>
              <a:rPr sz="2200" b="1" u="sng" spc="-2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covered:</a:t>
            </a:r>
            <a:r>
              <a:rPr sz="2200" b="1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$_GET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associative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remain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bookmarked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POST</a:t>
            </a:r>
            <a:r>
              <a:rPr spc="-2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5709"/>
            <a:ext cx="85661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query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(name/value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pairs)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body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POST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004185"/>
            <a:ext cx="848106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limit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(unlike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capped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max-length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URL)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POST</a:t>
            </a:r>
            <a:r>
              <a:rPr sz="20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method</a:t>
            </a:r>
            <a:r>
              <a:rPr sz="2000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transfers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protocol: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endParaRPr sz="2000">
              <a:latin typeface="Calibri"/>
              <a:cs typeface="Calibri"/>
            </a:endParaRPr>
          </a:p>
          <a:p>
            <a:pPr marL="355600" marR="28575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To</a:t>
            </a:r>
            <a:r>
              <a:rPr sz="2000" b="1" u="sng" spc="-5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be</a:t>
            </a:r>
            <a:r>
              <a:rPr sz="2000" b="1" u="sng" spc="-40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covered:</a:t>
            </a:r>
            <a:r>
              <a:rPr sz="2000" b="1" spc="-40" dirty="0">
                <a:solidFill>
                  <a:srgbClr val="B59B0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PHP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$_POST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associative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remain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cannot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bookmarked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676400"/>
            <a:ext cx="4038600" cy="1374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File</a:t>
            </a:r>
            <a:r>
              <a:rPr spc="-40" dirty="0"/>
              <a:t> </a:t>
            </a:r>
            <a:r>
              <a:rPr dirty="0"/>
              <a:t>extension</a:t>
            </a:r>
            <a:r>
              <a:rPr spc="-20" dirty="0"/>
              <a:t> </a:t>
            </a:r>
            <a:r>
              <a:rPr spc="-10" dirty="0"/>
              <a:t>matters!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57882"/>
            <a:ext cx="6178550" cy="2392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29590" indent="-342900">
              <a:lnSpc>
                <a:spcPct val="11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treated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server-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program/script?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92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extension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matters!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86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extension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htm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html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3724655"/>
            <a:ext cx="5979795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>
              <a:lnSpc>
                <a:spcPct val="1101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web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405765" marR="279400" indent="-393700">
              <a:lnSpc>
                <a:spcPct val="11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4057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extension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(e.g.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“php”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“asp”),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program/script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invoking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80147" y="3409441"/>
            <a:ext cx="1864360" cy="2103120"/>
            <a:chOff x="7280147" y="3409441"/>
            <a:chExt cx="1864360" cy="2103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0147" y="3970019"/>
              <a:ext cx="1289303" cy="15422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11261" y="3422141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1261" y="3422141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114300"/>
                  </a:moveTo>
                  <a:lnTo>
                    <a:pt x="114300" y="0"/>
                  </a:ln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lnTo>
                    <a:pt x="57150" y="342900"/>
                  </a:lnTo>
                  <a:lnTo>
                    <a:pt x="57150" y="1143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199" y="3886199"/>
              <a:ext cx="1447800" cy="1447800"/>
            </a:xfrm>
            <a:prstGeom prst="rect">
              <a:avLst/>
            </a:prstGeom>
          </p:spPr>
        </p:pic>
      </p:grpSp>
      <p:pic>
        <p:nvPicPr>
          <p:cNvPr id="10" name="object 10">
            <a:hlinkClick r:id="rId3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9500" y="2356104"/>
            <a:ext cx="990600" cy="9601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179309" y="5596534"/>
            <a:ext cx="179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HTTP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23988" y="762000"/>
            <a:ext cx="802005" cy="927100"/>
            <a:chOff x="7523988" y="762000"/>
            <a:chExt cx="802005" cy="9271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988" y="762000"/>
              <a:ext cx="801624" cy="9265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1900" y="914400"/>
              <a:ext cx="685800" cy="36423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798561" y="1781810"/>
            <a:ext cx="254000" cy="482600"/>
            <a:chOff x="7798561" y="1781810"/>
            <a:chExt cx="254000" cy="482600"/>
          </a:xfrm>
        </p:grpSpPr>
        <p:sp>
          <p:nvSpPr>
            <p:cNvPr id="16" name="object 16"/>
            <p:cNvSpPr/>
            <p:nvPr/>
          </p:nvSpPr>
          <p:spPr>
            <a:xfrm>
              <a:off x="7811261" y="179451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114300" y="0"/>
                  </a:moveTo>
                  <a:lnTo>
                    <a:pt x="0" y="114300"/>
                  </a:lnTo>
                  <a:lnTo>
                    <a:pt x="57150" y="114300"/>
                  </a:lnTo>
                  <a:lnTo>
                    <a:pt x="57150" y="342900"/>
                  </a:lnTo>
                  <a:lnTo>
                    <a:pt x="0" y="342900"/>
                  </a:lnTo>
                  <a:lnTo>
                    <a:pt x="114300" y="457200"/>
                  </a:lnTo>
                  <a:lnTo>
                    <a:pt x="228600" y="342900"/>
                  </a:lnTo>
                  <a:lnTo>
                    <a:pt x="171450" y="342900"/>
                  </a:lnTo>
                  <a:lnTo>
                    <a:pt x="171450" y="114300"/>
                  </a:lnTo>
                  <a:lnTo>
                    <a:pt x="2286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11261" y="179451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114300"/>
                  </a:moveTo>
                  <a:lnTo>
                    <a:pt x="114300" y="0"/>
                  </a:lnTo>
                  <a:lnTo>
                    <a:pt x="228600" y="114300"/>
                  </a:lnTo>
                  <a:lnTo>
                    <a:pt x="171450" y="114300"/>
                  </a:lnTo>
                  <a:lnTo>
                    <a:pt x="171450" y="342900"/>
                  </a:lnTo>
                  <a:lnTo>
                    <a:pt x="228600" y="342900"/>
                  </a:lnTo>
                  <a:lnTo>
                    <a:pt x="114300" y="457200"/>
                  </a:lnTo>
                  <a:lnTo>
                    <a:pt x="0" y="342900"/>
                  </a:lnTo>
                  <a:lnTo>
                    <a:pt x="57150" y="342900"/>
                  </a:lnTo>
                  <a:lnTo>
                    <a:pt x="57150" y="11430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84695" y="2143125"/>
            <a:ext cx="8661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PHP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Web/HTTP</a:t>
            </a:r>
            <a:r>
              <a:rPr spc="-45" dirty="0"/>
              <a:t> </a:t>
            </a:r>
            <a:r>
              <a:rPr dirty="0"/>
              <a:t>is</a:t>
            </a:r>
            <a:r>
              <a:rPr spc="-10" dirty="0"/>
              <a:t> 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62919"/>
            <a:ext cx="8576310" cy="46158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3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stateless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memoryless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107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Web!</a:t>
            </a:r>
            <a:endParaRPr sz="19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1030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processed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knowledge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prior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endParaRPr sz="1900">
              <a:latin typeface="Calibri"/>
              <a:cs typeface="Calibri"/>
            </a:endParaRPr>
          </a:p>
          <a:p>
            <a:pPr marL="862965" marR="5080" lvl="1" indent="-393700">
              <a:lnSpc>
                <a:spcPct val="110000"/>
              </a:lnSpc>
              <a:spcBef>
                <a:spcPts val="795"/>
              </a:spcBef>
              <a:buSzPct val="89473"/>
              <a:buFont typeface="Wingdings"/>
              <a:buChar char=""/>
              <a:tabLst>
                <a:tab pos="86296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stateless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does</a:t>
            </a:r>
            <a:r>
              <a:rPr sz="19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require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retain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status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duration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endParaRPr sz="19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2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need</a:t>
            </a:r>
            <a:r>
              <a:rPr sz="22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dynamically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allocate</a:t>
            </a:r>
            <a:r>
              <a:rPr sz="22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00000"/>
                </a:solidFill>
                <a:latin typeface="Calibri"/>
                <a:cs typeface="Calibri"/>
              </a:rPr>
              <a:t>storage</a:t>
            </a:r>
            <a:r>
              <a:rPr sz="22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deal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conversations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progress</a:t>
            </a:r>
            <a:endParaRPr sz="2200">
              <a:latin typeface="Calibri"/>
              <a:cs typeface="Calibri"/>
            </a:endParaRPr>
          </a:p>
          <a:p>
            <a:pPr marL="355600" marR="1384300" indent="-342900">
              <a:lnSpc>
                <a:spcPct val="110000"/>
              </a:lnSpc>
              <a:spcBef>
                <a:spcPts val="810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minimises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time/bandwidth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otherwise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spent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reestablishing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200">
              <a:latin typeface="Calibri"/>
              <a:cs typeface="Calibri"/>
            </a:endParaRPr>
          </a:p>
          <a:p>
            <a:pPr marL="355600" marR="10160" indent="-342900">
              <a:lnSpc>
                <a:spcPct val="110000"/>
              </a:lnSpc>
              <a:spcBef>
                <a:spcPts val="79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mid-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transaction,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responsible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present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1028700"/>
            <a:ext cx="9163050" cy="5840095"/>
            <a:chOff x="-8762" y="1028700"/>
            <a:chExt cx="9163050" cy="58400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028700"/>
              <a:ext cx="8648700" cy="76200"/>
            </a:xfrm>
            <a:custGeom>
              <a:avLst/>
              <a:gdLst/>
              <a:ahLst/>
              <a:cxnLst/>
              <a:rect l="l" t="t" r="r" b="b"/>
              <a:pathLst>
                <a:path w="8648700" h="76200">
                  <a:moveTo>
                    <a:pt x="8610600" y="0"/>
                  </a:moveTo>
                  <a:lnTo>
                    <a:pt x="8595752" y="2988"/>
                  </a:lnTo>
                  <a:lnTo>
                    <a:pt x="8583644" y="11144"/>
                  </a:lnTo>
                  <a:lnTo>
                    <a:pt x="8575488" y="23252"/>
                  </a:lnTo>
                  <a:lnTo>
                    <a:pt x="8572500" y="38100"/>
                  </a:lnTo>
                  <a:lnTo>
                    <a:pt x="8575488" y="52947"/>
                  </a:lnTo>
                  <a:lnTo>
                    <a:pt x="8583644" y="65055"/>
                  </a:lnTo>
                  <a:lnTo>
                    <a:pt x="8595752" y="73211"/>
                  </a:lnTo>
                  <a:lnTo>
                    <a:pt x="8610600" y="76200"/>
                  </a:lnTo>
                  <a:lnTo>
                    <a:pt x="8625447" y="73211"/>
                  </a:lnTo>
                  <a:lnTo>
                    <a:pt x="8637555" y="65055"/>
                  </a:lnTo>
                  <a:lnTo>
                    <a:pt x="8645711" y="52947"/>
                  </a:lnTo>
                  <a:lnTo>
                    <a:pt x="8647421" y="44450"/>
                  </a:lnTo>
                  <a:lnTo>
                    <a:pt x="8610600" y="44450"/>
                  </a:lnTo>
                  <a:lnTo>
                    <a:pt x="8610600" y="31750"/>
                  </a:lnTo>
                  <a:lnTo>
                    <a:pt x="8647421" y="31750"/>
                  </a:lnTo>
                  <a:lnTo>
                    <a:pt x="8645711" y="23252"/>
                  </a:lnTo>
                  <a:lnTo>
                    <a:pt x="8637555" y="11144"/>
                  </a:lnTo>
                  <a:lnTo>
                    <a:pt x="8625447" y="2988"/>
                  </a:lnTo>
                  <a:lnTo>
                    <a:pt x="8610600" y="0"/>
                  </a:lnTo>
                  <a:close/>
                </a:path>
                <a:path w="8648700" h="76200">
                  <a:moveTo>
                    <a:pt x="857377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573778" y="44450"/>
                  </a:lnTo>
                  <a:lnTo>
                    <a:pt x="8572500" y="38100"/>
                  </a:lnTo>
                  <a:lnTo>
                    <a:pt x="8573778" y="31750"/>
                  </a:lnTo>
                  <a:close/>
                </a:path>
                <a:path w="8648700" h="76200">
                  <a:moveTo>
                    <a:pt x="8647421" y="31750"/>
                  </a:moveTo>
                  <a:lnTo>
                    <a:pt x="8610600" y="31750"/>
                  </a:lnTo>
                  <a:lnTo>
                    <a:pt x="8610600" y="44450"/>
                  </a:lnTo>
                  <a:lnTo>
                    <a:pt x="8647421" y="44450"/>
                  </a:lnTo>
                  <a:lnTo>
                    <a:pt x="8648700" y="38100"/>
                  </a:lnTo>
                  <a:lnTo>
                    <a:pt x="8647421" y="31750"/>
                  </a:lnTo>
                  <a:close/>
                </a:path>
              </a:pathLst>
            </a:custGeom>
            <a:solidFill>
              <a:srgbClr val="B59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Four</a:t>
            </a:r>
            <a:r>
              <a:rPr spc="-40" dirty="0"/>
              <a:t> </a:t>
            </a:r>
            <a:r>
              <a:rPr dirty="0"/>
              <a:t>abstract</a:t>
            </a:r>
            <a:r>
              <a:rPr spc="-35" dirty="0"/>
              <a:t> </a:t>
            </a:r>
            <a:r>
              <a:rPr dirty="0"/>
              <a:t>layers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Internet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230833"/>
            <a:ext cx="3376295" cy="303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14414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6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layer: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HTTP(S)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FTP,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SMTP, </a:t>
            </a:r>
            <a:r>
              <a:rPr sz="2600" dirty="0">
                <a:solidFill>
                  <a:srgbClr val="B59B0C"/>
                </a:solidFill>
                <a:latin typeface="Calibri"/>
                <a:cs typeface="Calibri"/>
              </a:rPr>
              <a:t>DNS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</a:tabLst>
            </a:pPr>
            <a:r>
              <a:rPr sz="26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Transport</a:t>
            </a:r>
            <a:r>
              <a:rPr sz="2600" b="1" u="sng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6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layer: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TCP</a:t>
            </a:r>
            <a:r>
              <a:rPr sz="2600" u="sng" spc="-20" dirty="0">
                <a:solidFill>
                  <a:srgbClr val="40404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,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u="sng" spc="-25" dirty="0">
                <a:solidFill>
                  <a:srgbClr val="B59B0C"/>
                </a:solidFill>
                <a:uFill>
                  <a:solidFill>
                    <a:srgbClr val="B59B0C"/>
                  </a:solidFill>
                </a:uFill>
                <a:latin typeface="Calibri"/>
                <a:cs typeface="Calibri"/>
              </a:rPr>
              <a:t>UDP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6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layer: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IP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layer: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1356" y="4243577"/>
            <a:ext cx="30607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underlying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networking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below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IP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(Ethernet,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802.11)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01187" y="1051560"/>
            <a:ext cx="4816475" cy="5501640"/>
            <a:chOff x="3801187" y="1051560"/>
            <a:chExt cx="4816475" cy="55016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051560"/>
              <a:ext cx="4648200" cy="55016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05950" y="3059436"/>
              <a:ext cx="4806950" cy="686435"/>
            </a:xfrm>
            <a:custGeom>
              <a:avLst/>
              <a:gdLst/>
              <a:ahLst/>
              <a:cxnLst/>
              <a:rect l="l" t="t" r="r" b="b"/>
              <a:pathLst>
                <a:path w="4806950" h="686435">
                  <a:moveTo>
                    <a:pt x="2920649" y="0"/>
                  </a:moveTo>
                  <a:lnTo>
                    <a:pt x="2863291" y="970"/>
                  </a:lnTo>
                  <a:lnTo>
                    <a:pt x="2807152" y="3241"/>
                  </a:lnTo>
                  <a:lnTo>
                    <a:pt x="2752841" y="6771"/>
                  </a:lnTo>
                  <a:lnTo>
                    <a:pt x="2700967" y="11521"/>
                  </a:lnTo>
                  <a:lnTo>
                    <a:pt x="2652139" y="17451"/>
                  </a:lnTo>
                  <a:lnTo>
                    <a:pt x="2606967" y="24523"/>
                  </a:lnTo>
                  <a:lnTo>
                    <a:pt x="2566059" y="32697"/>
                  </a:lnTo>
                  <a:lnTo>
                    <a:pt x="2499472" y="52190"/>
                  </a:lnTo>
                  <a:lnTo>
                    <a:pt x="2467871" y="46525"/>
                  </a:lnTo>
                  <a:lnTo>
                    <a:pt x="2398906" y="36670"/>
                  </a:lnTo>
                  <a:lnTo>
                    <a:pt x="2306856" y="27505"/>
                  </a:lnTo>
                  <a:lnTo>
                    <a:pt x="2250673" y="23680"/>
                  </a:lnTo>
                  <a:lnTo>
                    <a:pt x="2193660" y="21008"/>
                  </a:lnTo>
                  <a:lnTo>
                    <a:pt x="2136219" y="19464"/>
                  </a:lnTo>
                  <a:lnTo>
                    <a:pt x="2078753" y="19024"/>
                  </a:lnTo>
                  <a:lnTo>
                    <a:pt x="2021666" y="19664"/>
                  </a:lnTo>
                  <a:lnTo>
                    <a:pt x="1965361" y="21361"/>
                  </a:lnTo>
                  <a:lnTo>
                    <a:pt x="1910240" y="24091"/>
                  </a:lnTo>
                  <a:lnTo>
                    <a:pt x="1856707" y="27830"/>
                  </a:lnTo>
                  <a:lnTo>
                    <a:pt x="1805166" y="32555"/>
                  </a:lnTo>
                  <a:lnTo>
                    <a:pt x="1756019" y="38240"/>
                  </a:lnTo>
                  <a:lnTo>
                    <a:pt x="1709669" y="44864"/>
                  </a:lnTo>
                  <a:lnTo>
                    <a:pt x="1666520" y="52401"/>
                  </a:lnTo>
                  <a:lnTo>
                    <a:pt x="1626975" y="60828"/>
                  </a:lnTo>
                  <a:lnTo>
                    <a:pt x="1560307" y="80257"/>
                  </a:lnTo>
                  <a:lnTo>
                    <a:pt x="1511177" y="75122"/>
                  </a:lnTo>
                  <a:lnTo>
                    <a:pt x="1460457" y="70730"/>
                  </a:lnTo>
                  <a:lnTo>
                    <a:pt x="1408373" y="67091"/>
                  </a:lnTo>
                  <a:lnTo>
                    <a:pt x="1355151" y="64214"/>
                  </a:lnTo>
                  <a:lnTo>
                    <a:pt x="1301016" y="62108"/>
                  </a:lnTo>
                  <a:lnTo>
                    <a:pt x="1246194" y="60784"/>
                  </a:lnTo>
                  <a:lnTo>
                    <a:pt x="1190911" y="60249"/>
                  </a:lnTo>
                  <a:lnTo>
                    <a:pt x="1135394" y="60514"/>
                  </a:lnTo>
                  <a:lnTo>
                    <a:pt x="1079866" y="61588"/>
                  </a:lnTo>
                  <a:lnTo>
                    <a:pt x="1004354" y="64356"/>
                  </a:lnTo>
                  <a:lnTo>
                    <a:pt x="932052" y="68508"/>
                  </a:lnTo>
                  <a:lnTo>
                    <a:pt x="863281" y="73963"/>
                  </a:lnTo>
                  <a:lnTo>
                    <a:pt x="798365" y="80638"/>
                  </a:lnTo>
                  <a:lnTo>
                    <a:pt x="737626" y="88450"/>
                  </a:lnTo>
                  <a:lnTo>
                    <a:pt x="681386" y="97316"/>
                  </a:lnTo>
                  <a:lnTo>
                    <a:pt x="629967" y="107154"/>
                  </a:lnTo>
                  <a:lnTo>
                    <a:pt x="583693" y="117881"/>
                  </a:lnTo>
                  <a:lnTo>
                    <a:pt x="542885" y="129414"/>
                  </a:lnTo>
                  <a:lnTo>
                    <a:pt x="478959" y="154572"/>
                  </a:lnTo>
                  <a:lnTo>
                    <a:pt x="440767" y="181964"/>
                  </a:lnTo>
                  <a:lnTo>
                    <a:pt x="430889" y="210931"/>
                  </a:lnTo>
                  <a:lnTo>
                    <a:pt x="437373" y="225799"/>
                  </a:lnTo>
                  <a:lnTo>
                    <a:pt x="433436" y="227958"/>
                  </a:lnTo>
                  <a:lnTo>
                    <a:pt x="368991" y="230112"/>
                  </a:lnTo>
                  <a:lnTo>
                    <a:pt x="307318" y="233901"/>
                  </a:lnTo>
                  <a:lnTo>
                    <a:pt x="249153" y="239235"/>
                  </a:lnTo>
                  <a:lnTo>
                    <a:pt x="195232" y="246021"/>
                  </a:lnTo>
                  <a:lnTo>
                    <a:pt x="146289" y="254169"/>
                  </a:lnTo>
                  <a:lnTo>
                    <a:pt x="103059" y="263588"/>
                  </a:lnTo>
                  <a:lnTo>
                    <a:pt x="66279" y="274186"/>
                  </a:lnTo>
                  <a:lnTo>
                    <a:pt x="29133" y="289586"/>
                  </a:lnTo>
                  <a:lnTo>
                    <a:pt x="0" y="321783"/>
                  </a:lnTo>
                  <a:lnTo>
                    <a:pt x="7040" y="337851"/>
                  </a:lnTo>
                  <a:lnTo>
                    <a:pt x="61905" y="368109"/>
                  </a:lnTo>
                  <a:lnTo>
                    <a:pt x="108757" y="381572"/>
                  </a:lnTo>
                  <a:lnTo>
                    <a:pt x="167909" y="393438"/>
                  </a:lnTo>
                  <a:lnTo>
                    <a:pt x="238872" y="403345"/>
                  </a:lnTo>
                  <a:lnTo>
                    <a:pt x="175535" y="419734"/>
                  </a:lnTo>
                  <a:lnTo>
                    <a:pt x="132415" y="438159"/>
                  </a:lnTo>
                  <a:lnTo>
                    <a:pt x="110678" y="457941"/>
                  </a:lnTo>
                  <a:lnTo>
                    <a:pt x="111491" y="478402"/>
                  </a:lnTo>
                  <a:lnTo>
                    <a:pt x="148147" y="504897"/>
                  </a:lnTo>
                  <a:lnTo>
                    <a:pt x="219727" y="527458"/>
                  </a:lnTo>
                  <a:lnTo>
                    <a:pt x="266532" y="536946"/>
                  </a:lnTo>
                  <a:lnTo>
                    <a:pt x="319569" y="545072"/>
                  </a:lnTo>
                  <a:lnTo>
                    <a:pt x="378005" y="551708"/>
                  </a:lnTo>
                  <a:lnTo>
                    <a:pt x="441007" y="556728"/>
                  </a:lnTo>
                  <a:lnTo>
                    <a:pt x="507743" y="560005"/>
                  </a:lnTo>
                  <a:lnTo>
                    <a:pt x="577379" y="561413"/>
                  </a:lnTo>
                  <a:lnTo>
                    <a:pt x="649082" y="560825"/>
                  </a:lnTo>
                  <a:lnTo>
                    <a:pt x="655051" y="562857"/>
                  </a:lnTo>
                  <a:lnTo>
                    <a:pt x="691636" y="573777"/>
                  </a:lnTo>
                  <a:lnTo>
                    <a:pt x="767287" y="591977"/>
                  </a:lnTo>
                  <a:lnTo>
                    <a:pt x="809129" y="600126"/>
                  </a:lnTo>
                  <a:lnTo>
                    <a:pt x="853384" y="607629"/>
                  </a:lnTo>
                  <a:lnTo>
                    <a:pt x="899852" y="614475"/>
                  </a:lnTo>
                  <a:lnTo>
                    <a:pt x="948335" y="620655"/>
                  </a:lnTo>
                  <a:lnTo>
                    <a:pt x="998632" y="626159"/>
                  </a:lnTo>
                  <a:lnTo>
                    <a:pt x="1050544" y="630978"/>
                  </a:lnTo>
                  <a:lnTo>
                    <a:pt x="1103873" y="635101"/>
                  </a:lnTo>
                  <a:lnTo>
                    <a:pt x="1158419" y="638520"/>
                  </a:lnTo>
                  <a:lnTo>
                    <a:pt x="1213983" y="641224"/>
                  </a:lnTo>
                  <a:lnTo>
                    <a:pt x="1270365" y="643203"/>
                  </a:lnTo>
                  <a:lnTo>
                    <a:pt x="1327367" y="644449"/>
                  </a:lnTo>
                  <a:lnTo>
                    <a:pt x="1384790" y="644950"/>
                  </a:lnTo>
                  <a:lnTo>
                    <a:pt x="1442433" y="644699"/>
                  </a:lnTo>
                  <a:lnTo>
                    <a:pt x="1500098" y="643684"/>
                  </a:lnTo>
                  <a:lnTo>
                    <a:pt x="1557585" y="641896"/>
                  </a:lnTo>
                  <a:lnTo>
                    <a:pt x="1614696" y="639325"/>
                  </a:lnTo>
                  <a:lnTo>
                    <a:pt x="1671231" y="635962"/>
                  </a:lnTo>
                  <a:lnTo>
                    <a:pt x="1726992" y="631797"/>
                  </a:lnTo>
                  <a:lnTo>
                    <a:pt x="1781777" y="626821"/>
                  </a:lnTo>
                  <a:lnTo>
                    <a:pt x="1835389" y="621023"/>
                  </a:lnTo>
                  <a:lnTo>
                    <a:pt x="1873745" y="631238"/>
                  </a:lnTo>
                  <a:lnTo>
                    <a:pt x="1916231" y="640710"/>
                  </a:lnTo>
                  <a:lnTo>
                    <a:pt x="1962559" y="649399"/>
                  </a:lnTo>
                  <a:lnTo>
                    <a:pt x="2012443" y="657266"/>
                  </a:lnTo>
                  <a:lnTo>
                    <a:pt x="2065595" y="664269"/>
                  </a:lnTo>
                  <a:lnTo>
                    <a:pt x="2121729" y="670368"/>
                  </a:lnTo>
                  <a:lnTo>
                    <a:pt x="2180556" y="675525"/>
                  </a:lnTo>
                  <a:lnTo>
                    <a:pt x="2241789" y="679697"/>
                  </a:lnTo>
                  <a:lnTo>
                    <a:pt x="2304552" y="682853"/>
                  </a:lnTo>
                  <a:lnTo>
                    <a:pt x="2367403" y="684922"/>
                  </a:lnTo>
                  <a:lnTo>
                    <a:pt x="2430061" y="685933"/>
                  </a:lnTo>
                  <a:lnTo>
                    <a:pt x="2492247" y="685916"/>
                  </a:lnTo>
                  <a:lnTo>
                    <a:pt x="2553680" y="684899"/>
                  </a:lnTo>
                  <a:lnTo>
                    <a:pt x="2614078" y="682912"/>
                  </a:lnTo>
                  <a:lnTo>
                    <a:pt x="2673161" y="679985"/>
                  </a:lnTo>
                  <a:lnTo>
                    <a:pt x="2730649" y="676146"/>
                  </a:lnTo>
                  <a:lnTo>
                    <a:pt x="2786259" y="671425"/>
                  </a:lnTo>
                  <a:lnTo>
                    <a:pt x="2839713" y="665852"/>
                  </a:lnTo>
                  <a:lnTo>
                    <a:pt x="2890729" y="659455"/>
                  </a:lnTo>
                  <a:lnTo>
                    <a:pt x="2939026" y="652264"/>
                  </a:lnTo>
                  <a:lnTo>
                    <a:pt x="2984323" y="644309"/>
                  </a:lnTo>
                  <a:lnTo>
                    <a:pt x="3026341" y="635618"/>
                  </a:lnTo>
                  <a:lnTo>
                    <a:pt x="3064797" y="626221"/>
                  </a:lnTo>
                  <a:lnTo>
                    <a:pt x="3129904" y="605427"/>
                  </a:lnTo>
                  <a:lnTo>
                    <a:pt x="3177398" y="582161"/>
                  </a:lnTo>
                  <a:lnTo>
                    <a:pt x="3221410" y="587035"/>
                  </a:lnTo>
                  <a:lnTo>
                    <a:pt x="3267080" y="591200"/>
                  </a:lnTo>
                  <a:lnTo>
                    <a:pt x="3314188" y="594647"/>
                  </a:lnTo>
                  <a:lnTo>
                    <a:pt x="3362512" y="597368"/>
                  </a:lnTo>
                  <a:lnTo>
                    <a:pt x="3411828" y="599354"/>
                  </a:lnTo>
                  <a:lnTo>
                    <a:pt x="3461915" y="600596"/>
                  </a:lnTo>
                  <a:lnTo>
                    <a:pt x="3512551" y="601084"/>
                  </a:lnTo>
                  <a:lnTo>
                    <a:pt x="3587566" y="600351"/>
                  </a:lnTo>
                  <a:lnTo>
                    <a:pt x="3660105" y="597997"/>
                  </a:lnTo>
                  <a:lnTo>
                    <a:pt x="3729682" y="594114"/>
                  </a:lnTo>
                  <a:lnTo>
                    <a:pt x="3795811" y="588796"/>
                  </a:lnTo>
                  <a:lnTo>
                    <a:pt x="3858007" y="582135"/>
                  </a:lnTo>
                  <a:lnTo>
                    <a:pt x="3915784" y="574225"/>
                  </a:lnTo>
                  <a:lnTo>
                    <a:pt x="3968656" y="565159"/>
                  </a:lnTo>
                  <a:lnTo>
                    <a:pt x="4016138" y="555029"/>
                  </a:lnTo>
                  <a:lnTo>
                    <a:pt x="4057744" y="543929"/>
                  </a:lnTo>
                  <a:lnTo>
                    <a:pt x="4121384" y="519191"/>
                  </a:lnTo>
                  <a:lnTo>
                    <a:pt x="4155692" y="491688"/>
                  </a:lnTo>
                  <a:lnTo>
                    <a:pt x="4160632" y="477132"/>
                  </a:lnTo>
                  <a:lnTo>
                    <a:pt x="4215090" y="475222"/>
                  </a:lnTo>
                  <a:lnTo>
                    <a:pt x="4268492" y="472550"/>
                  </a:lnTo>
                  <a:lnTo>
                    <a:pt x="4320639" y="469131"/>
                  </a:lnTo>
                  <a:lnTo>
                    <a:pt x="4371331" y="464981"/>
                  </a:lnTo>
                  <a:lnTo>
                    <a:pt x="4420368" y="460117"/>
                  </a:lnTo>
                  <a:lnTo>
                    <a:pt x="4467550" y="454552"/>
                  </a:lnTo>
                  <a:lnTo>
                    <a:pt x="4512676" y="448303"/>
                  </a:lnTo>
                  <a:lnTo>
                    <a:pt x="4579210" y="437142"/>
                  </a:lnTo>
                  <a:lnTo>
                    <a:pt x="4637444" y="424825"/>
                  </a:lnTo>
                  <a:lnTo>
                    <a:pt x="4687275" y="411506"/>
                  </a:lnTo>
                  <a:lnTo>
                    <a:pt x="4728599" y="397341"/>
                  </a:lnTo>
                  <a:lnTo>
                    <a:pt x="4785310" y="367087"/>
                  </a:lnTo>
                  <a:lnTo>
                    <a:pt x="4806748" y="335297"/>
                  </a:lnTo>
                  <a:lnTo>
                    <a:pt x="4803979" y="319213"/>
                  </a:lnTo>
                  <a:lnTo>
                    <a:pt x="4770947" y="287437"/>
                  </a:lnTo>
                  <a:lnTo>
                    <a:pt x="4700564" y="257214"/>
                  </a:lnTo>
                  <a:lnTo>
                    <a:pt x="4651106" y="243071"/>
                  </a:lnTo>
                  <a:lnTo>
                    <a:pt x="4658889" y="239406"/>
                  </a:lnTo>
                  <a:lnTo>
                    <a:pt x="4694189" y="212577"/>
                  </a:lnTo>
                  <a:lnTo>
                    <a:pt x="4699244" y="197280"/>
                  </a:lnTo>
                  <a:lnTo>
                    <a:pt x="4693945" y="182238"/>
                  </a:lnTo>
                  <a:lnTo>
                    <a:pt x="4654268" y="153592"/>
                  </a:lnTo>
                  <a:lnTo>
                    <a:pt x="4579122" y="127995"/>
                  </a:lnTo>
                  <a:lnTo>
                    <a:pt x="4529487" y="116762"/>
                  </a:lnTo>
                  <a:lnTo>
                    <a:pt x="4472473" y="106800"/>
                  </a:lnTo>
                  <a:lnTo>
                    <a:pt x="4408574" y="98277"/>
                  </a:lnTo>
                  <a:lnTo>
                    <a:pt x="4338286" y="91362"/>
                  </a:lnTo>
                  <a:lnTo>
                    <a:pt x="4262105" y="86226"/>
                  </a:lnTo>
                  <a:lnTo>
                    <a:pt x="4237704" y="68783"/>
                  </a:lnTo>
                  <a:lnTo>
                    <a:pt x="4198526" y="52507"/>
                  </a:lnTo>
                  <a:lnTo>
                    <a:pt x="4145609" y="37756"/>
                  </a:lnTo>
                  <a:lnTo>
                    <a:pt x="4079987" y="24885"/>
                  </a:lnTo>
                  <a:lnTo>
                    <a:pt x="4033065" y="17987"/>
                  </a:lnTo>
                  <a:lnTo>
                    <a:pt x="3983588" y="12222"/>
                  </a:lnTo>
                  <a:lnTo>
                    <a:pt x="3932023" y="7584"/>
                  </a:lnTo>
                  <a:lnTo>
                    <a:pt x="3878833" y="4065"/>
                  </a:lnTo>
                  <a:lnTo>
                    <a:pt x="3824482" y="1658"/>
                  </a:lnTo>
                  <a:lnTo>
                    <a:pt x="3769435" y="355"/>
                  </a:lnTo>
                  <a:lnTo>
                    <a:pt x="3714155" y="148"/>
                  </a:lnTo>
                  <a:lnTo>
                    <a:pt x="3659107" y="1030"/>
                  </a:lnTo>
                  <a:lnTo>
                    <a:pt x="3604755" y="2994"/>
                  </a:lnTo>
                  <a:lnTo>
                    <a:pt x="3551564" y="6032"/>
                  </a:lnTo>
                  <a:lnTo>
                    <a:pt x="3499997" y="10138"/>
                  </a:lnTo>
                  <a:lnTo>
                    <a:pt x="3450518" y="15302"/>
                  </a:lnTo>
                  <a:lnTo>
                    <a:pt x="3403593" y="21518"/>
                  </a:lnTo>
                  <a:lnTo>
                    <a:pt x="3359685" y="28779"/>
                  </a:lnTo>
                  <a:lnTo>
                    <a:pt x="3319257" y="37077"/>
                  </a:lnTo>
                  <a:lnTo>
                    <a:pt x="3283181" y="28901"/>
                  </a:lnTo>
                  <a:lnTo>
                    <a:pt x="3242676" y="21583"/>
                  </a:lnTo>
                  <a:lnTo>
                    <a:pt x="3198171" y="15217"/>
                  </a:lnTo>
                  <a:lnTo>
                    <a:pt x="3150093" y="9899"/>
                  </a:lnTo>
                  <a:lnTo>
                    <a:pt x="3093949" y="5277"/>
                  </a:lnTo>
                  <a:lnTo>
                    <a:pt x="3036587" y="2113"/>
                  </a:lnTo>
                  <a:lnTo>
                    <a:pt x="2978618" y="367"/>
                  </a:lnTo>
                  <a:lnTo>
                    <a:pt x="2920649" y="0"/>
                  </a:lnTo>
                  <a:close/>
                </a:path>
              </a:pathLst>
            </a:custGeom>
            <a:solidFill>
              <a:srgbClr val="FFFF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5950" y="3059436"/>
              <a:ext cx="4806950" cy="686435"/>
            </a:xfrm>
            <a:custGeom>
              <a:avLst/>
              <a:gdLst/>
              <a:ahLst/>
              <a:cxnLst/>
              <a:rect l="l" t="t" r="r" b="b"/>
              <a:pathLst>
                <a:path w="4806950" h="686435">
                  <a:moveTo>
                    <a:pt x="437373" y="225799"/>
                  </a:moveTo>
                  <a:lnTo>
                    <a:pt x="430889" y="210931"/>
                  </a:lnTo>
                  <a:lnTo>
                    <a:pt x="432127" y="196292"/>
                  </a:lnTo>
                  <a:lnTo>
                    <a:pt x="440767" y="181964"/>
                  </a:lnTo>
                  <a:lnTo>
                    <a:pt x="478959" y="154572"/>
                  </a:lnTo>
                  <a:lnTo>
                    <a:pt x="542885" y="129414"/>
                  </a:lnTo>
                  <a:lnTo>
                    <a:pt x="583693" y="117881"/>
                  </a:lnTo>
                  <a:lnTo>
                    <a:pt x="629967" y="107154"/>
                  </a:lnTo>
                  <a:lnTo>
                    <a:pt x="681386" y="97316"/>
                  </a:lnTo>
                  <a:lnTo>
                    <a:pt x="737626" y="88450"/>
                  </a:lnTo>
                  <a:lnTo>
                    <a:pt x="798365" y="80638"/>
                  </a:lnTo>
                  <a:lnTo>
                    <a:pt x="863281" y="73963"/>
                  </a:lnTo>
                  <a:lnTo>
                    <a:pt x="932052" y="68508"/>
                  </a:lnTo>
                  <a:lnTo>
                    <a:pt x="1004354" y="64356"/>
                  </a:lnTo>
                  <a:lnTo>
                    <a:pt x="1079866" y="61588"/>
                  </a:lnTo>
                  <a:lnTo>
                    <a:pt x="1135394" y="60514"/>
                  </a:lnTo>
                  <a:lnTo>
                    <a:pt x="1190911" y="60249"/>
                  </a:lnTo>
                  <a:lnTo>
                    <a:pt x="1246194" y="60784"/>
                  </a:lnTo>
                  <a:lnTo>
                    <a:pt x="1301016" y="62108"/>
                  </a:lnTo>
                  <a:lnTo>
                    <a:pt x="1355151" y="64214"/>
                  </a:lnTo>
                  <a:lnTo>
                    <a:pt x="1408373" y="67091"/>
                  </a:lnTo>
                  <a:lnTo>
                    <a:pt x="1460457" y="70730"/>
                  </a:lnTo>
                  <a:lnTo>
                    <a:pt x="1511177" y="75122"/>
                  </a:lnTo>
                  <a:lnTo>
                    <a:pt x="1560307" y="80257"/>
                  </a:lnTo>
                  <a:lnTo>
                    <a:pt x="1591436" y="70121"/>
                  </a:lnTo>
                  <a:lnTo>
                    <a:pt x="1666520" y="52401"/>
                  </a:lnTo>
                  <a:lnTo>
                    <a:pt x="1709669" y="44864"/>
                  </a:lnTo>
                  <a:lnTo>
                    <a:pt x="1756019" y="38240"/>
                  </a:lnTo>
                  <a:lnTo>
                    <a:pt x="1805166" y="32555"/>
                  </a:lnTo>
                  <a:lnTo>
                    <a:pt x="1856707" y="27830"/>
                  </a:lnTo>
                  <a:lnTo>
                    <a:pt x="1910240" y="24091"/>
                  </a:lnTo>
                  <a:lnTo>
                    <a:pt x="1965361" y="21361"/>
                  </a:lnTo>
                  <a:lnTo>
                    <a:pt x="2021666" y="19664"/>
                  </a:lnTo>
                  <a:lnTo>
                    <a:pt x="2078753" y="19024"/>
                  </a:lnTo>
                  <a:lnTo>
                    <a:pt x="2136219" y="19464"/>
                  </a:lnTo>
                  <a:lnTo>
                    <a:pt x="2193660" y="21008"/>
                  </a:lnTo>
                  <a:lnTo>
                    <a:pt x="2250673" y="23680"/>
                  </a:lnTo>
                  <a:lnTo>
                    <a:pt x="2306856" y="27505"/>
                  </a:lnTo>
                  <a:lnTo>
                    <a:pt x="2361804" y="32505"/>
                  </a:lnTo>
                  <a:lnTo>
                    <a:pt x="2434306" y="41347"/>
                  </a:lnTo>
                  <a:lnTo>
                    <a:pt x="2499472" y="52190"/>
                  </a:lnTo>
                  <a:lnTo>
                    <a:pt x="2530024" y="41932"/>
                  </a:lnTo>
                  <a:lnTo>
                    <a:pt x="2606967" y="24523"/>
                  </a:lnTo>
                  <a:lnTo>
                    <a:pt x="2652139" y="17451"/>
                  </a:lnTo>
                  <a:lnTo>
                    <a:pt x="2700967" y="11521"/>
                  </a:lnTo>
                  <a:lnTo>
                    <a:pt x="2752841" y="6771"/>
                  </a:lnTo>
                  <a:lnTo>
                    <a:pt x="2807152" y="3241"/>
                  </a:lnTo>
                  <a:lnTo>
                    <a:pt x="2863291" y="970"/>
                  </a:lnTo>
                  <a:lnTo>
                    <a:pt x="2920649" y="0"/>
                  </a:lnTo>
                  <a:lnTo>
                    <a:pt x="2978618" y="367"/>
                  </a:lnTo>
                  <a:lnTo>
                    <a:pt x="3036587" y="2113"/>
                  </a:lnTo>
                  <a:lnTo>
                    <a:pt x="3093949" y="5277"/>
                  </a:lnTo>
                  <a:lnTo>
                    <a:pt x="3150093" y="9899"/>
                  </a:lnTo>
                  <a:lnTo>
                    <a:pt x="3198171" y="15217"/>
                  </a:lnTo>
                  <a:lnTo>
                    <a:pt x="3242676" y="21583"/>
                  </a:lnTo>
                  <a:lnTo>
                    <a:pt x="3283181" y="28901"/>
                  </a:lnTo>
                  <a:lnTo>
                    <a:pt x="3319257" y="37077"/>
                  </a:lnTo>
                  <a:lnTo>
                    <a:pt x="3359685" y="28779"/>
                  </a:lnTo>
                  <a:lnTo>
                    <a:pt x="3403593" y="21518"/>
                  </a:lnTo>
                  <a:lnTo>
                    <a:pt x="3450518" y="15302"/>
                  </a:lnTo>
                  <a:lnTo>
                    <a:pt x="3499997" y="10138"/>
                  </a:lnTo>
                  <a:lnTo>
                    <a:pt x="3551564" y="6032"/>
                  </a:lnTo>
                  <a:lnTo>
                    <a:pt x="3604755" y="2994"/>
                  </a:lnTo>
                  <a:lnTo>
                    <a:pt x="3659107" y="1030"/>
                  </a:lnTo>
                  <a:lnTo>
                    <a:pt x="3714155" y="148"/>
                  </a:lnTo>
                  <a:lnTo>
                    <a:pt x="3769435" y="355"/>
                  </a:lnTo>
                  <a:lnTo>
                    <a:pt x="3824482" y="1658"/>
                  </a:lnTo>
                  <a:lnTo>
                    <a:pt x="3878833" y="4065"/>
                  </a:lnTo>
                  <a:lnTo>
                    <a:pt x="3932023" y="7584"/>
                  </a:lnTo>
                  <a:lnTo>
                    <a:pt x="3983588" y="12222"/>
                  </a:lnTo>
                  <a:lnTo>
                    <a:pt x="4033065" y="17987"/>
                  </a:lnTo>
                  <a:lnTo>
                    <a:pt x="4079987" y="24885"/>
                  </a:lnTo>
                  <a:lnTo>
                    <a:pt x="4145609" y="37756"/>
                  </a:lnTo>
                  <a:lnTo>
                    <a:pt x="4198526" y="52507"/>
                  </a:lnTo>
                  <a:lnTo>
                    <a:pt x="4237704" y="68783"/>
                  </a:lnTo>
                  <a:lnTo>
                    <a:pt x="4262105" y="86226"/>
                  </a:lnTo>
                  <a:lnTo>
                    <a:pt x="4338286" y="91362"/>
                  </a:lnTo>
                  <a:lnTo>
                    <a:pt x="4408574" y="98277"/>
                  </a:lnTo>
                  <a:lnTo>
                    <a:pt x="4472473" y="106800"/>
                  </a:lnTo>
                  <a:lnTo>
                    <a:pt x="4529487" y="116762"/>
                  </a:lnTo>
                  <a:lnTo>
                    <a:pt x="4579122" y="127995"/>
                  </a:lnTo>
                  <a:lnTo>
                    <a:pt x="4620880" y="140328"/>
                  </a:lnTo>
                  <a:lnTo>
                    <a:pt x="4678788" y="167619"/>
                  </a:lnTo>
                  <a:lnTo>
                    <a:pt x="4699244" y="197280"/>
                  </a:lnTo>
                  <a:lnTo>
                    <a:pt x="4694189" y="212577"/>
                  </a:lnTo>
                  <a:lnTo>
                    <a:pt x="4658889" y="239406"/>
                  </a:lnTo>
                  <a:lnTo>
                    <a:pt x="4651106" y="243071"/>
                  </a:lnTo>
                  <a:lnTo>
                    <a:pt x="4700564" y="257214"/>
                  </a:lnTo>
                  <a:lnTo>
                    <a:pt x="4740477" y="272054"/>
                  </a:lnTo>
                  <a:lnTo>
                    <a:pt x="4792080" y="303208"/>
                  </a:lnTo>
                  <a:lnTo>
                    <a:pt x="4806748" y="335297"/>
                  </a:lnTo>
                  <a:lnTo>
                    <a:pt x="4800490" y="351307"/>
                  </a:lnTo>
                  <a:lnTo>
                    <a:pt x="4761312" y="382483"/>
                  </a:lnTo>
                  <a:lnTo>
                    <a:pt x="4687275" y="411506"/>
                  </a:lnTo>
                  <a:lnTo>
                    <a:pt x="4637444" y="424825"/>
                  </a:lnTo>
                  <a:lnTo>
                    <a:pt x="4579210" y="437142"/>
                  </a:lnTo>
                  <a:lnTo>
                    <a:pt x="4512676" y="448303"/>
                  </a:lnTo>
                  <a:lnTo>
                    <a:pt x="4467550" y="454552"/>
                  </a:lnTo>
                  <a:lnTo>
                    <a:pt x="4420368" y="460117"/>
                  </a:lnTo>
                  <a:lnTo>
                    <a:pt x="4371331" y="464981"/>
                  </a:lnTo>
                  <a:lnTo>
                    <a:pt x="4320639" y="469131"/>
                  </a:lnTo>
                  <a:lnTo>
                    <a:pt x="4268492" y="472550"/>
                  </a:lnTo>
                  <a:lnTo>
                    <a:pt x="4215090" y="475222"/>
                  </a:lnTo>
                  <a:lnTo>
                    <a:pt x="4160632" y="477132"/>
                  </a:lnTo>
                  <a:lnTo>
                    <a:pt x="4155692" y="491688"/>
                  </a:lnTo>
                  <a:lnTo>
                    <a:pt x="4121384" y="519191"/>
                  </a:lnTo>
                  <a:lnTo>
                    <a:pt x="4057744" y="543929"/>
                  </a:lnTo>
                  <a:lnTo>
                    <a:pt x="4016138" y="555029"/>
                  </a:lnTo>
                  <a:lnTo>
                    <a:pt x="3968656" y="565159"/>
                  </a:lnTo>
                  <a:lnTo>
                    <a:pt x="3915784" y="574225"/>
                  </a:lnTo>
                  <a:lnTo>
                    <a:pt x="3858007" y="582135"/>
                  </a:lnTo>
                  <a:lnTo>
                    <a:pt x="3795811" y="588796"/>
                  </a:lnTo>
                  <a:lnTo>
                    <a:pt x="3729682" y="594114"/>
                  </a:lnTo>
                  <a:lnTo>
                    <a:pt x="3660105" y="597997"/>
                  </a:lnTo>
                  <a:lnTo>
                    <a:pt x="3587566" y="600351"/>
                  </a:lnTo>
                  <a:lnTo>
                    <a:pt x="3512551" y="601084"/>
                  </a:lnTo>
                  <a:lnTo>
                    <a:pt x="3461915" y="600596"/>
                  </a:lnTo>
                  <a:lnTo>
                    <a:pt x="3411828" y="599354"/>
                  </a:lnTo>
                  <a:lnTo>
                    <a:pt x="3362512" y="597368"/>
                  </a:lnTo>
                  <a:lnTo>
                    <a:pt x="3314188" y="594647"/>
                  </a:lnTo>
                  <a:lnTo>
                    <a:pt x="3267080" y="591200"/>
                  </a:lnTo>
                  <a:lnTo>
                    <a:pt x="3221410" y="587035"/>
                  </a:lnTo>
                  <a:lnTo>
                    <a:pt x="3177398" y="582161"/>
                  </a:lnTo>
                  <a:lnTo>
                    <a:pt x="3155993" y="594088"/>
                  </a:lnTo>
                  <a:lnTo>
                    <a:pt x="3099412" y="616148"/>
                  </a:lnTo>
                  <a:lnTo>
                    <a:pt x="3026341" y="635618"/>
                  </a:lnTo>
                  <a:lnTo>
                    <a:pt x="2984323" y="644309"/>
                  </a:lnTo>
                  <a:lnTo>
                    <a:pt x="2939026" y="652264"/>
                  </a:lnTo>
                  <a:lnTo>
                    <a:pt x="2890729" y="659455"/>
                  </a:lnTo>
                  <a:lnTo>
                    <a:pt x="2839713" y="665852"/>
                  </a:lnTo>
                  <a:lnTo>
                    <a:pt x="2786259" y="671425"/>
                  </a:lnTo>
                  <a:lnTo>
                    <a:pt x="2730649" y="676146"/>
                  </a:lnTo>
                  <a:lnTo>
                    <a:pt x="2673161" y="679985"/>
                  </a:lnTo>
                  <a:lnTo>
                    <a:pt x="2614078" y="682912"/>
                  </a:lnTo>
                  <a:lnTo>
                    <a:pt x="2553680" y="684899"/>
                  </a:lnTo>
                  <a:lnTo>
                    <a:pt x="2492247" y="685916"/>
                  </a:lnTo>
                  <a:lnTo>
                    <a:pt x="2430061" y="685933"/>
                  </a:lnTo>
                  <a:lnTo>
                    <a:pt x="2367403" y="684922"/>
                  </a:lnTo>
                  <a:lnTo>
                    <a:pt x="2304552" y="682853"/>
                  </a:lnTo>
                  <a:lnTo>
                    <a:pt x="2241789" y="679697"/>
                  </a:lnTo>
                  <a:lnTo>
                    <a:pt x="2180556" y="675525"/>
                  </a:lnTo>
                  <a:lnTo>
                    <a:pt x="2121729" y="670368"/>
                  </a:lnTo>
                  <a:lnTo>
                    <a:pt x="2065595" y="664269"/>
                  </a:lnTo>
                  <a:lnTo>
                    <a:pt x="2012443" y="657266"/>
                  </a:lnTo>
                  <a:lnTo>
                    <a:pt x="1962559" y="649399"/>
                  </a:lnTo>
                  <a:lnTo>
                    <a:pt x="1916231" y="640710"/>
                  </a:lnTo>
                  <a:lnTo>
                    <a:pt x="1873745" y="631238"/>
                  </a:lnTo>
                  <a:lnTo>
                    <a:pt x="1835389" y="621023"/>
                  </a:lnTo>
                  <a:lnTo>
                    <a:pt x="1781777" y="626821"/>
                  </a:lnTo>
                  <a:lnTo>
                    <a:pt x="1726992" y="631797"/>
                  </a:lnTo>
                  <a:lnTo>
                    <a:pt x="1671231" y="635962"/>
                  </a:lnTo>
                  <a:lnTo>
                    <a:pt x="1614696" y="639325"/>
                  </a:lnTo>
                  <a:lnTo>
                    <a:pt x="1557585" y="641896"/>
                  </a:lnTo>
                  <a:lnTo>
                    <a:pt x="1500098" y="643684"/>
                  </a:lnTo>
                  <a:lnTo>
                    <a:pt x="1442433" y="644699"/>
                  </a:lnTo>
                  <a:lnTo>
                    <a:pt x="1384790" y="644950"/>
                  </a:lnTo>
                  <a:lnTo>
                    <a:pt x="1327367" y="644449"/>
                  </a:lnTo>
                  <a:lnTo>
                    <a:pt x="1270365" y="643203"/>
                  </a:lnTo>
                  <a:lnTo>
                    <a:pt x="1213983" y="641224"/>
                  </a:lnTo>
                  <a:lnTo>
                    <a:pt x="1158419" y="638520"/>
                  </a:lnTo>
                  <a:lnTo>
                    <a:pt x="1103873" y="635101"/>
                  </a:lnTo>
                  <a:lnTo>
                    <a:pt x="1050544" y="630978"/>
                  </a:lnTo>
                  <a:lnTo>
                    <a:pt x="998632" y="626159"/>
                  </a:lnTo>
                  <a:lnTo>
                    <a:pt x="948335" y="620655"/>
                  </a:lnTo>
                  <a:lnTo>
                    <a:pt x="899852" y="614475"/>
                  </a:lnTo>
                  <a:lnTo>
                    <a:pt x="853384" y="607629"/>
                  </a:lnTo>
                  <a:lnTo>
                    <a:pt x="809129" y="600126"/>
                  </a:lnTo>
                  <a:lnTo>
                    <a:pt x="767287" y="591977"/>
                  </a:lnTo>
                  <a:lnTo>
                    <a:pt x="728056" y="583191"/>
                  </a:lnTo>
                  <a:lnTo>
                    <a:pt x="658226" y="563746"/>
                  </a:lnTo>
                  <a:lnTo>
                    <a:pt x="655051" y="562857"/>
                  </a:lnTo>
                  <a:lnTo>
                    <a:pt x="652130" y="561841"/>
                  </a:lnTo>
                  <a:lnTo>
                    <a:pt x="649082" y="560825"/>
                  </a:lnTo>
                  <a:lnTo>
                    <a:pt x="577379" y="561413"/>
                  </a:lnTo>
                  <a:lnTo>
                    <a:pt x="507743" y="560005"/>
                  </a:lnTo>
                  <a:lnTo>
                    <a:pt x="441007" y="556728"/>
                  </a:lnTo>
                  <a:lnTo>
                    <a:pt x="378005" y="551708"/>
                  </a:lnTo>
                  <a:lnTo>
                    <a:pt x="319569" y="545072"/>
                  </a:lnTo>
                  <a:lnTo>
                    <a:pt x="266532" y="536946"/>
                  </a:lnTo>
                  <a:lnTo>
                    <a:pt x="219727" y="527458"/>
                  </a:lnTo>
                  <a:lnTo>
                    <a:pt x="179988" y="516732"/>
                  </a:lnTo>
                  <a:lnTo>
                    <a:pt x="125037" y="492078"/>
                  </a:lnTo>
                  <a:lnTo>
                    <a:pt x="110678" y="457941"/>
                  </a:lnTo>
                  <a:lnTo>
                    <a:pt x="132415" y="438159"/>
                  </a:lnTo>
                  <a:lnTo>
                    <a:pt x="175535" y="419734"/>
                  </a:lnTo>
                  <a:lnTo>
                    <a:pt x="238872" y="403345"/>
                  </a:lnTo>
                  <a:lnTo>
                    <a:pt x="167909" y="393438"/>
                  </a:lnTo>
                  <a:lnTo>
                    <a:pt x="108757" y="381572"/>
                  </a:lnTo>
                  <a:lnTo>
                    <a:pt x="61905" y="368109"/>
                  </a:lnTo>
                  <a:lnTo>
                    <a:pt x="7040" y="337851"/>
                  </a:lnTo>
                  <a:lnTo>
                    <a:pt x="0" y="321783"/>
                  </a:lnTo>
                  <a:lnTo>
                    <a:pt x="7202" y="305573"/>
                  </a:lnTo>
                  <a:lnTo>
                    <a:pt x="66279" y="274186"/>
                  </a:lnTo>
                  <a:lnTo>
                    <a:pt x="103059" y="263588"/>
                  </a:lnTo>
                  <a:lnTo>
                    <a:pt x="146289" y="254169"/>
                  </a:lnTo>
                  <a:lnTo>
                    <a:pt x="195232" y="246021"/>
                  </a:lnTo>
                  <a:lnTo>
                    <a:pt x="249153" y="239235"/>
                  </a:lnTo>
                  <a:lnTo>
                    <a:pt x="307318" y="233901"/>
                  </a:lnTo>
                  <a:lnTo>
                    <a:pt x="368991" y="230112"/>
                  </a:lnTo>
                  <a:lnTo>
                    <a:pt x="433436" y="227958"/>
                  </a:lnTo>
                  <a:lnTo>
                    <a:pt x="437373" y="225799"/>
                  </a:lnTo>
                  <a:close/>
                </a:path>
                <a:path w="4806950" h="686435">
                  <a:moveTo>
                    <a:pt x="525511" y="413251"/>
                  </a:moveTo>
                  <a:lnTo>
                    <a:pt x="476478" y="413518"/>
                  </a:lnTo>
                  <a:lnTo>
                    <a:pt x="427797" y="412809"/>
                  </a:lnTo>
                  <a:lnTo>
                    <a:pt x="379842" y="411140"/>
                  </a:lnTo>
                  <a:lnTo>
                    <a:pt x="332989" y="408528"/>
                  </a:lnTo>
                  <a:lnTo>
                    <a:pt x="287610" y="404993"/>
                  </a:lnTo>
                  <a:lnTo>
                    <a:pt x="244079" y="400551"/>
                  </a:lnTo>
                </a:path>
                <a:path w="4806950" h="686435">
                  <a:moveTo>
                    <a:pt x="773923" y="551681"/>
                  </a:moveTo>
                  <a:lnTo>
                    <a:pt x="743959" y="553776"/>
                  </a:lnTo>
                  <a:lnTo>
                    <a:pt x="713376" y="555491"/>
                  </a:lnTo>
                  <a:lnTo>
                    <a:pt x="682269" y="556824"/>
                  </a:lnTo>
                  <a:lnTo>
                    <a:pt x="650733" y="557777"/>
                  </a:lnTo>
                </a:path>
                <a:path w="4806950" h="686435">
                  <a:moveTo>
                    <a:pt x="1835135" y="618229"/>
                  </a:moveTo>
                  <a:lnTo>
                    <a:pt x="1813760" y="611637"/>
                  </a:lnTo>
                  <a:lnTo>
                    <a:pt x="1794241" y="604830"/>
                  </a:lnTo>
                  <a:lnTo>
                    <a:pt x="1776628" y="597834"/>
                  </a:lnTo>
                  <a:lnTo>
                    <a:pt x="1760967" y="590670"/>
                  </a:lnTo>
                </a:path>
                <a:path w="4806950" h="686435">
                  <a:moveTo>
                    <a:pt x="3207497" y="549395"/>
                  </a:moveTo>
                  <a:lnTo>
                    <a:pt x="3203140" y="557084"/>
                  </a:lnTo>
                  <a:lnTo>
                    <a:pt x="3196734" y="564714"/>
                  </a:lnTo>
                  <a:lnTo>
                    <a:pt x="3188281" y="572273"/>
                  </a:lnTo>
                  <a:lnTo>
                    <a:pt x="3177779" y="579748"/>
                  </a:lnTo>
                </a:path>
                <a:path w="4806950" h="686435">
                  <a:moveTo>
                    <a:pt x="3796650" y="362070"/>
                  </a:moveTo>
                  <a:lnTo>
                    <a:pt x="3876215" y="371016"/>
                  </a:lnTo>
                  <a:lnTo>
                    <a:pt x="3947368" y="381896"/>
                  </a:lnTo>
                  <a:lnTo>
                    <a:pt x="4009400" y="394487"/>
                  </a:lnTo>
                  <a:lnTo>
                    <a:pt x="4061604" y="408568"/>
                  </a:lnTo>
                  <a:lnTo>
                    <a:pt x="4103271" y="423917"/>
                  </a:lnTo>
                  <a:lnTo>
                    <a:pt x="4152160" y="457531"/>
                  </a:lnTo>
                  <a:lnTo>
                    <a:pt x="4157965" y="475354"/>
                  </a:lnTo>
                </a:path>
                <a:path w="4806950" h="686435">
                  <a:moveTo>
                    <a:pt x="4648820" y="241420"/>
                  </a:moveTo>
                  <a:lnTo>
                    <a:pt x="4618285" y="253354"/>
                  </a:lnTo>
                  <a:lnTo>
                    <a:pt x="4581034" y="264502"/>
                  </a:lnTo>
                  <a:lnTo>
                    <a:pt x="4537449" y="274746"/>
                  </a:lnTo>
                  <a:lnTo>
                    <a:pt x="4487911" y="283965"/>
                  </a:lnTo>
                </a:path>
                <a:path w="4806950" h="686435">
                  <a:moveTo>
                    <a:pt x="4262740" y="83813"/>
                  </a:moveTo>
                  <a:lnTo>
                    <a:pt x="4268963" y="90417"/>
                  </a:lnTo>
                  <a:lnTo>
                    <a:pt x="4271757" y="97148"/>
                  </a:lnTo>
                  <a:lnTo>
                    <a:pt x="4271249" y="103879"/>
                  </a:lnTo>
                </a:path>
                <a:path w="4806950" h="686435">
                  <a:moveTo>
                    <a:pt x="3235310" y="60445"/>
                  </a:moveTo>
                  <a:lnTo>
                    <a:pt x="3252297" y="53617"/>
                  </a:lnTo>
                  <a:lnTo>
                    <a:pt x="3271759" y="47062"/>
                  </a:lnTo>
                  <a:lnTo>
                    <a:pt x="3293603" y="40817"/>
                  </a:lnTo>
                  <a:lnTo>
                    <a:pt x="3317733" y="34918"/>
                  </a:lnTo>
                </a:path>
                <a:path w="4806950" h="686435">
                  <a:moveTo>
                    <a:pt x="2464420" y="72637"/>
                  </a:moveTo>
                  <a:lnTo>
                    <a:pt x="2471778" y="66952"/>
                  </a:lnTo>
                  <a:lnTo>
                    <a:pt x="2480899" y="61350"/>
                  </a:lnTo>
                  <a:lnTo>
                    <a:pt x="2491781" y="55867"/>
                  </a:lnTo>
                  <a:lnTo>
                    <a:pt x="2504425" y="50539"/>
                  </a:lnTo>
                </a:path>
                <a:path w="4806950" h="686435">
                  <a:moveTo>
                    <a:pt x="1559799" y="80130"/>
                  </a:moveTo>
                  <a:lnTo>
                    <a:pt x="1598382" y="84841"/>
                  </a:lnTo>
                  <a:lnTo>
                    <a:pt x="1635380" y="90004"/>
                  </a:lnTo>
                  <a:lnTo>
                    <a:pt x="1670688" y="95596"/>
                  </a:lnTo>
                  <a:lnTo>
                    <a:pt x="1704198" y="101593"/>
                  </a:lnTo>
                </a:path>
                <a:path w="4806950" h="686435">
                  <a:moveTo>
                    <a:pt x="462646" y="248405"/>
                  </a:moveTo>
                  <a:lnTo>
                    <a:pt x="454645" y="242837"/>
                  </a:lnTo>
                  <a:lnTo>
                    <a:pt x="447787" y="237197"/>
                  </a:lnTo>
                  <a:lnTo>
                    <a:pt x="442072" y="231510"/>
                  </a:lnTo>
                  <a:lnTo>
                    <a:pt x="437500" y="225799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72047" y="3426714"/>
            <a:ext cx="544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Web/HTTP</a:t>
            </a:r>
            <a:r>
              <a:rPr spc="-45" dirty="0"/>
              <a:t> </a:t>
            </a:r>
            <a:r>
              <a:rPr dirty="0"/>
              <a:t>is</a:t>
            </a:r>
            <a:r>
              <a:rPr spc="-10" dirty="0"/>
              <a:t> stateless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5710"/>
            <a:ext cx="7522209" cy="476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applications,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client’s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visiting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history</a:t>
            </a:r>
            <a:endParaRPr sz="2200">
              <a:latin typeface="Calibri"/>
              <a:cs typeface="Calibri"/>
            </a:endParaRPr>
          </a:p>
          <a:p>
            <a:pPr marL="862965" marR="22225" lvl="1" indent="-393700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registered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website,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he/she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mechanism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(HTTP)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stateful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(=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memoryful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historical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visits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61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keeps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memory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past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save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HTML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submitted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(query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Who</a:t>
            </a:r>
            <a:r>
              <a:rPr sz="20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visited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what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259205" lvl="2" indent="-332105">
              <a:lnSpc>
                <a:spcPct val="100000"/>
              </a:lnSpc>
              <a:spcBef>
                <a:spcPts val="610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Maximally,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everything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history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visitor!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1600200"/>
            <a:ext cx="533400" cy="533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4745" y="2510956"/>
            <a:ext cx="612817" cy="1890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2800" y="3505200"/>
            <a:ext cx="1810511" cy="12070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Making</a:t>
            </a:r>
            <a:r>
              <a:rPr spc="-10" dirty="0"/>
              <a:t> </a:t>
            </a:r>
            <a:r>
              <a:rPr dirty="0"/>
              <a:t>Web/HTTP</a:t>
            </a:r>
            <a:r>
              <a:rPr spc="-35" dirty="0"/>
              <a:t> </a:t>
            </a:r>
            <a:r>
              <a:rPr spc="-10" dirty="0"/>
              <a:t>stateful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037714"/>
            <a:ext cx="7279005" cy="28060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Q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information?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ways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(HTTP)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cookies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short-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long-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variables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short-term)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databases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long-term)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files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(server-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long-term)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cover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everything!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41475"/>
            <a:ext cx="679767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side)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Web/HTTP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lasts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first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visits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until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web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browser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closes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maintained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session?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546497"/>
            <a:ext cx="6010910" cy="11658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25"/>
              </a:spcBef>
              <a:buSzPct val="88636"/>
              <a:buFont typeface="Wingdings"/>
              <a:buChar char=""/>
              <a:tabLst>
                <a:tab pos="4057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(client-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side)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cookie</a:t>
            </a:r>
            <a:endParaRPr sz="22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525"/>
              </a:spcBef>
              <a:buSzPct val="88636"/>
              <a:buFont typeface="Wingdings"/>
              <a:buChar char=""/>
              <a:tabLst>
                <a:tab pos="405765" algn="l"/>
              </a:tabLst>
            </a:pP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Communicated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parameter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endParaRPr sz="22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URL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757166"/>
            <a:ext cx="6535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Note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client-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session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unique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ID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number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session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server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side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3195" y="4580823"/>
            <a:ext cx="1676400" cy="149506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98245" y="1295400"/>
            <a:ext cx="1647825" cy="2621915"/>
            <a:chOff x="7298245" y="1295400"/>
            <a:chExt cx="1647825" cy="26219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743" y="1295400"/>
              <a:ext cx="1290827" cy="15438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03007" y="2097023"/>
              <a:ext cx="1638300" cy="1815464"/>
            </a:xfrm>
            <a:custGeom>
              <a:avLst/>
              <a:gdLst/>
              <a:ahLst/>
              <a:cxnLst/>
              <a:rect l="l" t="t" r="r" b="b"/>
              <a:pathLst>
                <a:path w="1638300" h="1815464">
                  <a:moveTo>
                    <a:pt x="1638300" y="0"/>
                  </a:moveTo>
                  <a:lnTo>
                    <a:pt x="0" y="0"/>
                  </a:lnTo>
                  <a:lnTo>
                    <a:pt x="0" y="1815083"/>
                  </a:lnTo>
                  <a:lnTo>
                    <a:pt x="1638300" y="1815083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FFFF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3007" y="2097023"/>
              <a:ext cx="1638300" cy="1815464"/>
            </a:xfrm>
            <a:custGeom>
              <a:avLst/>
              <a:gdLst/>
              <a:ahLst/>
              <a:cxnLst/>
              <a:rect l="l" t="t" r="r" b="b"/>
              <a:pathLst>
                <a:path w="1638300" h="1815464">
                  <a:moveTo>
                    <a:pt x="0" y="1815083"/>
                  </a:moveTo>
                  <a:lnTo>
                    <a:pt x="1638300" y="1815083"/>
                  </a:lnTo>
                  <a:lnTo>
                    <a:pt x="1638300" y="0"/>
                  </a:lnTo>
                  <a:lnTo>
                    <a:pt x="0" y="0"/>
                  </a:lnTo>
                  <a:lnTo>
                    <a:pt x="0" y="181508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82636" y="2123948"/>
            <a:ext cx="142748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2fp8nq22d6vh2q a788nngm2644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2636" y="2977083"/>
            <a:ext cx="11798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Name=Manos Login=True Index=100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85657" y="3558794"/>
            <a:ext cx="330200" cy="1168400"/>
            <a:chOff x="8185657" y="3558794"/>
            <a:chExt cx="330200" cy="1168400"/>
          </a:xfrm>
        </p:grpSpPr>
        <p:sp>
          <p:nvSpPr>
            <p:cNvPr id="14" name="object 14"/>
            <p:cNvSpPr/>
            <p:nvPr/>
          </p:nvSpPr>
          <p:spPr>
            <a:xfrm>
              <a:off x="81983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228600" y="0"/>
                  </a:moveTo>
                  <a:lnTo>
                    <a:pt x="76200" y="0"/>
                  </a:lnTo>
                  <a:lnTo>
                    <a:pt x="76200" y="990599"/>
                  </a:lnTo>
                  <a:lnTo>
                    <a:pt x="0" y="990599"/>
                  </a:lnTo>
                  <a:lnTo>
                    <a:pt x="152400" y="1142999"/>
                  </a:lnTo>
                  <a:lnTo>
                    <a:pt x="304800" y="990599"/>
                  </a:lnTo>
                  <a:lnTo>
                    <a:pt x="228600" y="990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983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990599"/>
                  </a:moveTo>
                  <a:lnTo>
                    <a:pt x="76200" y="990599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90599"/>
                  </a:lnTo>
                  <a:lnTo>
                    <a:pt x="304800" y="990599"/>
                  </a:lnTo>
                  <a:lnTo>
                    <a:pt x="152400" y="1142999"/>
                  </a:lnTo>
                  <a:lnTo>
                    <a:pt x="0" y="990599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140320" y="2465070"/>
            <a:ext cx="918844" cy="2875280"/>
            <a:chOff x="7140320" y="2465070"/>
            <a:chExt cx="918844" cy="2875280"/>
          </a:xfrm>
        </p:grpSpPr>
        <p:sp>
          <p:nvSpPr>
            <p:cNvPr id="17" name="object 17"/>
            <p:cNvSpPr/>
            <p:nvPr/>
          </p:nvSpPr>
          <p:spPr>
            <a:xfrm>
              <a:off x="77411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152400" y="0"/>
                  </a:moveTo>
                  <a:lnTo>
                    <a:pt x="0" y="152399"/>
                  </a:lnTo>
                  <a:lnTo>
                    <a:pt x="76200" y="152399"/>
                  </a:lnTo>
                  <a:lnTo>
                    <a:pt x="76200" y="1142999"/>
                  </a:lnTo>
                  <a:lnTo>
                    <a:pt x="228600" y="1142999"/>
                  </a:lnTo>
                  <a:lnTo>
                    <a:pt x="228600" y="152399"/>
                  </a:lnTo>
                  <a:lnTo>
                    <a:pt x="304800" y="1523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41157" y="3571494"/>
              <a:ext cx="304800" cy="1143000"/>
            </a:xfrm>
            <a:custGeom>
              <a:avLst/>
              <a:gdLst/>
              <a:ahLst/>
              <a:cxnLst/>
              <a:rect l="l" t="t" r="r" b="b"/>
              <a:pathLst>
                <a:path w="304800" h="1143000">
                  <a:moveTo>
                    <a:pt x="0" y="152399"/>
                  </a:moveTo>
                  <a:lnTo>
                    <a:pt x="152400" y="0"/>
                  </a:lnTo>
                  <a:lnTo>
                    <a:pt x="304800" y="152399"/>
                  </a:lnTo>
                  <a:lnTo>
                    <a:pt x="228600" y="152399"/>
                  </a:lnTo>
                  <a:lnTo>
                    <a:pt x="228600" y="1142999"/>
                  </a:lnTo>
                  <a:lnTo>
                    <a:pt x="76200" y="1142999"/>
                  </a:lnTo>
                  <a:lnTo>
                    <a:pt x="76200" y="152399"/>
                  </a:lnTo>
                  <a:lnTo>
                    <a:pt x="0" y="152399"/>
                  </a:lnTo>
                  <a:close/>
                </a:path>
              </a:pathLst>
            </a:custGeom>
            <a:ln w="25400">
              <a:solidFill>
                <a:srgbClr val="88A3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0320" y="2465070"/>
              <a:ext cx="374015" cy="2494915"/>
            </a:xfrm>
            <a:custGeom>
              <a:avLst/>
              <a:gdLst/>
              <a:ahLst/>
              <a:cxnLst/>
              <a:rect l="l" t="t" r="r" b="b"/>
              <a:pathLst>
                <a:path w="374015" h="2494915">
                  <a:moveTo>
                    <a:pt x="326456" y="2433648"/>
                  </a:moveTo>
                  <a:lnTo>
                    <a:pt x="304164" y="2445638"/>
                  </a:lnTo>
                  <a:lnTo>
                    <a:pt x="373760" y="2494787"/>
                  </a:lnTo>
                  <a:lnTo>
                    <a:pt x="372273" y="2444877"/>
                  </a:lnTo>
                  <a:lnTo>
                    <a:pt x="332485" y="2444877"/>
                  </a:lnTo>
                  <a:lnTo>
                    <a:pt x="326456" y="2433648"/>
                  </a:lnTo>
                  <a:close/>
                </a:path>
                <a:path w="374015" h="2494915">
                  <a:moveTo>
                    <a:pt x="348923" y="2421564"/>
                  </a:moveTo>
                  <a:lnTo>
                    <a:pt x="326456" y="2433648"/>
                  </a:lnTo>
                  <a:lnTo>
                    <a:pt x="332485" y="2444877"/>
                  </a:lnTo>
                  <a:lnTo>
                    <a:pt x="354964" y="2432811"/>
                  </a:lnTo>
                  <a:lnTo>
                    <a:pt x="348923" y="2421564"/>
                  </a:lnTo>
                  <a:close/>
                </a:path>
                <a:path w="374015" h="2494915">
                  <a:moveTo>
                    <a:pt x="371221" y="2409571"/>
                  </a:moveTo>
                  <a:lnTo>
                    <a:pt x="348923" y="2421564"/>
                  </a:lnTo>
                  <a:lnTo>
                    <a:pt x="354964" y="2432811"/>
                  </a:lnTo>
                  <a:lnTo>
                    <a:pt x="332485" y="2444877"/>
                  </a:lnTo>
                  <a:lnTo>
                    <a:pt x="372273" y="2444877"/>
                  </a:lnTo>
                  <a:lnTo>
                    <a:pt x="371221" y="2409571"/>
                  </a:lnTo>
                  <a:close/>
                </a:path>
                <a:path w="374015" h="2494915">
                  <a:moveTo>
                    <a:pt x="177679" y="72137"/>
                  </a:moveTo>
                  <a:lnTo>
                    <a:pt x="152653" y="195071"/>
                  </a:lnTo>
                  <a:lnTo>
                    <a:pt x="132969" y="293496"/>
                  </a:lnTo>
                  <a:lnTo>
                    <a:pt x="113919" y="391540"/>
                  </a:lnTo>
                  <a:lnTo>
                    <a:pt x="95630" y="488950"/>
                  </a:lnTo>
                  <a:lnTo>
                    <a:pt x="78358" y="585469"/>
                  </a:lnTo>
                  <a:lnTo>
                    <a:pt x="62356" y="680974"/>
                  </a:lnTo>
                  <a:lnTo>
                    <a:pt x="47625" y="775588"/>
                  </a:lnTo>
                  <a:lnTo>
                    <a:pt x="34544" y="868679"/>
                  </a:lnTo>
                  <a:lnTo>
                    <a:pt x="23240" y="960501"/>
                  </a:lnTo>
                  <a:lnTo>
                    <a:pt x="13970" y="1050670"/>
                  </a:lnTo>
                  <a:lnTo>
                    <a:pt x="10159" y="1095120"/>
                  </a:lnTo>
                  <a:lnTo>
                    <a:pt x="6857" y="1139063"/>
                  </a:lnTo>
                  <a:lnTo>
                    <a:pt x="4190" y="1182496"/>
                  </a:lnTo>
                  <a:lnTo>
                    <a:pt x="2158" y="1225549"/>
                  </a:lnTo>
                  <a:lnTo>
                    <a:pt x="761" y="1267967"/>
                  </a:lnTo>
                  <a:lnTo>
                    <a:pt x="126" y="1309877"/>
                  </a:lnTo>
                  <a:lnTo>
                    <a:pt x="0" y="1351152"/>
                  </a:lnTo>
                  <a:lnTo>
                    <a:pt x="761" y="1392046"/>
                  </a:lnTo>
                  <a:lnTo>
                    <a:pt x="2158" y="1432178"/>
                  </a:lnTo>
                  <a:lnTo>
                    <a:pt x="4445" y="1471802"/>
                  </a:lnTo>
                  <a:lnTo>
                    <a:pt x="7493" y="1510664"/>
                  </a:lnTo>
                  <a:lnTo>
                    <a:pt x="11302" y="1549018"/>
                  </a:lnTo>
                  <a:lnTo>
                    <a:pt x="21208" y="1623694"/>
                  </a:lnTo>
                  <a:lnTo>
                    <a:pt x="33908" y="1696211"/>
                  </a:lnTo>
                  <a:lnTo>
                    <a:pt x="49149" y="1766569"/>
                  </a:lnTo>
                  <a:lnTo>
                    <a:pt x="66928" y="1834895"/>
                  </a:lnTo>
                  <a:lnTo>
                    <a:pt x="86740" y="1901189"/>
                  </a:lnTo>
                  <a:lnTo>
                    <a:pt x="108711" y="1966086"/>
                  </a:lnTo>
                  <a:lnTo>
                    <a:pt x="132460" y="2029332"/>
                  </a:lnTo>
                  <a:lnTo>
                    <a:pt x="157733" y="2091308"/>
                  </a:lnTo>
                  <a:lnTo>
                    <a:pt x="184530" y="2152015"/>
                  </a:lnTo>
                  <a:lnTo>
                    <a:pt x="212344" y="2211704"/>
                  </a:lnTo>
                  <a:lnTo>
                    <a:pt x="241173" y="2270632"/>
                  </a:lnTo>
                  <a:lnTo>
                    <a:pt x="270890" y="2328798"/>
                  </a:lnTo>
                  <a:lnTo>
                    <a:pt x="301117" y="2386456"/>
                  </a:lnTo>
                  <a:lnTo>
                    <a:pt x="326456" y="2433648"/>
                  </a:lnTo>
                  <a:lnTo>
                    <a:pt x="348923" y="2421564"/>
                  </a:lnTo>
                  <a:lnTo>
                    <a:pt x="323723" y="2374646"/>
                  </a:lnTo>
                  <a:lnTo>
                    <a:pt x="293497" y="2317241"/>
                  </a:lnTo>
                  <a:lnTo>
                    <a:pt x="264032" y="2259456"/>
                  </a:lnTo>
                  <a:lnTo>
                    <a:pt x="235330" y="2201036"/>
                  </a:lnTo>
                  <a:lnTo>
                    <a:pt x="207772" y="2141854"/>
                  </a:lnTo>
                  <a:lnTo>
                    <a:pt x="181355" y="2081656"/>
                  </a:lnTo>
                  <a:lnTo>
                    <a:pt x="156209" y="2020442"/>
                  </a:lnTo>
                  <a:lnTo>
                    <a:pt x="132842" y="1957831"/>
                  </a:lnTo>
                  <a:lnTo>
                    <a:pt x="111125" y="1893950"/>
                  </a:lnTo>
                  <a:lnTo>
                    <a:pt x="91439" y="1828291"/>
                  </a:lnTo>
                  <a:lnTo>
                    <a:pt x="73913" y="1760981"/>
                  </a:lnTo>
                  <a:lnTo>
                    <a:pt x="58927" y="1691639"/>
                  </a:lnTo>
                  <a:lnTo>
                    <a:pt x="46354" y="1620138"/>
                  </a:lnTo>
                  <a:lnTo>
                    <a:pt x="36575" y="1546478"/>
                  </a:lnTo>
                  <a:lnTo>
                    <a:pt x="29845" y="1470278"/>
                  </a:lnTo>
                  <a:lnTo>
                    <a:pt x="27558" y="1431289"/>
                  </a:lnTo>
                  <a:lnTo>
                    <a:pt x="26161" y="1391538"/>
                  </a:lnTo>
                  <a:lnTo>
                    <a:pt x="25400" y="1351152"/>
                  </a:lnTo>
                  <a:lnTo>
                    <a:pt x="25406" y="1309877"/>
                  </a:lnTo>
                  <a:lnTo>
                    <a:pt x="26187" y="1267967"/>
                  </a:lnTo>
                  <a:lnTo>
                    <a:pt x="27558" y="1226692"/>
                  </a:lnTo>
                  <a:lnTo>
                    <a:pt x="29590" y="1184020"/>
                  </a:lnTo>
                  <a:lnTo>
                    <a:pt x="32130" y="1140840"/>
                  </a:lnTo>
                  <a:lnTo>
                    <a:pt x="35432" y="1097279"/>
                  </a:lnTo>
                  <a:lnTo>
                    <a:pt x="39243" y="1053210"/>
                  </a:lnTo>
                  <a:lnTo>
                    <a:pt x="48386" y="963549"/>
                  </a:lnTo>
                  <a:lnTo>
                    <a:pt x="59689" y="872235"/>
                  </a:lnTo>
                  <a:lnTo>
                    <a:pt x="72771" y="779526"/>
                  </a:lnTo>
                  <a:lnTo>
                    <a:pt x="87375" y="685291"/>
                  </a:lnTo>
                  <a:lnTo>
                    <a:pt x="103377" y="589914"/>
                  </a:lnTo>
                  <a:lnTo>
                    <a:pt x="120650" y="493649"/>
                  </a:lnTo>
                  <a:lnTo>
                    <a:pt x="138810" y="396366"/>
                  </a:lnTo>
                  <a:lnTo>
                    <a:pt x="157860" y="298576"/>
                  </a:lnTo>
                  <a:lnTo>
                    <a:pt x="177546" y="200151"/>
                  </a:lnTo>
                  <a:lnTo>
                    <a:pt x="202571" y="77217"/>
                  </a:lnTo>
                  <a:lnTo>
                    <a:pt x="177679" y="72137"/>
                  </a:lnTo>
                  <a:close/>
                </a:path>
                <a:path w="374015" h="2494915">
                  <a:moveTo>
                    <a:pt x="221386" y="59689"/>
                  </a:moveTo>
                  <a:lnTo>
                    <a:pt x="180212" y="59689"/>
                  </a:lnTo>
                  <a:lnTo>
                    <a:pt x="205104" y="64769"/>
                  </a:lnTo>
                  <a:lnTo>
                    <a:pt x="202571" y="77217"/>
                  </a:lnTo>
                  <a:lnTo>
                    <a:pt x="227456" y="82295"/>
                  </a:lnTo>
                  <a:lnTo>
                    <a:pt x="221386" y="59689"/>
                  </a:lnTo>
                  <a:close/>
                </a:path>
                <a:path w="374015" h="2494915">
                  <a:moveTo>
                    <a:pt x="180212" y="59689"/>
                  </a:moveTo>
                  <a:lnTo>
                    <a:pt x="177679" y="72137"/>
                  </a:lnTo>
                  <a:lnTo>
                    <a:pt x="202571" y="77217"/>
                  </a:lnTo>
                  <a:lnTo>
                    <a:pt x="205104" y="64769"/>
                  </a:lnTo>
                  <a:lnTo>
                    <a:pt x="180212" y="59689"/>
                  </a:lnTo>
                  <a:close/>
                </a:path>
                <a:path w="374015" h="2494915">
                  <a:moveTo>
                    <a:pt x="205358" y="0"/>
                  </a:moveTo>
                  <a:lnTo>
                    <a:pt x="152780" y="67055"/>
                  </a:lnTo>
                  <a:lnTo>
                    <a:pt x="177679" y="72137"/>
                  </a:lnTo>
                  <a:lnTo>
                    <a:pt x="180212" y="59689"/>
                  </a:lnTo>
                  <a:lnTo>
                    <a:pt x="221386" y="59689"/>
                  </a:lnTo>
                  <a:lnTo>
                    <a:pt x="2053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5031" y="4789932"/>
              <a:ext cx="550164" cy="5501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typical</a:t>
            </a:r>
            <a:r>
              <a:rPr spc="-55" dirty="0"/>
              <a:t> </a:t>
            </a:r>
            <a:r>
              <a:rPr dirty="0"/>
              <a:t>HTTP</a:t>
            </a:r>
            <a:r>
              <a:rPr spc="-45" dirty="0"/>
              <a:t> </a:t>
            </a:r>
            <a:r>
              <a:rPr dirty="0"/>
              <a:t>session</a:t>
            </a:r>
            <a:r>
              <a:rPr spc="-10" dirty="0"/>
              <a:t> </a:t>
            </a:r>
            <a:r>
              <a:rPr dirty="0"/>
              <a:t>(3</a:t>
            </a:r>
            <a:r>
              <a:rPr spc="-35" dirty="0"/>
              <a:t> </a:t>
            </a:r>
            <a:r>
              <a:rPr spc="-10" dirty="0"/>
              <a:t>phases)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4042"/>
            <a:ext cx="495490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1015365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establishes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TCP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connection:</a:t>
            </a:r>
            <a:endParaRPr sz="2400">
              <a:latin typeface="Calibri"/>
              <a:cs typeface="Calibri"/>
            </a:endParaRPr>
          </a:p>
          <a:p>
            <a:pPr marL="1033780" marR="233679" lvl="1" indent="-457834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"/>
              <a:tabLst>
                <a:tab pos="103378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IP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port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number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desired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476884" marR="233679" indent="-4648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6884" algn="l"/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waits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answer</a:t>
            </a:r>
            <a:endParaRPr sz="2400">
              <a:latin typeface="Calibri"/>
              <a:cs typeface="Calibri"/>
            </a:endParaRPr>
          </a:p>
          <a:p>
            <a:pPr marL="476884" marR="5080" indent="-4648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6884" algn="l"/>
                <a:tab pos="5276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request,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answer,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providing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status</a:t>
            </a:r>
            <a:r>
              <a:rPr sz="24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code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returned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447800"/>
            <a:ext cx="3066288" cy="26563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4343400"/>
            <a:ext cx="3631692" cy="1676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Response</a:t>
            </a:r>
            <a:r>
              <a:rPr spc="-45" dirty="0"/>
              <a:t> </a:t>
            </a:r>
            <a:r>
              <a:rPr dirty="0"/>
              <a:t>status</a:t>
            </a:r>
            <a:r>
              <a:rPr spc="-15" dirty="0"/>
              <a:t> </a:t>
            </a:r>
            <a:r>
              <a:rPr spc="-20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56461"/>
            <a:ext cx="854011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40404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HTTP</a:t>
            </a:r>
            <a:r>
              <a:rPr sz="24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response</a:t>
            </a:r>
            <a:r>
              <a:rPr sz="2400" u="sng" spc="-4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status</a:t>
            </a:r>
            <a:r>
              <a:rPr sz="2400" u="sng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codes</a:t>
            </a:r>
            <a:r>
              <a:rPr sz="2400" spc="-6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indicate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completed</a:t>
            </a:r>
            <a:endParaRPr sz="24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Responses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grouped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five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classes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927100" lvl="1" indent="-457200" algn="just">
              <a:lnSpc>
                <a:spcPct val="100000"/>
              </a:lnSpc>
              <a:spcBef>
                <a:spcPts val="805"/>
              </a:spcBef>
              <a:buSzPct val="89583"/>
              <a:buAutoNum type="arabicPeriod"/>
              <a:tabLst>
                <a:tab pos="927100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sz="2400" b="1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responses:</a:t>
            </a:r>
            <a:endParaRPr sz="2400">
              <a:latin typeface="Calibri"/>
              <a:cs typeface="Calibri"/>
            </a:endParaRPr>
          </a:p>
          <a:p>
            <a:pPr marL="1257935" marR="418465" lvl="2" indent="-331470" algn="just">
              <a:lnSpc>
                <a:spcPct val="100000"/>
              </a:lnSpc>
              <a:spcBef>
                <a:spcPts val="795"/>
              </a:spcBef>
              <a:buSzPct val="79166"/>
              <a:buFont typeface="Wingdings"/>
              <a:buChar char=""/>
              <a:tabLst>
                <a:tab pos="125920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100</a:t>
            </a:r>
            <a:r>
              <a:rPr sz="2400" u="sng" spc="-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Continue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everything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far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OK 	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continue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or 	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ignore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finished:</a:t>
            </a:r>
            <a:endParaRPr sz="2400">
              <a:latin typeface="Calibri"/>
              <a:cs typeface="Calibri"/>
            </a:endParaRPr>
          </a:p>
          <a:p>
            <a:pPr marL="1610995" lvl="3" indent="-226695" algn="just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161099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request's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headers,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endParaRPr sz="2000">
              <a:latin typeface="Calibri"/>
              <a:cs typeface="Calibri"/>
            </a:endParaRPr>
          </a:p>
          <a:p>
            <a:pPr marL="1612900" marR="16129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Expect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100-continue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initial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receive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Continue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status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body</a:t>
            </a:r>
            <a:endParaRPr sz="20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775"/>
              </a:spcBef>
              <a:buSzPct val="89583"/>
              <a:buAutoNum type="arabicPeriod" startAt="2"/>
              <a:tabLst>
                <a:tab pos="927100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Successful</a:t>
            </a:r>
            <a:r>
              <a:rPr sz="240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responses:</a:t>
            </a:r>
            <a:endParaRPr sz="2400">
              <a:latin typeface="Calibri"/>
              <a:cs typeface="Calibri"/>
            </a:endParaRPr>
          </a:p>
          <a:p>
            <a:pPr marL="1258570" lvl="2" indent="-331470">
              <a:lnSpc>
                <a:spcPct val="100000"/>
              </a:lnSpc>
              <a:spcBef>
                <a:spcPts val="795"/>
              </a:spcBef>
              <a:buSzPct val="79166"/>
              <a:buFont typeface="Wingdings"/>
              <a:buChar char=""/>
              <a:tabLst>
                <a:tab pos="12585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5"/>
              </a:rPr>
              <a:t>200</a:t>
            </a:r>
            <a:r>
              <a:rPr sz="2400" u="sng" spc="-5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5"/>
              </a:rPr>
              <a:t>OK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succeeded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Response</a:t>
            </a:r>
            <a:r>
              <a:rPr spc="-45" dirty="0"/>
              <a:t> </a:t>
            </a:r>
            <a:r>
              <a:rPr dirty="0"/>
              <a:t>status</a:t>
            </a:r>
            <a:r>
              <a:rPr spc="-15" dirty="0"/>
              <a:t> </a:t>
            </a:r>
            <a:r>
              <a:rPr spc="-20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37297"/>
            <a:ext cx="8486775" cy="117665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850"/>
              </a:spcBef>
              <a:buAutoNum type="arabicPeriod" startAt="3"/>
              <a:tabLst>
                <a:tab pos="35369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Redirection</a:t>
            </a:r>
            <a:r>
              <a:rPr sz="24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messages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59205" marR="5080" lvl="1" indent="-332740">
              <a:lnSpc>
                <a:spcPct val="100000"/>
              </a:lnSpc>
              <a:spcBef>
                <a:spcPts val="63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301</a:t>
            </a:r>
            <a:r>
              <a:rPr sz="2000" u="sng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Moved</a:t>
            </a:r>
            <a:r>
              <a:rPr sz="2000" u="sng" spc="-6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Permanently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definitively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moved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URL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Location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headers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171530"/>
            <a:ext cx="8360409" cy="218186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844"/>
              </a:spcBef>
              <a:buAutoNum type="arabicPeriod" startAt="4"/>
              <a:tabLst>
                <a:tab pos="35369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Client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4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responses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59205" lvl="1" indent="-332105">
              <a:lnSpc>
                <a:spcPct val="100000"/>
              </a:lnSpc>
              <a:spcBef>
                <a:spcPts val="630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404</a:t>
            </a:r>
            <a:r>
              <a:rPr sz="2000" u="sng" spc="-3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Not</a:t>
            </a:r>
            <a:r>
              <a:rPr sz="2000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Found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 can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resource</a:t>
            </a:r>
            <a:endParaRPr sz="2000">
              <a:latin typeface="Calibri"/>
              <a:cs typeface="Calibri"/>
            </a:endParaRPr>
          </a:p>
          <a:p>
            <a:pPr marL="1612900" lvl="2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6129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probably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most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famous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frequent</a:t>
            </a:r>
            <a:endParaRPr sz="1800">
              <a:latin typeface="Calibri"/>
              <a:cs typeface="Calibri"/>
            </a:endParaRPr>
          </a:p>
          <a:p>
            <a:pPr marL="16129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occurrence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web</a:t>
            </a:r>
            <a:endParaRPr sz="1800">
              <a:latin typeface="Calibri"/>
              <a:cs typeface="Calibri"/>
            </a:endParaRPr>
          </a:p>
          <a:p>
            <a:pPr marL="1259205" marR="5080" lvl="1" indent="-332740">
              <a:lnSpc>
                <a:spcPct val="100000"/>
              </a:lnSpc>
              <a:spcBef>
                <a:spcPts val="595"/>
              </a:spcBef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403</a:t>
            </a:r>
            <a:r>
              <a:rPr sz="2000" u="sng" spc="-5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0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4"/>
              </a:rPr>
              <a:t>Forbidden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understood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refuses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authorise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4055" y="2436549"/>
            <a:ext cx="3471944" cy="17669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Response</a:t>
            </a:r>
            <a:r>
              <a:rPr spc="-45" dirty="0"/>
              <a:t> </a:t>
            </a:r>
            <a:r>
              <a:rPr dirty="0"/>
              <a:t>status</a:t>
            </a:r>
            <a:r>
              <a:rPr spc="-15" dirty="0"/>
              <a:t> </a:t>
            </a:r>
            <a:r>
              <a:rPr spc="-20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22" y="1145635"/>
            <a:ext cx="6776720" cy="13322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85"/>
              </a:spcBef>
              <a:buAutoNum type="arabicPeriod" startAt="5"/>
              <a:tabLst>
                <a:tab pos="469265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4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responses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977265" lvl="1" indent="-457200">
              <a:lnSpc>
                <a:spcPct val="100000"/>
              </a:lnSpc>
              <a:spcBef>
                <a:spcPts val="620"/>
              </a:spcBef>
              <a:buSzPct val="88636"/>
              <a:buFont typeface="Wingdings"/>
              <a:buChar char=""/>
              <a:tabLst>
                <a:tab pos="9772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500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1373505" lvl="2" indent="-457200">
              <a:lnSpc>
                <a:spcPct val="100000"/>
              </a:lnSpc>
              <a:spcBef>
                <a:spcPts val="580"/>
              </a:spcBef>
              <a:buSzPct val="79166"/>
              <a:buFont typeface="Wingdings"/>
              <a:buChar char=""/>
              <a:tabLst>
                <a:tab pos="137350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Wrong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script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561" y="2082546"/>
            <a:ext cx="2434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Cookies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4602"/>
            <a:ext cx="6297930" cy="507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" indent="-342900">
              <a:lnSpc>
                <a:spcPct val="11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23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piece</a:t>
            </a:r>
            <a:r>
              <a:rPr sz="23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3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3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downloaded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onto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‘terminal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equipment’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user's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accesses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website:</a:t>
            </a:r>
            <a:endParaRPr sz="2300">
              <a:latin typeface="Calibri"/>
              <a:cs typeface="Calibri"/>
            </a:endParaRPr>
          </a:p>
          <a:p>
            <a:pPr marL="862965" marR="1343660" lvl="1" indent="-393700">
              <a:lnSpc>
                <a:spcPct val="110000"/>
              </a:lnSpc>
              <a:spcBef>
                <a:spcPts val="825"/>
              </a:spcBef>
              <a:buSzPct val="88095"/>
              <a:buFont typeface="Wingdings"/>
              <a:buChar char=""/>
              <a:tabLst>
                <a:tab pos="862965" algn="l"/>
              </a:tabLst>
            </a:pP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remembers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stateful</a:t>
            </a:r>
            <a:r>
              <a:rPr sz="21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1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1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stateless</a:t>
            </a:r>
            <a:r>
              <a:rPr sz="2100" spc="-35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1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100">
              <a:latin typeface="Calibri"/>
              <a:cs typeface="Calibri"/>
            </a:endParaRPr>
          </a:p>
          <a:p>
            <a:pPr marL="355600" marR="544830" indent="-342900">
              <a:lnSpc>
                <a:spcPct val="100000"/>
              </a:lnSpc>
              <a:spcBef>
                <a:spcPts val="93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3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recognise</a:t>
            </a:r>
            <a:r>
              <a:rPr sz="23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user’s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device</a:t>
            </a:r>
            <a:r>
              <a:rPr sz="23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3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user’s</a:t>
            </a:r>
            <a:r>
              <a:rPr sz="23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preferences</a:t>
            </a:r>
            <a:r>
              <a:rPr sz="23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3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00FF"/>
                </a:solidFill>
                <a:latin typeface="Calibri"/>
                <a:cs typeface="Calibri"/>
              </a:rPr>
              <a:t>past</a:t>
            </a:r>
            <a:r>
              <a:rPr sz="23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00FF"/>
                </a:solidFill>
                <a:latin typeface="Calibri"/>
                <a:cs typeface="Calibri"/>
              </a:rPr>
              <a:t>actions</a:t>
            </a:r>
            <a:endParaRPr sz="23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354965" algn="l"/>
              </a:tabLst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receiving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3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endParaRPr sz="23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3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Set-</a:t>
            </a:r>
            <a:r>
              <a:rPr sz="23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Cookie</a:t>
            </a:r>
            <a:r>
              <a:rPr sz="23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r>
              <a:rPr sz="23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23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endParaRPr sz="2300">
              <a:latin typeface="Calibri"/>
              <a:cs typeface="Calibri"/>
            </a:endParaRPr>
          </a:p>
          <a:p>
            <a:pPr marL="862965" marR="2219325" lvl="1" indent="-393700">
              <a:lnSpc>
                <a:spcPct val="100000"/>
              </a:lnSpc>
              <a:spcBef>
                <a:spcPts val="705"/>
              </a:spcBef>
              <a:buSzPct val="88095"/>
              <a:buFont typeface="Wingdings"/>
              <a:buChar char=""/>
              <a:tabLst>
                <a:tab pos="862965" algn="l"/>
              </a:tabLst>
            </a:pPr>
            <a:r>
              <a:rPr sz="2100" spc="-25" dirty="0">
                <a:solidFill>
                  <a:srgbClr val="404040"/>
                </a:solidFill>
                <a:latin typeface="Courier New"/>
                <a:cs typeface="Courier New"/>
              </a:rPr>
              <a:t>Set-</a:t>
            </a:r>
            <a:r>
              <a:rPr sz="2100" dirty="0">
                <a:solidFill>
                  <a:srgbClr val="404040"/>
                </a:solidFill>
                <a:latin typeface="Courier New"/>
                <a:cs typeface="Courier New"/>
              </a:rPr>
              <a:t>Cookie:</a:t>
            </a:r>
            <a:r>
              <a:rPr sz="21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ourier New"/>
                <a:cs typeface="Courier New"/>
              </a:rPr>
              <a:t>&lt;cookie- </a:t>
            </a:r>
            <a:r>
              <a:rPr sz="2100" spc="-20" dirty="0">
                <a:solidFill>
                  <a:srgbClr val="404040"/>
                </a:solidFill>
                <a:latin typeface="Courier New"/>
                <a:cs typeface="Courier New"/>
              </a:rPr>
              <a:t>name&gt;=&lt;cookie-</a:t>
            </a:r>
            <a:r>
              <a:rPr sz="2100" spc="-10" dirty="0">
                <a:solidFill>
                  <a:srgbClr val="404040"/>
                </a:solidFill>
                <a:latin typeface="Courier New"/>
                <a:cs typeface="Courier New"/>
              </a:rPr>
              <a:t>value&gt;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9963" y="1981200"/>
            <a:ext cx="2208530" cy="3639820"/>
            <a:chOff x="6909963" y="1981200"/>
            <a:chExt cx="2208530" cy="363982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8956" y="4288600"/>
              <a:ext cx="1469136" cy="1332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3276" y="1981200"/>
              <a:ext cx="920496" cy="1120139"/>
            </a:xfrm>
            <a:prstGeom prst="rect">
              <a:avLst/>
            </a:prstGeom>
          </p:spPr>
        </p:pic>
        <p:pic>
          <p:nvPicPr>
            <p:cNvPr id="7" name="object 7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0268" y="4565904"/>
              <a:ext cx="379475" cy="385572"/>
            </a:xfrm>
            <a:prstGeom prst="rect">
              <a:avLst/>
            </a:prstGeom>
          </p:spPr>
        </p:pic>
        <p:pic>
          <p:nvPicPr>
            <p:cNvPr id="8" name="object 8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8388" y="4700016"/>
              <a:ext cx="362711" cy="370331"/>
            </a:xfrm>
            <a:prstGeom prst="rect">
              <a:avLst/>
            </a:prstGeom>
          </p:spPr>
        </p:pic>
        <p:pic>
          <p:nvPicPr>
            <p:cNvPr id="9" name="object 9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1416" y="4812792"/>
              <a:ext cx="379475" cy="385572"/>
            </a:xfrm>
            <a:prstGeom prst="rect">
              <a:avLst/>
            </a:prstGeom>
          </p:spPr>
        </p:pic>
        <p:pic>
          <p:nvPicPr>
            <p:cNvPr id="10" name="object 10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78012" y="4948427"/>
              <a:ext cx="364235" cy="368807"/>
            </a:xfrm>
            <a:prstGeom prst="rect">
              <a:avLst/>
            </a:prstGeom>
          </p:spPr>
        </p:pic>
        <p:pic>
          <p:nvPicPr>
            <p:cNvPr id="11" name="object 11">
              <a:hlinkClick r:id="rId10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9963" y="4592063"/>
              <a:ext cx="677937" cy="6504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38566" y="2966466"/>
              <a:ext cx="163195" cy="1607820"/>
            </a:xfrm>
            <a:custGeom>
              <a:avLst/>
              <a:gdLst/>
              <a:ahLst/>
              <a:cxnLst/>
              <a:rect l="l" t="t" r="r" b="b"/>
              <a:pathLst>
                <a:path w="163195" h="1607820">
                  <a:moveTo>
                    <a:pt x="0" y="1526286"/>
                  </a:moveTo>
                  <a:lnTo>
                    <a:pt x="40766" y="1526286"/>
                  </a:lnTo>
                  <a:lnTo>
                    <a:pt x="40766" y="0"/>
                  </a:lnTo>
                  <a:lnTo>
                    <a:pt x="122300" y="0"/>
                  </a:lnTo>
                  <a:lnTo>
                    <a:pt x="122300" y="1526286"/>
                  </a:lnTo>
                  <a:lnTo>
                    <a:pt x="163067" y="1526286"/>
                  </a:lnTo>
                  <a:lnTo>
                    <a:pt x="81533" y="1607820"/>
                  </a:lnTo>
                  <a:lnTo>
                    <a:pt x="0" y="152628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4118" y="2966466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1" y="0"/>
                  </a:lnTo>
                  <a:lnTo>
                    <a:pt x="153924" y="76962"/>
                  </a:lnTo>
                  <a:lnTo>
                    <a:pt x="115442" y="76962"/>
                  </a:lnTo>
                  <a:lnTo>
                    <a:pt x="115442" y="1703832"/>
                  </a:lnTo>
                  <a:lnTo>
                    <a:pt x="38480" y="1703832"/>
                  </a:lnTo>
                  <a:lnTo>
                    <a:pt x="38480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3820" y="4738116"/>
              <a:ext cx="393192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18654" y="4863845"/>
              <a:ext cx="788035" cy="151130"/>
            </a:xfrm>
            <a:custGeom>
              <a:avLst/>
              <a:gdLst/>
              <a:ahLst/>
              <a:cxnLst/>
              <a:rect l="l" t="t" r="r" b="b"/>
              <a:pathLst>
                <a:path w="788034" h="151129">
                  <a:moveTo>
                    <a:pt x="0" y="36956"/>
                  </a:moveTo>
                  <a:lnTo>
                    <a:pt x="243077" y="36956"/>
                  </a:lnTo>
                  <a:lnTo>
                    <a:pt x="243077" y="0"/>
                  </a:lnTo>
                  <a:lnTo>
                    <a:pt x="316992" y="73913"/>
                  </a:lnTo>
                  <a:lnTo>
                    <a:pt x="243077" y="147827"/>
                  </a:lnTo>
                  <a:lnTo>
                    <a:pt x="243077" y="110870"/>
                  </a:lnTo>
                  <a:lnTo>
                    <a:pt x="0" y="110870"/>
                  </a:lnTo>
                  <a:lnTo>
                    <a:pt x="0" y="36956"/>
                  </a:lnTo>
                  <a:close/>
                </a:path>
                <a:path w="788034" h="151129">
                  <a:moveTo>
                    <a:pt x="470916" y="38861"/>
                  </a:moveTo>
                  <a:lnTo>
                    <a:pt x="713231" y="38861"/>
                  </a:lnTo>
                  <a:lnTo>
                    <a:pt x="713231" y="1523"/>
                  </a:lnTo>
                  <a:lnTo>
                    <a:pt x="787907" y="76199"/>
                  </a:lnTo>
                  <a:lnTo>
                    <a:pt x="713231" y="150875"/>
                  </a:lnTo>
                  <a:lnTo>
                    <a:pt x="713231" y="113537"/>
                  </a:lnTo>
                  <a:lnTo>
                    <a:pt x="470916" y="113537"/>
                  </a:lnTo>
                  <a:lnTo>
                    <a:pt x="470916" y="3886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5562" y="3027425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2" y="0"/>
                  </a:lnTo>
                  <a:lnTo>
                    <a:pt x="153924" y="76962"/>
                  </a:lnTo>
                  <a:lnTo>
                    <a:pt x="115443" y="76962"/>
                  </a:lnTo>
                  <a:lnTo>
                    <a:pt x="115443" y="1703832"/>
                  </a:lnTo>
                  <a:lnTo>
                    <a:pt x="38481" y="1703832"/>
                  </a:lnTo>
                  <a:lnTo>
                    <a:pt x="38481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35846"/>
            <a:ext cx="6604634" cy="48647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variety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reasons:</a:t>
            </a:r>
            <a:endParaRPr sz="2000">
              <a:latin typeface="Calibri"/>
              <a:cs typeface="Calibri"/>
            </a:endParaRPr>
          </a:p>
          <a:p>
            <a:pPr marL="862330" lvl="1" indent="-392430" algn="just">
              <a:lnSpc>
                <a:spcPct val="100000"/>
              </a:lnSpc>
              <a:spcBef>
                <a:spcPts val="360"/>
              </a:spcBef>
              <a:buSzPct val="88235"/>
              <a:buFont typeface="Wingdings"/>
              <a:buChar char=""/>
              <a:tabLst>
                <a:tab pos="862330" algn="l"/>
              </a:tabLst>
            </a:pPr>
            <a:r>
              <a:rPr sz="1700" b="1" spc="-20" dirty="0">
                <a:solidFill>
                  <a:srgbClr val="404040"/>
                </a:solidFill>
                <a:latin typeface="Calibri"/>
                <a:cs typeface="Calibri"/>
              </a:rPr>
              <a:t>PERSONALISATION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remember</a:t>
            </a:r>
            <a:r>
              <a:rPr sz="1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your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preferences</a:t>
            </a:r>
            <a:r>
              <a:rPr sz="17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site:</a:t>
            </a:r>
            <a:endParaRPr sz="1700">
              <a:latin typeface="Calibri"/>
              <a:cs typeface="Calibri"/>
            </a:endParaRPr>
          </a:p>
          <a:p>
            <a:pPr marL="1257935" marR="134620" lvl="2" indent="-331470" algn="just">
              <a:lnSpc>
                <a:spcPts val="1989"/>
              </a:lnSpc>
              <a:spcBef>
                <a:spcPts val="484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1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read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oldest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newest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comments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first; 	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video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player.</a:t>
            </a:r>
            <a:endParaRPr sz="1700">
              <a:latin typeface="Calibri"/>
              <a:cs typeface="Calibri"/>
            </a:endParaRPr>
          </a:p>
          <a:p>
            <a:pPr marL="862965" lvl="1" indent="-393065" algn="just">
              <a:lnSpc>
                <a:spcPct val="100000"/>
              </a:lnSpc>
              <a:spcBef>
                <a:spcPts val="315"/>
              </a:spcBef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TRACKING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understand</a:t>
            </a:r>
            <a:r>
              <a:rPr sz="17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how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using</a:t>
            </a:r>
            <a:r>
              <a:rPr sz="17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site:</a:t>
            </a:r>
            <a:endParaRPr sz="1700">
              <a:latin typeface="Calibri"/>
              <a:cs typeface="Calibri"/>
            </a:endParaRPr>
          </a:p>
          <a:p>
            <a:pPr marL="1257935" marR="5080" lvl="2" indent="-331470" algn="just">
              <a:lnSpc>
                <a:spcPct val="98000"/>
              </a:lnSpc>
              <a:spcBef>
                <a:spcPts val="415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tell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popular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news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story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is;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to 	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responded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site.</a:t>
            </a:r>
            <a:endParaRPr sz="1700">
              <a:latin typeface="Calibri"/>
              <a:cs typeface="Calibri"/>
            </a:endParaRPr>
          </a:p>
          <a:p>
            <a:pPr marL="862965" marR="198120" lvl="1" indent="-393700">
              <a:lnSpc>
                <a:spcPts val="1989"/>
              </a:lnSpc>
              <a:spcBef>
                <a:spcPts val="480"/>
              </a:spcBef>
              <a:buSzPct val="88235"/>
              <a:buFont typeface="Wingdings"/>
              <a:buChar char=""/>
              <a:tabLst>
                <a:tab pos="862965" algn="l"/>
              </a:tabLst>
            </a:pP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17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 for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logging</a:t>
            </a:r>
            <a:r>
              <a:rPr sz="17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7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7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service</a:t>
            </a:r>
            <a:r>
              <a:rPr sz="17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you're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logged</a:t>
            </a:r>
            <a:r>
              <a:rPr sz="17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7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C00000"/>
                </a:solidFill>
                <a:latin typeface="Calibri"/>
                <a:cs typeface="Calibri"/>
              </a:rPr>
              <a:t>securely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1259205" marR="274320" lvl="2" indent="-332740">
              <a:lnSpc>
                <a:spcPct val="98000"/>
              </a:lnSpc>
              <a:spcBef>
                <a:spcPts val="355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email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17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gave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signed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endParaRPr sz="1700">
              <a:latin typeface="Calibri"/>
              <a:cs typeface="Calibri"/>
            </a:endParaRPr>
          </a:p>
          <a:p>
            <a:pPr marL="1259205" marR="123825" lvl="2" indent="-332740">
              <a:lnSpc>
                <a:spcPts val="2000"/>
              </a:lnSpc>
              <a:spcBef>
                <a:spcPts val="470"/>
              </a:spcBef>
              <a:buSzPct val="79411"/>
              <a:buFont typeface="Wingdings"/>
              <a:buChar char=""/>
              <a:tabLst>
                <a:tab pos="125920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signed</a:t>
            </a:r>
            <a:r>
              <a:rPr sz="17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7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7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17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C00000"/>
                </a:solidFill>
                <a:latin typeface="Calibri"/>
                <a:cs typeface="Calibri"/>
              </a:rPr>
              <a:t>site</a:t>
            </a:r>
            <a:r>
              <a:rPr sz="17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access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1700">
              <a:latin typeface="Calibri"/>
              <a:cs typeface="Calibri"/>
            </a:endParaRPr>
          </a:p>
          <a:p>
            <a:pPr marL="354965" indent="-342265">
              <a:lnSpc>
                <a:spcPts val="2085"/>
              </a:lnSpc>
              <a:spcBef>
                <a:spcPts val="204"/>
              </a:spcBef>
              <a:buFont typeface="Wingdings"/>
              <a:buChar char=""/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request,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worsen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085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(especially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mobile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connections)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2892" y="1752600"/>
            <a:ext cx="1021014" cy="1066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48" y="2980988"/>
            <a:ext cx="2025324" cy="2894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0" y="3429000"/>
            <a:ext cx="2002536" cy="12359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83" y="5105400"/>
            <a:ext cx="457200" cy="91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UDP</a:t>
            </a:r>
            <a:r>
              <a:rPr spc="-50" dirty="0"/>
              <a:t> </a:t>
            </a:r>
            <a:r>
              <a:rPr dirty="0"/>
              <a:t>vs</a:t>
            </a:r>
            <a:r>
              <a:rPr spc="-55" dirty="0"/>
              <a:t> </a:t>
            </a:r>
            <a:r>
              <a:rPr spc="-25" dirty="0"/>
              <a:t>TCP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77798"/>
            <a:ext cx="8477885" cy="508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200" b="1" spc="-20" dirty="0">
                <a:latin typeface="Arial"/>
                <a:cs typeface="Arial"/>
              </a:rPr>
              <a:t>UDP:</a:t>
            </a:r>
            <a:endParaRPr sz="2200">
              <a:latin typeface="Arial"/>
              <a:cs typeface="Arial"/>
            </a:endParaRPr>
          </a:p>
          <a:p>
            <a:pPr marL="862965" lvl="1" indent="-393065">
              <a:lnSpc>
                <a:spcPts val="2160"/>
              </a:lnSpc>
              <a:spcBef>
                <a:spcPts val="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dirty="0">
                <a:latin typeface="Arial"/>
                <a:cs typeface="Arial"/>
              </a:rPr>
              <a:t>Anything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don't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care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much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862965">
              <a:lnSpc>
                <a:spcPts val="2160"/>
              </a:lnSpc>
            </a:pPr>
            <a:r>
              <a:rPr sz="2000" b="1" spc="-10" dirty="0">
                <a:latin typeface="Arial"/>
                <a:cs typeface="Arial"/>
              </a:rPr>
              <a:t>always</a:t>
            </a:r>
            <a:endParaRPr sz="2000">
              <a:latin typeface="Arial"/>
              <a:cs typeface="Arial"/>
            </a:endParaRPr>
          </a:p>
          <a:p>
            <a:pPr marL="862965" marR="249554" lvl="1" indent="-393700">
              <a:lnSpc>
                <a:spcPct val="8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10" dirty="0">
                <a:latin typeface="Arial"/>
                <a:cs typeface="Arial"/>
              </a:rPr>
              <a:t>Tunnelling/VPN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packets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ok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tunnelled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protocol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takes </a:t>
            </a:r>
            <a:r>
              <a:rPr sz="2000" dirty="0">
                <a:latin typeface="Arial"/>
                <a:cs typeface="Arial"/>
              </a:rPr>
              <a:t>care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it)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Media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streaming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(lost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frames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ok)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Online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games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don't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every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update</a:t>
            </a:r>
            <a:endParaRPr sz="2000">
              <a:latin typeface="Arial"/>
              <a:cs typeface="Arial"/>
            </a:endParaRPr>
          </a:p>
          <a:p>
            <a:pPr marL="862965" marR="5080" lvl="1" indent="-393700">
              <a:lnSpc>
                <a:spcPct val="8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Local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broadcast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mechanisms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(same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running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dirty="0">
                <a:latin typeface="Arial"/>
                <a:cs typeface="Arial"/>
              </a:rPr>
              <a:t>machines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"discovering"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other)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ts val="2395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spc="-10" dirty="0">
                <a:latin typeface="Arial"/>
                <a:cs typeface="Arial"/>
              </a:rPr>
              <a:t>(Speed)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ts val="2635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b="1" spc="-20" dirty="0">
                <a:latin typeface="Arial"/>
                <a:cs typeface="Arial"/>
              </a:rPr>
              <a:t>TCP:</a:t>
            </a:r>
            <a:endParaRPr sz="22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spcBef>
                <a:spcPts val="1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dirty="0">
                <a:latin typeface="Arial"/>
                <a:cs typeface="Arial"/>
              </a:rPr>
              <a:t>Almost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anything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get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transmitted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25" dirty="0"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latin typeface="Arial"/>
                <a:cs typeface="Arial"/>
              </a:rPr>
              <a:t>SSH,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FTP,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telnet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45" dirty="0">
                <a:latin typeface="Arial"/>
                <a:cs typeface="Arial"/>
              </a:rPr>
              <a:t>SMTP,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spc="-30" dirty="0">
                <a:latin typeface="Arial"/>
                <a:cs typeface="Arial"/>
              </a:rPr>
              <a:t>IMAP/POP,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receiving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862965" lvl="1" indent="-393065">
              <a:lnSpc>
                <a:spcPct val="100000"/>
              </a:lnSpc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b="1" spc="-10" dirty="0">
                <a:latin typeface="Arial"/>
                <a:cs typeface="Arial"/>
              </a:rPr>
              <a:t>(Reliability)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41450"/>
            <a:ext cx="6840855" cy="1085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1939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composed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server-side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program/script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(e.g.,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PHP)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1700">
              <a:latin typeface="Calibri"/>
              <a:cs typeface="Calibri"/>
            </a:endParaRPr>
          </a:p>
          <a:p>
            <a:pPr marL="355600">
              <a:lnSpc>
                <a:spcPts val="1939"/>
              </a:lnSpc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“Set-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Cookie”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response</a:t>
            </a:r>
            <a:endParaRPr sz="1700">
              <a:latin typeface="Calibri"/>
              <a:cs typeface="Calibri"/>
            </a:endParaRPr>
          </a:p>
          <a:p>
            <a:pPr marL="355600" marR="5080" indent="-342900">
              <a:lnSpc>
                <a:spcPts val="1839"/>
              </a:lnSpc>
              <a:spcBef>
                <a:spcPts val="815"/>
              </a:spcBef>
              <a:buFont typeface="Wingdings"/>
              <a:buChar char=""/>
              <a:tabLst>
                <a:tab pos="355600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stored</a:t>
            </a:r>
            <a:r>
              <a:rPr sz="17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sz="17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00FF"/>
                </a:solidFill>
                <a:latin typeface="Calibri"/>
                <a:cs typeface="Calibri"/>
              </a:rPr>
              <a:t>browser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cookie is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with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to the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Cookie</a:t>
            </a:r>
            <a:r>
              <a:rPr sz="17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HTTP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header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9963" y="1981200"/>
            <a:ext cx="2208530" cy="3639820"/>
            <a:chOff x="6909963" y="1981200"/>
            <a:chExt cx="2208530" cy="36398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956" y="4288600"/>
              <a:ext cx="1469136" cy="1332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3276" y="1981200"/>
              <a:ext cx="920496" cy="1120139"/>
            </a:xfrm>
            <a:prstGeom prst="rect">
              <a:avLst/>
            </a:prstGeom>
          </p:spPr>
        </p:pic>
        <p:pic>
          <p:nvPicPr>
            <p:cNvPr id="7" name="object 7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40268" y="4565904"/>
              <a:ext cx="379475" cy="385572"/>
            </a:xfrm>
            <a:prstGeom prst="rect">
              <a:avLst/>
            </a:prstGeom>
          </p:spPr>
        </p:pic>
        <p:pic>
          <p:nvPicPr>
            <p:cNvPr id="8" name="object 8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38388" y="4700016"/>
              <a:ext cx="362711" cy="370331"/>
            </a:xfrm>
            <a:prstGeom prst="rect">
              <a:avLst/>
            </a:prstGeom>
          </p:spPr>
        </p:pic>
        <p:pic>
          <p:nvPicPr>
            <p:cNvPr id="9" name="object 9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1416" y="4812792"/>
              <a:ext cx="379475" cy="385572"/>
            </a:xfrm>
            <a:prstGeom prst="rect">
              <a:avLst/>
            </a:prstGeom>
          </p:spPr>
        </p:pic>
        <p:pic>
          <p:nvPicPr>
            <p:cNvPr id="10" name="object 10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8012" y="4948427"/>
              <a:ext cx="364235" cy="368807"/>
            </a:xfrm>
            <a:prstGeom prst="rect">
              <a:avLst/>
            </a:prstGeom>
          </p:spPr>
        </p:pic>
        <p:pic>
          <p:nvPicPr>
            <p:cNvPr id="11" name="object 11">
              <a:hlinkClick r:id="rId9"/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9963" y="4592063"/>
              <a:ext cx="677937" cy="6504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38566" y="2966466"/>
              <a:ext cx="163195" cy="1607820"/>
            </a:xfrm>
            <a:custGeom>
              <a:avLst/>
              <a:gdLst/>
              <a:ahLst/>
              <a:cxnLst/>
              <a:rect l="l" t="t" r="r" b="b"/>
              <a:pathLst>
                <a:path w="163195" h="1607820">
                  <a:moveTo>
                    <a:pt x="0" y="1526286"/>
                  </a:moveTo>
                  <a:lnTo>
                    <a:pt x="40766" y="1526286"/>
                  </a:lnTo>
                  <a:lnTo>
                    <a:pt x="40766" y="0"/>
                  </a:lnTo>
                  <a:lnTo>
                    <a:pt x="122300" y="0"/>
                  </a:lnTo>
                  <a:lnTo>
                    <a:pt x="122300" y="1526286"/>
                  </a:lnTo>
                  <a:lnTo>
                    <a:pt x="163067" y="1526286"/>
                  </a:lnTo>
                  <a:lnTo>
                    <a:pt x="81533" y="1607820"/>
                  </a:lnTo>
                  <a:lnTo>
                    <a:pt x="0" y="152628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4118" y="2966466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1" y="0"/>
                  </a:lnTo>
                  <a:lnTo>
                    <a:pt x="153924" y="76962"/>
                  </a:lnTo>
                  <a:lnTo>
                    <a:pt x="115442" y="76962"/>
                  </a:lnTo>
                  <a:lnTo>
                    <a:pt x="115442" y="1703832"/>
                  </a:lnTo>
                  <a:lnTo>
                    <a:pt x="38480" y="1703832"/>
                  </a:lnTo>
                  <a:lnTo>
                    <a:pt x="38480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3820" y="4738116"/>
              <a:ext cx="393192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18654" y="4863845"/>
              <a:ext cx="788035" cy="151130"/>
            </a:xfrm>
            <a:custGeom>
              <a:avLst/>
              <a:gdLst/>
              <a:ahLst/>
              <a:cxnLst/>
              <a:rect l="l" t="t" r="r" b="b"/>
              <a:pathLst>
                <a:path w="788034" h="151129">
                  <a:moveTo>
                    <a:pt x="0" y="36956"/>
                  </a:moveTo>
                  <a:lnTo>
                    <a:pt x="243077" y="36956"/>
                  </a:lnTo>
                  <a:lnTo>
                    <a:pt x="243077" y="0"/>
                  </a:lnTo>
                  <a:lnTo>
                    <a:pt x="316992" y="73913"/>
                  </a:lnTo>
                  <a:lnTo>
                    <a:pt x="243077" y="147827"/>
                  </a:lnTo>
                  <a:lnTo>
                    <a:pt x="243077" y="110870"/>
                  </a:lnTo>
                  <a:lnTo>
                    <a:pt x="0" y="110870"/>
                  </a:lnTo>
                  <a:lnTo>
                    <a:pt x="0" y="36956"/>
                  </a:lnTo>
                  <a:close/>
                </a:path>
                <a:path w="788034" h="151129">
                  <a:moveTo>
                    <a:pt x="470916" y="38861"/>
                  </a:moveTo>
                  <a:lnTo>
                    <a:pt x="713231" y="38861"/>
                  </a:lnTo>
                  <a:lnTo>
                    <a:pt x="713231" y="1523"/>
                  </a:lnTo>
                  <a:lnTo>
                    <a:pt x="787907" y="76199"/>
                  </a:lnTo>
                  <a:lnTo>
                    <a:pt x="713231" y="150875"/>
                  </a:lnTo>
                  <a:lnTo>
                    <a:pt x="713231" y="113537"/>
                  </a:lnTo>
                  <a:lnTo>
                    <a:pt x="470916" y="113537"/>
                  </a:lnTo>
                  <a:lnTo>
                    <a:pt x="470916" y="38861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25562" y="3027425"/>
              <a:ext cx="154305" cy="1704339"/>
            </a:xfrm>
            <a:custGeom>
              <a:avLst/>
              <a:gdLst/>
              <a:ahLst/>
              <a:cxnLst/>
              <a:rect l="l" t="t" r="r" b="b"/>
              <a:pathLst>
                <a:path w="154304" h="1704339">
                  <a:moveTo>
                    <a:pt x="0" y="76962"/>
                  </a:moveTo>
                  <a:lnTo>
                    <a:pt x="76962" y="0"/>
                  </a:lnTo>
                  <a:lnTo>
                    <a:pt x="153924" y="76962"/>
                  </a:lnTo>
                  <a:lnTo>
                    <a:pt x="115443" y="76962"/>
                  </a:lnTo>
                  <a:lnTo>
                    <a:pt x="115443" y="1703832"/>
                  </a:lnTo>
                  <a:lnTo>
                    <a:pt x="38481" y="1703832"/>
                  </a:lnTo>
                  <a:lnTo>
                    <a:pt x="38481" y="76962"/>
                  </a:lnTo>
                  <a:lnTo>
                    <a:pt x="0" y="7696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1033" y="2743200"/>
            <a:ext cx="6336966" cy="35874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6096000"/>
            <a:ext cx="9163050" cy="772795"/>
            <a:chOff x="-8762" y="6096000"/>
            <a:chExt cx="9163050" cy="7727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8600" y="1028700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10600" y="0"/>
                </a:moveTo>
                <a:lnTo>
                  <a:pt x="8595752" y="2988"/>
                </a:lnTo>
                <a:lnTo>
                  <a:pt x="8583644" y="11144"/>
                </a:lnTo>
                <a:lnTo>
                  <a:pt x="8575488" y="23252"/>
                </a:lnTo>
                <a:lnTo>
                  <a:pt x="8572500" y="38100"/>
                </a:lnTo>
                <a:lnTo>
                  <a:pt x="8575488" y="52947"/>
                </a:lnTo>
                <a:lnTo>
                  <a:pt x="8583644" y="65055"/>
                </a:lnTo>
                <a:lnTo>
                  <a:pt x="8595752" y="73211"/>
                </a:lnTo>
                <a:lnTo>
                  <a:pt x="8610600" y="76200"/>
                </a:lnTo>
                <a:lnTo>
                  <a:pt x="8625447" y="73211"/>
                </a:lnTo>
                <a:lnTo>
                  <a:pt x="8637555" y="65055"/>
                </a:lnTo>
                <a:lnTo>
                  <a:pt x="8645711" y="52947"/>
                </a:lnTo>
                <a:lnTo>
                  <a:pt x="8647421" y="44450"/>
                </a:lnTo>
                <a:lnTo>
                  <a:pt x="8610600" y="44450"/>
                </a:lnTo>
                <a:lnTo>
                  <a:pt x="8610600" y="31750"/>
                </a:lnTo>
                <a:lnTo>
                  <a:pt x="8647421" y="31750"/>
                </a:lnTo>
                <a:lnTo>
                  <a:pt x="8645711" y="23252"/>
                </a:lnTo>
                <a:lnTo>
                  <a:pt x="8637555" y="11144"/>
                </a:lnTo>
                <a:lnTo>
                  <a:pt x="8625447" y="2988"/>
                </a:lnTo>
                <a:lnTo>
                  <a:pt x="8610600" y="0"/>
                </a:lnTo>
                <a:close/>
              </a:path>
              <a:path w="8648700" h="76200">
                <a:moveTo>
                  <a:pt x="8573778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73778" y="44450"/>
                </a:lnTo>
                <a:lnTo>
                  <a:pt x="8572500" y="38100"/>
                </a:lnTo>
                <a:lnTo>
                  <a:pt x="8573778" y="31750"/>
                </a:lnTo>
                <a:close/>
              </a:path>
              <a:path w="8648700" h="76200">
                <a:moveTo>
                  <a:pt x="8647421" y="31750"/>
                </a:moveTo>
                <a:lnTo>
                  <a:pt x="8610600" y="31750"/>
                </a:lnTo>
                <a:lnTo>
                  <a:pt x="8610600" y="44450"/>
                </a:lnTo>
                <a:lnTo>
                  <a:pt x="8647421" y="44450"/>
                </a:lnTo>
                <a:lnTo>
                  <a:pt x="8648700" y="38100"/>
                </a:lnTo>
                <a:lnTo>
                  <a:pt x="8647421" y="31750"/>
                </a:lnTo>
                <a:close/>
              </a:path>
            </a:pathLst>
          </a:custGeom>
          <a:solidFill>
            <a:srgbClr val="B59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600200"/>
            <a:ext cx="8382000" cy="41910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Session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Permanent</a:t>
            </a:r>
            <a:r>
              <a:rPr spc="-60" dirty="0"/>
              <a:t>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55549"/>
            <a:ext cx="8477885" cy="29806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above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endParaRPr sz="2400">
              <a:latin typeface="Calibri"/>
              <a:cs typeface="Calibri"/>
            </a:endParaRPr>
          </a:p>
          <a:p>
            <a:pPr marL="862965" marR="878205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deleted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shuts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down,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didn't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specify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Expires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Max-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Age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directive.</a:t>
            </a:r>
            <a:endParaRPr sz="2000">
              <a:latin typeface="Calibri"/>
              <a:cs typeface="Calibri"/>
            </a:endParaRPr>
          </a:p>
          <a:p>
            <a:pPr marL="862965" marR="313690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restoring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makes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most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permanent,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closed.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expiring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closes,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permanent</a:t>
            </a:r>
            <a:endParaRPr sz="24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</a:pP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expire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(Expires)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length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(Max-Age).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2914" y="4394168"/>
            <a:ext cx="8308975" cy="2312035"/>
            <a:chOff x="682914" y="4394168"/>
            <a:chExt cx="8308975" cy="2312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914" y="4394168"/>
              <a:ext cx="7991693" cy="17493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482285"/>
            <a:ext cx="7288530" cy="45726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particular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domain:</a:t>
            </a:r>
            <a:endParaRPr sz="2400">
              <a:latin typeface="Calibri"/>
              <a:cs typeface="Calibri"/>
            </a:endParaRPr>
          </a:p>
          <a:p>
            <a:pPr marL="862965" marR="297815" lvl="1" indent="-393700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accessible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(e.g.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www.foo.com)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subdomain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(e.g.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*.foo.com).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expiration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time: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Default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expire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session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Clr>
                <a:srgbClr val="404040"/>
              </a:buClr>
              <a:buFont typeface="Wingdings"/>
              <a:buChar char="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HTTPS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only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SSL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HTTPS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000">
              <a:latin typeface="Calibri"/>
              <a:cs typeface="Calibri"/>
            </a:endParaRPr>
          </a:p>
          <a:p>
            <a:pPr marL="862965" marR="126364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confidential</a:t>
            </a:r>
            <a:r>
              <a:rPr sz="20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sensitive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0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should</a:t>
            </a:r>
            <a:r>
              <a:rPr sz="20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never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stored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transmitted</a:t>
            </a: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HTTP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r>
              <a:rPr sz="20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entire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mechanism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inherently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insecure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doesn't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encrypted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133600"/>
            <a:ext cx="918972" cy="1146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HttpOnly</a:t>
            </a:r>
            <a:r>
              <a:rPr spc="-40" dirty="0"/>
              <a:t> </a:t>
            </a:r>
            <a:r>
              <a:rPr spc="-10"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746389"/>
            <a:ext cx="7353300" cy="32162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(*):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0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endParaRPr sz="2200">
              <a:latin typeface="Calibri"/>
              <a:cs typeface="Calibri"/>
            </a:endParaRPr>
          </a:p>
          <a:p>
            <a:pPr marL="862965" marR="409575" lvl="1" indent="-393700">
              <a:lnSpc>
                <a:spcPct val="100000"/>
              </a:lnSpc>
              <a:spcBef>
                <a:spcPts val="405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additional</a:t>
            </a:r>
            <a:r>
              <a:rPr sz="2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flag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Set-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Cookie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HTTP</a:t>
            </a:r>
            <a:r>
              <a:rPr sz="22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response</a:t>
            </a:r>
            <a:r>
              <a:rPr sz="22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header</a:t>
            </a:r>
            <a:endParaRPr sz="2200">
              <a:latin typeface="Calibri"/>
              <a:cs typeface="Calibri"/>
            </a:endParaRPr>
          </a:p>
          <a:p>
            <a:pPr marL="862965" marR="185420" lvl="1" indent="-393700">
              <a:lnSpc>
                <a:spcPct val="100000"/>
              </a:lnSpc>
              <a:spcBef>
                <a:spcPts val="400"/>
              </a:spcBef>
              <a:buSzPct val="88636"/>
              <a:buFont typeface="Wingdings"/>
              <a:buChar char=""/>
              <a:tabLst>
                <a:tab pos="862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flag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generating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helps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mitigate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script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accessing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protected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cookie.</a:t>
            </a:r>
            <a:endParaRPr sz="2200">
              <a:latin typeface="Calibri"/>
              <a:cs typeface="Calibri"/>
            </a:endParaRPr>
          </a:p>
          <a:p>
            <a:pPr marL="1259205" marR="5080" lvl="2" indent="-332740">
              <a:lnSpc>
                <a:spcPct val="100000"/>
              </a:lnSpc>
              <a:spcBef>
                <a:spcPts val="425"/>
              </a:spcBef>
              <a:buSzPct val="80555"/>
              <a:buFont typeface="Wingdings"/>
              <a:buChar char=""/>
              <a:tabLst>
                <a:tab pos="12592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prevent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cross-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site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scripting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XSS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attacks,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HttpOnly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inaccessible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JavaScript's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3"/>
              </a:rPr>
              <a:t>Document.cookie</a:t>
            </a:r>
            <a:r>
              <a:rPr sz="1800" spc="-4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5413931"/>
            <a:ext cx="8686800" cy="1292225"/>
            <a:chOff x="304800" y="5413931"/>
            <a:chExt cx="8686800" cy="129222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5413931"/>
              <a:ext cx="8199120" cy="639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0" y="6096000"/>
              <a:ext cx="609600" cy="6096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843837" y="2586037"/>
            <a:ext cx="1076325" cy="1305560"/>
            <a:chOff x="7843837" y="2586037"/>
            <a:chExt cx="1076325" cy="13055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8620" y="2708147"/>
              <a:ext cx="860965" cy="10805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48600" y="2590800"/>
              <a:ext cx="1066800" cy="1296035"/>
            </a:xfrm>
            <a:custGeom>
              <a:avLst/>
              <a:gdLst/>
              <a:ahLst/>
              <a:cxnLst/>
              <a:rect l="l" t="t" r="r" b="b"/>
              <a:pathLst>
                <a:path w="1066800" h="1296035">
                  <a:moveTo>
                    <a:pt x="0" y="59436"/>
                  </a:moveTo>
                  <a:lnTo>
                    <a:pt x="1066800" y="1295908"/>
                  </a:lnTo>
                </a:path>
                <a:path w="1066800" h="1296035">
                  <a:moveTo>
                    <a:pt x="53340" y="1295400"/>
                  </a:moveTo>
                  <a:lnTo>
                    <a:pt x="1066800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Cookies</a:t>
            </a:r>
            <a:r>
              <a:rPr spc="-2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different</a:t>
            </a:r>
            <a:r>
              <a:rPr spc="-70" dirty="0"/>
              <a:t> </a:t>
            </a:r>
            <a:r>
              <a:rPr dirty="0"/>
              <a:t>web</a:t>
            </a:r>
            <a:r>
              <a:rPr spc="-55" dirty="0"/>
              <a:t> </a:t>
            </a:r>
            <a:r>
              <a:rPr spc="-10" dirty="0"/>
              <a:t>browsers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5549"/>
            <a:ext cx="8579485" cy="49479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Google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Chrome</a:t>
            </a:r>
            <a:endParaRPr sz="2400">
              <a:latin typeface="Calibri"/>
              <a:cs typeface="Calibri"/>
            </a:endParaRPr>
          </a:p>
          <a:p>
            <a:pPr marL="862965" marR="5080" lvl="1" indent="-393700" algn="just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  <a:tab pos="109029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“Settings”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“+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advanced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settings”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“Privacy”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“Content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settings…”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“Cookies”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(“All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site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data…”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button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viewing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cookies)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Mozilla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Firefox</a:t>
            </a:r>
            <a:endParaRPr sz="2400">
              <a:latin typeface="Calibri"/>
              <a:cs typeface="Calibri"/>
            </a:endParaRPr>
          </a:p>
          <a:p>
            <a:pPr marL="862965" marR="117475" lvl="1" indent="-39370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862965" algn="l"/>
                <a:tab pos="1262380" algn="l"/>
                <a:tab pos="2888615" algn="l"/>
              </a:tabLst>
            </a:pP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445" dirty="0">
                <a:solidFill>
                  <a:srgbClr val="404040"/>
                </a:solidFill>
                <a:latin typeface="Calibri"/>
                <a:cs typeface="Calibri"/>
              </a:rPr>
              <a:t>    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–</a:t>
            </a:r>
            <a:r>
              <a:rPr sz="2000" spc="3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“History”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“remove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individual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cookies”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link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(cookie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viewer)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“Firefox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will”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drop-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down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“Use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custom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settings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history”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(cookie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settings)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Microsoft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Explorer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(MSIE)</a:t>
            </a:r>
            <a:endParaRPr sz="2400">
              <a:latin typeface="Calibri"/>
              <a:cs typeface="Calibri"/>
            </a:endParaRPr>
          </a:p>
          <a:p>
            <a:pPr marL="862965" marR="356870" lvl="1" indent="-393700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  <a:tab pos="194373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Viewer: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–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“Internet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Options”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menu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“General”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“Browsing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history”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“Settings”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“View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files”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files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“cookie”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keyword</a:t>
            </a:r>
            <a:endParaRPr sz="20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  <a:tab pos="2044064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Settings: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	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“Internet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Options”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menu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“Privacy”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tab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“Advanced”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button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“Override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automatic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handling”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checkbox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740407"/>
            <a:ext cx="24841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2644" y="3048000"/>
            <a:ext cx="353568" cy="342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7400" y="3048000"/>
            <a:ext cx="402336" cy="3489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7000" y="3124200"/>
            <a:ext cx="685800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9132" y="4572000"/>
            <a:ext cx="248412" cy="228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6292" y="5562600"/>
            <a:ext cx="248412" cy="228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23017"/>
            <a:ext cx="562498" cy="5171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908" y="3200400"/>
            <a:ext cx="561022" cy="5806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00" y="1600200"/>
            <a:ext cx="582168" cy="5836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Privacy?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32661"/>
            <a:ext cx="7247255" cy="487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973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Contrary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belief,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cookies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contain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software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programs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install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anything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endParaRPr sz="2400">
              <a:latin typeface="Calibri"/>
              <a:cs typeface="Calibri"/>
            </a:endParaRPr>
          </a:p>
          <a:p>
            <a:pPr marL="355600" marR="207645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generally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sz="24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contain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any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information</a:t>
            </a:r>
            <a:r>
              <a:rPr sz="24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person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Personal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Identifiable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Information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PII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509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"unique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identifier”</a:t>
            </a:r>
            <a:endParaRPr sz="2000">
              <a:latin typeface="Calibri"/>
              <a:cs typeface="Calibri"/>
            </a:endParaRPr>
          </a:p>
          <a:p>
            <a:pPr marL="86296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label</a:t>
            </a:r>
            <a:endParaRPr sz="2000">
              <a:latin typeface="Calibri"/>
              <a:cs typeface="Calibri"/>
            </a:endParaRPr>
          </a:p>
          <a:p>
            <a:pPr marL="862965" marR="418465" lvl="1" indent="-393700">
              <a:lnSpc>
                <a:spcPct val="100000"/>
              </a:lnSpc>
              <a:spcBef>
                <a:spcPts val="480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sees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cookie,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seen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endParaRPr sz="2000">
              <a:latin typeface="Calibri"/>
              <a:cs typeface="Calibri"/>
            </a:endParaRPr>
          </a:p>
          <a:p>
            <a:pPr marL="355600" marR="376555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may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violate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user’s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privacy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gives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remote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access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local</a:t>
            </a:r>
            <a:r>
              <a:rPr sz="24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disabled</a:t>
            </a:r>
            <a:r>
              <a:rPr sz="24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browser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438400"/>
            <a:ext cx="1088673" cy="11356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0" y="3962400"/>
            <a:ext cx="1392936" cy="1219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GDPR,</a:t>
            </a:r>
            <a:r>
              <a:rPr spc="-45" dirty="0"/>
              <a:t> </a:t>
            </a:r>
            <a:r>
              <a:rPr dirty="0"/>
              <a:t>Cookie</a:t>
            </a:r>
            <a:r>
              <a:rPr spc="-50" dirty="0"/>
              <a:t> </a:t>
            </a:r>
            <a:r>
              <a:rPr spc="-10" dirty="0"/>
              <a:t>Consent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27758"/>
            <a:ext cx="8461375" cy="430974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55600" marR="394335" indent="-342900">
              <a:lnSpc>
                <a:spcPts val="2600"/>
              </a:lnSpc>
              <a:spcBef>
                <a:spcPts val="215"/>
              </a:spcBef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EU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Protection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Regulation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GDPR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force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Clr>
                <a:srgbClr val="404040"/>
              </a:buClr>
              <a:buFont typeface="Wingdings"/>
              <a:buChar char=""/>
            </a:pP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ts val="2625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GDPR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over-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arching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piece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legislation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dealing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aspects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625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personal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Cookies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mentioned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GDPR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Recital</a:t>
            </a:r>
            <a:r>
              <a:rPr sz="2200" b="1" u="sng" spc="-4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200" b="1" u="sng" spc="-2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30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862965" marR="146685" lvl="1" indent="-393700">
              <a:lnSpc>
                <a:spcPct val="108400"/>
              </a:lnSpc>
              <a:spcBef>
                <a:spcPts val="375"/>
              </a:spcBef>
              <a:buSzPct val="90000"/>
              <a:buFont typeface="Wingdings"/>
              <a:buChar char=""/>
              <a:tabLst>
                <a:tab pos="86296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“Natural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persons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identifiers…such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addresses,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alibri"/>
                <a:cs typeface="Calibri"/>
              </a:rPr>
              <a:t>cookie</a:t>
            </a:r>
            <a:r>
              <a:rPr sz="20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alibri"/>
                <a:cs typeface="Calibri"/>
              </a:rPr>
              <a:t>identifiers</a:t>
            </a:r>
            <a:r>
              <a:rPr sz="2000" i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identifiers….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leave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traces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which,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combined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unique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identifiers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servers,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profiles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persons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them.”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289" y="2082546"/>
            <a:ext cx="45186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End of</a:t>
            </a:r>
            <a:r>
              <a:rPr sz="6000" spc="-20" dirty="0"/>
              <a:t> </a:t>
            </a:r>
            <a:r>
              <a:rPr sz="6000" dirty="0"/>
              <a:t>Week</a:t>
            </a:r>
            <a:r>
              <a:rPr sz="6000" spc="-5" dirty="0"/>
              <a:t> </a:t>
            </a:r>
            <a:r>
              <a:rPr sz="6000" spc="-50" dirty="0"/>
              <a:t>7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1028700"/>
            <a:ext cx="9163050" cy="5840095"/>
            <a:chOff x="-8762" y="1028700"/>
            <a:chExt cx="9163050" cy="5840095"/>
          </a:xfrm>
        </p:grpSpPr>
        <p:sp>
          <p:nvSpPr>
            <p:cNvPr id="3" name="object 3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9144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144000" y="381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5392">
                <a:alpha val="3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477761"/>
              <a:ext cx="9144000" cy="381000"/>
            </a:xfrm>
            <a:custGeom>
              <a:avLst/>
              <a:gdLst/>
              <a:ahLst/>
              <a:cxnLst/>
              <a:rect l="l" t="t" r="r" b="b"/>
              <a:pathLst>
                <a:path w="9144000" h="381000">
                  <a:moveTo>
                    <a:pt x="0" y="381000"/>
                  </a:moveTo>
                  <a:lnTo>
                    <a:pt x="9144000" y="381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0053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028700"/>
              <a:ext cx="8648700" cy="76200"/>
            </a:xfrm>
            <a:custGeom>
              <a:avLst/>
              <a:gdLst/>
              <a:ahLst/>
              <a:cxnLst/>
              <a:rect l="l" t="t" r="r" b="b"/>
              <a:pathLst>
                <a:path w="8648700" h="76200">
                  <a:moveTo>
                    <a:pt x="8610600" y="0"/>
                  </a:moveTo>
                  <a:lnTo>
                    <a:pt x="8595752" y="2988"/>
                  </a:lnTo>
                  <a:lnTo>
                    <a:pt x="8583644" y="11144"/>
                  </a:lnTo>
                  <a:lnTo>
                    <a:pt x="8575488" y="23252"/>
                  </a:lnTo>
                  <a:lnTo>
                    <a:pt x="8572500" y="38100"/>
                  </a:lnTo>
                  <a:lnTo>
                    <a:pt x="8575488" y="52947"/>
                  </a:lnTo>
                  <a:lnTo>
                    <a:pt x="8583644" y="65055"/>
                  </a:lnTo>
                  <a:lnTo>
                    <a:pt x="8595752" y="73211"/>
                  </a:lnTo>
                  <a:lnTo>
                    <a:pt x="8610600" y="76200"/>
                  </a:lnTo>
                  <a:lnTo>
                    <a:pt x="8625447" y="73211"/>
                  </a:lnTo>
                  <a:lnTo>
                    <a:pt x="8637555" y="65055"/>
                  </a:lnTo>
                  <a:lnTo>
                    <a:pt x="8645711" y="52947"/>
                  </a:lnTo>
                  <a:lnTo>
                    <a:pt x="8647421" y="44450"/>
                  </a:lnTo>
                  <a:lnTo>
                    <a:pt x="8610600" y="44450"/>
                  </a:lnTo>
                  <a:lnTo>
                    <a:pt x="8610600" y="31750"/>
                  </a:lnTo>
                  <a:lnTo>
                    <a:pt x="8647421" y="31750"/>
                  </a:lnTo>
                  <a:lnTo>
                    <a:pt x="8645711" y="23252"/>
                  </a:lnTo>
                  <a:lnTo>
                    <a:pt x="8637555" y="11144"/>
                  </a:lnTo>
                  <a:lnTo>
                    <a:pt x="8625447" y="2988"/>
                  </a:lnTo>
                  <a:lnTo>
                    <a:pt x="8610600" y="0"/>
                  </a:lnTo>
                  <a:close/>
                </a:path>
                <a:path w="8648700" h="76200">
                  <a:moveTo>
                    <a:pt x="857377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573778" y="44450"/>
                  </a:lnTo>
                  <a:lnTo>
                    <a:pt x="8572500" y="38100"/>
                  </a:lnTo>
                  <a:lnTo>
                    <a:pt x="8573778" y="31750"/>
                  </a:lnTo>
                  <a:close/>
                </a:path>
                <a:path w="8648700" h="76200">
                  <a:moveTo>
                    <a:pt x="8647421" y="31750"/>
                  </a:moveTo>
                  <a:lnTo>
                    <a:pt x="8610600" y="31750"/>
                  </a:lnTo>
                  <a:lnTo>
                    <a:pt x="8610600" y="44450"/>
                  </a:lnTo>
                  <a:lnTo>
                    <a:pt x="8647421" y="44450"/>
                  </a:lnTo>
                  <a:lnTo>
                    <a:pt x="8648700" y="38100"/>
                  </a:lnTo>
                  <a:lnTo>
                    <a:pt x="8647421" y="31750"/>
                  </a:lnTo>
                  <a:close/>
                </a:path>
              </a:pathLst>
            </a:custGeom>
            <a:solidFill>
              <a:srgbClr val="B59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457200"/>
            <a:ext cx="1524000" cy="4526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Four</a:t>
            </a:r>
            <a:r>
              <a:rPr spc="-40" dirty="0"/>
              <a:t> </a:t>
            </a:r>
            <a:r>
              <a:rPr dirty="0"/>
              <a:t>abstract</a:t>
            </a:r>
            <a:r>
              <a:rPr spc="-35" dirty="0"/>
              <a:t> </a:t>
            </a:r>
            <a:r>
              <a:rPr dirty="0"/>
              <a:t>layers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Internet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230833"/>
            <a:ext cx="3376295" cy="303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144145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6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layer: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HTTP(S)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FTP,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SMTP, </a:t>
            </a:r>
            <a:r>
              <a:rPr sz="2600" dirty="0">
                <a:solidFill>
                  <a:srgbClr val="B59B0C"/>
                </a:solidFill>
                <a:latin typeface="Calibri"/>
                <a:cs typeface="Calibri"/>
              </a:rPr>
              <a:t>DNS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6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Transport</a:t>
            </a:r>
            <a:r>
              <a:rPr sz="2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layer: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TCP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600" spc="-25" dirty="0">
                <a:solidFill>
                  <a:srgbClr val="B59B0C"/>
                </a:solidFill>
                <a:latin typeface="Calibri"/>
                <a:cs typeface="Calibri"/>
              </a:rPr>
              <a:t>UDP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7685" algn="l"/>
              </a:tabLst>
            </a:pPr>
            <a:r>
              <a:rPr sz="26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Internet</a:t>
            </a:r>
            <a:r>
              <a:rPr sz="26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6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layer:</a:t>
            </a:r>
            <a:r>
              <a:rPr sz="26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600" u="sng" spc="-25" dirty="0">
                <a:solidFill>
                  <a:srgbClr val="FF000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IP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27685" algn="l"/>
              </a:tabLst>
            </a:pP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layer: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1356" y="4243577"/>
            <a:ext cx="30607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underlying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networking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below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IP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(Ethernet,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802.11)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01187" y="1051560"/>
            <a:ext cx="4816475" cy="5501640"/>
            <a:chOff x="3801187" y="1051560"/>
            <a:chExt cx="4816475" cy="55016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051560"/>
              <a:ext cx="4648200" cy="55016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05950" y="3059436"/>
              <a:ext cx="4806950" cy="686435"/>
            </a:xfrm>
            <a:custGeom>
              <a:avLst/>
              <a:gdLst/>
              <a:ahLst/>
              <a:cxnLst/>
              <a:rect l="l" t="t" r="r" b="b"/>
              <a:pathLst>
                <a:path w="4806950" h="686435">
                  <a:moveTo>
                    <a:pt x="2920649" y="0"/>
                  </a:moveTo>
                  <a:lnTo>
                    <a:pt x="2863291" y="970"/>
                  </a:lnTo>
                  <a:lnTo>
                    <a:pt x="2807152" y="3241"/>
                  </a:lnTo>
                  <a:lnTo>
                    <a:pt x="2752841" y="6771"/>
                  </a:lnTo>
                  <a:lnTo>
                    <a:pt x="2700967" y="11521"/>
                  </a:lnTo>
                  <a:lnTo>
                    <a:pt x="2652139" y="17451"/>
                  </a:lnTo>
                  <a:lnTo>
                    <a:pt x="2606967" y="24523"/>
                  </a:lnTo>
                  <a:lnTo>
                    <a:pt x="2566059" y="32697"/>
                  </a:lnTo>
                  <a:lnTo>
                    <a:pt x="2499472" y="52190"/>
                  </a:lnTo>
                  <a:lnTo>
                    <a:pt x="2467871" y="46525"/>
                  </a:lnTo>
                  <a:lnTo>
                    <a:pt x="2398906" y="36670"/>
                  </a:lnTo>
                  <a:lnTo>
                    <a:pt x="2306856" y="27505"/>
                  </a:lnTo>
                  <a:lnTo>
                    <a:pt x="2250673" y="23680"/>
                  </a:lnTo>
                  <a:lnTo>
                    <a:pt x="2193660" y="21008"/>
                  </a:lnTo>
                  <a:lnTo>
                    <a:pt x="2136219" y="19464"/>
                  </a:lnTo>
                  <a:lnTo>
                    <a:pt x="2078753" y="19024"/>
                  </a:lnTo>
                  <a:lnTo>
                    <a:pt x="2021666" y="19664"/>
                  </a:lnTo>
                  <a:lnTo>
                    <a:pt x="1965361" y="21361"/>
                  </a:lnTo>
                  <a:lnTo>
                    <a:pt x="1910240" y="24091"/>
                  </a:lnTo>
                  <a:lnTo>
                    <a:pt x="1856707" y="27830"/>
                  </a:lnTo>
                  <a:lnTo>
                    <a:pt x="1805166" y="32555"/>
                  </a:lnTo>
                  <a:lnTo>
                    <a:pt x="1756019" y="38240"/>
                  </a:lnTo>
                  <a:lnTo>
                    <a:pt x="1709669" y="44864"/>
                  </a:lnTo>
                  <a:lnTo>
                    <a:pt x="1666520" y="52401"/>
                  </a:lnTo>
                  <a:lnTo>
                    <a:pt x="1626975" y="60828"/>
                  </a:lnTo>
                  <a:lnTo>
                    <a:pt x="1560307" y="80257"/>
                  </a:lnTo>
                  <a:lnTo>
                    <a:pt x="1511177" y="75122"/>
                  </a:lnTo>
                  <a:lnTo>
                    <a:pt x="1460457" y="70730"/>
                  </a:lnTo>
                  <a:lnTo>
                    <a:pt x="1408373" y="67091"/>
                  </a:lnTo>
                  <a:lnTo>
                    <a:pt x="1355151" y="64214"/>
                  </a:lnTo>
                  <a:lnTo>
                    <a:pt x="1301016" y="62108"/>
                  </a:lnTo>
                  <a:lnTo>
                    <a:pt x="1246194" y="60784"/>
                  </a:lnTo>
                  <a:lnTo>
                    <a:pt x="1190911" y="60249"/>
                  </a:lnTo>
                  <a:lnTo>
                    <a:pt x="1135394" y="60514"/>
                  </a:lnTo>
                  <a:lnTo>
                    <a:pt x="1079866" y="61588"/>
                  </a:lnTo>
                  <a:lnTo>
                    <a:pt x="1004354" y="64356"/>
                  </a:lnTo>
                  <a:lnTo>
                    <a:pt x="932052" y="68508"/>
                  </a:lnTo>
                  <a:lnTo>
                    <a:pt x="863281" y="73963"/>
                  </a:lnTo>
                  <a:lnTo>
                    <a:pt x="798365" y="80638"/>
                  </a:lnTo>
                  <a:lnTo>
                    <a:pt x="737626" y="88450"/>
                  </a:lnTo>
                  <a:lnTo>
                    <a:pt x="681386" y="97316"/>
                  </a:lnTo>
                  <a:lnTo>
                    <a:pt x="629967" y="107154"/>
                  </a:lnTo>
                  <a:lnTo>
                    <a:pt x="583693" y="117881"/>
                  </a:lnTo>
                  <a:lnTo>
                    <a:pt x="542885" y="129414"/>
                  </a:lnTo>
                  <a:lnTo>
                    <a:pt x="478959" y="154572"/>
                  </a:lnTo>
                  <a:lnTo>
                    <a:pt x="440767" y="181964"/>
                  </a:lnTo>
                  <a:lnTo>
                    <a:pt x="430889" y="210931"/>
                  </a:lnTo>
                  <a:lnTo>
                    <a:pt x="437373" y="225799"/>
                  </a:lnTo>
                  <a:lnTo>
                    <a:pt x="433436" y="227958"/>
                  </a:lnTo>
                  <a:lnTo>
                    <a:pt x="368991" y="230112"/>
                  </a:lnTo>
                  <a:lnTo>
                    <a:pt x="307318" y="233901"/>
                  </a:lnTo>
                  <a:lnTo>
                    <a:pt x="249153" y="239235"/>
                  </a:lnTo>
                  <a:lnTo>
                    <a:pt x="195232" y="246021"/>
                  </a:lnTo>
                  <a:lnTo>
                    <a:pt x="146289" y="254169"/>
                  </a:lnTo>
                  <a:lnTo>
                    <a:pt x="103059" y="263588"/>
                  </a:lnTo>
                  <a:lnTo>
                    <a:pt x="66279" y="274186"/>
                  </a:lnTo>
                  <a:lnTo>
                    <a:pt x="29133" y="289586"/>
                  </a:lnTo>
                  <a:lnTo>
                    <a:pt x="0" y="321783"/>
                  </a:lnTo>
                  <a:lnTo>
                    <a:pt x="7040" y="337851"/>
                  </a:lnTo>
                  <a:lnTo>
                    <a:pt x="61905" y="368109"/>
                  </a:lnTo>
                  <a:lnTo>
                    <a:pt x="108757" y="381572"/>
                  </a:lnTo>
                  <a:lnTo>
                    <a:pt x="167909" y="393438"/>
                  </a:lnTo>
                  <a:lnTo>
                    <a:pt x="238872" y="403345"/>
                  </a:lnTo>
                  <a:lnTo>
                    <a:pt x="175535" y="419734"/>
                  </a:lnTo>
                  <a:lnTo>
                    <a:pt x="132415" y="438159"/>
                  </a:lnTo>
                  <a:lnTo>
                    <a:pt x="110678" y="457941"/>
                  </a:lnTo>
                  <a:lnTo>
                    <a:pt x="111491" y="478402"/>
                  </a:lnTo>
                  <a:lnTo>
                    <a:pt x="148147" y="504897"/>
                  </a:lnTo>
                  <a:lnTo>
                    <a:pt x="219727" y="527458"/>
                  </a:lnTo>
                  <a:lnTo>
                    <a:pt x="266532" y="536946"/>
                  </a:lnTo>
                  <a:lnTo>
                    <a:pt x="319569" y="545072"/>
                  </a:lnTo>
                  <a:lnTo>
                    <a:pt x="378005" y="551708"/>
                  </a:lnTo>
                  <a:lnTo>
                    <a:pt x="441007" y="556728"/>
                  </a:lnTo>
                  <a:lnTo>
                    <a:pt x="507743" y="560005"/>
                  </a:lnTo>
                  <a:lnTo>
                    <a:pt x="577379" y="561413"/>
                  </a:lnTo>
                  <a:lnTo>
                    <a:pt x="649082" y="560825"/>
                  </a:lnTo>
                  <a:lnTo>
                    <a:pt x="655051" y="562857"/>
                  </a:lnTo>
                  <a:lnTo>
                    <a:pt x="691636" y="573777"/>
                  </a:lnTo>
                  <a:lnTo>
                    <a:pt x="767287" y="591977"/>
                  </a:lnTo>
                  <a:lnTo>
                    <a:pt x="809129" y="600126"/>
                  </a:lnTo>
                  <a:lnTo>
                    <a:pt x="853384" y="607629"/>
                  </a:lnTo>
                  <a:lnTo>
                    <a:pt x="899852" y="614475"/>
                  </a:lnTo>
                  <a:lnTo>
                    <a:pt x="948335" y="620655"/>
                  </a:lnTo>
                  <a:lnTo>
                    <a:pt x="998632" y="626159"/>
                  </a:lnTo>
                  <a:lnTo>
                    <a:pt x="1050544" y="630978"/>
                  </a:lnTo>
                  <a:lnTo>
                    <a:pt x="1103873" y="635101"/>
                  </a:lnTo>
                  <a:lnTo>
                    <a:pt x="1158419" y="638520"/>
                  </a:lnTo>
                  <a:lnTo>
                    <a:pt x="1213983" y="641224"/>
                  </a:lnTo>
                  <a:lnTo>
                    <a:pt x="1270365" y="643203"/>
                  </a:lnTo>
                  <a:lnTo>
                    <a:pt x="1327367" y="644449"/>
                  </a:lnTo>
                  <a:lnTo>
                    <a:pt x="1384790" y="644950"/>
                  </a:lnTo>
                  <a:lnTo>
                    <a:pt x="1442433" y="644699"/>
                  </a:lnTo>
                  <a:lnTo>
                    <a:pt x="1500098" y="643684"/>
                  </a:lnTo>
                  <a:lnTo>
                    <a:pt x="1557585" y="641896"/>
                  </a:lnTo>
                  <a:lnTo>
                    <a:pt x="1614696" y="639325"/>
                  </a:lnTo>
                  <a:lnTo>
                    <a:pt x="1671231" y="635962"/>
                  </a:lnTo>
                  <a:lnTo>
                    <a:pt x="1726992" y="631797"/>
                  </a:lnTo>
                  <a:lnTo>
                    <a:pt x="1781777" y="626821"/>
                  </a:lnTo>
                  <a:lnTo>
                    <a:pt x="1835389" y="621023"/>
                  </a:lnTo>
                  <a:lnTo>
                    <a:pt x="1873745" y="631238"/>
                  </a:lnTo>
                  <a:lnTo>
                    <a:pt x="1916231" y="640710"/>
                  </a:lnTo>
                  <a:lnTo>
                    <a:pt x="1962559" y="649399"/>
                  </a:lnTo>
                  <a:lnTo>
                    <a:pt x="2012443" y="657266"/>
                  </a:lnTo>
                  <a:lnTo>
                    <a:pt x="2065595" y="664269"/>
                  </a:lnTo>
                  <a:lnTo>
                    <a:pt x="2121729" y="670368"/>
                  </a:lnTo>
                  <a:lnTo>
                    <a:pt x="2180556" y="675525"/>
                  </a:lnTo>
                  <a:lnTo>
                    <a:pt x="2241789" y="679697"/>
                  </a:lnTo>
                  <a:lnTo>
                    <a:pt x="2304552" y="682853"/>
                  </a:lnTo>
                  <a:lnTo>
                    <a:pt x="2367403" y="684922"/>
                  </a:lnTo>
                  <a:lnTo>
                    <a:pt x="2430061" y="685933"/>
                  </a:lnTo>
                  <a:lnTo>
                    <a:pt x="2492247" y="685916"/>
                  </a:lnTo>
                  <a:lnTo>
                    <a:pt x="2553680" y="684899"/>
                  </a:lnTo>
                  <a:lnTo>
                    <a:pt x="2614078" y="682912"/>
                  </a:lnTo>
                  <a:lnTo>
                    <a:pt x="2673161" y="679985"/>
                  </a:lnTo>
                  <a:lnTo>
                    <a:pt x="2730649" y="676146"/>
                  </a:lnTo>
                  <a:lnTo>
                    <a:pt x="2786259" y="671425"/>
                  </a:lnTo>
                  <a:lnTo>
                    <a:pt x="2839713" y="665852"/>
                  </a:lnTo>
                  <a:lnTo>
                    <a:pt x="2890729" y="659455"/>
                  </a:lnTo>
                  <a:lnTo>
                    <a:pt x="2939026" y="652264"/>
                  </a:lnTo>
                  <a:lnTo>
                    <a:pt x="2984323" y="644309"/>
                  </a:lnTo>
                  <a:lnTo>
                    <a:pt x="3026341" y="635618"/>
                  </a:lnTo>
                  <a:lnTo>
                    <a:pt x="3064797" y="626221"/>
                  </a:lnTo>
                  <a:lnTo>
                    <a:pt x="3129904" y="605427"/>
                  </a:lnTo>
                  <a:lnTo>
                    <a:pt x="3177398" y="582161"/>
                  </a:lnTo>
                  <a:lnTo>
                    <a:pt x="3221410" y="587035"/>
                  </a:lnTo>
                  <a:lnTo>
                    <a:pt x="3267080" y="591200"/>
                  </a:lnTo>
                  <a:lnTo>
                    <a:pt x="3314188" y="594647"/>
                  </a:lnTo>
                  <a:lnTo>
                    <a:pt x="3362512" y="597368"/>
                  </a:lnTo>
                  <a:lnTo>
                    <a:pt x="3411828" y="599354"/>
                  </a:lnTo>
                  <a:lnTo>
                    <a:pt x="3461915" y="600596"/>
                  </a:lnTo>
                  <a:lnTo>
                    <a:pt x="3512551" y="601084"/>
                  </a:lnTo>
                  <a:lnTo>
                    <a:pt x="3587566" y="600351"/>
                  </a:lnTo>
                  <a:lnTo>
                    <a:pt x="3660105" y="597997"/>
                  </a:lnTo>
                  <a:lnTo>
                    <a:pt x="3729682" y="594114"/>
                  </a:lnTo>
                  <a:lnTo>
                    <a:pt x="3795811" y="588796"/>
                  </a:lnTo>
                  <a:lnTo>
                    <a:pt x="3858007" y="582135"/>
                  </a:lnTo>
                  <a:lnTo>
                    <a:pt x="3915784" y="574225"/>
                  </a:lnTo>
                  <a:lnTo>
                    <a:pt x="3968656" y="565159"/>
                  </a:lnTo>
                  <a:lnTo>
                    <a:pt x="4016138" y="555029"/>
                  </a:lnTo>
                  <a:lnTo>
                    <a:pt x="4057744" y="543929"/>
                  </a:lnTo>
                  <a:lnTo>
                    <a:pt x="4121384" y="519191"/>
                  </a:lnTo>
                  <a:lnTo>
                    <a:pt x="4155692" y="491688"/>
                  </a:lnTo>
                  <a:lnTo>
                    <a:pt x="4160632" y="477132"/>
                  </a:lnTo>
                  <a:lnTo>
                    <a:pt x="4215090" y="475222"/>
                  </a:lnTo>
                  <a:lnTo>
                    <a:pt x="4268492" y="472550"/>
                  </a:lnTo>
                  <a:lnTo>
                    <a:pt x="4320639" y="469131"/>
                  </a:lnTo>
                  <a:lnTo>
                    <a:pt x="4371331" y="464981"/>
                  </a:lnTo>
                  <a:lnTo>
                    <a:pt x="4420368" y="460117"/>
                  </a:lnTo>
                  <a:lnTo>
                    <a:pt x="4467550" y="454552"/>
                  </a:lnTo>
                  <a:lnTo>
                    <a:pt x="4512676" y="448303"/>
                  </a:lnTo>
                  <a:lnTo>
                    <a:pt x="4579210" y="437142"/>
                  </a:lnTo>
                  <a:lnTo>
                    <a:pt x="4637444" y="424825"/>
                  </a:lnTo>
                  <a:lnTo>
                    <a:pt x="4687275" y="411506"/>
                  </a:lnTo>
                  <a:lnTo>
                    <a:pt x="4728599" y="397341"/>
                  </a:lnTo>
                  <a:lnTo>
                    <a:pt x="4785310" y="367087"/>
                  </a:lnTo>
                  <a:lnTo>
                    <a:pt x="4806748" y="335297"/>
                  </a:lnTo>
                  <a:lnTo>
                    <a:pt x="4803979" y="319213"/>
                  </a:lnTo>
                  <a:lnTo>
                    <a:pt x="4770947" y="287437"/>
                  </a:lnTo>
                  <a:lnTo>
                    <a:pt x="4700564" y="257214"/>
                  </a:lnTo>
                  <a:lnTo>
                    <a:pt x="4651106" y="243071"/>
                  </a:lnTo>
                  <a:lnTo>
                    <a:pt x="4658889" y="239406"/>
                  </a:lnTo>
                  <a:lnTo>
                    <a:pt x="4694189" y="212577"/>
                  </a:lnTo>
                  <a:lnTo>
                    <a:pt x="4699244" y="197280"/>
                  </a:lnTo>
                  <a:lnTo>
                    <a:pt x="4693945" y="182238"/>
                  </a:lnTo>
                  <a:lnTo>
                    <a:pt x="4654268" y="153592"/>
                  </a:lnTo>
                  <a:lnTo>
                    <a:pt x="4579122" y="127995"/>
                  </a:lnTo>
                  <a:lnTo>
                    <a:pt x="4529487" y="116762"/>
                  </a:lnTo>
                  <a:lnTo>
                    <a:pt x="4472473" y="106800"/>
                  </a:lnTo>
                  <a:lnTo>
                    <a:pt x="4408574" y="98277"/>
                  </a:lnTo>
                  <a:lnTo>
                    <a:pt x="4338286" y="91362"/>
                  </a:lnTo>
                  <a:lnTo>
                    <a:pt x="4262105" y="86226"/>
                  </a:lnTo>
                  <a:lnTo>
                    <a:pt x="4237704" y="68783"/>
                  </a:lnTo>
                  <a:lnTo>
                    <a:pt x="4198526" y="52507"/>
                  </a:lnTo>
                  <a:lnTo>
                    <a:pt x="4145609" y="37756"/>
                  </a:lnTo>
                  <a:lnTo>
                    <a:pt x="4079987" y="24885"/>
                  </a:lnTo>
                  <a:lnTo>
                    <a:pt x="4033065" y="17987"/>
                  </a:lnTo>
                  <a:lnTo>
                    <a:pt x="3983588" y="12222"/>
                  </a:lnTo>
                  <a:lnTo>
                    <a:pt x="3932023" y="7584"/>
                  </a:lnTo>
                  <a:lnTo>
                    <a:pt x="3878833" y="4065"/>
                  </a:lnTo>
                  <a:lnTo>
                    <a:pt x="3824482" y="1658"/>
                  </a:lnTo>
                  <a:lnTo>
                    <a:pt x="3769435" y="355"/>
                  </a:lnTo>
                  <a:lnTo>
                    <a:pt x="3714155" y="148"/>
                  </a:lnTo>
                  <a:lnTo>
                    <a:pt x="3659107" y="1030"/>
                  </a:lnTo>
                  <a:lnTo>
                    <a:pt x="3604755" y="2994"/>
                  </a:lnTo>
                  <a:lnTo>
                    <a:pt x="3551564" y="6032"/>
                  </a:lnTo>
                  <a:lnTo>
                    <a:pt x="3499997" y="10138"/>
                  </a:lnTo>
                  <a:lnTo>
                    <a:pt x="3450518" y="15302"/>
                  </a:lnTo>
                  <a:lnTo>
                    <a:pt x="3403593" y="21518"/>
                  </a:lnTo>
                  <a:lnTo>
                    <a:pt x="3359685" y="28779"/>
                  </a:lnTo>
                  <a:lnTo>
                    <a:pt x="3319257" y="37077"/>
                  </a:lnTo>
                  <a:lnTo>
                    <a:pt x="3283181" y="28901"/>
                  </a:lnTo>
                  <a:lnTo>
                    <a:pt x="3242676" y="21583"/>
                  </a:lnTo>
                  <a:lnTo>
                    <a:pt x="3198171" y="15217"/>
                  </a:lnTo>
                  <a:lnTo>
                    <a:pt x="3150093" y="9899"/>
                  </a:lnTo>
                  <a:lnTo>
                    <a:pt x="3093949" y="5277"/>
                  </a:lnTo>
                  <a:lnTo>
                    <a:pt x="3036587" y="2113"/>
                  </a:lnTo>
                  <a:lnTo>
                    <a:pt x="2978618" y="367"/>
                  </a:lnTo>
                  <a:lnTo>
                    <a:pt x="2920649" y="0"/>
                  </a:lnTo>
                  <a:close/>
                </a:path>
              </a:pathLst>
            </a:custGeom>
            <a:solidFill>
              <a:srgbClr val="FFFF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5950" y="3059436"/>
              <a:ext cx="4806950" cy="686435"/>
            </a:xfrm>
            <a:custGeom>
              <a:avLst/>
              <a:gdLst/>
              <a:ahLst/>
              <a:cxnLst/>
              <a:rect l="l" t="t" r="r" b="b"/>
              <a:pathLst>
                <a:path w="4806950" h="686435">
                  <a:moveTo>
                    <a:pt x="437373" y="225799"/>
                  </a:moveTo>
                  <a:lnTo>
                    <a:pt x="430889" y="210931"/>
                  </a:lnTo>
                  <a:lnTo>
                    <a:pt x="432127" y="196292"/>
                  </a:lnTo>
                  <a:lnTo>
                    <a:pt x="440767" y="181964"/>
                  </a:lnTo>
                  <a:lnTo>
                    <a:pt x="478959" y="154572"/>
                  </a:lnTo>
                  <a:lnTo>
                    <a:pt x="542885" y="129414"/>
                  </a:lnTo>
                  <a:lnTo>
                    <a:pt x="583693" y="117881"/>
                  </a:lnTo>
                  <a:lnTo>
                    <a:pt x="629967" y="107154"/>
                  </a:lnTo>
                  <a:lnTo>
                    <a:pt x="681386" y="97316"/>
                  </a:lnTo>
                  <a:lnTo>
                    <a:pt x="737626" y="88450"/>
                  </a:lnTo>
                  <a:lnTo>
                    <a:pt x="798365" y="80638"/>
                  </a:lnTo>
                  <a:lnTo>
                    <a:pt x="863281" y="73963"/>
                  </a:lnTo>
                  <a:lnTo>
                    <a:pt x="932052" y="68508"/>
                  </a:lnTo>
                  <a:lnTo>
                    <a:pt x="1004354" y="64356"/>
                  </a:lnTo>
                  <a:lnTo>
                    <a:pt x="1079866" y="61588"/>
                  </a:lnTo>
                  <a:lnTo>
                    <a:pt x="1135394" y="60514"/>
                  </a:lnTo>
                  <a:lnTo>
                    <a:pt x="1190911" y="60249"/>
                  </a:lnTo>
                  <a:lnTo>
                    <a:pt x="1246194" y="60784"/>
                  </a:lnTo>
                  <a:lnTo>
                    <a:pt x="1301016" y="62108"/>
                  </a:lnTo>
                  <a:lnTo>
                    <a:pt x="1355151" y="64214"/>
                  </a:lnTo>
                  <a:lnTo>
                    <a:pt x="1408373" y="67091"/>
                  </a:lnTo>
                  <a:lnTo>
                    <a:pt x="1460457" y="70730"/>
                  </a:lnTo>
                  <a:lnTo>
                    <a:pt x="1511177" y="75122"/>
                  </a:lnTo>
                  <a:lnTo>
                    <a:pt x="1560307" y="80257"/>
                  </a:lnTo>
                  <a:lnTo>
                    <a:pt x="1591436" y="70121"/>
                  </a:lnTo>
                  <a:lnTo>
                    <a:pt x="1666520" y="52401"/>
                  </a:lnTo>
                  <a:lnTo>
                    <a:pt x="1709669" y="44864"/>
                  </a:lnTo>
                  <a:lnTo>
                    <a:pt x="1756019" y="38240"/>
                  </a:lnTo>
                  <a:lnTo>
                    <a:pt x="1805166" y="32555"/>
                  </a:lnTo>
                  <a:lnTo>
                    <a:pt x="1856707" y="27830"/>
                  </a:lnTo>
                  <a:lnTo>
                    <a:pt x="1910240" y="24091"/>
                  </a:lnTo>
                  <a:lnTo>
                    <a:pt x="1965361" y="21361"/>
                  </a:lnTo>
                  <a:lnTo>
                    <a:pt x="2021666" y="19664"/>
                  </a:lnTo>
                  <a:lnTo>
                    <a:pt x="2078753" y="19024"/>
                  </a:lnTo>
                  <a:lnTo>
                    <a:pt x="2136219" y="19464"/>
                  </a:lnTo>
                  <a:lnTo>
                    <a:pt x="2193660" y="21008"/>
                  </a:lnTo>
                  <a:lnTo>
                    <a:pt x="2250673" y="23680"/>
                  </a:lnTo>
                  <a:lnTo>
                    <a:pt x="2306856" y="27505"/>
                  </a:lnTo>
                  <a:lnTo>
                    <a:pt x="2361804" y="32505"/>
                  </a:lnTo>
                  <a:lnTo>
                    <a:pt x="2434306" y="41347"/>
                  </a:lnTo>
                  <a:lnTo>
                    <a:pt x="2499472" y="52190"/>
                  </a:lnTo>
                  <a:lnTo>
                    <a:pt x="2530024" y="41932"/>
                  </a:lnTo>
                  <a:lnTo>
                    <a:pt x="2606967" y="24523"/>
                  </a:lnTo>
                  <a:lnTo>
                    <a:pt x="2652139" y="17451"/>
                  </a:lnTo>
                  <a:lnTo>
                    <a:pt x="2700967" y="11521"/>
                  </a:lnTo>
                  <a:lnTo>
                    <a:pt x="2752841" y="6771"/>
                  </a:lnTo>
                  <a:lnTo>
                    <a:pt x="2807152" y="3241"/>
                  </a:lnTo>
                  <a:lnTo>
                    <a:pt x="2863291" y="970"/>
                  </a:lnTo>
                  <a:lnTo>
                    <a:pt x="2920649" y="0"/>
                  </a:lnTo>
                  <a:lnTo>
                    <a:pt x="2978618" y="367"/>
                  </a:lnTo>
                  <a:lnTo>
                    <a:pt x="3036587" y="2113"/>
                  </a:lnTo>
                  <a:lnTo>
                    <a:pt x="3093949" y="5277"/>
                  </a:lnTo>
                  <a:lnTo>
                    <a:pt x="3150093" y="9899"/>
                  </a:lnTo>
                  <a:lnTo>
                    <a:pt x="3198171" y="15217"/>
                  </a:lnTo>
                  <a:lnTo>
                    <a:pt x="3242676" y="21583"/>
                  </a:lnTo>
                  <a:lnTo>
                    <a:pt x="3283181" y="28901"/>
                  </a:lnTo>
                  <a:lnTo>
                    <a:pt x="3319257" y="37077"/>
                  </a:lnTo>
                  <a:lnTo>
                    <a:pt x="3359685" y="28779"/>
                  </a:lnTo>
                  <a:lnTo>
                    <a:pt x="3403593" y="21518"/>
                  </a:lnTo>
                  <a:lnTo>
                    <a:pt x="3450518" y="15302"/>
                  </a:lnTo>
                  <a:lnTo>
                    <a:pt x="3499997" y="10138"/>
                  </a:lnTo>
                  <a:lnTo>
                    <a:pt x="3551564" y="6032"/>
                  </a:lnTo>
                  <a:lnTo>
                    <a:pt x="3604755" y="2994"/>
                  </a:lnTo>
                  <a:lnTo>
                    <a:pt x="3659107" y="1030"/>
                  </a:lnTo>
                  <a:lnTo>
                    <a:pt x="3714155" y="148"/>
                  </a:lnTo>
                  <a:lnTo>
                    <a:pt x="3769435" y="355"/>
                  </a:lnTo>
                  <a:lnTo>
                    <a:pt x="3824482" y="1658"/>
                  </a:lnTo>
                  <a:lnTo>
                    <a:pt x="3878833" y="4065"/>
                  </a:lnTo>
                  <a:lnTo>
                    <a:pt x="3932023" y="7584"/>
                  </a:lnTo>
                  <a:lnTo>
                    <a:pt x="3983588" y="12222"/>
                  </a:lnTo>
                  <a:lnTo>
                    <a:pt x="4033065" y="17987"/>
                  </a:lnTo>
                  <a:lnTo>
                    <a:pt x="4079987" y="24885"/>
                  </a:lnTo>
                  <a:lnTo>
                    <a:pt x="4145609" y="37756"/>
                  </a:lnTo>
                  <a:lnTo>
                    <a:pt x="4198526" y="52507"/>
                  </a:lnTo>
                  <a:lnTo>
                    <a:pt x="4237704" y="68783"/>
                  </a:lnTo>
                  <a:lnTo>
                    <a:pt x="4262105" y="86226"/>
                  </a:lnTo>
                  <a:lnTo>
                    <a:pt x="4338286" y="91362"/>
                  </a:lnTo>
                  <a:lnTo>
                    <a:pt x="4408574" y="98277"/>
                  </a:lnTo>
                  <a:lnTo>
                    <a:pt x="4472473" y="106800"/>
                  </a:lnTo>
                  <a:lnTo>
                    <a:pt x="4529487" y="116762"/>
                  </a:lnTo>
                  <a:lnTo>
                    <a:pt x="4579122" y="127995"/>
                  </a:lnTo>
                  <a:lnTo>
                    <a:pt x="4620880" y="140328"/>
                  </a:lnTo>
                  <a:lnTo>
                    <a:pt x="4678788" y="167619"/>
                  </a:lnTo>
                  <a:lnTo>
                    <a:pt x="4699244" y="197280"/>
                  </a:lnTo>
                  <a:lnTo>
                    <a:pt x="4694189" y="212577"/>
                  </a:lnTo>
                  <a:lnTo>
                    <a:pt x="4658889" y="239406"/>
                  </a:lnTo>
                  <a:lnTo>
                    <a:pt x="4651106" y="243071"/>
                  </a:lnTo>
                  <a:lnTo>
                    <a:pt x="4700564" y="257214"/>
                  </a:lnTo>
                  <a:lnTo>
                    <a:pt x="4740477" y="272054"/>
                  </a:lnTo>
                  <a:lnTo>
                    <a:pt x="4792080" y="303208"/>
                  </a:lnTo>
                  <a:lnTo>
                    <a:pt x="4806748" y="335297"/>
                  </a:lnTo>
                  <a:lnTo>
                    <a:pt x="4800490" y="351307"/>
                  </a:lnTo>
                  <a:lnTo>
                    <a:pt x="4761312" y="382483"/>
                  </a:lnTo>
                  <a:lnTo>
                    <a:pt x="4687275" y="411506"/>
                  </a:lnTo>
                  <a:lnTo>
                    <a:pt x="4637444" y="424825"/>
                  </a:lnTo>
                  <a:lnTo>
                    <a:pt x="4579210" y="437142"/>
                  </a:lnTo>
                  <a:lnTo>
                    <a:pt x="4512676" y="448303"/>
                  </a:lnTo>
                  <a:lnTo>
                    <a:pt x="4467550" y="454552"/>
                  </a:lnTo>
                  <a:lnTo>
                    <a:pt x="4420368" y="460117"/>
                  </a:lnTo>
                  <a:lnTo>
                    <a:pt x="4371331" y="464981"/>
                  </a:lnTo>
                  <a:lnTo>
                    <a:pt x="4320639" y="469131"/>
                  </a:lnTo>
                  <a:lnTo>
                    <a:pt x="4268492" y="472550"/>
                  </a:lnTo>
                  <a:lnTo>
                    <a:pt x="4215090" y="475222"/>
                  </a:lnTo>
                  <a:lnTo>
                    <a:pt x="4160632" y="477132"/>
                  </a:lnTo>
                  <a:lnTo>
                    <a:pt x="4155692" y="491688"/>
                  </a:lnTo>
                  <a:lnTo>
                    <a:pt x="4121384" y="519191"/>
                  </a:lnTo>
                  <a:lnTo>
                    <a:pt x="4057744" y="543929"/>
                  </a:lnTo>
                  <a:lnTo>
                    <a:pt x="4016138" y="555029"/>
                  </a:lnTo>
                  <a:lnTo>
                    <a:pt x="3968656" y="565159"/>
                  </a:lnTo>
                  <a:lnTo>
                    <a:pt x="3915784" y="574225"/>
                  </a:lnTo>
                  <a:lnTo>
                    <a:pt x="3858007" y="582135"/>
                  </a:lnTo>
                  <a:lnTo>
                    <a:pt x="3795811" y="588796"/>
                  </a:lnTo>
                  <a:lnTo>
                    <a:pt x="3729682" y="594114"/>
                  </a:lnTo>
                  <a:lnTo>
                    <a:pt x="3660105" y="597997"/>
                  </a:lnTo>
                  <a:lnTo>
                    <a:pt x="3587566" y="600351"/>
                  </a:lnTo>
                  <a:lnTo>
                    <a:pt x="3512551" y="601084"/>
                  </a:lnTo>
                  <a:lnTo>
                    <a:pt x="3461915" y="600596"/>
                  </a:lnTo>
                  <a:lnTo>
                    <a:pt x="3411828" y="599354"/>
                  </a:lnTo>
                  <a:lnTo>
                    <a:pt x="3362512" y="597368"/>
                  </a:lnTo>
                  <a:lnTo>
                    <a:pt x="3314188" y="594647"/>
                  </a:lnTo>
                  <a:lnTo>
                    <a:pt x="3267080" y="591200"/>
                  </a:lnTo>
                  <a:lnTo>
                    <a:pt x="3221410" y="587035"/>
                  </a:lnTo>
                  <a:lnTo>
                    <a:pt x="3177398" y="582161"/>
                  </a:lnTo>
                  <a:lnTo>
                    <a:pt x="3155993" y="594088"/>
                  </a:lnTo>
                  <a:lnTo>
                    <a:pt x="3099412" y="616148"/>
                  </a:lnTo>
                  <a:lnTo>
                    <a:pt x="3026341" y="635618"/>
                  </a:lnTo>
                  <a:lnTo>
                    <a:pt x="2984323" y="644309"/>
                  </a:lnTo>
                  <a:lnTo>
                    <a:pt x="2939026" y="652264"/>
                  </a:lnTo>
                  <a:lnTo>
                    <a:pt x="2890729" y="659455"/>
                  </a:lnTo>
                  <a:lnTo>
                    <a:pt x="2839713" y="665852"/>
                  </a:lnTo>
                  <a:lnTo>
                    <a:pt x="2786259" y="671425"/>
                  </a:lnTo>
                  <a:lnTo>
                    <a:pt x="2730649" y="676146"/>
                  </a:lnTo>
                  <a:lnTo>
                    <a:pt x="2673161" y="679985"/>
                  </a:lnTo>
                  <a:lnTo>
                    <a:pt x="2614078" y="682912"/>
                  </a:lnTo>
                  <a:lnTo>
                    <a:pt x="2553680" y="684899"/>
                  </a:lnTo>
                  <a:lnTo>
                    <a:pt x="2492247" y="685916"/>
                  </a:lnTo>
                  <a:lnTo>
                    <a:pt x="2430061" y="685933"/>
                  </a:lnTo>
                  <a:lnTo>
                    <a:pt x="2367403" y="684922"/>
                  </a:lnTo>
                  <a:lnTo>
                    <a:pt x="2304552" y="682853"/>
                  </a:lnTo>
                  <a:lnTo>
                    <a:pt x="2241789" y="679697"/>
                  </a:lnTo>
                  <a:lnTo>
                    <a:pt x="2180556" y="675525"/>
                  </a:lnTo>
                  <a:lnTo>
                    <a:pt x="2121729" y="670368"/>
                  </a:lnTo>
                  <a:lnTo>
                    <a:pt x="2065595" y="664269"/>
                  </a:lnTo>
                  <a:lnTo>
                    <a:pt x="2012443" y="657266"/>
                  </a:lnTo>
                  <a:lnTo>
                    <a:pt x="1962559" y="649399"/>
                  </a:lnTo>
                  <a:lnTo>
                    <a:pt x="1916231" y="640710"/>
                  </a:lnTo>
                  <a:lnTo>
                    <a:pt x="1873745" y="631238"/>
                  </a:lnTo>
                  <a:lnTo>
                    <a:pt x="1835389" y="621023"/>
                  </a:lnTo>
                  <a:lnTo>
                    <a:pt x="1781777" y="626821"/>
                  </a:lnTo>
                  <a:lnTo>
                    <a:pt x="1726992" y="631797"/>
                  </a:lnTo>
                  <a:lnTo>
                    <a:pt x="1671231" y="635962"/>
                  </a:lnTo>
                  <a:lnTo>
                    <a:pt x="1614696" y="639325"/>
                  </a:lnTo>
                  <a:lnTo>
                    <a:pt x="1557585" y="641896"/>
                  </a:lnTo>
                  <a:lnTo>
                    <a:pt x="1500098" y="643684"/>
                  </a:lnTo>
                  <a:lnTo>
                    <a:pt x="1442433" y="644699"/>
                  </a:lnTo>
                  <a:lnTo>
                    <a:pt x="1384790" y="644950"/>
                  </a:lnTo>
                  <a:lnTo>
                    <a:pt x="1327367" y="644449"/>
                  </a:lnTo>
                  <a:lnTo>
                    <a:pt x="1270365" y="643203"/>
                  </a:lnTo>
                  <a:lnTo>
                    <a:pt x="1213983" y="641224"/>
                  </a:lnTo>
                  <a:lnTo>
                    <a:pt x="1158419" y="638520"/>
                  </a:lnTo>
                  <a:lnTo>
                    <a:pt x="1103873" y="635101"/>
                  </a:lnTo>
                  <a:lnTo>
                    <a:pt x="1050544" y="630978"/>
                  </a:lnTo>
                  <a:lnTo>
                    <a:pt x="998632" y="626159"/>
                  </a:lnTo>
                  <a:lnTo>
                    <a:pt x="948335" y="620655"/>
                  </a:lnTo>
                  <a:lnTo>
                    <a:pt x="899852" y="614475"/>
                  </a:lnTo>
                  <a:lnTo>
                    <a:pt x="853384" y="607629"/>
                  </a:lnTo>
                  <a:lnTo>
                    <a:pt x="809129" y="600126"/>
                  </a:lnTo>
                  <a:lnTo>
                    <a:pt x="767287" y="591977"/>
                  </a:lnTo>
                  <a:lnTo>
                    <a:pt x="728056" y="583191"/>
                  </a:lnTo>
                  <a:lnTo>
                    <a:pt x="658226" y="563746"/>
                  </a:lnTo>
                  <a:lnTo>
                    <a:pt x="655051" y="562857"/>
                  </a:lnTo>
                  <a:lnTo>
                    <a:pt x="652130" y="561841"/>
                  </a:lnTo>
                  <a:lnTo>
                    <a:pt x="649082" y="560825"/>
                  </a:lnTo>
                  <a:lnTo>
                    <a:pt x="577379" y="561413"/>
                  </a:lnTo>
                  <a:lnTo>
                    <a:pt x="507743" y="560005"/>
                  </a:lnTo>
                  <a:lnTo>
                    <a:pt x="441007" y="556728"/>
                  </a:lnTo>
                  <a:lnTo>
                    <a:pt x="378005" y="551708"/>
                  </a:lnTo>
                  <a:lnTo>
                    <a:pt x="319569" y="545072"/>
                  </a:lnTo>
                  <a:lnTo>
                    <a:pt x="266532" y="536946"/>
                  </a:lnTo>
                  <a:lnTo>
                    <a:pt x="219727" y="527458"/>
                  </a:lnTo>
                  <a:lnTo>
                    <a:pt x="179988" y="516732"/>
                  </a:lnTo>
                  <a:lnTo>
                    <a:pt x="125037" y="492078"/>
                  </a:lnTo>
                  <a:lnTo>
                    <a:pt x="110678" y="457941"/>
                  </a:lnTo>
                  <a:lnTo>
                    <a:pt x="132415" y="438159"/>
                  </a:lnTo>
                  <a:lnTo>
                    <a:pt x="175535" y="419734"/>
                  </a:lnTo>
                  <a:lnTo>
                    <a:pt x="238872" y="403345"/>
                  </a:lnTo>
                  <a:lnTo>
                    <a:pt x="167909" y="393438"/>
                  </a:lnTo>
                  <a:lnTo>
                    <a:pt x="108757" y="381572"/>
                  </a:lnTo>
                  <a:lnTo>
                    <a:pt x="61905" y="368109"/>
                  </a:lnTo>
                  <a:lnTo>
                    <a:pt x="7040" y="337851"/>
                  </a:lnTo>
                  <a:lnTo>
                    <a:pt x="0" y="321783"/>
                  </a:lnTo>
                  <a:lnTo>
                    <a:pt x="7202" y="305573"/>
                  </a:lnTo>
                  <a:lnTo>
                    <a:pt x="66279" y="274186"/>
                  </a:lnTo>
                  <a:lnTo>
                    <a:pt x="103059" y="263588"/>
                  </a:lnTo>
                  <a:lnTo>
                    <a:pt x="146289" y="254169"/>
                  </a:lnTo>
                  <a:lnTo>
                    <a:pt x="195232" y="246021"/>
                  </a:lnTo>
                  <a:lnTo>
                    <a:pt x="249153" y="239235"/>
                  </a:lnTo>
                  <a:lnTo>
                    <a:pt x="307318" y="233901"/>
                  </a:lnTo>
                  <a:lnTo>
                    <a:pt x="368991" y="230112"/>
                  </a:lnTo>
                  <a:lnTo>
                    <a:pt x="433436" y="227958"/>
                  </a:lnTo>
                  <a:lnTo>
                    <a:pt x="437373" y="225799"/>
                  </a:lnTo>
                  <a:close/>
                </a:path>
                <a:path w="4806950" h="686435">
                  <a:moveTo>
                    <a:pt x="525511" y="413251"/>
                  </a:moveTo>
                  <a:lnTo>
                    <a:pt x="476478" y="413518"/>
                  </a:lnTo>
                  <a:lnTo>
                    <a:pt x="427797" y="412809"/>
                  </a:lnTo>
                  <a:lnTo>
                    <a:pt x="379842" y="411140"/>
                  </a:lnTo>
                  <a:lnTo>
                    <a:pt x="332989" y="408528"/>
                  </a:lnTo>
                  <a:lnTo>
                    <a:pt x="287610" y="404993"/>
                  </a:lnTo>
                  <a:lnTo>
                    <a:pt x="244079" y="400551"/>
                  </a:lnTo>
                </a:path>
                <a:path w="4806950" h="686435">
                  <a:moveTo>
                    <a:pt x="773923" y="551681"/>
                  </a:moveTo>
                  <a:lnTo>
                    <a:pt x="743959" y="553776"/>
                  </a:lnTo>
                  <a:lnTo>
                    <a:pt x="713376" y="555491"/>
                  </a:lnTo>
                  <a:lnTo>
                    <a:pt x="682269" y="556824"/>
                  </a:lnTo>
                  <a:lnTo>
                    <a:pt x="650733" y="557777"/>
                  </a:lnTo>
                </a:path>
                <a:path w="4806950" h="686435">
                  <a:moveTo>
                    <a:pt x="1835135" y="618229"/>
                  </a:moveTo>
                  <a:lnTo>
                    <a:pt x="1813760" y="611637"/>
                  </a:lnTo>
                  <a:lnTo>
                    <a:pt x="1794241" y="604830"/>
                  </a:lnTo>
                  <a:lnTo>
                    <a:pt x="1776628" y="597834"/>
                  </a:lnTo>
                  <a:lnTo>
                    <a:pt x="1760967" y="590670"/>
                  </a:lnTo>
                </a:path>
                <a:path w="4806950" h="686435">
                  <a:moveTo>
                    <a:pt x="3207497" y="549395"/>
                  </a:moveTo>
                  <a:lnTo>
                    <a:pt x="3203140" y="557084"/>
                  </a:lnTo>
                  <a:lnTo>
                    <a:pt x="3196734" y="564714"/>
                  </a:lnTo>
                  <a:lnTo>
                    <a:pt x="3188281" y="572273"/>
                  </a:lnTo>
                  <a:lnTo>
                    <a:pt x="3177779" y="579748"/>
                  </a:lnTo>
                </a:path>
                <a:path w="4806950" h="686435">
                  <a:moveTo>
                    <a:pt x="3796650" y="362070"/>
                  </a:moveTo>
                  <a:lnTo>
                    <a:pt x="3876215" y="371016"/>
                  </a:lnTo>
                  <a:lnTo>
                    <a:pt x="3947368" y="381896"/>
                  </a:lnTo>
                  <a:lnTo>
                    <a:pt x="4009400" y="394487"/>
                  </a:lnTo>
                  <a:lnTo>
                    <a:pt x="4061604" y="408568"/>
                  </a:lnTo>
                  <a:lnTo>
                    <a:pt x="4103271" y="423917"/>
                  </a:lnTo>
                  <a:lnTo>
                    <a:pt x="4152160" y="457531"/>
                  </a:lnTo>
                  <a:lnTo>
                    <a:pt x="4157965" y="475354"/>
                  </a:lnTo>
                </a:path>
                <a:path w="4806950" h="686435">
                  <a:moveTo>
                    <a:pt x="4648820" y="241420"/>
                  </a:moveTo>
                  <a:lnTo>
                    <a:pt x="4618285" y="253354"/>
                  </a:lnTo>
                  <a:lnTo>
                    <a:pt x="4581034" y="264502"/>
                  </a:lnTo>
                  <a:lnTo>
                    <a:pt x="4537449" y="274746"/>
                  </a:lnTo>
                  <a:lnTo>
                    <a:pt x="4487911" y="283965"/>
                  </a:lnTo>
                </a:path>
                <a:path w="4806950" h="686435">
                  <a:moveTo>
                    <a:pt x="4262740" y="83813"/>
                  </a:moveTo>
                  <a:lnTo>
                    <a:pt x="4268963" y="90417"/>
                  </a:lnTo>
                  <a:lnTo>
                    <a:pt x="4271757" y="97148"/>
                  </a:lnTo>
                  <a:lnTo>
                    <a:pt x="4271249" y="103879"/>
                  </a:lnTo>
                </a:path>
                <a:path w="4806950" h="686435">
                  <a:moveTo>
                    <a:pt x="3235310" y="60445"/>
                  </a:moveTo>
                  <a:lnTo>
                    <a:pt x="3252297" y="53617"/>
                  </a:lnTo>
                  <a:lnTo>
                    <a:pt x="3271759" y="47062"/>
                  </a:lnTo>
                  <a:lnTo>
                    <a:pt x="3293603" y="40817"/>
                  </a:lnTo>
                  <a:lnTo>
                    <a:pt x="3317733" y="34918"/>
                  </a:lnTo>
                </a:path>
                <a:path w="4806950" h="686435">
                  <a:moveTo>
                    <a:pt x="2464420" y="72637"/>
                  </a:moveTo>
                  <a:lnTo>
                    <a:pt x="2471778" y="66952"/>
                  </a:lnTo>
                  <a:lnTo>
                    <a:pt x="2480899" y="61350"/>
                  </a:lnTo>
                  <a:lnTo>
                    <a:pt x="2491781" y="55867"/>
                  </a:lnTo>
                  <a:lnTo>
                    <a:pt x="2504425" y="50539"/>
                  </a:lnTo>
                </a:path>
                <a:path w="4806950" h="686435">
                  <a:moveTo>
                    <a:pt x="1559799" y="80130"/>
                  </a:moveTo>
                  <a:lnTo>
                    <a:pt x="1598382" y="84841"/>
                  </a:lnTo>
                  <a:lnTo>
                    <a:pt x="1635380" y="90004"/>
                  </a:lnTo>
                  <a:lnTo>
                    <a:pt x="1670688" y="95596"/>
                  </a:lnTo>
                  <a:lnTo>
                    <a:pt x="1704198" y="101593"/>
                  </a:lnTo>
                </a:path>
                <a:path w="4806950" h="686435">
                  <a:moveTo>
                    <a:pt x="462646" y="248405"/>
                  </a:moveTo>
                  <a:lnTo>
                    <a:pt x="454645" y="242837"/>
                  </a:lnTo>
                  <a:lnTo>
                    <a:pt x="447787" y="237197"/>
                  </a:lnTo>
                  <a:lnTo>
                    <a:pt x="442072" y="231510"/>
                  </a:lnTo>
                  <a:lnTo>
                    <a:pt x="437500" y="225799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72047" y="3426714"/>
            <a:ext cx="544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IP</a:t>
            </a:r>
            <a:r>
              <a:rPr spc="-2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10" dirty="0"/>
              <a:t>Web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Database</a:t>
            </a:r>
            <a:r>
              <a:rPr spc="-20" dirty="0"/>
              <a:t> </a:t>
            </a:r>
            <a:r>
              <a:rPr spc="-10" dirty="0"/>
              <a:t>Systems</a:t>
            </a:r>
            <a:r>
              <a:rPr spc="-45" dirty="0"/>
              <a:t> </a:t>
            </a:r>
            <a:r>
              <a:rPr spc="-10" dirty="0"/>
              <a:t>(COM1025)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29309"/>
            <a:ext cx="8384540" cy="491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293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communications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packets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routing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8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8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(IP)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862965" lvl="1" indent="-393065">
              <a:lnSpc>
                <a:spcPct val="100000"/>
              </a:lnSpc>
              <a:spcBef>
                <a:spcPts val="61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editions: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IPv4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IPv6.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host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8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862965" marR="611505" lvl="1" indent="-393700">
              <a:lnSpc>
                <a:spcPct val="100000"/>
              </a:lnSpc>
              <a:spcBef>
                <a:spcPts val="605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IPv4: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32-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written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4-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segment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dot-decimal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format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a.b.c.d,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segment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integer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255: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e.g.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172.16.254.1.</a:t>
            </a:r>
            <a:endParaRPr sz="2400">
              <a:latin typeface="Calibri"/>
              <a:cs typeface="Calibri"/>
            </a:endParaRPr>
          </a:p>
          <a:p>
            <a:pPr marL="862965" marR="1260475" lvl="1" indent="-393700">
              <a:lnSpc>
                <a:spcPct val="100000"/>
              </a:lnSpc>
              <a:spcBef>
                <a:spcPts val="580"/>
              </a:spcBef>
              <a:buSzPct val="89583"/>
              <a:buFont typeface="Wingdings"/>
              <a:buChar char=""/>
              <a:tabLst>
                <a:tab pos="8629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IPv6: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128-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bit,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new-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generation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wide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development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still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come,</a:t>
            </a:r>
            <a:endParaRPr sz="2400">
              <a:latin typeface="Calibri"/>
              <a:cs typeface="Calibri"/>
            </a:endParaRPr>
          </a:p>
          <a:p>
            <a:pPr marL="1259205" marR="612140" lvl="2" indent="-332740">
              <a:lnSpc>
                <a:spcPct val="100000"/>
              </a:lnSpc>
              <a:spcBef>
                <a:spcPts val="509"/>
              </a:spcBef>
              <a:buClr>
                <a:srgbClr val="404040"/>
              </a:buClr>
              <a:buSzPct val="80000"/>
              <a:buFont typeface="Wingdings"/>
              <a:buChar char=""/>
              <a:tabLst>
                <a:tab pos="1259205" algn="l"/>
              </a:tabLst>
            </a:pP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https://www.google.com/intl/en/ipv6/statistics.html#tab=per-</a:t>
            </a:r>
            <a:r>
              <a:rPr sz="2000" spc="-10" dirty="0">
                <a:solidFill>
                  <a:srgbClr val="00999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country-ipv6-adoption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5899</Words>
  <Application>Microsoft Macintosh PowerPoint</Application>
  <PresentationFormat>On-screen Show (4:3)</PresentationFormat>
  <Paragraphs>688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Office Theme</vt:lpstr>
      <vt:lpstr>PowerPoint Presentation</vt:lpstr>
      <vt:lpstr>Computer Networking</vt:lpstr>
      <vt:lpstr>From the Internet to the Web</vt:lpstr>
      <vt:lpstr>How does the Internet work?</vt:lpstr>
      <vt:lpstr>Traceroute</vt:lpstr>
      <vt:lpstr>Four abstract layers of the Internet</vt:lpstr>
      <vt:lpstr>UDP vs TCP</vt:lpstr>
      <vt:lpstr>Four abstract layers of the Internet</vt:lpstr>
      <vt:lpstr>IP and IP addresses</vt:lpstr>
      <vt:lpstr>Check your own IP</vt:lpstr>
      <vt:lpstr>From IP addresses to domain names</vt:lpstr>
      <vt:lpstr>From IP addresses to domain names</vt:lpstr>
      <vt:lpstr>From IP addresses to domain names</vt:lpstr>
      <vt:lpstr>PowerPoint Presentation</vt:lpstr>
      <vt:lpstr>CSS = Cascading Style Sheet</vt:lpstr>
      <vt:lpstr>CSS = Cascading Style Sheet</vt:lpstr>
      <vt:lpstr>CSS</vt:lpstr>
      <vt:lpstr>PowerPoint Presentation</vt:lpstr>
      <vt:lpstr>Examples</vt:lpstr>
      <vt:lpstr>Examples</vt:lpstr>
      <vt:lpstr>&lt;div&gt; and &lt;span&gt;</vt:lpstr>
      <vt:lpstr>CSS Selectors: Classes and Ids</vt:lpstr>
      <vt:lpstr>Classes</vt:lpstr>
      <vt:lpstr>Examples</vt:lpstr>
      <vt:lpstr>IDs</vt:lpstr>
      <vt:lpstr>Some CSS properties</vt:lpstr>
      <vt:lpstr>Some CSS properties</vt:lpstr>
      <vt:lpstr>Some CSS properties</vt:lpstr>
      <vt:lpstr>How to add CSS to HTML</vt:lpstr>
      <vt:lpstr>Inline CSS</vt:lpstr>
      <vt:lpstr>Internal CSS</vt:lpstr>
      <vt:lpstr>External CSS</vt:lpstr>
      <vt:lpstr>Precedence of CSS styles</vt:lpstr>
      <vt:lpstr>HTML forms</vt:lpstr>
      <vt:lpstr>Example</vt:lpstr>
      <vt:lpstr>Forms</vt:lpstr>
      <vt:lpstr>Forms’ attributes</vt:lpstr>
      <vt:lpstr>&lt;input&gt;</vt:lpstr>
      <vt:lpstr>Example</vt:lpstr>
      <vt:lpstr>Form: &lt;input&gt; controls</vt:lpstr>
      <vt:lpstr>Forms: two data submission methods</vt:lpstr>
      <vt:lpstr>Forms: a simple example</vt:lpstr>
      <vt:lpstr>&lt;select&gt;</vt:lpstr>
      <vt:lpstr>How to handle submitted data</vt:lpstr>
      <vt:lpstr>HTTP</vt:lpstr>
      <vt:lpstr>HTTP</vt:lpstr>
      <vt:lpstr>Web browser vs. Web (HTTP) server</vt:lpstr>
      <vt:lpstr>From static to dynamic web pages</vt:lpstr>
      <vt:lpstr>Request a dynamic web page</vt:lpstr>
      <vt:lpstr>Sending a client request</vt:lpstr>
      <vt:lpstr>Sending a client request</vt:lpstr>
      <vt:lpstr>Example of a request</vt:lpstr>
      <vt:lpstr>Structure of a server response</vt:lpstr>
      <vt:lpstr>Structure of a server response</vt:lpstr>
      <vt:lpstr>Beyond URL: data transmission</vt:lpstr>
      <vt:lpstr>The GET method</vt:lpstr>
      <vt:lpstr>The POST method</vt:lpstr>
      <vt:lpstr>File extension matters!</vt:lpstr>
      <vt:lpstr>The Web/HTTP is stateless</vt:lpstr>
      <vt:lpstr>The Web/HTTP is stateless</vt:lpstr>
      <vt:lpstr>Making Web/HTTP stateful</vt:lpstr>
      <vt:lpstr>Sessions</vt:lpstr>
      <vt:lpstr>A typical HTTP session (3 phases)</vt:lpstr>
      <vt:lpstr>Response status codes</vt:lpstr>
      <vt:lpstr>Response status codes</vt:lpstr>
      <vt:lpstr>Response status codes</vt:lpstr>
      <vt:lpstr>Cookies</vt:lpstr>
      <vt:lpstr>HTTP Cookies</vt:lpstr>
      <vt:lpstr>HTTP cookies</vt:lpstr>
      <vt:lpstr>Creating cookies</vt:lpstr>
      <vt:lpstr>HTTP cookies</vt:lpstr>
      <vt:lpstr>Session and Permanent cookies</vt:lpstr>
      <vt:lpstr>HTTP cookies</vt:lpstr>
      <vt:lpstr>HttpOnly cookies</vt:lpstr>
      <vt:lpstr>Cookies in different web browsers</vt:lpstr>
      <vt:lpstr>Privacy?</vt:lpstr>
      <vt:lpstr>The GDPR, Cookie Consent</vt:lpstr>
      <vt:lpstr>End of Week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subject>COM1025: Web and Database Systems</dc:subject>
  <dc:creator>Dr Manos Panaousis</dc:creator>
  <cp:lastModifiedBy>Joe Appleton</cp:lastModifiedBy>
  <cp:revision>4</cp:revision>
  <dcterms:created xsi:type="dcterms:W3CDTF">2023-11-01T12:50:21Z</dcterms:created>
  <dcterms:modified xsi:type="dcterms:W3CDTF">2023-11-10T09:13:32Z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2023-11-01T00:00:00Z</vt:filetime>
  </property>
  <property fmtid="{D5CDD505-2E9C-101B-9397-08002B2CF9AE}" pid="5" name="Producer">
    <vt:lpwstr>Microsoft® PowerPoint® for Microsoft 365</vt:lpwstr>
  </property>
</Properties>
</file>