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84" r:id="rId2"/>
    <p:sldId id="407" r:id="rId3"/>
    <p:sldId id="405" r:id="rId4"/>
    <p:sldId id="406" r:id="rId5"/>
    <p:sldId id="387" r:id="rId6"/>
    <p:sldId id="388" r:id="rId7"/>
    <p:sldId id="389" r:id="rId8"/>
    <p:sldId id="390" r:id="rId9"/>
    <p:sldId id="391" r:id="rId10"/>
    <p:sldId id="392" r:id="rId11"/>
    <p:sldId id="404" r:id="rId12"/>
    <p:sldId id="403" r:id="rId13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00FF"/>
    <a:srgbClr val="FFFFCC"/>
    <a:srgbClr val="FFFFFF"/>
    <a:srgbClr val="CCECFF"/>
    <a:srgbClr val="6699FF"/>
    <a:srgbClr val="000099"/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0" autoAdjust="0"/>
    <p:restoredTop sz="95034" autoAdjust="0"/>
  </p:normalViewPr>
  <p:slideViewPr>
    <p:cSldViewPr>
      <p:cViewPr varScale="1">
        <p:scale>
          <a:sx n="95" d="100"/>
          <a:sy n="95" d="100"/>
        </p:scale>
        <p:origin x="624" y="176"/>
      </p:cViewPr>
      <p:guideLst>
        <p:guide orient="horz" pos="2160"/>
        <p:guide orient="horz" pos="4128"/>
        <p:guide orient="horz" pos="1008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64" y="14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45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45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1FF1296-65D2-44C5-99B5-103898F820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34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45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9AB3D14-D45E-42CF-93C8-425E53A1E90A}" type="datetimeFigureOut">
              <a:rPr lang="en-US"/>
              <a:pPr/>
              <a:t>11/21/16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3" tIns="45757" rIns="91513" bIns="45757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2" y="4715631"/>
            <a:ext cx="5438777" cy="4467939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45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D407010-67AE-42B4-8AE3-3C9A75D8CD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30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 fontScale="55000" lnSpcReduction="20000"/>
          </a:bodyPr>
          <a:lstStyle/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action: specifies the URL of a script on a server that will receive and process the data sent, and return any results. </a:t>
            </a:r>
            <a:r>
              <a:rPr lang="en-US" dirty="0" smtClean="0"/>
              <a:t>this will be a script (PHP,ASP, Perl) or a CGI program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dirty="0" smtClean="0">
                <a:solidFill>
                  <a:srgbClr val="C00000"/>
                </a:solidFill>
              </a:rPr>
              <a:t>method=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"post":</a:t>
            </a:r>
            <a:r>
              <a:rPr lang="en-US" dirty="0" smtClean="0"/>
              <a:t> the information is sent to the server as part of the data body and will not be visible in the URL box in the user’s browser</a:t>
            </a:r>
            <a:endParaRPr lang="en-GB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if you are using a mailto action you must use </a:t>
            </a:r>
            <a:r>
              <a:rPr lang="en-GB" sz="3100" dirty="0" smtClean="0"/>
              <a:t>post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GB" sz="3100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 smtClean="0"/>
              <a:t>Get: adds </a:t>
            </a:r>
            <a:r>
              <a:rPr lang="en-GB" sz="3100" dirty="0" err="1" smtClean="0"/>
              <a:t>valur</a:t>
            </a:r>
            <a:r>
              <a:rPr lang="en-GB" sz="3100" dirty="0" smtClean="0"/>
              <a:t> into URL –</a:t>
            </a:r>
            <a:r>
              <a:rPr lang="en-GB" sz="3100" baseline="0" dirty="0" smtClean="0"/>
              <a:t> perfect for searches, as you can bookmark a URL search result</a:t>
            </a:r>
            <a:endParaRPr lang="en-GB" sz="3100" dirty="0"/>
          </a:p>
          <a:p>
            <a:pPr marL="257325" indent="-257325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altLang="zh-CN" sz="3100" dirty="0" smtClean="0">
                <a:cs typeface="Arial" charset="0"/>
              </a:rPr>
              <a:t>          post: URL is never </a:t>
            </a:r>
            <a:r>
              <a:rPr lang="en-GB" altLang="zh-CN" sz="3100" dirty="0" err="1" smtClean="0">
                <a:cs typeface="Arial" charset="0"/>
              </a:rPr>
              <a:t>sen</a:t>
            </a:r>
            <a:r>
              <a:rPr lang="en-GB" altLang="zh-CN" sz="3100" dirty="0" smtClean="0">
                <a:cs typeface="Arial" charset="0"/>
              </a:rPr>
              <a:t> by user …keeps data more secure</a:t>
            </a:r>
            <a:endParaRPr lang="en-GB" altLang="zh-CN" sz="3100" dirty="0">
              <a:cs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815114-10C4-470E-AEC0-D26E34843A37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4388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GB" dirty="0" smtClean="0"/>
              <a:t>Self-closing input … allows to enter info in a number of ways … by assigning type </a:t>
            </a:r>
            <a:r>
              <a:rPr lang="en-GB" dirty="0" err="1" smtClean="0"/>
              <a:t>attri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Name: aids the processing script to identify the field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412A74-9822-4B6F-838D-E1A6DC4E689E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1957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002218-53B2-45C6-A41E-4E7FD279449A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1613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68EDFD-3FF8-44E6-A3CE-69F26C370632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7723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E1AEEF-2D13-4F06-AF69-A6ADA532B2C1}" type="slidenum">
              <a:rPr lang="en-GB" smtClean="0"/>
              <a:pPr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4506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384007-9FBE-468F-A86F-3D7105A5EF20}" type="slidenum">
              <a:rPr lang="en-GB" smtClean="0"/>
              <a:pPr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1843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5A1BE3-65F8-41FB-A37C-97438561E47D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9705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4857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9263" y="13843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7224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Slide1_0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1088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851920" y="6237288"/>
            <a:ext cx="37204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Technology</a:t>
            </a:r>
          </a:p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 Jing LU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Updated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2014-15  Dr Violet Snell / Dr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Kalin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Penev</a:t>
            </a:r>
            <a:endParaRPr lang="en-GB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6414743"/>
            <a:ext cx="428625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909C3EF4-85C5-491C-93D6-6E5E42685039}" type="slidenum">
              <a:rPr lang="en-GB" sz="16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GB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4" Type="http://schemas.openxmlformats.org/officeDocument/2006/relationships/hyperlink" Target="http://www.w3schools.com/tags/tag_input.asp" TargetMode="External"/><Relationship Id="rId5" Type="http://schemas.openxmlformats.org/officeDocument/2006/relationships/hyperlink" Target="http://www.w3schools.com/tags/tag_select.asp" TargetMode="External"/><Relationship Id="rId6" Type="http://schemas.openxmlformats.org/officeDocument/2006/relationships/hyperlink" Target="http://www.w3schools.com/tags/tryit.asp?filename=tryhtml_label" TargetMode="External"/><Relationship Id="rId7" Type="http://schemas.openxmlformats.org/officeDocument/2006/relationships/hyperlink" Target="http://www.w3schools.com/tags/tag_fieldset.asp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.solent.ac.uk/course/modedit.php?update=633906&amp;return=0&amp;sr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co.org.uk/for-organisations/improve-your-practices/data-protection-self-assessment-toolki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395536" y="1196752"/>
            <a:ext cx="8443912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sz="4400" b="1" dirty="0">
                <a:solidFill>
                  <a:srgbClr val="C00000"/>
                </a:solidFill>
                <a:latin typeface="Trebuchet MS" pitchFamily="34" charset="0"/>
              </a:rPr>
              <a:t>Internet Technology</a:t>
            </a:r>
          </a:p>
          <a:p>
            <a:pPr algn="ctr" eaLnBrk="1" hangingPunct="1">
              <a:spcBef>
                <a:spcPts val="1200"/>
              </a:spcBef>
            </a:pPr>
            <a:r>
              <a:rPr lang="en-GB" sz="2800" b="1" dirty="0" smtClean="0">
                <a:solidFill>
                  <a:srgbClr val="7F7F7F"/>
                </a:solidFill>
                <a:latin typeface="Trebuchet MS" pitchFamily="34" charset="0"/>
              </a:rPr>
              <a:t>(Week </a:t>
            </a:r>
            <a:r>
              <a:rPr lang="en-GB" sz="2800" b="1" dirty="0" smtClean="0">
                <a:solidFill>
                  <a:srgbClr val="7F7F7F"/>
                </a:solidFill>
                <a:latin typeface="Trebuchet MS" pitchFamily="34" charset="0"/>
              </a:rPr>
              <a:t>9)</a:t>
            </a: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GB" altLang="zh-CN" sz="4400" b="1" dirty="0" smtClean="0">
                <a:latin typeface="Trebuchet MS" pitchFamily="34" charset="0"/>
              </a:rPr>
              <a:t>Laying Out Forms</a:t>
            </a:r>
            <a:endParaRPr lang="en-GB" altLang="zh-CN" sz="44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</a:rPr>
              <a:t>Multi-line Text</a:t>
            </a:r>
            <a:br>
              <a:rPr lang="en-GB" sz="3600" dirty="0" smtClean="0">
                <a:solidFill>
                  <a:srgbClr val="C00000"/>
                </a:solidFill>
              </a:rPr>
            </a:b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95536" y="3384550"/>
            <a:ext cx="8429625" cy="1844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&lt;h1&gt;Enter your suggestions here: &lt;/h1&gt;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suggestions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"&gt; my suggestions are:&lt;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1341438"/>
            <a:ext cx="3168650" cy="177323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485775"/>
            <a:ext cx="7772400" cy="1071017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5 Validation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9883" y="1700808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Required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449263" y="2306489"/>
            <a:ext cx="649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type="</a:t>
            </a:r>
            <a:r>
              <a:rPr lang="en-US" dirty="0" smtClean="0"/>
              <a:t>text” name</a:t>
            </a:r>
            <a:r>
              <a:rPr lang="en-US" dirty="0"/>
              <a:t>="Name" required&gt;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262" y="3356992"/>
            <a:ext cx="7075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</a:t>
            </a:r>
            <a:r>
              <a:rPr lang="en-US" dirty="0" smtClean="0"/>
              <a:t>=”</a:t>
            </a:r>
            <a:r>
              <a:rPr lang="en-US" dirty="0" err="1" smtClean="0"/>
              <a:t>email”name</a:t>
            </a:r>
            <a:r>
              <a:rPr lang="en-US" dirty="0"/>
              <a:t>="Name" required&gt;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263" y="2874516"/>
            <a:ext cx="504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More precise input types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714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260350"/>
            <a:ext cx="84439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en-GB" sz="44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References</a:t>
            </a:r>
            <a:endParaRPr lang="en-GB" sz="4400" b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95536" y="1117600"/>
            <a:ext cx="8548439" cy="47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Forms </a:t>
            </a:r>
            <a:r>
              <a:rPr lang="en-GB" sz="1800" dirty="0">
                <a:latin typeface="Times New Roman" pitchFamily="18" charset="0"/>
                <a:hlinkClick r:id="rId3"/>
              </a:rPr>
              <a:t>http://www.w3schools.com/html/html_forms.asp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4"/>
              </a:rPr>
              <a:t>http://www.w3schools.com/tags/tag_input.asp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5"/>
              </a:rPr>
              <a:t>http://www.w3schools.com/tags/tag_select.asp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 smtClean="0">
                <a:latin typeface="Times New Roman" pitchFamily="18" charset="0"/>
                <a:hlinkClick r:id="rId6"/>
              </a:rPr>
              <a:t>http://www.w3schools.com/tags/tryit.asp?filename=tryhtml_label</a:t>
            </a:r>
            <a:endParaRPr lang="en-GB" sz="1800" dirty="0" smtClean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7"/>
              </a:rPr>
              <a:t>http://www.w3schools.com/tags/tag_fieldset.asp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sz="1800" dirty="0" smtClean="0">
              <a:latin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500" b="1" u="sng" dirty="0" smtClean="0"/>
              <a:t>Mock TCA is Marked and Live </a:t>
            </a:r>
            <a:endParaRPr lang="en-US" sz="45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Very good work, most are now marked.</a:t>
            </a:r>
          </a:p>
          <a:p>
            <a:r>
              <a:rPr lang="en-US" sz="4800" dirty="0" smtClean="0">
                <a:hlinkClick r:id="rId2"/>
              </a:rPr>
              <a:t>The mock TCA can be found in the Assessment tab on sol </a:t>
            </a:r>
            <a:endParaRPr lang="en-US" sz="4800" dirty="0" smtClean="0"/>
          </a:p>
          <a:p>
            <a:r>
              <a:rPr lang="en-US" sz="4800" dirty="0" smtClean="0"/>
              <a:t>Review the quiz to get your mark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Accessible Forms Are Important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More </a:t>
            </a:r>
            <a:r>
              <a:rPr lang="en-US" sz="3600" dirty="0"/>
              <a:t>people will be able to fill out your </a:t>
            </a:r>
            <a:r>
              <a:rPr lang="en-US" sz="3600" dirty="0" smtClean="0"/>
              <a:t>forms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More customers</a:t>
            </a:r>
          </a:p>
          <a:p>
            <a:r>
              <a:rPr lang="en-US" sz="3600"/>
              <a:t> </a:t>
            </a:r>
            <a:r>
              <a:rPr lang="en-US" sz="3600" smtClean="0"/>
              <a:t>Better </a:t>
            </a:r>
            <a:r>
              <a:rPr lang="en-US" sz="3600"/>
              <a:t>overall user experience</a:t>
            </a:r>
            <a:endParaRPr lang="en-US" sz="3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Checklist - Data protection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 Responding </a:t>
            </a:r>
            <a:r>
              <a:rPr lang="en-US" sz="4000" dirty="0"/>
              <a:t>to access </a:t>
            </a:r>
            <a:r>
              <a:rPr lang="en-US" sz="4000" dirty="0" smtClean="0"/>
              <a:t>requests</a:t>
            </a:r>
          </a:p>
          <a:p>
            <a:r>
              <a:rPr lang="en-US" sz="4000" dirty="0" smtClean="0"/>
              <a:t> Privacy </a:t>
            </a:r>
            <a:r>
              <a:rPr lang="en-US" sz="4000" dirty="0"/>
              <a:t>notices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Responding to access requests</a:t>
            </a:r>
          </a:p>
          <a:p>
            <a:pPr marL="0" indent="0">
              <a:buNone/>
            </a:pPr>
            <a:endParaRPr lang="en-US" sz="4000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 </a:t>
            </a:r>
            <a:r>
              <a:rPr lang="en-US" i="1" dirty="0">
                <a:hlinkClick r:id="rId2"/>
              </a:rPr>
              <a:t>Self assessment Toolkit</a:t>
            </a:r>
            <a:r>
              <a:rPr lang="en-US" dirty="0">
                <a:hlinkClick r:id="rId2"/>
              </a:rPr>
              <a:t> [viewed 15 November 2016]. Available from: https://</a:t>
            </a:r>
            <a:r>
              <a:rPr lang="en-US" dirty="0" err="1">
                <a:hlinkClick r:id="rId2"/>
              </a:rPr>
              <a:t>ico.org.uk</a:t>
            </a:r>
            <a:r>
              <a:rPr lang="en-US" dirty="0">
                <a:hlinkClick r:id="rId2"/>
              </a:rPr>
              <a:t>//for-</a:t>
            </a:r>
            <a:r>
              <a:rPr lang="en-US" dirty="0" err="1">
                <a:hlinkClick r:id="rId2"/>
              </a:rPr>
              <a:t>organisations</a:t>
            </a:r>
            <a:r>
              <a:rPr lang="en-US" dirty="0">
                <a:hlinkClick r:id="rId2"/>
              </a:rPr>
              <a:t>/improve-your-practices/data-protection-toolkit/</a:t>
            </a:r>
            <a:r>
              <a:rPr lang="en-US" dirty="0" err="1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  <a:ea typeface="+mj-ea"/>
              </a:rPr>
              <a:t>The </a:t>
            </a:r>
            <a:r>
              <a:rPr lang="en-GB" sz="3600" i="1" dirty="0">
                <a:solidFill>
                  <a:srgbClr val="C00000"/>
                </a:solidFill>
              </a:rPr>
              <a:t>F</a:t>
            </a:r>
            <a:r>
              <a:rPr lang="en-GB" sz="3600" i="1" dirty="0" smtClean="0">
                <a:solidFill>
                  <a:srgbClr val="C00000"/>
                </a:solidFill>
                <a:ea typeface="+mj-ea"/>
              </a:rPr>
              <a:t>orm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 Element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1146175"/>
            <a:ext cx="8100000" cy="19947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r>
              <a:rPr lang="en-GB" sz="2800" i="1" dirty="0" smtClean="0">
                <a:solidFill>
                  <a:srgbClr val="C00000"/>
                </a:solidFill>
              </a:rPr>
              <a:t>      There are two methods to submit a form </a:t>
            </a:r>
            <a:endParaRPr lang="en-GB" sz="2800" i="1" dirty="0">
              <a:solidFill>
                <a:srgbClr val="C00000"/>
              </a:solidFill>
            </a:endParaRPr>
          </a:p>
          <a:p>
            <a:pPr marL="723900" lvl="1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Tx/>
              <a:buChar char="-"/>
              <a:defRPr/>
            </a:pPr>
            <a:r>
              <a:rPr lang="en-GB" sz="2800" dirty="0" smtClean="0"/>
              <a:t>"</a:t>
            </a:r>
            <a:r>
              <a:rPr lang="en-GB" sz="2800" dirty="0">
                <a:solidFill>
                  <a:srgbClr val="0000FF"/>
                </a:solidFill>
              </a:rPr>
              <a:t>get</a:t>
            </a:r>
            <a:r>
              <a:rPr lang="en-GB" sz="2800" dirty="0"/>
              <a:t>": data is appended to the </a:t>
            </a:r>
            <a:r>
              <a:rPr lang="en-US" sz="2800" dirty="0" smtClean="0"/>
              <a:t>URL</a:t>
            </a:r>
          </a:p>
          <a:p>
            <a:pPr marL="723900" lvl="1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Tx/>
              <a:buChar char="-"/>
              <a:defRPr/>
            </a:pPr>
            <a:r>
              <a:rPr lang="en-GB" sz="2800" dirty="0" smtClean="0"/>
              <a:t>"</a:t>
            </a:r>
            <a:r>
              <a:rPr lang="en-GB" sz="2800" dirty="0" smtClean="0">
                <a:solidFill>
                  <a:srgbClr val="0000FF"/>
                </a:solidFill>
              </a:rPr>
              <a:t>post</a:t>
            </a:r>
            <a:r>
              <a:rPr lang="en-GB" sz="2800" dirty="0"/>
              <a:t>": </a:t>
            </a:r>
            <a:r>
              <a:rPr lang="en-GB" sz="2800" dirty="0" smtClean="0"/>
              <a:t>data is included in body of the form</a:t>
            </a:r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endParaRPr lang="en-GB" sz="2800" dirty="0" smtClean="0"/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r>
              <a:rPr lang="en-GB" sz="2800" i="1" dirty="0">
                <a:solidFill>
                  <a:srgbClr val="C00000"/>
                </a:solidFill>
              </a:rPr>
              <a:t> </a:t>
            </a:r>
            <a:r>
              <a:rPr lang="en-GB" sz="2800" i="1" dirty="0" smtClean="0">
                <a:solidFill>
                  <a:srgbClr val="C00000"/>
                </a:solidFill>
              </a:rPr>
              <a:t>     		Action is where the form posts to </a:t>
            </a:r>
          </a:p>
          <a:p>
            <a:pPr marL="266700" lvl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defRPr/>
            </a:pP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5516" y="4653136"/>
            <a:ext cx="8712968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action="http://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www.google.com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method="post"&gt;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16" y="5732909"/>
            <a:ext cx="8712968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action="http://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www.google.com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method</a:t>
            </a:r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=“get"&gt;</a:t>
            </a:r>
            <a:endParaRPr 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9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  <a:ea typeface="+mj-ea"/>
              </a:rPr>
              <a:t>The </a:t>
            </a:r>
            <a:r>
              <a:rPr lang="en-GB" sz="3600" i="1" dirty="0" smtClean="0">
                <a:solidFill>
                  <a:srgbClr val="C00000"/>
                </a:solidFill>
                <a:ea typeface="+mj-ea"/>
              </a:rPr>
              <a:t>input</a:t>
            </a:r>
            <a:r>
              <a:rPr lang="en-GB" sz="3600" dirty="0" smtClean="0">
                <a:solidFill>
                  <a:srgbClr val="C00000"/>
                </a:solidFill>
                <a:ea typeface="+mj-ea"/>
              </a:rPr>
              <a:t> Element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9512" y="3933056"/>
            <a:ext cx="8805353" cy="213417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66700" indent="-2667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form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action="http://</a:t>
            </a:r>
            <a:r>
              <a:rPr lang="en-GB" dirty="0" err="1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www.google.com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method=“post”&gt; </a:t>
            </a:r>
            <a:endParaRPr lang="en-GB" dirty="0"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&lt;p&gt; 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&lt;input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&lt;/p&gt; </a:t>
            </a: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&lt;p&gt; 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&lt;input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 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&lt;/p&gt; </a:t>
            </a:r>
          </a:p>
          <a:p>
            <a:pPr marL="266700" indent="1588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value</a:t>
            </a: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="Submit</a:t>
            </a:r>
            <a:r>
              <a:rPr lang="en-GB" dirty="0" smtClean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"&gt;</a:t>
            </a:r>
            <a:endParaRPr lang="en-GB" dirty="0">
              <a:latin typeface="Consolas" panose="020B0609020204030204" pitchFamily="49" charset="0"/>
              <a:ea typeface="ＭＳ Ｐゴシック" pitchFamily="34" charset="-128"/>
              <a:cs typeface="Consolas" panose="020B0609020204030204" pitchFamily="49" charset="0"/>
            </a:endParaRPr>
          </a:p>
          <a:p>
            <a:pPr marL="266700" indent="-2667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en-GB" dirty="0"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&lt;/form&gt; 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268760"/>
            <a:ext cx="6788502" cy="206340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59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chemeClr val="tx1"/>
                </a:solidFill>
              </a:rPr>
              <a:t>The </a:t>
            </a:r>
            <a:r>
              <a:rPr lang="en-GB" sz="3600" i="1" dirty="0" smtClean="0">
                <a:solidFill>
                  <a:schemeClr val="tx1"/>
                </a:solidFill>
              </a:rPr>
              <a:t>input</a:t>
            </a:r>
            <a:r>
              <a:rPr lang="en-GB" sz="3600" dirty="0" smtClean="0">
                <a:solidFill>
                  <a:schemeClr val="tx1"/>
                </a:solidFill>
              </a:rPr>
              <a:t> Element:</a:t>
            </a:r>
            <a:r>
              <a:rPr lang="en-GB" sz="3600" dirty="0" smtClean="0">
                <a:solidFill>
                  <a:srgbClr val="C00000"/>
                </a:solidFill>
              </a:rPr>
              <a:t> Check Box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79512" y="2509838"/>
            <a:ext cx="8352928" cy="293538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="Bike" </a:t>
            </a:r>
          </a:p>
          <a:p>
            <a:pPr>
              <a:defRPr/>
            </a:pP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checked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Bike&lt;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="Car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By Car &lt;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="Bus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By Bus &lt;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1400175"/>
            <a:ext cx="1295400" cy="80486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65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chemeClr val="tx1"/>
                </a:solidFill>
              </a:rPr>
              <a:t>The </a:t>
            </a:r>
            <a:r>
              <a:rPr lang="en-GB" sz="3600" i="1" dirty="0" smtClean="0">
                <a:solidFill>
                  <a:schemeClr val="tx1"/>
                </a:solidFill>
              </a:rPr>
              <a:t>input</a:t>
            </a:r>
            <a:r>
              <a:rPr lang="en-GB" sz="3600" dirty="0" smtClean="0">
                <a:solidFill>
                  <a:schemeClr val="tx1"/>
                </a:solidFill>
              </a:rPr>
              <a:t> Element:</a:t>
            </a:r>
            <a:r>
              <a:rPr lang="en-GB" sz="3600" dirty="0" smtClean="0">
                <a:solidFill>
                  <a:srgbClr val="C00000"/>
                </a:solidFill>
              </a:rPr>
              <a:t> Radio Button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644525" y="2276475"/>
            <a:ext cx="7959923" cy="1872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excellent"&gt;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Excellent &lt;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good"&gt;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Good 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bad"&gt;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Bad </a:t>
            </a:r>
          </a:p>
          <a:p>
            <a:pPr>
              <a:defRPr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7544" y="4166875"/>
            <a:ext cx="85010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8288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dirty="0"/>
              <a:t>The buttons in the same group have the same name</a:t>
            </a:r>
          </a:p>
          <a:p>
            <a:pPr marL="268288" indent="-268288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dirty="0"/>
              <a:t>If the user selects </a:t>
            </a:r>
            <a:r>
              <a:rPr lang="en-US" i="1" dirty="0"/>
              <a:t>excellent</a:t>
            </a:r>
            <a:r>
              <a:rPr lang="en-US" dirty="0"/>
              <a:t>, the server side script will receive: rating=</a:t>
            </a:r>
            <a:r>
              <a:rPr lang="en-GB" dirty="0"/>
              <a:t>"</a:t>
            </a:r>
            <a:r>
              <a:rPr lang="en-US" dirty="0"/>
              <a:t>excellent</a:t>
            </a:r>
            <a:r>
              <a:rPr lang="en-GB" dirty="0"/>
              <a:t>"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1196975"/>
            <a:ext cx="1674813" cy="93662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29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rgbClr val="C00000"/>
                </a:solidFill>
              </a:rPr>
              <a:t>Drop Down List</a:t>
            </a:r>
            <a:endParaRPr lang="en-GB" sz="3600" dirty="0" smtClean="0">
              <a:solidFill>
                <a:srgbClr val="C00000"/>
              </a:solidFill>
              <a:ea typeface="+mj-ea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28625" y="1357313"/>
            <a:ext cx="6429375" cy="228771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shipping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Standard&lt;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    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2-day&lt;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 Overnight&lt;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/select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625" y="3789040"/>
            <a:ext cx="85010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US" dirty="0"/>
              <a:t>You can create a list using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&lt;select&gt;…&lt;/select&gt; </a:t>
            </a:r>
            <a:r>
              <a:rPr lang="en-US" dirty="0"/>
              <a:t>tag, giving the items in the list by using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&lt;option&gt; </a:t>
            </a:r>
            <a:r>
              <a:rPr lang="en-US" dirty="0"/>
              <a:t>tag</a:t>
            </a:r>
          </a:p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US" dirty="0"/>
              <a:t>If the user selects "Standard", the server side script will receive: shipping=1</a:t>
            </a:r>
          </a:p>
          <a:p>
            <a:pPr marL="268288" indent="-268288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&lt;option value="1"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"&gt;Standard&lt;/option&gt; </a:t>
            </a:r>
          </a:p>
        </p:txBody>
      </p:sp>
      <p:pic>
        <p:nvPicPr>
          <p:cNvPr id="46083" name="Picture 3" descr="Drop down l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2012950"/>
            <a:ext cx="150018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8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633</Words>
  <Application>Microsoft Macintosh PowerPoint</Application>
  <PresentationFormat>On-screen Show (4:3)</PresentationFormat>
  <Paragraphs>96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Calibri Light</vt:lpstr>
      <vt:lpstr>Consolas</vt:lpstr>
      <vt:lpstr>MS PGothic</vt:lpstr>
      <vt:lpstr>ＭＳ Ｐゴシック</vt:lpstr>
      <vt:lpstr>Times New Roman</vt:lpstr>
      <vt:lpstr>Trebuchet MS</vt:lpstr>
      <vt:lpstr>Wingdings</vt:lpstr>
      <vt:lpstr>宋体</vt:lpstr>
      <vt:lpstr>Arial</vt:lpstr>
      <vt:lpstr>Office Theme</vt:lpstr>
      <vt:lpstr>PowerPoint Presentation</vt:lpstr>
      <vt:lpstr>Mock TCA is Marked and Live </vt:lpstr>
      <vt:lpstr>Accessible Forms Are Important</vt:lpstr>
      <vt:lpstr>Checklist - Data protection assurance</vt:lpstr>
      <vt:lpstr>The Form Element</vt:lpstr>
      <vt:lpstr>The input Element</vt:lpstr>
      <vt:lpstr>The input Element: Check Box</vt:lpstr>
      <vt:lpstr>The input Element: Radio Button</vt:lpstr>
      <vt:lpstr>Drop Down List</vt:lpstr>
      <vt:lpstr>Multi-line Text </vt:lpstr>
      <vt:lpstr>HTML 5 Validation</vt:lpstr>
      <vt:lpstr>PowerPoint Presentation</vt:lpstr>
    </vt:vector>
  </TitlesOfParts>
  <Company>proctor &amp; stevenson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postle</dc:creator>
  <cp:lastModifiedBy>Joe Appleton</cp:lastModifiedBy>
  <cp:revision>280</cp:revision>
  <dcterms:created xsi:type="dcterms:W3CDTF">2005-12-05T10:00:54Z</dcterms:created>
  <dcterms:modified xsi:type="dcterms:W3CDTF">2016-11-21T18:22:38Z</dcterms:modified>
</cp:coreProperties>
</file>