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1"/>
  </p:sldMasterIdLst>
  <p:notesMasterIdLst>
    <p:notesMasterId r:id="rId12"/>
  </p:notesMasterIdLst>
  <p:handoutMasterIdLst>
    <p:handoutMasterId r:id="rId13"/>
  </p:handoutMasterIdLst>
  <p:sldIdLst>
    <p:sldId id="384" r:id="rId2"/>
    <p:sldId id="407" r:id="rId3"/>
    <p:sldId id="405" r:id="rId4"/>
    <p:sldId id="408" r:id="rId5"/>
    <p:sldId id="409" r:id="rId6"/>
    <p:sldId id="406" r:id="rId7"/>
    <p:sldId id="387" r:id="rId8"/>
    <p:sldId id="389" r:id="rId9"/>
    <p:sldId id="390" r:id="rId10"/>
    <p:sldId id="403" r:id="rId11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128">
          <p15:clr>
            <a:srgbClr val="A4A3A4"/>
          </p15:clr>
        </p15:guide>
        <p15:guide id="3" orient="horz" pos="1008">
          <p15:clr>
            <a:srgbClr val="A4A3A4"/>
          </p15:clr>
        </p15:guide>
        <p15:guide id="4" pos="7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00FF"/>
    <a:srgbClr val="FF00FF"/>
    <a:srgbClr val="FFFFCC"/>
    <a:srgbClr val="FFFFFF"/>
    <a:srgbClr val="CCECFF"/>
    <a:srgbClr val="6699FF"/>
    <a:srgbClr val="000099"/>
    <a:srgbClr val="0000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0" autoAdjust="0"/>
    <p:restoredTop sz="95000" autoAdjust="0"/>
  </p:normalViewPr>
  <p:slideViewPr>
    <p:cSldViewPr>
      <p:cViewPr varScale="1">
        <p:scale>
          <a:sx n="91" d="100"/>
          <a:sy n="91" d="100"/>
        </p:scale>
        <p:origin x="744" y="176"/>
      </p:cViewPr>
      <p:guideLst>
        <p:guide orient="horz" pos="2160"/>
        <p:guide orient="horz" pos="4128"/>
        <p:guide orient="horz" pos="1008"/>
        <p:guide pos="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464" y="140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534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GB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745" y="0"/>
            <a:ext cx="294534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GB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9672"/>
            <a:ext cx="2945341" cy="4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745" y="9429672"/>
            <a:ext cx="2945341" cy="4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1FF1296-65D2-44C5-99B5-103898F8206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34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341" cy="496967"/>
          </a:xfrm>
          <a:prstGeom prst="rect">
            <a:avLst/>
          </a:prstGeom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745" y="0"/>
            <a:ext cx="2945341" cy="496967"/>
          </a:xfrm>
          <a:prstGeom prst="rect">
            <a:avLst/>
          </a:prstGeom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69AB3D14-D45E-42CF-93C8-425E53A1E90A}" type="datetimeFigureOut">
              <a:rPr lang="en-US"/>
              <a:pPr/>
              <a:t>11/14/17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13" tIns="45757" rIns="91513" bIns="45757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2" y="4715631"/>
            <a:ext cx="5438777" cy="4467939"/>
          </a:xfrm>
          <a:prstGeom prst="rect">
            <a:avLst/>
          </a:prstGeom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9672"/>
            <a:ext cx="2945341" cy="496966"/>
          </a:xfrm>
          <a:prstGeom prst="rect">
            <a:avLst/>
          </a:prstGeom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745" y="9429672"/>
            <a:ext cx="2945341" cy="496966"/>
          </a:xfrm>
          <a:prstGeom prst="rect">
            <a:avLst/>
          </a:prstGeom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D407010-67AE-42B4-8AE3-3C9A75D8CD9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8307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E001684-6155-3C46-924E-FC5622DF9010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31862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>
            <a:normAutofit fontScale="55000" lnSpcReduction="20000"/>
          </a:bodyPr>
          <a:lstStyle/>
          <a:p>
            <a:pPr marL="1906970" lvl="1" indent="-1465839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r>
              <a:rPr lang="en-GB" sz="3100" dirty="0"/>
              <a:t>action: specifies the URL of a script on a server that will receive and process the data sent, and return any results. </a:t>
            </a:r>
            <a:r>
              <a:rPr lang="en-US" dirty="0" smtClean="0"/>
              <a:t>this will be a script (PHP,ASP, Perl) or a CGI program</a:t>
            </a:r>
          </a:p>
          <a:p>
            <a:pPr marL="1906970" lvl="1" indent="-1465839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r>
              <a:rPr lang="en-GB" dirty="0" smtClean="0">
                <a:solidFill>
                  <a:srgbClr val="C00000"/>
                </a:solidFill>
              </a:rPr>
              <a:t>method=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"post":</a:t>
            </a:r>
            <a:r>
              <a:rPr lang="en-US" dirty="0" smtClean="0"/>
              <a:t> the information is sent to the server as part of the data body and will not be visible in the URL box in the user’s browser</a:t>
            </a:r>
            <a:endParaRPr lang="en-GB" dirty="0" smtClean="0"/>
          </a:p>
          <a:p>
            <a:pPr marL="1906970" lvl="1" indent="-1465839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endParaRPr lang="en-US" dirty="0" smtClean="0"/>
          </a:p>
          <a:p>
            <a:pPr marL="1906970" lvl="1" indent="-1465839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endParaRPr lang="en-US" dirty="0" smtClean="0"/>
          </a:p>
          <a:p>
            <a:pPr marL="1906970" lvl="1" indent="-1465839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r>
              <a:rPr lang="en-GB" sz="3100" dirty="0"/>
              <a:t>if you are using a mailto action you must use </a:t>
            </a:r>
            <a:r>
              <a:rPr lang="en-GB" sz="3100" dirty="0" smtClean="0"/>
              <a:t>post</a:t>
            </a:r>
          </a:p>
          <a:p>
            <a:pPr marL="1906970" lvl="1" indent="-1465839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endParaRPr lang="en-GB" sz="3100" dirty="0" smtClean="0"/>
          </a:p>
          <a:p>
            <a:pPr marL="1906970" lvl="1" indent="-1465839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r>
              <a:rPr lang="en-GB" sz="3100" dirty="0" smtClean="0"/>
              <a:t>Get: adds </a:t>
            </a:r>
            <a:r>
              <a:rPr lang="en-GB" sz="3100" dirty="0" err="1" smtClean="0"/>
              <a:t>valur</a:t>
            </a:r>
            <a:r>
              <a:rPr lang="en-GB" sz="3100" dirty="0" smtClean="0"/>
              <a:t> into URL –</a:t>
            </a:r>
            <a:r>
              <a:rPr lang="en-GB" sz="3100" baseline="0" dirty="0" smtClean="0"/>
              <a:t> perfect for searches, as you can bookmark a URL search result</a:t>
            </a:r>
            <a:endParaRPr lang="en-GB" sz="3100" dirty="0"/>
          </a:p>
          <a:p>
            <a:pPr marL="257325" indent="-257325">
              <a:spcAft>
                <a:spcPts val="1158"/>
              </a:spcAft>
              <a:buClr>
                <a:srgbClr val="C00000"/>
              </a:buClr>
              <a:buSzPct val="100000"/>
              <a:defRPr/>
            </a:pPr>
            <a:r>
              <a:rPr lang="en-GB" altLang="zh-CN" sz="3100" dirty="0" smtClean="0">
                <a:cs typeface="Arial" charset="0"/>
              </a:rPr>
              <a:t>          post: URL is never </a:t>
            </a:r>
            <a:r>
              <a:rPr lang="en-GB" altLang="zh-CN" sz="3100" dirty="0" err="1" smtClean="0">
                <a:cs typeface="Arial" charset="0"/>
              </a:rPr>
              <a:t>sen</a:t>
            </a:r>
            <a:r>
              <a:rPr lang="en-GB" altLang="zh-CN" sz="3100" dirty="0" smtClean="0">
                <a:cs typeface="Arial" charset="0"/>
              </a:rPr>
              <a:t> by user …keeps data more secure</a:t>
            </a:r>
            <a:endParaRPr lang="en-GB" altLang="zh-CN" sz="3100" dirty="0">
              <a:cs typeface="Arial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C815114-10C4-470E-AEC0-D26E34843A37}" type="slidenum">
              <a:rPr lang="en-GB" smtClean="0"/>
              <a:pPr/>
              <a:t>7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343887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4002218-53B2-45C6-A41E-4E7FD279449A}" type="slidenum">
              <a:rPr lang="en-GB" smtClean="0"/>
              <a:pPr/>
              <a:t>8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816130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868EDFD-3FF8-44E6-A3CE-69F26C370632}" type="slidenum">
              <a:rPr lang="en-GB" smtClean="0"/>
              <a:pPr/>
              <a:t>9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977238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75A1BE3-65F8-41FB-A37C-97438561E47D}" type="slidenum">
              <a:rPr lang="en-GB" smtClean="0"/>
              <a:pPr/>
              <a:t>10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29705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3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38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485775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49263" y="1384300"/>
            <a:ext cx="7772400" cy="41148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172240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0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2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0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3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0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6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1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3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F0530-D8BC-6A4A-99B7-601A5B2DCCF4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B1231-2764-EC45-BEBF-44E1EA008E9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7" descr="Slide1_0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1088"/>
            <a:ext cx="9144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6"/>
          <p:cNvSpPr txBox="1">
            <a:spLocks noChangeArrowheads="1"/>
          </p:cNvSpPr>
          <p:nvPr userDrawn="1"/>
        </p:nvSpPr>
        <p:spPr bwMode="auto">
          <a:xfrm>
            <a:off x="3851920" y="6237288"/>
            <a:ext cx="37204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GB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Internet Technology</a:t>
            </a:r>
          </a:p>
          <a:p>
            <a:pPr algn="r"/>
            <a:r>
              <a:rPr lang="en-GB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Dr Jing LU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Updated</a:t>
            </a:r>
            <a:r>
              <a:rPr lang="en-GB" sz="12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2014-15  Dr Violet Snell / Dr </a:t>
            </a:r>
            <a:r>
              <a:rPr lang="en-GB" sz="1200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Kalin</a:t>
            </a:r>
            <a:r>
              <a:rPr lang="en-GB" sz="12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200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Penev</a:t>
            </a:r>
            <a:endParaRPr lang="en-GB" sz="1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9512" y="6414743"/>
            <a:ext cx="428625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909C3EF4-85C5-491C-93D6-6E5E42685039}" type="slidenum">
              <a:rPr lang="en-GB" sz="16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‹#›</a:t>
            </a:fld>
            <a:endParaRPr lang="en-GB" sz="16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61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_forms.asp" TargetMode="External"/><Relationship Id="rId4" Type="http://schemas.openxmlformats.org/officeDocument/2006/relationships/hyperlink" Target="http://www.w3schools.com/tags/tag_input.asp" TargetMode="External"/><Relationship Id="rId5" Type="http://schemas.openxmlformats.org/officeDocument/2006/relationships/hyperlink" Target="http://www.w3schools.com/tags/tag_select.asp" TargetMode="External"/><Relationship Id="rId6" Type="http://schemas.openxmlformats.org/officeDocument/2006/relationships/hyperlink" Target="http://www.w3schools.com/tags/tryit.asp?filename=tryhtml_label" TargetMode="External"/><Relationship Id="rId7" Type="http://schemas.openxmlformats.org/officeDocument/2006/relationships/hyperlink" Target="http://www.w3schools.com/tags/tag_fieldset.asp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arn.solent.ac.uk/course/modedit.php?update=633906&amp;return=0&amp;sr=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 txBox="1">
            <a:spLocks noChangeArrowheads="1"/>
          </p:cNvSpPr>
          <p:nvPr/>
        </p:nvSpPr>
        <p:spPr bwMode="auto">
          <a:xfrm>
            <a:off x="395536" y="1196752"/>
            <a:ext cx="8443912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GB" sz="4400" b="1" dirty="0">
                <a:solidFill>
                  <a:srgbClr val="C00000"/>
                </a:solidFill>
                <a:latin typeface="Trebuchet MS" pitchFamily="34" charset="0"/>
              </a:rPr>
              <a:t>Internet Technology</a:t>
            </a:r>
          </a:p>
          <a:p>
            <a:pPr algn="ctr" eaLnBrk="1" hangingPunct="1">
              <a:spcBef>
                <a:spcPts val="1200"/>
              </a:spcBef>
            </a:pPr>
            <a:r>
              <a:rPr lang="en-GB" sz="2800" b="1" dirty="0" smtClean="0">
                <a:solidFill>
                  <a:srgbClr val="7F7F7F"/>
                </a:solidFill>
                <a:latin typeface="Trebuchet MS" pitchFamily="34" charset="0"/>
              </a:rPr>
              <a:t>(Week 9)</a:t>
            </a:r>
            <a:endParaRPr lang="en-GB" sz="2800" b="1" dirty="0">
              <a:solidFill>
                <a:srgbClr val="7F7F7F"/>
              </a:solidFill>
              <a:latin typeface="Trebuchet MS" pitchFamily="34" charset="0"/>
            </a:endParaRPr>
          </a:p>
          <a:p>
            <a:pPr algn="ctr" eaLnBrk="1" hangingPunct="1">
              <a:spcBef>
                <a:spcPts val="1200"/>
              </a:spcBef>
            </a:pPr>
            <a:endParaRPr lang="en-GB" sz="2800" b="1" dirty="0">
              <a:solidFill>
                <a:srgbClr val="7F7F7F"/>
              </a:solidFill>
              <a:latin typeface="Trebuchet MS" pitchFamily="34" charset="0"/>
            </a:endParaRPr>
          </a:p>
          <a:p>
            <a:pPr algn="ctr" eaLnBrk="1" hangingPunct="1">
              <a:spcBef>
                <a:spcPts val="1200"/>
              </a:spcBef>
            </a:pPr>
            <a:r>
              <a:rPr lang="en-GB" altLang="zh-CN" sz="4400" b="1" dirty="0" smtClean="0">
                <a:latin typeface="Trebuchet MS" pitchFamily="34" charset="0"/>
              </a:rPr>
              <a:t>Laying Out Forms</a:t>
            </a:r>
            <a:endParaRPr lang="en-GB" altLang="zh-CN" sz="4400" b="1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84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00063" y="260350"/>
            <a:ext cx="8443912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>
              <a:defRPr/>
            </a:pPr>
            <a:r>
              <a:rPr lang="en-GB" sz="44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References</a:t>
            </a:r>
            <a:endParaRPr lang="en-GB" sz="4400" b="1" kern="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795" name="Rectangle 3"/>
          <p:cNvSpPr txBox="1">
            <a:spLocks noChangeArrowheads="1"/>
          </p:cNvSpPr>
          <p:nvPr/>
        </p:nvSpPr>
        <p:spPr bwMode="auto">
          <a:xfrm>
            <a:off x="395536" y="1117600"/>
            <a:ext cx="8548439" cy="4737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47675" indent="-447675" eaLnBrk="1" hangingPunct="1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endParaRPr lang="en-GB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47675" indent="-447675" eaLnBrk="1" hangingPunct="1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r>
              <a:rPr lang="en-GB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 Forms </a:t>
            </a:r>
            <a:r>
              <a:rPr lang="en-GB" sz="1800" dirty="0">
                <a:latin typeface="Times New Roman" pitchFamily="18" charset="0"/>
                <a:hlinkClick r:id="rId3"/>
              </a:rPr>
              <a:t>http://www.w3schools.com/html/html_forms.asp</a:t>
            </a:r>
            <a:endParaRPr lang="en-GB" sz="1800" dirty="0">
              <a:latin typeface="Times New Roman" pitchFamily="18" charset="0"/>
            </a:endParaRPr>
          </a:p>
          <a:p>
            <a:pPr marL="447675" indent="-447675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r>
              <a:rPr lang="en-GB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GB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&lt;input&gt; </a:t>
            </a:r>
            <a:r>
              <a:rPr lang="en-GB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tag </a:t>
            </a:r>
            <a:r>
              <a:rPr lang="en-GB" sz="1800" dirty="0">
                <a:latin typeface="Times New Roman" pitchFamily="18" charset="0"/>
                <a:hlinkClick r:id="rId4"/>
              </a:rPr>
              <a:t>http://www.w3schools.com/tags/tag_input.asp</a:t>
            </a:r>
            <a:endParaRPr lang="en-GB" sz="1800" dirty="0">
              <a:latin typeface="Times New Roman" pitchFamily="18" charset="0"/>
            </a:endParaRPr>
          </a:p>
          <a:p>
            <a:pPr marL="447675" indent="-447675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r>
              <a:rPr lang="en-GB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GB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&lt;select&gt; </a:t>
            </a:r>
            <a:r>
              <a:rPr lang="en-GB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tag </a:t>
            </a:r>
            <a:r>
              <a:rPr lang="en-GB" sz="1800" dirty="0">
                <a:latin typeface="Times New Roman" pitchFamily="18" charset="0"/>
                <a:hlinkClick r:id="rId5"/>
              </a:rPr>
              <a:t>http://www.w3schools.com/tags/tag_select.asp</a:t>
            </a:r>
            <a:endParaRPr lang="en-GB" sz="1800" dirty="0">
              <a:latin typeface="Times New Roman" pitchFamily="18" charset="0"/>
            </a:endParaRPr>
          </a:p>
          <a:p>
            <a:pPr marL="447675" indent="-447675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r>
              <a:rPr lang="en-GB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GB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 </a:t>
            </a:r>
            <a:r>
              <a:rPr lang="en-GB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tag </a:t>
            </a:r>
            <a:r>
              <a:rPr lang="en-GB" sz="1800" dirty="0" smtClean="0">
                <a:latin typeface="Times New Roman" pitchFamily="18" charset="0"/>
                <a:hlinkClick r:id="rId6"/>
              </a:rPr>
              <a:t>http://www.w3schools.com/tags/tryit.asp?filename=tryhtml_label</a:t>
            </a:r>
            <a:endParaRPr lang="en-GB" sz="1800" dirty="0" smtClean="0">
              <a:latin typeface="Times New Roman" pitchFamily="18" charset="0"/>
            </a:endParaRPr>
          </a:p>
          <a:p>
            <a:pPr marL="447675" indent="-447675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r>
              <a:rPr lang="en-GB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GB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fieldset</a:t>
            </a:r>
            <a:r>
              <a:rPr lang="en-GB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tag </a:t>
            </a:r>
            <a:r>
              <a:rPr lang="en-GB" sz="1800" dirty="0">
                <a:latin typeface="Times New Roman" pitchFamily="18" charset="0"/>
                <a:hlinkClick r:id="rId7"/>
              </a:rPr>
              <a:t>http://www.w3schools.com/tags/tag_fieldset.asp</a:t>
            </a:r>
            <a:endParaRPr lang="en-GB" sz="1800" dirty="0">
              <a:latin typeface="Times New Roman" pitchFamily="18" charset="0"/>
            </a:endParaRPr>
          </a:p>
          <a:p>
            <a:pPr marL="447675" indent="-447675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endParaRPr lang="en-GB" sz="1800" dirty="0" smtClean="0">
              <a:latin typeface="Times New Roman" pitchFamily="18" charset="0"/>
            </a:endParaRPr>
          </a:p>
          <a:p>
            <a:pPr marL="447675" indent="-447675" eaLnBrk="1" hangingPunct="1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Ø"/>
              <a:tabLst>
                <a:tab pos="93663" algn="l"/>
              </a:tabLst>
            </a:pPr>
            <a:endParaRPr lang="en-GB" altLang="zh-CN" sz="18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500" b="1" u="sng" dirty="0" smtClean="0"/>
              <a:t>Mock </a:t>
            </a:r>
            <a:r>
              <a:rPr lang="en-US" sz="4500" b="1" u="sng" dirty="0" smtClean="0"/>
              <a:t>TCA</a:t>
            </a:r>
            <a:endParaRPr lang="en-US" sz="45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sz="4800" dirty="0" smtClean="0">
                <a:hlinkClick r:id="rId2"/>
              </a:rPr>
              <a:t>Well Done for those who did it </a:t>
            </a:r>
          </a:p>
          <a:p>
            <a:r>
              <a:rPr lang="en-US" sz="4800" dirty="0" smtClean="0">
                <a:hlinkClick r:id="rId2"/>
              </a:rPr>
              <a:t>Feedback will be given in todays lecture</a:t>
            </a:r>
            <a:endParaRPr lang="en-US" sz="4800" dirty="0" smtClean="0">
              <a:hlinkClick r:id="rId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Accessible Forms Are Important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90689"/>
            <a:ext cx="8784976" cy="338437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ü"/>
            </a:pPr>
            <a:r>
              <a:rPr lang="en-US" sz="3600" dirty="0"/>
              <a:t> </a:t>
            </a:r>
            <a:r>
              <a:rPr lang="en-US" sz="3600" dirty="0" smtClean="0"/>
              <a:t>More </a:t>
            </a:r>
            <a:r>
              <a:rPr lang="en-US" sz="3600" dirty="0"/>
              <a:t>people will be able to fill out </a:t>
            </a:r>
            <a:r>
              <a:rPr lang="en-US" sz="3600" dirty="0" smtClean="0"/>
              <a:t>your forms</a:t>
            </a:r>
          </a:p>
          <a:p>
            <a:pPr>
              <a:buFont typeface="Wingdings" charset="2"/>
              <a:buChar char="ü"/>
            </a:pPr>
            <a:r>
              <a:rPr lang="en-US" sz="3600" dirty="0"/>
              <a:t> </a:t>
            </a:r>
            <a:r>
              <a:rPr lang="en-US" sz="3600" dirty="0" smtClean="0"/>
              <a:t>More customers</a:t>
            </a:r>
          </a:p>
          <a:p>
            <a:pPr>
              <a:buFont typeface="Wingdings" charset="2"/>
              <a:buChar char="ü"/>
            </a:pPr>
            <a:r>
              <a:rPr lang="en-US" sz="3600" dirty="0"/>
              <a:t> </a:t>
            </a:r>
            <a:r>
              <a:rPr lang="en-US" sz="3600" dirty="0" smtClean="0"/>
              <a:t>Better </a:t>
            </a:r>
            <a:r>
              <a:rPr lang="en-US" sz="3600" dirty="0"/>
              <a:t>overall user </a:t>
            </a:r>
            <a:r>
              <a:rPr lang="en-US" sz="3600" dirty="0" smtClean="0"/>
              <a:t>experience</a:t>
            </a:r>
          </a:p>
          <a:p>
            <a:pPr>
              <a:buFont typeface="Wingdings" charset="2"/>
              <a:buChar char="ü"/>
            </a:pPr>
            <a:r>
              <a:rPr lang="en-US" sz="3600" dirty="0" smtClean="0"/>
              <a:t> </a:t>
            </a:r>
            <a:r>
              <a:rPr lang="en-US" sz="3600" dirty="0" err="1" smtClean="0"/>
              <a:t>Utilise</a:t>
            </a:r>
            <a:r>
              <a:rPr lang="en-US" sz="3600" dirty="0" smtClean="0"/>
              <a:t> </a:t>
            </a:r>
            <a:r>
              <a:rPr lang="en-US" sz="3600" dirty="0"/>
              <a:t>analytics </a:t>
            </a:r>
            <a:r>
              <a:rPr lang="en-US" sz="3600" dirty="0" smtClean="0"/>
              <a:t>packages (you will see how people interact with you forms)</a:t>
            </a:r>
            <a:endParaRPr lang="en-US" sz="3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0050" y="507506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webaim.org</a:t>
            </a:r>
            <a:r>
              <a:rPr lang="en-US" dirty="0"/>
              <a:t>/techniques/forms/</a:t>
            </a:r>
          </a:p>
        </p:txBody>
      </p:sp>
    </p:spTree>
    <p:extLst>
      <p:ext uri="{BB962C8B-B14F-4D97-AF65-F5344CB8AC3E}">
        <p14:creationId xmlns:p14="http://schemas.microsoft.com/office/powerpoint/2010/main" val="135884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The </a:t>
            </a:r>
            <a:r>
              <a:rPr lang="en-GB" altLang="en-US" dirty="0" smtClean="0"/>
              <a:t>Data </a:t>
            </a:r>
            <a:r>
              <a:rPr lang="en-GB" altLang="en-US" dirty="0"/>
              <a:t>Protection Act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 altLang="en-US"/>
              <a:t>Anyone who processes personal information must comply with the eight principles</a:t>
            </a:r>
          </a:p>
          <a:p>
            <a:pPr>
              <a:buFontTx/>
              <a:buChar char="•"/>
            </a:pPr>
            <a:endParaRPr lang="en-GB" altLang="en-US"/>
          </a:p>
          <a:p>
            <a:pPr>
              <a:buFontTx/>
              <a:buChar char="•"/>
            </a:pPr>
            <a:r>
              <a:rPr lang="en-GB" altLang="en-US"/>
              <a:t>It provides individuals with important rights, including the right to find out what personal information is held about them</a:t>
            </a:r>
          </a:p>
        </p:txBody>
      </p:sp>
    </p:spTree>
    <p:extLst>
      <p:ext uri="{BB962C8B-B14F-4D97-AF65-F5344CB8AC3E}">
        <p14:creationId xmlns:p14="http://schemas.microsoft.com/office/powerpoint/2010/main" val="98174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2656"/>
            <a:ext cx="8305800" cy="106680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The eight data protection principles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760"/>
            <a:ext cx="8305800" cy="4392612"/>
          </a:xfrm>
        </p:spPr>
        <p:txBody>
          <a:bodyPr/>
          <a:lstStyle/>
          <a:p>
            <a:pPr marL="0" indent="0" eaLnBrk="1" hangingPunct="1">
              <a:spcBef>
                <a:spcPct val="35000"/>
              </a:spcBef>
            </a:pPr>
            <a:r>
              <a:rPr lang="en-US" altLang="en-US" dirty="0"/>
              <a:t>Information must be:</a:t>
            </a:r>
          </a:p>
          <a:p>
            <a:pPr marL="0" indent="0" eaLnBrk="1" hangingPunct="1">
              <a:spcBef>
                <a:spcPct val="35000"/>
              </a:spcBef>
              <a:buFontTx/>
              <a:buChar char="•"/>
            </a:pPr>
            <a:r>
              <a:rPr lang="en-US" altLang="en-US" dirty="0"/>
              <a:t> Fairly and lawfully processed</a:t>
            </a:r>
          </a:p>
          <a:p>
            <a:pPr marL="0" indent="0" eaLnBrk="1" hangingPunct="1">
              <a:spcBef>
                <a:spcPct val="35000"/>
              </a:spcBef>
              <a:buFontTx/>
              <a:buChar char="•"/>
            </a:pPr>
            <a:r>
              <a:rPr lang="en-US" altLang="en-US" dirty="0"/>
              <a:t> Processed for specified purposes</a:t>
            </a:r>
          </a:p>
          <a:p>
            <a:pPr marL="0" indent="0" eaLnBrk="1" hangingPunct="1">
              <a:spcBef>
                <a:spcPct val="35000"/>
              </a:spcBef>
              <a:buFontTx/>
              <a:buChar char="•"/>
            </a:pPr>
            <a:r>
              <a:rPr lang="en-US" altLang="en-US" dirty="0"/>
              <a:t> Adequate, relevant and not excessive</a:t>
            </a:r>
          </a:p>
          <a:p>
            <a:pPr marL="0" indent="0" eaLnBrk="1" hangingPunct="1">
              <a:spcBef>
                <a:spcPct val="35000"/>
              </a:spcBef>
              <a:buFontTx/>
              <a:buChar char="•"/>
            </a:pPr>
            <a:r>
              <a:rPr lang="en-US" altLang="en-US" dirty="0"/>
              <a:t> Accurate and up-to-date</a:t>
            </a:r>
          </a:p>
          <a:p>
            <a:pPr marL="0" indent="0" eaLnBrk="1" hangingPunct="1">
              <a:spcBef>
                <a:spcPct val="35000"/>
              </a:spcBef>
              <a:buFontTx/>
              <a:buChar char="•"/>
            </a:pPr>
            <a:r>
              <a:rPr lang="en-US" altLang="en-US" dirty="0"/>
              <a:t> Not kept for longer than is necessary</a:t>
            </a:r>
          </a:p>
          <a:p>
            <a:pPr marL="0" indent="0" eaLnBrk="1" hangingPunct="1">
              <a:spcBef>
                <a:spcPct val="35000"/>
              </a:spcBef>
              <a:buFontTx/>
              <a:buChar char="•"/>
            </a:pPr>
            <a:r>
              <a:rPr lang="en-US" altLang="en-US" dirty="0"/>
              <a:t> Processed in line with individuals’ rights</a:t>
            </a:r>
          </a:p>
          <a:p>
            <a:pPr marL="0" indent="0" eaLnBrk="1" hangingPunct="1">
              <a:spcBef>
                <a:spcPct val="35000"/>
              </a:spcBef>
              <a:buFontTx/>
              <a:buChar char="•"/>
            </a:pPr>
            <a:r>
              <a:rPr lang="en-US" altLang="en-US" dirty="0"/>
              <a:t> Secure</a:t>
            </a:r>
          </a:p>
          <a:p>
            <a:pPr marL="0" indent="0" eaLnBrk="1" hangingPunct="1">
              <a:spcBef>
                <a:spcPct val="35000"/>
              </a:spcBef>
              <a:buFontTx/>
              <a:buChar char="•"/>
            </a:pPr>
            <a:r>
              <a:rPr lang="en-US" altLang="en-US" dirty="0"/>
              <a:t> Not transferred outside the European Economic Area without </a:t>
            </a:r>
            <a:br>
              <a:rPr lang="en-US" altLang="en-US" dirty="0"/>
            </a:br>
            <a:r>
              <a:rPr lang="en-US" altLang="en-US" dirty="0"/>
              <a:t>   adequate protection</a:t>
            </a:r>
          </a:p>
        </p:txBody>
      </p:sp>
    </p:spTree>
    <p:extLst>
      <p:ext uri="{BB962C8B-B14F-4D97-AF65-F5344CB8AC3E}">
        <p14:creationId xmlns:p14="http://schemas.microsoft.com/office/powerpoint/2010/main" val="6990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0530-D8BC-6A4A-99B7-601A5B2DCCF4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1231-2764-EC45-BEBF-44E1EA008E92}" type="slidenum">
              <a:rPr lang="en-US" smtClean="0"/>
              <a:t>6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403648" y="404664"/>
            <a:ext cx="7886700" cy="1325563"/>
          </a:xfrm>
        </p:spPr>
        <p:txBody>
          <a:bodyPr>
            <a:normAutofit/>
          </a:bodyPr>
          <a:lstStyle/>
          <a:p>
            <a:r>
              <a:rPr lang="en-US" u="sng" dirty="0" smtClean="0"/>
              <a:t>Step 1 Group Common Form Fields </a:t>
            </a:r>
            <a:r>
              <a:rPr lang="en-US" u="sng" dirty="0"/>
              <a:t/>
            </a:r>
            <a:br>
              <a:rPr lang="en-US" u="sng" dirty="0"/>
            </a:br>
            <a:endParaRPr 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628650" y="1254038"/>
            <a:ext cx="8335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 &lt;</a:t>
            </a:r>
            <a:r>
              <a:rPr lang="en-US" dirty="0" err="1"/>
              <a:t>fieldset</a:t>
            </a:r>
            <a:r>
              <a:rPr lang="en-US" dirty="0"/>
              <a:t>&gt; </a:t>
            </a:r>
            <a:r>
              <a:rPr lang="en-US" dirty="0" smtClean="0"/>
              <a:t> for grouping form element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 &lt;legend&gt;   adds a caption to the field set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995659"/>
            <a:ext cx="33242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4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-12626" y="2708920"/>
            <a:ext cx="9144000" cy="7143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3600" u="sng" dirty="0" smtClean="0">
                <a:solidFill>
                  <a:srgbClr val="C00000"/>
                </a:solidFill>
                <a:ea typeface="+mj-ea"/>
              </a:rPr>
              <a:t>Step 2 - Separate Lines Use &lt;p&gt; Tags</a:t>
            </a:r>
          </a:p>
        </p:txBody>
      </p:sp>
    </p:spTree>
    <p:extLst>
      <p:ext uri="{BB962C8B-B14F-4D97-AF65-F5344CB8AC3E}">
        <p14:creationId xmlns:p14="http://schemas.microsoft.com/office/powerpoint/2010/main" val="107693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2204864"/>
            <a:ext cx="73023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Steps to Adding Styles </a:t>
            </a:r>
            <a:endParaRPr lang="en-GB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657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992504"/>
            <a:ext cx="92656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800" dirty="0" smtClean="0"/>
              <a:t> Give </a:t>
            </a:r>
            <a:r>
              <a:rPr lang="en-US" sz="4800" dirty="0"/>
              <a:t>the form an </a:t>
            </a:r>
            <a:r>
              <a:rPr lang="en-US" sz="4800" dirty="0" smtClean="0"/>
              <a:t>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800" dirty="0" smtClean="0"/>
              <a:t> Constrain </a:t>
            </a:r>
            <a:r>
              <a:rPr lang="en-US" sz="4800" dirty="0"/>
              <a:t>the width of the </a:t>
            </a:r>
            <a:r>
              <a:rPr lang="en-US" sz="4800" dirty="0" smtClean="0"/>
              <a:t>form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800" dirty="0"/>
              <a:t> Align the inputs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1680" y="249762"/>
            <a:ext cx="58785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The CSS </a:t>
            </a:r>
            <a:r>
              <a:rPr lang="en-GB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Recipe </a:t>
            </a:r>
            <a:endParaRPr lang="en-GB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296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5161</TotalTime>
  <Words>361</Words>
  <Application>Microsoft Macintosh PowerPoint</Application>
  <PresentationFormat>On-screen Show (4:3)</PresentationFormat>
  <Paragraphs>63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Calibri</vt:lpstr>
      <vt:lpstr>Calibri Light</vt:lpstr>
      <vt:lpstr>Consolas</vt:lpstr>
      <vt:lpstr>MS PGothic</vt:lpstr>
      <vt:lpstr>ＭＳ Ｐゴシック</vt:lpstr>
      <vt:lpstr>Times New Roman</vt:lpstr>
      <vt:lpstr>Trebuchet MS</vt:lpstr>
      <vt:lpstr>Wingdings</vt:lpstr>
      <vt:lpstr>宋体</vt:lpstr>
      <vt:lpstr>Arial</vt:lpstr>
      <vt:lpstr>Office Theme</vt:lpstr>
      <vt:lpstr>PowerPoint Presentation</vt:lpstr>
      <vt:lpstr>Mock TCA</vt:lpstr>
      <vt:lpstr>Accessible Forms Are Important</vt:lpstr>
      <vt:lpstr>The Data Protection Act </vt:lpstr>
      <vt:lpstr>The eight data protection principles</vt:lpstr>
      <vt:lpstr>Step 1 Group Common Form Fields  </vt:lpstr>
      <vt:lpstr>Step 2 - Separate Lines Use &lt;p&gt; Tags</vt:lpstr>
      <vt:lpstr>PowerPoint Presentation</vt:lpstr>
      <vt:lpstr>PowerPoint Presentation</vt:lpstr>
      <vt:lpstr>PowerPoint Presentation</vt:lpstr>
    </vt:vector>
  </TitlesOfParts>
  <Company>proctor &amp; stevenson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postle</dc:creator>
  <cp:lastModifiedBy>Microsoft Office User</cp:lastModifiedBy>
  <cp:revision>290</cp:revision>
  <dcterms:created xsi:type="dcterms:W3CDTF">2005-12-05T10:00:54Z</dcterms:created>
  <dcterms:modified xsi:type="dcterms:W3CDTF">2017-11-14T07:48:30Z</dcterms:modified>
</cp:coreProperties>
</file>