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6"/>
    <p:restoredTop sz="94732"/>
  </p:normalViewPr>
  <p:slideViewPr>
    <p:cSldViewPr snapToGrid="0" snapToObjects="1">
      <p:cViewPr varScale="1">
        <p:scale>
          <a:sx n="81" d="100"/>
          <a:sy n="81" d="100"/>
        </p:scale>
        <p:origin x="192"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71A91-F82C-1543-894F-ACF696096512}" type="datetimeFigureOut">
              <a:rPr lang="en-US" smtClean="0"/>
              <a:t>10/3/17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EAF09C-DE99-5942-834A-C3CFB856D20F}" type="slidenum">
              <a:rPr lang="en-US" smtClean="0"/>
              <a:t>‹#›</a:t>
            </a:fld>
            <a:endParaRPr lang="en-US"/>
          </a:p>
        </p:txBody>
      </p:sp>
    </p:spTree>
    <p:extLst>
      <p:ext uri="{BB962C8B-B14F-4D97-AF65-F5344CB8AC3E}">
        <p14:creationId xmlns:p14="http://schemas.microsoft.com/office/powerpoint/2010/main" val="588982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noRot="1" noChangeAspect="1"/>
          </p:cNvSpPr>
          <p:nvPr>
            <p:ph type="sldImg"/>
          </p:nvPr>
        </p:nvSpPr>
        <p:spPr>
          <a:prstGeom prst="rect">
            <a:avLst/>
          </a:prstGeom>
        </p:spPr>
        <p:txBody>
          <a:bodyPr/>
          <a:lstStyle/>
          <a:p>
            <a:pPr lvl="0"/>
            <a:endParaRPr/>
          </a:p>
        </p:txBody>
      </p:sp>
      <p:sp>
        <p:nvSpPr>
          <p:cNvPr id="83" name="Shape 83"/>
          <p:cNvSpPr>
            <a:spLocks noGrp="1"/>
          </p:cNvSpPr>
          <p:nvPr>
            <p:ph type="body" sz="quarter" idx="1"/>
          </p:nvPr>
        </p:nvSpPr>
        <p:spPr>
          <a:prstGeom prst="rect">
            <a:avLst/>
          </a:prstGeom>
        </p:spPr>
        <p:txBody>
          <a:bodyPr/>
          <a:lstStyle>
            <a:lvl1pPr defTabSz="914400">
              <a:lnSpc>
                <a:spcPct val="100000"/>
              </a:lnSpc>
              <a:spcBef>
                <a:spcPts val="400"/>
              </a:spcBef>
              <a:defRPr sz="1200">
                <a:latin typeface="Calibri"/>
                <a:ea typeface="Calibri"/>
                <a:cs typeface="Calibri"/>
                <a:sym typeface="Calibri"/>
              </a:defRPr>
            </a:lvl1pPr>
          </a:lstStyle>
          <a:p>
            <a:pPr lvl="0">
              <a:defRPr sz="1800"/>
            </a:pPr>
            <a:r>
              <a:rPr sz="1200"/>
              <a:t>The link address is specified in the href attribute</a:t>
            </a:r>
          </a:p>
        </p:txBody>
      </p:sp>
    </p:spTree>
    <p:extLst>
      <p:ext uri="{BB962C8B-B14F-4D97-AF65-F5344CB8AC3E}">
        <p14:creationId xmlns:p14="http://schemas.microsoft.com/office/powerpoint/2010/main" val="1049845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noRot="1" noChangeAspect="1"/>
          </p:cNvSpPr>
          <p:nvPr>
            <p:ph type="sldImg"/>
          </p:nvPr>
        </p:nvSpPr>
        <p:spPr>
          <a:prstGeom prst="rect">
            <a:avLst/>
          </a:prstGeom>
        </p:spPr>
        <p:txBody>
          <a:bodyPr/>
          <a:lstStyle/>
          <a:p>
            <a:pPr lvl="0"/>
            <a:endParaRPr/>
          </a:p>
        </p:txBody>
      </p:sp>
      <p:sp>
        <p:nvSpPr>
          <p:cNvPr id="88" name="Shape 88"/>
          <p:cNvSpPr>
            <a:spLocks noGrp="1"/>
          </p:cNvSpPr>
          <p:nvPr>
            <p:ph type="body" sz="quarter" idx="1"/>
          </p:nvPr>
        </p:nvSpPr>
        <p:spPr>
          <a:prstGeom prst="rect">
            <a:avLst/>
          </a:prstGeom>
        </p:spPr>
        <p:txBody>
          <a:bodyPr/>
          <a:lstStyle>
            <a:lvl1pPr defTabSz="914400">
              <a:lnSpc>
                <a:spcPct val="100000"/>
              </a:lnSpc>
              <a:spcBef>
                <a:spcPts val="400"/>
              </a:spcBef>
              <a:defRPr sz="1200">
                <a:latin typeface="Calibri"/>
                <a:ea typeface="Calibri"/>
                <a:cs typeface="Calibri"/>
                <a:sym typeface="Calibri"/>
              </a:defRPr>
            </a:lvl1pPr>
          </a:lstStyle>
          <a:p>
            <a:pPr lvl="0">
              <a:defRPr sz="1800"/>
            </a:pPr>
            <a:r>
              <a:rPr sz="1200"/>
              <a:t>The link address is specified in the href attribute</a:t>
            </a:r>
          </a:p>
        </p:txBody>
      </p:sp>
    </p:spTree>
    <p:extLst>
      <p:ext uri="{BB962C8B-B14F-4D97-AF65-F5344CB8AC3E}">
        <p14:creationId xmlns:p14="http://schemas.microsoft.com/office/powerpoint/2010/main" val="973785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noRot="1" noChangeAspect="1"/>
          </p:cNvSpPr>
          <p:nvPr>
            <p:ph type="sldImg"/>
          </p:nvPr>
        </p:nvSpPr>
        <p:spPr>
          <a:prstGeom prst="rect">
            <a:avLst/>
          </a:prstGeom>
        </p:spPr>
        <p:txBody>
          <a:bodyPr/>
          <a:lstStyle/>
          <a:p>
            <a:pPr lvl="0"/>
            <a:endParaRPr/>
          </a:p>
        </p:txBody>
      </p:sp>
      <p:sp>
        <p:nvSpPr>
          <p:cNvPr id="93" name="Shape 93"/>
          <p:cNvSpPr>
            <a:spLocks noGrp="1"/>
          </p:cNvSpPr>
          <p:nvPr>
            <p:ph type="body" sz="quarter" idx="1"/>
          </p:nvPr>
        </p:nvSpPr>
        <p:spPr>
          <a:prstGeom prst="rect">
            <a:avLst/>
          </a:prstGeom>
        </p:spPr>
        <p:txBody>
          <a:bodyPr/>
          <a:lstStyle>
            <a:lvl1pPr defTabSz="914400">
              <a:lnSpc>
                <a:spcPct val="100000"/>
              </a:lnSpc>
              <a:spcBef>
                <a:spcPts val="400"/>
              </a:spcBef>
              <a:defRPr sz="1200">
                <a:latin typeface="Calibri"/>
                <a:ea typeface="Calibri"/>
                <a:cs typeface="Calibri"/>
                <a:sym typeface="Calibri"/>
              </a:defRPr>
            </a:lvl1pPr>
          </a:lstStyle>
          <a:p>
            <a:pPr lvl="0">
              <a:defRPr sz="1800"/>
            </a:pPr>
            <a:r>
              <a:rPr sz="1200"/>
              <a:t>Headings define the structure of the document and screen readers use them to create a table of contents for the page</a:t>
            </a:r>
          </a:p>
        </p:txBody>
      </p:sp>
    </p:spTree>
    <p:extLst>
      <p:ext uri="{BB962C8B-B14F-4D97-AF65-F5344CB8AC3E}">
        <p14:creationId xmlns:p14="http://schemas.microsoft.com/office/powerpoint/2010/main" val="2001706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hape 97"/>
          <p:cNvSpPr>
            <a:spLocks noGrp="1" noRot="1" noChangeAspect="1"/>
          </p:cNvSpPr>
          <p:nvPr>
            <p:ph type="sldImg"/>
          </p:nvPr>
        </p:nvSpPr>
        <p:spPr>
          <a:prstGeom prst="rect">
            <a:avLst/>
          </a:prstGeom>
        </p:spPr>
        <p:txBody>
          <a:bodyPr/>
          <a:lstStyle/>
          <a:p>
            <a:pPr lvl="0"/>
            <a:endParaRPr/>
          </a:p>
        </p:txBody>
      </p:sp>
      <p:sp>
        <p:nvSpPr>
          <p:cNvPr id="98" name="Shape 98"/>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a:latin typeface="Calibri"/>
                <a:ea typeface="Calibri"/>
                <a:cs typeface="Calibri"/>
                <a:sym typeface="Calibri"/>
              </a:rPr>
              <a:t>The most common embedded content in websites is images</a:t>
            </a:r>
          </a:p>
          <a:p>
            <a:pPr lvl="0" defTabSz="914400">
              <a:lnSpc>
                <a:spcPct val="100000"/>
              </a:lnSpc>
              <a:spcBef>
                <a:spcPts val="400"/>
              </a:spcBef>
              <a:defRPr sz="1800"/>
            </a:pPr>
            <a:endParaRPr sz="1200">
              <a:latin typeface="Calibri"/>
              <a:ea typeface="Calibri"/>
              <a:cs typeface="Calibri"/>
              <a:sym typeface="Calibri"/>
            </a:endParaRPr>
          </a:p>
          <a:p>
            <a:pPr lvl="0" defTabSz="914400">
              <a:lnSpc>
                <a:spcPct val="100000"/>
              </a:lnSpc>
              <a:spcBef>
                <a:spcPts val="400"/>
              </a:spcBef>
              <a:defRPr sz="1800"/>
            </a:pPr>
            <a:r>
              <a:rPr sz="1200">
                <a:latin typeface="Calibri"/>
                <a:ea typeface="Calibri"/>
                <a:cs typeface="Calibri"/>
                <a:sym typeface="Calibri"/>
              </a:rPr>
              <a:t>The most common of image type, supported by all modern browsers … </a:t>
            </a:r>
            <a:r>
              <a:rPr sz="1200">
                <a:latin typeface="Times New Roman"/>
                <a:ea typeface="Times New Roman"/>
                <a:cs typeface="Times New Roman"/>
                <a:sym typeface="Times New Roman"/>
              </a:rPr>
              <a:t>Portable Network Graphics </a:t>
            </a:r>
            <a:endParaRPr sz="1200">
              <a:latin typeface="Calibri"/>
              <a:ea typeface="Calibri"/>
              <a:cs typeface="Calibri"/>
              <a:sym typeface="Calibri"/>
            </a:endParaRPr>
          </a:p>
          <a:p>
            <a:pPr lvl="0" defTabSz="914400">
              <a:lnSpc>
                <a:spcPct val="100000"/>
              </a:lnSpc>
              <a:spcBef>
                <a:spcPts val="400"/>
              </a:spcBef>
              <a:defRPr sz="1800"/>
            </a:pPr>
            <a:endParaRPr sz="1200">
              <a:latin typeface="Times New Roman"/>
              <a:ea typeface="Times New Roman"/>
              <a:cs typeface="Times New Roman"/>
              <a:sym typeface="Times New Roman"/>
            </a:endParaRPr>
          </a:p>
          <a:p>
            <a:pPr lvl="0" defTabSz="914400">
              <a:lnSpc>
                <a:spcPct val="100000"/>
              </a:lnSpc>
              <a:spcBef>
                <a:spcPts val="400"/>
              </a:spcBef>
              <a:defRPr sz="1800"/>
            </a:pPr>
            <a:r>
              <a:rPr sz="1200">
                <a:latin typeface="Calibri"/>
                <a:ea typeface="Calibri"/>
                <a:cs typeface="Calibri"/>
                <a:sym typeface="Calibri"/>
              </a:rPr>
              <a:t>&lt;img&gt; tag is empty, which means that it contains attributes only, and has no closing tag … Src stands for "source". </a:t>
            </a:r>
          </a:p>
        </p:txBody>
      </p:sp>
    </p:spTree>
    <p:extLst>
      <p:ext uri="{BB962C8B-B14F-4D97-AF65-F5344CB8AC3E}">
        <p14:creationId xmlns:p14="http://schemas.microsoft.com/office/powerpoint/2010/main" val="456720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a:spLocks noGrp="1" noRot="1" noChangeAspect="1"/>
          </p:cNvSpPr>
          <p:nvPr>
            <p:ph type="sldImg"/>
          </p:nvPr>
        </p:nvSpPr>
        <p:spPr>
          <a:prstGeom prst="rect">
            <a:avLst/>
          </a:prstGeom>
        </p:spPr>
        <p:txBody>
          <a:bodyPr/>
          <a:lstStyle/>
          <a:p>
            <a:pPr lvl="0"/>
            <a:endParaRPr/>
          </a:p>
        </p:txBody>
      </p:sp>
      <p:sp>
        <p:nvSpPr>
          <p:cNvPr id="103" name="Shape 103"/>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a:latin typeface="Calibri"/>
                <a:ea typeface="Calibri"/>
                <a:cs typeface="Calibri"/>
                <a:sym typeface="Calibri"/>
              </a:rPr>
              <a:t>The most common embedded content in websites is images</a:t>
            </a:r>
          </a:p>
          <a:p>
            <a:pPr lvl="0" defTabSz="914400">
              <a:lnSpc>
                <a:spcPct val="100000"/>
              </a:lnSpc>
              <a:spcBef>
                <a:spcPts val="400"/>
              </a:spcBef>
              <a:defRPr sz="1800"/>
            </a:pPr>
            <a:endParaRPr sz="1200">
              <a:latin typeface="Calibri"/>
              <a:ea typeface="Calibri"/>
              <a:cs typeface="Calibri"/>
              <a:sym typeface="Calibri"/>
            </a:endParaRPr>
          </a:p>
          <a:p>
            <a:pPr lvl="0" defTabSz="914400">
              <a:lnSpc>
                <a:spcPct val="100000"/>
              </a:lnSpc>
              <a:spcBef>
                <a:spcPts val="400"/>
              </a:spcBef>
              <a:defRPr sz="1800"/>
            </a:pPr>
            <a:r>
              <a:rPr sz="1200">
                <a:latin typeface="Calibri"/>
                <a:ea typeface="Calibri"/>
                <a:cs typeface="Calibri"/>
                <a:sym typeface="Calibri"/>
              </a:rPr>
              <a:t>The most common of image type, supported by all modern browsers … </a:t>
            </a:r>
            <a:r>
              <a:rPr sz="1200">
                <a:latin typeface="Times New Roman"/>
                <a:ea typeface="Times New Roman"/>
                <a:cs typeface="Times New Roman"/>
                <a:sym typeface="Times New Roman"/>
              </a:rPr>
              <a:t>Portable Network Graphics </a:t>
            </a:r>
            <a:endParaRPr sz="1200">
              <a:latin typeface="Calibri"/>
              <a:ea typeface="Calibri"/>
              <a:cs typeface="Calibri"/>
              <a:sym typeface="Calibri"/>
            </a:endParaRPr>
          </a:p>
          <a:p>
            <a:pPr lvl="0" defTabSz="914400">
              <a:lnSpc>
                <a:spcPct val="100000"/>
              </a:lnSpc>
              <a:spcBef>
                <a:spcPts val="400"/>
              </a:spcBef>
              <a:defRPr sz="1800"/>
            </a:pPr>
            <a:endParaRPr sz="1200">
              <a:latin typeface="Times New Roman"/>
              <a:ea typeface="Times New Roman"/>
              <a:cs typeface="Times New Roman"/>
              <a:sym typeface="Times New Roman"/>
            </a:endParaRPr>
          </a:p>
          <a:p>
            <a:pPr lvl="0" defTabSz="914400">
              <a:lnSpc>
                <a:spcPct val="100000"/>
              </a:lnSpc>
              <a:spcBef>
                <a:spcPts val="400"/>
              </a:spcBef>
              <a:defRPr sz="1800"/>
            </a:pPr>
            <a:r>
              <a:rPr sz="1200">
                <a:latin typeface="Calibri"/>
                <a:ea typeface="Calibri"/>
                <a:cs typeface="Calibri"/>
                <a:sym typeface="Calibri"/>
              </a:rPr>
              <a:t>&lt;img&gt; tag is empty, which means that it contains attributes only, and has no closing tag … Src stands for "source". </a:t>
            </a:r>
          </a:p>
        </p:txBody>
      </p:sp>
    </p:spTree>
    <p:extLst>
      <p:ext uri="{BB962C8B-B14F-4D97-AF65-F5344CB8AC3E}">
        <p14:creationId xmlns:p14="http://schemas.microsoft.com/office/powerpoint/2010/main" val="2138259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Shape 107"/>
          <p:cNvSpPr>
            <a:spLocks noGrp="1" noRot="1" noChangeAspect="1"/>
          </p:cNvSpPr>
          <p:nvPr>
            <p:ph type="sldImg"/>
          </p:nvPr>
        </p:nvSpPr>
        <p:spPr>
          <a:prstGeom prst="rect">
            <a:avLst/>
          </a:prstGeom>
        </p:spPr>
        <p:txBody>
          <a:bodyPr/>
          <a:lstStyle/>
          <a:p>
            <a:pPr lvl="0"/>
            <a:endParaRPr/>
          </a:p>
        </p:txBody>
      </p:sp>
      <p:sp>
        <p:nvSpPr>
          <p:cNvPr id="108" name="Shape 108"/>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a:latin typeface="Calibri"/>
                <a:ea typeface="Calibri"/>
                <a:cs typeface="Calibri"/>
                <a:sym typeface="Calibri"/>
              </a:rPr>
              <a:t>The most common embedded content in websites is images</a:t>
            </a:r>
          </a:p>
          <a:p>
            <a:pPr lvl="0" defTabSz="914400">
              <a:lnSpc>
                <a:spcPct val="100000"/>
              </a:lnSpc>
              <a:spcBef>
                <a:spcPts val="400"/>
              </a:spcBef>
              <a:defRPr sz="1800"/>
            </a:pPr>
            <a:endParaRPr sz="1200">
              <a:latin typeface="Calibri"/>
              <a:ea typeface="Calibri"/>
              <a:cs typeface="Calibri"/>
              <a:sym typeface="Calibri"/>
            </a:endParaRPr>
          </a:p>
          <a:p>
            <a:pPr lvl="0" defTabSz="914400">
              <a:lnSpc>
                <a:spcPct val="100000"/>
              </a:lnSpc>
              <a:spcBef>
                <a:spcPts val="400"/>
              </a:spcBef>
              <a:defRPr sz="1800"/>
            </a:pPr>
            <a:r>
              <a:rPr sz="1200">
                <a:latin typeface="Calibri"/>
                <a:ea typeface="Calibri"/>
                <a:cs typeface="Calibri"/>
                <a:sym typeface="Calibri"/>
              </a:rPr>
              <a:t>The most common of image type, supported by all modern browsers … </a:t>
            </a:r>
            <a:r>
              <a:rPr sz="1200">
                <a:latin typeface="Times New Roman"/>
                <a:ea typeface="Times New Roman"/>
                <a:cs typeface="Times New Roman"/>
                <a:sym typeface="Times New Roman"/>
              </a:rPr>
              <a:t>Portable Network Graphics </a:t>
            </a:r>
            <a:endParaRPr sz="1200">
              <a:latin typeface="Calibri"/>
              <a:ea typeface="Calibri"/>
              <a:cs typeface="Calibri"/>
              <a:sym typeface="Calibri"/>
            </a:endParaRPr>
          </a:p>
          <a:p>
            <a:pPr lvl="0" defTabSz="914400">
              <a:lnSpc>
                <a:spcPct val="100000"/>
              </a:lnSpc>
              <a:spcBef>
                <a:spcPts val="400"/>
              </a:spcBef>
              <a:defRPr sz="1800"/>
            </a:pPr>
            <a:endParaRPr sz="1200">
              <a:latin typeface="Times New Roman"/>
              <a:ea typeface="Times New Roman"/>
              <a:cs typeface="Times New Roman"/>
              <a:sym typeface="Times New Roman"/>
            </a:endParaRPr>
          </a:p>
          <a:p>
            <a:pPr lvl="0" defTabSz="914400">
              <a:lnSpc>
                <a:spcPct val="100000"/>
              </a:lnSpc>
              <a:spcBef>
                <a:spcPts val="400"/>
              </a:spcBef>
              <a:defRPr sz="1800"/>
            </a:pPr>
            <a:r>
              <a:rPr sz="1200">
                <a:latin typeface="Calibri"/>
                <a:ea typeface="Calibri"/>
                <a:cs typeface="Calibri"/>
                <a:sym typeface="Calibri"/>
              </a:rPr>
              <a:t>&lt;img&gt; tag is empty, which means that it contains attributes only, and has no closing tag … Src stands for "source". </a:t>
            </a:r>
          </a:p>
        </p:txBody>
      </p:sp>
    </p:spTree>
    <p:extLst>
      <p:ext uri="{BB962C8B-B14F-4D97-AF65-F5344CB8AC3E}">
        <p14:creationId xmlns:p14="http://schemas.microsoft.com/office/powerpoint/2010/main" val="77870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prstGeom prst="rect">
            <a:avLst/>
          </a:prstGeom>
        </p:spPr>
        <p:txBody>
          <a:bodyPr/>
          <a:lstStyle/>
          <a:p>
            <a:pPr lvl="0"/>
            <a:endParaRPr/>
          </a:p>
        </p:txBody>
      </p:sp>
      <p:sp>
        <p:nvSpPr>
          <p:cNvPr id="127" name="Shape 127"/>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a:latin typeface="Calibri"/>
                <a:ea typeface="Calibri"/>
                <a:cs typeface="Calibri"/>
                <a:sym typeface="Calibri"/>
              </a:rPr>
              <a:t>A little bit history about hypertext. Originated from Vannevar Bush, hypertext is an idea of linking documents together to make it easier to keep track of relationships between documents. The concept is more focus on individual, instead of a global system linking documents from many sources. </a:t>
            </a:r>
          </a:p>
          <a:p>
            <a:pPr lvl="0" defTabSz="914400">
              <a:lnSpc>
                <a:spcPct val="100000"/>
              </a:lnSpc>
              <a:spcBef>
                <a:spcPts val="400"/>
              </a:spcBef>
              <a:defRPr sz="1800"/>
            </a:pPr>
            <a:endParaRPr sz="1200">
              <a:latin typeface="Calibri"/>
              <a:ea typeface="Calibri"/>
              <a:cs typeface="Calibri"/>
              <a:sym typeface="Calibri"/>
            </a:endParaRPr>
          </a:p>
          <a:p>
            <a:pPr lvl="0" defTabSz="914400">
              <a:lnSpc>
                <a:spcPct val="100000"/>
              </a:lnSpc>
              <a:spcBef>
                <a:spcPts val="400"/>
              </a:spcBef>
              <a:defRPr sz="1800"/>
            </a:pPr>
            <a:r>
              <a:rPr sz="1200">
                <a:latin typeface="Calibri"/>
                <a:ea typeface="Calibri"/>
                <a:cs typeface="Calibri"/>
                <a:sym typeface="Calibri"/>
              </a:rPr>
              <a:t>----</a:t>
            </a:r>
          </a:p>
          <a:p>
            <a:pPr lvl="0" defTabSz="914400">
              <a:lnSpc>
                <a:spcPct val="100000"/>
              </a:lnSpc>
              <a:spcBef>
                <a:spcPts val="400"/>
              </a:spcBef>
              <a:defRPr sz="1800"/>
            </a:pPr>
            <a:endParaRPr sz="1200">
              <a:latin typeface="Calibri"/>
              <a:ea typeface="Calibri"/>
              <a:cs typeface="Calibri"/>
              <a:sym typeface="Calibri"/>
            </a:endParaRPr>
          </a:p>
          <a:p>
            <a:pPr lvl="0" defTabSz="914400">
              <a:lnSpc>
                <a:spcPct val="100000"/>
              </a:lnSpc>
              <a:spcBef>
                <a:spcPts val="400"/>
              </a:spcBef>
              <a:defRPr sz="1800"/>
            </a:pPr>
            <a:r>
              <a:rPr sz="1200">
                <a:latin typeface="Calibri"/>
                <a:ea typeface="Calibri"/>
                <a:cs typeface="Calibri"/>
                <a:sym typeface="Calibri"/>
              </a:rPr>
              <a:t>Other then the obvious, the letter "L," there's not much of a difference between the two extensions. Most, if not all, web browsers and servers will treat a file with an HTM extension exactly as it would a file with an HTML extension, and vice versa</a:t>
            </a:r>
          </a:p>
          <a:p>
            <a:pPr lvl="0" defTabSz="914400">
              <a:lnSpc>
                <a:spcPct val="100000"/>
              </a:lnSpc>
              <a:spcBef>
                <a:spcPts val="400"/>
              </a:spcBef>
              <a:defRPr sz="1800"/>
            </a:pPr>
            <a:r>
              <a:rPr sz="1200">
                <a:latin typeface="Calibri"/>
                <a:ea typeface="Calibri"/>
                <a:cs typeface="Calibri"/>
                <a:sym typeface="Calibri"/>
              </a:rPr>
              <a:t>http://www.sightspecific.com/~mosh/WWW_FAQ/ext.html</a:t>
            </a:r>
          </a:p>
          <a:p>
            <a:pPr lvl="0" defTabSz="914400">
              <a:lnSpc>
                <a:spcPct val="100000"/>
              </a:lnSpc>
              <a:spcBef>
                <a:spcPts val="400"/>
              </a:spcBef>
              <a:defRPr sz="1800"/>
            </a:pPr>
            <a:r>
              <a:rPr sz="1200">
                <a:latin typeface="Calibri"/>
                <a:ea typeface="Calibri"/>
                <a:cs typeface="Calibri"/>
                <a:sym typeface="Calibri"/>
              </a:rPr>
              <a:t>-----</a:t>
            </a:r>
          </a:p>
        </p:txBody>
      </p:sp>
    </p:spTree>
    <p:extLst>
      <p:ext uri="{BB962C8B-B14F-4D97-AF65-F5344CB8AC3E}">
        <p14:creationId xmlns:p14="http://schemas.microsoft.com/office/powerpoint/2010/main" val="858756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a:spLocks noGrp="1" noRot="1" noChangeAspect="1"/>
          </p:cNvSpPr>
          <p:nvPr>
            <p:ph type="sldImg"/>
          </p:nvPr>
        </p:nvSpPr>
        <p:spPr>
          <a:prstGeom prst="rect">
            <a:avLst/>
          </a:prstGeom>
        </p:spPr>
        <p:txBody>
          <a:bodyPr/>
          <a:lstStyle/>
          <a:p>
            <a:pPr lvl="0"/>
            <a:endParaRPr/>
          </a:p>
        </p:txBody>
      </p:sp>
      <p:sp>
        <p:nvSpPr>
          <p:cNvPr id="132" name="Shape 132"/>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a:latin typeface="Calibri"/>
                <a:ea typeface="Calibri"/>
                <a:cs typeface="Calibri"/>
                <a:sym typeface="Calibri"/>
              </a:rPr>
              <a:t>A little bit history about hypertext. Originated from Vannevar Bush, hypertext is an idea of linking documents together to make it easier to keep track of relationships between documents. The concept is more focus on individual, instead of a global system linking documents from many sources. </a:t>
            </a:r>
          </a:p>
          <a:p>
            <a:pPr lvl="0" defTabSz="914400">
              <a:lnSpc>
                <a:spcPct val="100000"/>
              </a:lnSpc>
              <a:spcBef>
                <a:spcPts val="400"/>
              </a:spcBef>
              <a:defRPr sz="1800"/>
            </a:pPr>
            <a:endParaRPr sz="1200">
              <a:latin typeface="Calibri"/>
              <a:ea typeface="Calibri"/>
              <a:cs typeface="Calibri"/>
              <a:sym typeface="Calibri"/>
            </a:endParaRPr>
          </a:p>
          <a:p>
            <a:pPr lvl="0" defTabSz="914400">
              <a:lnSpc>
                <a:spcPct val="100000"/>
              </a:lnSpc>
              <a:spcBef>
                <a:spcPts val="400"/>
              </a:spcBef>
              <a:defRPr sz="1800"/>
            </a:pPr>
            <a:r>
              <a:rPr sz="1200">
                <a:latin typeface="Calibri"/>
                <a:ea typeface="Calibri"/>
                <a:cs typeface="Calibri"/>
                <a:sym typeface="Calibri"/>
              </a:rPr>
              <a:t>----</a:t>
            </a:r>
          </a:p>
          <a:p>
            <a:pPr lvl="0" defTabSz="914400">
              <a:lnSpc>
                <a:spcPct val="100000"/>
              </a:lnSpc>
              <a:spcBef>
                <a:spcPts val="400"/>
              </a:spcBef>
              <a:defRPr sz="1800"/>
            </a:pPr>
            <a:endParaRPr sz="1200">
              <a:latin typeface="Calibri"/>
              <a:ea typeface="Calibri"/>
              <a:cs typeface="Calibri"/>
              <a:sym typeface="Calibri"/>
            </a:endParaRPr>
          </a:p>
          <a:p>
            <a:pPr lvl="0" defTabSz="914400">
              <a:lnSpc>
                <a:spcPct val="100000"/>
              </a:lnSpc>
              <a:spcBef>
                <a:spcPts val="400"/>
              </a:spcBef>
              <a:defRPr sz="1800"/>
            </a:pPr>
            <a:r>
              <a:rPr sz="1200">
                <a:latin typeface="Calibri"/>
                <a:ea typeface="Calibri"/>
                <a:cs typeface="Calibri"/>
                <a:sym typeface="Calibri"/>
              </a:rPr>
              <a:t>Other then the obvious, the letter "L," there's not much of a difference between the two extensions. Most, if not all, web browsers and servers will treat a file with an HTM extension exactly as it would a file with an HTML extension, and vice versa</a:t>
            </a:r>
          </a:p>
          <a:p>
            <a:pPr lvl="0" defTabSz="914400">
              <a:lnSpc>
                <a:spcPct val="100000"/>
              </a:lnSpc>
              <a:spcBef>
                <a:spcPts val="400"/>
              </a:spcBef>
              <a:defRPr sz="1800"/>
            </a:pPr>
            <a:r>
              <a:rPr sz="1200">
                <a:latin typeface="Calibri"/>
                <a:ea typeface="Calibri"/>
                <a:cs typeface="Calibri"/>
                <a:sym typeface="Calibri"/>
              </a:rPr>
              <a:t>http://www.sightspecific.com/~mosh/WWW_FAQ/ext.html</a:t>
            </a:r>
          </a:p>
          <a:p>
            <a:pPr lvl="0" defTabSz="914400">
              <a:lnSpc>
                <a:spcPct val="100000"/>
              </a:lnSpc>
              <a:spcBef>
                <a:spcPts val="400"/>
              </a:spcBef>
              <a:defRPr sz="1800"/>
            </a:pPr>
            <a:r>
              <a:rPr sz="1200">
                <a:latin typeface="Calibri"/>
                <a:ea typeface="Calibri"/>
                <a:cs typeface="Calibri"/>
                <a:sym typeface="Calibri"/>
              </a:rPr>
              <a:t>-----</a:t>
            </a:r>
          </a:p>
        </p:txBody>
      </p:sp>
    </p:spTree>
    <p:extLst>
      <p:ext uri="{BB962C8B-B14F-4D97-AF65-F5344CB8AC3E}">
        <p14:creationId xmlns:p14="http://schemas.microsoft.com/office/powerpoint/2010/main" val="1907672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92E12A30-5579-354D-B65C-6775607DA9D2}" type="datetimeFigureOut">
              <a:rPr lang="en-US" smtClean="0"/>
              <a:t>10/3/17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42B21-5978-354D-9B0B-A444B9C949C6}" type="slidenum">
              <a:rPr lang="en-US" smtClean="0"/>
              <a:t>‹#›</a:t>
            </a:fld>
            <a:endParaRPr lang="en-US"/>
          </a:p>
        </p:txBody>
      </p:sp>
    </p:spTree>
    <p:extLst>
      <p:ext uri="{BB962C8B-B14F-4D97-AF65-F5344CB8AC3E}">
        <p14:creationId xmlns:p14="http://schemas.microsoft.com/office/powerpoint/2010/main" val="1376625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92E12A30-5579-354D-B65C-6775607DA9D2}" type="datetimeFigureOut">
              <a:rPr lang="en-US" smtClean="0"/>
              <a:t>10/3/17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42B21-5978-354D-9B0B-A444B9C949C6}" type="slidenum">
              <a:rPr lang="en-US" smtClean="0"/>
              <a:t>‹#›</a:t>
            </a:fld>
            <a:endParaRPr lang="en-US"/>
          </a:p>
        </p:txBody>
      </p:sp>
    </p:spTree>
    <p:extLst>
      <p:ext uri="{BB962C8B-B14F-4D97-AF65-F5344CB8AC3E}">
        <p14:creationId xmlns:p14="http://schemas.microsoft.com/office/powerpoint/2010/main" val="212153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92E12A30-5579-354D-B65C-6775607DA9D2}" type="datetimeFigureOut">
              <a:rPr lang="en-US" smtClean="0"/>
              <a:t>10/3/17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42B21-5978-354D-9B0B-A444B9C949C6}" type="slidenum">
              <a:rPr lang="en-US" smtClean="0"/>
              <a:t>‹#›</a:t>
            </a:fld>
            <a:endParaRPr lang="en-US"/>
          </a:p>
        </p:txBody>
      </p:sp>
    </p:spTree>
    <p:extLst>
      <p:ext uri="{BB962C8B-B14F-4D97-AF65-F5344CB8AC3E}">
        <p14:creationId xmlns:p14="http://schemas.microsoft.com/office/powerpoint/2010/main" val="846768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92E12A30-5579-354D-B65C-6775607DA9D2}" type="datetimeFigureOut">
              <a:rPr lang="en-US" smtClean="0"/>
              <a:t>10/3/17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42B21-5978-354D-9B0B-A444B9C949C6}" type="slidenum">
              <a:rPr lang="en-US" smtClean="0"/>
              <a:t>‹#›</a:t>
            </a:fld>
            <a:endParaRPr lang="en-US"/>
          </a:p>
        </p:txBody>
      </p:sp>
    </p:spTree>
    <p:extLst>
      <p:ext uri="{BB962C8B-B14F-4D97-AF65-F5344CB8AC3E}">
        <p14:creationId xmlns:p14="http://schemas.microsoft.com/office/powerpoint/2010/main" val="1666256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92E12A30-5579-354D-B65C-6775607DA9D2}" type="datetimeFigureOut">
              <a:rPr lang="en-US" smtClean="0"/>
              <a:t>10/3/17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42B21-5978-354D-9B0B-A444B9C949C6}" type="slidenum">
              <a:rPr lang="en-US" smtClean="0"/>
              <a:t>‹#›</a:t>
            </a:fld>
            <a:endParaRPr lang="en-US"/>
          </a:p>
        </p:txBody>
      </p:sp>
    </p:spTree>
    <p:extLst>
      <p:ext uri="{BB962C8B-B14F-4D97-AF65-F5344CB8AC3E}">
        <p14:creationId xmlns:p14="http://schemas.microsoft.com/office/powerpoint/2010/main" val="116642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92E12A30-5579-354D-B65C-6775607DA9D2}" type="datetimeFigureOut">
              <a:rPr lang="en-US" smtClean="0"/>
              <a:t>10/3/17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42B21-5978-354D-9B0B-A444B9C949C6}" type="slidenum">
              <a:rPr lang="en-US" smtClean="0"/>
              <a:t>‹#›</a:t>
            </a:fld>
            <a:endParaRPr lang="en-US"/>
          </a:p>
        </p:txBody>
      </p:sp>
    </p:spTree>
    <p:extLst>
      <p:ext uri="{BB962C8B-B14F-4D97-AF65-F5344CB8AC3E}">
        <p14:creationId xmlns:p14="http://schemas.microsoft.com/office/powerpoint/2010/main" val="1949137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92E12A30-5579-354D-B65C-6775607DA9D2}" type="datetimeFigureOut">
              <a:rPr lang="en-US" smtClean="0"/>
              <a:t>10/3/17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442B21-5978-354D-9B0B-A444B9C949C6}" type="slidenum">
              <a:rPr lang="en-US" smtClean="0"/>
              <a:t>‹#›</a:t>
            </a:fld>
            <a:endParaRPr lang="en-US"/>
          </a:p>
        </p:txBody>
      </p:sp>
    </p:spTree>
    <p:extLst>
      <p:ext uri="{BB962C8B-B14F-4D97-AF65-F5344CB8AC3E}">
        <p14:creationId xmlns:p14="http://schemas.microsoft.com/office/powerpoint/2010/main" val="1432965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92E12A30-5579-354D-B65C-6775607DA9D2}" type="datetimeFigureOut">
              <a:rPr lang="en-US" smtClean="0"/>
              <a:t>10/3/17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442B21-5978-354D-9B0B-A444B9C949C6}" type="slidenum">
              <a:rPr lang="en-US" smtClean="0"/>
              <a:t>‹#›</a:t>
            </a:fld>
            <a:endParaRPr lang="en-US"/>
          </a:p>
        </p:txBody>
      </p:sp>
    </p:spTree>
    <p:extLst>
      <p:ext uri="{BB962C8B-B14F-4D97-AF65-F5344CB8AC3E}">
        <p14:creationId xmlns:p14="http://schemas.microsoft.com/office/powerpoint/2010/main" val="1972801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E12A30-5579-354D-B65C-6775607DA9D2}" type="datetimeFigureOut">
              <a:rPr lang="en-US" smtClean="0"/>
              <a:t>10/3/17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442B21-5978-354D-9B0B-A444B9C949C6}" type="slidenum">
              <a:rPr lang="en-US" smtClean="0"/>
              <a:t>‹#›</a:t>
            </a:fld>
            <a:endParaRPr lang="en-US"/>
          </a:p>
        </p:txBody>
      </p:sp>
    </p:spTree>
    <p:extLst>
      <p:ext uri="{BB962C8B-B14F-4D97-AF65-F5344CB8AC3E}">
        <p14:creationId xmlns:p14="http://schemas.microsoft.com/office/powerpoint/2010/main" val="1876465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92E12A30-5579-354D-B65C-6775607DA9D2}" type="datetimeFigureOut">
              <a:rPr lang="en-US" smtClean="0"/>
              <a:t>10/3/17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42B21-5978-354D-9B0B-A444B9C949C6}" type="slidenum">
              <a:rPr lang="en-US" smtClean="0"/>
              <a:t>‹#›</a:t>
            </a:fld>
            <a:endParaRPr lang="en-US"/>
          </a:p>
        </p:txBody>
      </p:sp>
    </p:spTree>
    <p:extLst>
      <p:ext uri="{BB962C8B-B14F-4D97-AF65-F5344CB8AC3E}">
        <p14:creationId xmlns:p14="http://schemas.microsoft.com/office/powerpoint/2010/main" val="195270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92E12A30-5579-354D-B65C-6775607DA9D2}" type="datetimeFigureOut">
              <a:rPr lang="en-US" smtClean="0"/>
              <a:t>10/3/17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42B21-5978-354D-9B0B-A444B9C949C6}" type="slidenum">
              <a:rPr lang="en-US" smtClean="0"/>
              <a:t>‹#›</a:t>
            </a:fld>
            <a:endParaRPr lang="en-US"/>
          </a:p>
        </p:txBody>
      </p:sp>
    </p:spTree>
    <p:extLst>
      <p:ext uri="{BB962C8B-B14F-4D97-AF65-F5344CB8AC3E}">
        <p14:creationId xmlns:p14="http://schemas.microsoft.com/office/powerpoint/2010/main" val="12774887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E12A30-5579-354D-B65C-6775607DA9D2}" type="datetimeFigureOut">
              <a:rPr lang="en-US" smtClean="0"/>
              <a:t>10/3/17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442B21-5978-354D-9B0B-A444B9C949C6}" type="slidenum">
              <a:rPr lang="en-US" smtClean="0"/>
              <a:t>‹#›</a:t>
            </a:fld>
            <a:endParaRPr lang="en-US"/>
          </a:p>
        </p:txBody>
      </p:sp>
    </p:spTree>
    <p:extLst>
      <p:ext uri="{BB962C8B-B14F-4D97-AF65-F5344CB8AC3E}">
        <p14:creationId xmlns:p14="http://schemas.microsoft.com/office/powerpoint/2010/main" val="984574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validator.w3.org/" TargetMode="Externa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title"/>
          </p:nvPr>
        </p:nvSpPr>
        <p:spPr>
          <a:xfrm>
            <a:off x="1738313" y="1831901"/>
            <a:ext cx="8643937" cy="2389188"/>
          </a:xfrm>
          <a:prstGeom prst="rect">
            <a:avLst/>
          </a:prstGeom>
        </p:spPr>
        <p:txBody>
          <a:bodyPr>
            <a:normAutofit/>
          </a:bodyPr>
          <a:lstStyle/>
          <a:p>
            <a:pPr algn="ctr">
              <a:spcBef>
                <a:spcPts val="844"/>
              </a:spcBef>
              <a:defRPr sz="1800" b="0">
                <a:solidFill>
                  <a:srgbClr val="000000"/>
                </a:solidFill>
              </a:defRPr>
            </a:pPr>
            <a:r>
              <a:rPr sz="4922" b="1" dirty="0">
                <a:solidFill>
                  <a:srgbClr val="C00000"/>
                </a:solidFill>
              </a:rPr>
              <a:t>Internet Technology </a:t>
            </a:r>
            <a:br>
              <a:rPr sz="4922" b="1" dirty="0">
                <a:solidFill>
                  <a:srgbClr val="C00000"/>
                </a:solidFill>
              </a:rPr>
            </a:br>
            <a:r>
              <a:rPr sz="4922" b="1" dirty="0">
                <a:solidFill>
                  <a:srgbClr val="C00000"/>
                </a:solidFill>
              </a:rPr>
              <a:t/>
            </a:r>
            <a:br>
              <a:rPr sz="4922" b="1" dirty="0">
                <a:solidFill>
                  <a:srgbClr val="C00000"/>
                </a:solidFill>
              </a:rPr>
            </a:br>
            <a:r>
              <a:rPr sz="4922" b="1" dirty="0">
                <a:solidFill>
                  <a:srgbClr val="C00000"/>
                </a:solidFill>
              </a:rPr>
              <a:t> </a:t>
            </a:r>
            <a:r>
              <a:rPr sz="3516" b="1" dirty="0">
                <a:solidFill>
                  <a:srgbClr val="595959"/>
                </a:solidFill>
              </a:rPr>
              <a:t>(Unit Code: </a:t>
            </a:r>
            <a:r>
              <a:rPr lang="en-GB" sz="3516" dirty="0">
                <a:solidFill>
                  <a:srgbClr val="595959"/>
                </a:solidFill>
              </a:rPr>
              <a:t>CDA</a:t>
            </a:r>
            <a:r>
              <a:rPr sz="3516" b="1" dirty="0">
                <a:solidFill>
                  <a:srgbClr val="595959"/>
                </a:solidFill>
              </a:rPr>
              <a:t>400)</a:t>
            </a:r>
          </a:p>
        </p:txBody>
      </p:sp>
    </p:spTree>
    <p:extLst>
      <p:ext uri="{BB962C8B-B14F-4D97-AF65-F5344CB8AC3E}">
        <p14:creationId xmlns:p14="http://schemas.microsoft.com/office/powerpoint/2010/main" val="1594070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Shape 110"/>
          <p:cNvSpPr>
            <a:spLocks noGrp="1"/>
          </p:cNvSpPr>
          <p:nvPr>
            <p:ph type="title"/>
          </p:nvPr>
        </p:nvSpPr>
        <p:spPr>
          <a:xfrm>
            <a:off x="2211388" y="260350"/>
            <a:ext cx="7772401" cy="647700"/>
          </a:xfrm>
          <a:prstGeom prst="rect">
            <a:avLst/>
          </a:prstGeom>
        </p:spPr>
        <p:txBody>
          <a:bodyPr>
            <a:normAutofit/>
          </a:bodyPr>
          <a:lstStyle>
            <a:lvl1pPr algn="ctr">
              <a:defRPr sz="5600">
                <a:solidFill>
                  <a:srgbClr val="000000"/>
                </a:solidFill>
              </a:defRPr>
            </a:lvl1pPr>
          </a:lstStyle>
          <a:p>
            <a:pPr lvl="0">
              <a:defRPr sz="1800" b="0"/>
            </a:pPr>
            <a:r>
              <a:rPr sz="3937" b="1"/>
              <a:t>Top-level structure</a:t>
            </a:r>
          </a:p>
        </p:txBody>
      </p:sp>
      <p:grpSp>
        <p:nvGrpSpPr>
          <p:cNvPr id="122" name="Group 122"/>
          <p:cNvGrpSpPr/>
          <p:nvPr/>
        </p:nvGrpSpPr>
        <p:grpSpPr>
          <a:xfrm>
            <a:off x="2379777" y="1124744"/>
            <a:ext cx="7435621" cy="4139465"/>
            <a:chOff x="0" y="0"/>
            <a:chExt cx="10575104" cy="5887238"/>
          </a:xfrm>
        </p:grpSpPr>
        <p:sp>
          <p:nvSpPr>
            <p:cNvPr id="111" name="Shape 111"/>
            <p:cNvSpPr/>
            <p:nvPr/>
          </p:nvSpPr>
          <p:spPr>
            <a:xfrm>
              <a:off x="0" y="0"/>
              <a:ext cx="7066386" cy="58872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defTabSz="642915">
                <a:defRPr sz="1800"/>
              </a:pPr>
              <a:r>
                <a:rPr sz="2391">
                  <a:solidFill>
                    <a:srgbClr val="0000FF"/>
                  </a:solidFill>
                  <a:latin typeface="Consolas"/>
                  <a:ea typeface="Consolas"/>
                  <a:cs typeface="Consolas"/>
                  <a:sym typeface="Consolas"/>
                </a:rPr>
                <a:t>&lt;</a:t>
              </a:r>
              <a:r>
                <a:rPr sz="2391">
                  <a:solidFill>
                    <a:srgbClr val="A52A2A"/>
                  </a:solidFill>
                  <a:latin typeface="Consolas"/>
                  <a:ea typeface="Consolas"/>
                  <a:cs typeface="Consolas"/>
                  <a:sym typeface="Consolas"/>
                </a:rPr>
                <a:t>!DOCTYPE</a:t>
              </a:r>
              <a:r>
                <a:rPr sz="2391">
                  <a:latin typeface="Consolas"/>
                  <a:ea typeface="Consolas"/>
                  <a:cs typeface="Consolas"/>
                  <a:sym typeface="Consolas"/>
                </a:rPr>
                <a:t> </a:t>
              </a:r>
              <a:r>
                <a:rPr sz="2391">
                  <a:solidFill>
                    <a:srgbClr val="DC143C"/>
                  </a:solidFill>
                  <a:latin typeface="Consolas"/>
                  <a:ea typeface="Consolas"/>
                  <a:cs typeface="Consolas"/>
                  <a:sym typeface="Consolas"/>
                </a:rPr>
                <a:t>html</a:t>
              </a:r>
              <a:r>
                <a:rPr sz="2391">
                  <a:solidFill>
                    <a:srgbClr val="0000FF"/>
                  </a:solidFill>
                  <a:latin typeface="Consolas"/>
                  <a:ea typeface="Consolas"/>
                  <a:cs typeface="Consolas"/>
                  <a:sym typeface="Consolas"/>
                </a:rPr>
                <a:t>&gt;</a:t>
              </a:r>
              <a:br>
                <a:rPr sz="2391">
                  <a:solidFill>
                    <a:srgbClr val="0000FF"/>
                  </a:solidFill>
                  <a:latin typeface="Consolas"/>
                  <a:ea typeface="Consolas"/>
                  <a:cs typeface="Consolas"/>
                  <a:sym typeface="Consolas"/>
                </a:rPr>
              </a:br>
              <a:r>
                <a:rPr sz="2391">
                  <a:solidFill>
                    <a:srgbClr val="0000FF"/>
                  </a:solidFill>
                  <a:latin typeface="Consolas"/>
                  <a:ea typeface="Consolas"/>
                  <a:cs typeface="Consolas"/>
                  <a:sym typeface="Consolas"/>
                </a:rPr>
                <a:t>&lt;</a:t>
              </a:r>
              <a:r>
                <a:rPr sz="2391">
                  <a:solidFill>
                    <a:srgbClr val="A52A2A"/>
                  </a:solidFill>
                  <a:latin typeface="Consolas"/>
                  <a:ea typeface="Consolas"/>
                  <a:cs typeface="Consolas"/>
                  <a:sym typeface="Consolas"/>
                </a:rPr>
                <a:t>html</a:t>
              </a:r>
              <a:r>
                <a:rPr sz="2391">
                  <a:solidFill>
                    <a:srgbClr val="0000FF"/>
                  </a:solidFill>
                  <a:latin typeface="Consolas"/>
                  <a:ea typeface="Consolas"/>
                  <a:cs typeface="Consolas"/>
                  <a:sym typeface="Consolas"/>
                </a:rPr>
                <a:t>&gt;</a:t>
              </a:r>
              <a:br>
                <a:rPr sz="2391">
                  <a:solidFill>
                    <a:srgbClr val="0000FF"/>
                  </a:solidFill>
                  <a:latin typeface="Consolas"/>
                  <a:ea typeface="Consolas"/>
                  <a:cs typeface="Consolas"/>
                  <a:sym typeface="Consolas"/>
                </a:rPr>
              </a:br>
              <a:r>
                <a:rPr sz="2391">
                  <a:solidFill>
                    <a:srgbClr val="0000FF"/>
                  </a:solidFill>
                  <a:latin typeface="Consolas"/>
                  <a:ea typeface="Consolas"/>
                  <a:cs typeface="Consolas"/>
                  <a:sym typeface="Consolas"/>
                </a:rPr>
                <a:t>&lt;</a:t>
              </a:r>
              <a:r>
                <a:rPr sz="2391">
                  <a:solidFill>
                    <a:srgbClr val="A52A2A"/>
                  </a:solidFill>
                  <a:latin typeface="Consolas"/>
                  <a:ea typeface="Consolas"/>
                  <a:cs typeface="Consolas"/>
                  <a:sym typeface="Consolas"/>
                </a:rPr>
                <a:t>head</a:t>
              </a:r>
              <a:r>
                <a:rPr sz="2391">
                  <a:solidFill>
                    <a:srgbClr val="0000FF"/>
                  </a:solidFill>
                  <a:latin typeface="Consolas"/>
                  <a:ea typeface="Consolas"/>
                  <a:cs typeface="Consolas"/>
                  <a:sym typeface="Consolas"/>
                </a:rPr>
                <a:t>&gt;</a:t>
              </a:r>
              <a:br>
                <a:rPr sz="2391">
                  <a:solidFill>
                    <a:srgbClr val="0000FF"/>
                  </a:solidFill>
                  <a:latin typeface="Consolas"/>
                  <a:ea typeface="Consolas"/>
                  <a:cs typeface="Consolas"/>
                  <a:sym typeface="Consolas"/>
                </a:rPr>
              </a:br>
              <a:r>
                <a:rPr sz="2391">
                  <a:solidFill>
                    <a:srgbClr val="0000FF"/>
                  </a:solidFill>
                  <a:latin typeface="Consolas"/>
                  <a:ea typeface="Consolas"/>
                  <a:cs typeface="Consolas"/>
                  <a:sym typeface="Consolas"/>
                </a:rPr>
                <a:t>&lt;</a:t>
              </a:r>
              <a:r>
                <a:rPr sz="2391">
                  <a:solidFill>
                    <a:srgbClr val="A52A2A"/>
                  </a:solidFill>
                  <a:latin typeface="Consolas"/>
                  <a:ea typeface="Consolas"/>
                  <a:cs typeface="Consolas"/>
                  <a:sym typeface="Consolas"/>
                </a:rPr>
                <a:t>title</a:t>
              </a:r>
              <a:r>
                <a:rPr sz="2391">
                  <a:solidFill>
                    <a:srgbClr val="0000FF"/>
                  </a:solidFill>
                  <a:latin typeface="Consolas"/>
                  <a:ea typeface="Consolas"/>
                  <a:cs typeface="Consolas"/>
                  <a:sym typeface="Consolas"/>
                </a:rPr>
                <a:t>&gt;</a:t>
              </a:r>
              <a:r>
                <a:rPr sz="2391">
                  <a:latin typeface="Consolas"/>
                  <a:ea typeface="Consolas"/>
                  <a:cs typeface="Consolas"/>
                  <a:sym typeface="Consolas"/>
                </a:rPr>
                <a:t>Page Title</a:t>
              </a:r>
              <a:r>
                <a:rPr sz="2391">
                  <a:solidFill>
                    <a:srgbClr val="0000FF"/>
                  </a:solidFill>
                  <a:latin typeface="Consolas"/>
                  <a:ea typeface="Consolas"/>
                  <a:cs typeface="Consolas"/>
                  <a:sym typeface="Consolas"/>
                </a:rPr>
                <a:t>&lt;</a:t>
              </a:r>
              <a:r>
                <a:rPr sz="2391">
                  <a:solidFill>
                    <a:srgbClr val="A52A2A"/>
                  </a:solidFill>
                  <a:latin typeface="Consolas"/>
                  <a:ea typeface="Consolas"/>
                  <a:cs typeface="Consolas"/>
                  <a:sym typeface="Consolas"/>
                </a:rPr>
                <a:t>/title</a:t>
              </a:r>
              <a:r>
                <a:rPr sz="2391">
                  <a:solidFill>
                    <a:srgbClr val="0000FF"/>
                  </a:solidFill>
                  <a:latin typeface="Consolas"/>
                  <a:ea typeface="Consolas"/>
                  <a:cs typeface="Consolas"/>
                  <a:sym typeface="Consolas"/>
                </a:rPr>
                <a:t>&gt;</a:t>
              </a:r>
              <a:br>
                <a:rPr sz="2391">
                  <a:solidFill>
                    <a:srgbClr val="0000FF"/>
                  </a:solidFill>
                  <a:latin typeface="Consolas"/>
                  <a:ea typeface="Consolas"/>
                  <a:cs typeface="Consolas"/>
                  <a:sym typeface="Consolas"/>
                </a:rPr>
              </a:br>
              <a:r>
                <a:rPr sz="2391">
                  <a:solidFill>
                    <a:srgbClr val="0000FF"/>
                  </a:solidFill>
                  <a:latin typeface="Consolas"/>
                  <a:ea typeface="Consolas"/>
                  <a:cs typeface="Consolas"/>
                  <a:sym typeface="Consolas"/>
                </a:rPr>
                <a:t>&lt;</a:t>
              </a:r>
              <a:r>
                <a:rPr sz="2391">
                  <a:solidFill>
                    <a:srgbClr val="A52A2A"/>
                  </a:solidFill>
                  <a:latin typeface="Consolas"/>
                  <a:ea typeface="Consolas"/>
                  <a:cs typeface="Consolas"/>
                  <a:sym typeface="Consolas"/>
                </a:rPr>
                <a:t>/head</a:t>
              </a:r>
              <a:r>
                <a:rPr sz="2391">
                  <a:solidFill>
                    <a:srgbClr val="0000FF"/>
                  </a:solidFill>
                  <a:latin typeface="Consolas"/>
                  <a:ea typeface="Consolas"/>
                  <a:cs typeface="Consolas"/>
                  <a:sym typeface="Consolas"/>
                </a:rPr>
                <a:t>&gt;</a:t>
              </a:r>
              <a:br>
                <a:rPr sz="2391">
                  <a:solidFill>
                    <a:srgbClr val="0000FF"/>
                  </a:solidFill>
                  <a:latin typeface="Consolas"/>
                  <a:ea typeface="Consolas"/>
                  <a:cs typeface="Consolas"/>
                  <a:sym typeface="Consolas"/>
                </a:rPr>
              </a:br>
              <a:r>
                <a:rPr sz="2391">
                  <a:solidFill>
                    <a:srgbClr val="0000FF"/>
                  </a:solidFill>
                  <a:latin typeface="Consolas"/>
                  <a:ea typeface="Consolas"/>
                  <a:cs typeface="Consolas"/>
                  <a:sym typeface="Consolas"/>
                </a:rPr>
                <a:t/>
              </a:r>
              <a:br>
                <a:rPr sz="2391">
                  <a:solidFill>
                    <a:srgbClr val="0000FF"/>
                  </a:solidFill>
                  <a:latin typeface="Consolas"/>
                  <a:ea typeface="Consolas"/>
                  <a:cs typeface="Consolas"/>
                  <a:sym typeface="Consolas"/>
                </a:rPr>
              </a:br>
              <a:r>
                <a:rPr sz="2391">
                  <a:solidFill>
                    <a:srgbClr val="0000FF"/>
                  </a:solidFill>
                  <a:latin typeface="Consolas"/>
                  <a:ea typeface="Consolas"/>
                  <a:cs typeface="Consolas"/>
                  <a:sym typeface="Consolas"/>
                </a:rPr>
                <a:t>&lt;</a:t>
              </a:r>
              <a:r>
                <a:rPr sz="2391">
                  <a:solidFill>
                    <a:srgbClr val="A52A2A"/>
                  </a:solidFill>
                  <a:latin typeface="Consolas"/>
                  <a:ea typeface="Consolas"/>
                  <a:cs typeface="Consolas"/>
                  <a:sym typeface="Consolas"/>
                </a:rPr>
                <a:t>body</a:t>
              </a:r>
              <a:r>
                <a:rPr sz="2391">
                  <a:solidFill>
                    <a:srgbClr val="0000FF"/>
                  </a:solidFill>
                  <a:latin typeface="Consolas"/>
                  <a:ea typeface="Consolas"/>
                  <a:cs typeface="Consolas"/>
                  <a:sym typeface="Consolas"/>
                </a:rPr>
                <a:t>&gt;</a:t>
              </a:r>
              <a:br>
                <a:rPr sz="2391">
                  <a:solidFill>
                    <a:srgbClr val="0000FF"/>
                  </a:solidFill>
                  <a:latin typeface="Consolas"/>
                  <a:ea typeface="Consolas"/>
                  <a:cs typeface="Consolas"/>
                  <a:sym typeface="Consolas"/>
                </a:rPr>
              </a:br>
              <a:r>
                <a:rPr sz="2391">
                  <a:latin typeface="Consolas"/>
                  <a:ea typeface="Consolas"/>
                  <a:cs typeface="Consolas"/>
                  <a:sym typeface="Consolas"/>
                </a:rPr>
                <a:t>The content of the page....</a:t>
              </a:r>
              <a:br>
                <a:rPr sz="2391">
                  <a:latin typeface="Consolas"/>
                  <a:ea typeface="Consolas"/>
                  <a:cs typeface="Consolas"/>
                  <a:sym typeface="Consolas"/>
                </a:rPr>
              </a:br>
              <a:r>
                <a:rPr sz="2391">
                  <a:solidFill>
                    <a:srgbClr val="0000FF"/>
                  </a:solidFill>
                  <a:latin typeface="Consolas"/>
                  <a:ea typeface="Consolas"/>
                  <a:cs typeface="Consolas"/>
                  <a:sym typeface="Consolas"/>
                </a:rPr>
                <a:t>&lt;</a:t>
              </a:r>
              <a:r>
                <a:rPr sz="2391">
                  <a:solidFill>
                    <a:srgbClr val="A52A2A"/>
                  </a:solidFill>
                  <a:latin typeface="Consolas"/>
                  <a:ea typeface="Consolas"/>
                  <a:cs typeface="Consolas"/>
                  <a:sym typeface="Consolas"/>
                </a:rPr>
                <a:t>/body</a:t>
              </a:r>
              <a:r>
                <a:rPr sz="2391">
                  <a:solidFill>
                    <a:srgbClr val="0000FF"/>
                  </a:solidFill>
                  <a:latin typeface="Consolas"/>
                  <a:ea typeface="Consolas"/>
                  <a:cs typeface="Consolas"/>
                  <a:sym typeface="Consolas"/>
                </a:rPr>
                <a:t>&gt;</a:t>
              </a:r>
              <a:br>
                <a:rPr sz="2391">
                  <a:solidFill>
                    <a:srgbClr val="0000FF"/>
                  </a:solidFill>
                  <a:latin typeface="Consolas"/>
                  <a:ea typeface="Consolas"/>
                  <a:cs typeface="Consolas"/>
                  <a:sym typeface="Consolas"/>
                </a:rPr>
              </a:br>
              <a:r>
                <a:rPr sz="2391">
                  <a:solidFill>
                    <a:srgbClr val="0000FF"/>
                  </a:solidFill>
                  <a:latin typeface="Consolas"/>
                  <a:ea typeface="Consolas"/>
                  <a:cs typeface="Consolas"/>
                  <a:sym typeface="Consolas"/>
                </a:rPr>
                <a:t/>
              </a:r>
              <a:br>
                <a:rPr sz="2391">
                  <a:solidFill>
                    <a:srgbClr val="0000FF"/>
                  </a:solidFill>
                  <a:latin typeface="Consolas"/>
                  <a:ea typeface="Consolas"/>
                  <a:cs typeface="Consolas"/>
                  <a:sym typeface="Consolas"/>
                </a:rPr>
              </a:br>
              <a:r>
                <a:rPr sz="2391">
                  <a:solidFill>
                    <a:srgbClr val="0000FF"/>
                  </a:solidFill>
                  <a:latin typeface="Consolas"/>
                  <a:ea typeface="Consolas"/>
                  <a:cs typeface="Consolas"/>
                  <a:sym typeface="Consolas"/>
                </a:rPr>
                <a:t>&lt;</a:t>
              </a:r>
              <a:r>
                <a:rPr sz="2391">
                  <a:solidFill>
                    <a:srgbClr val="A52A2A"/>
                  </a:solidFill>
                  <a:latin typeface="Consolas"/>
                  <a:ea typeface="Consolas"/>
                  <a:cs typeface="Consolas"/>
                  <a:sym typeface="Consolas"/>
                </a:rPr>
                <a:t>/html</a:t>
              </a:r>
              <a:r>
                <a:rPr sz="2391">
                  <a:solidFill>
                    <a:srgbClr val="0000FF"/>
                  </a:solidFill>
                  <a:latin typeface="Consolas"/>
                  <a:ea typeface="Consolas"/>
                  <a:cs typeface="Consolas"/>
                  <a:sym typeface="Consolas"/>
                </a:rPr>
                <a:t>&gt;</a:t>
              </a:r>
            </a:p>
          </p:txBody>
        </p:sp>
        <p:sp>
          <p:nvSpPr>
            <p:cNvPr id="112" name="Shape 112"/>
            <p:cNvSpPr/>
            <p:nvPr/>
          </p:nvSpPr>
          <p:spPr>
            <a:xfrm>
              <a:off x="6742977" y="31908"/>
              <a:ext cx="3805395" cy="500557"/>
            </a:xfrm>
            <a:prstGeom prst="rect">
              <a:avLst/>
            </a:prstGeom>
            <a:noFill/>
            <a:ln w="12700" cap="flat">
              <a:solidFill>
                <a:srgbClr val="404040"/>
              </a:solidFill>
              <a:prstDash val="solid"/>
              <a:bevel/>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914400">
                <a:defRPr sz="2400">
                  <a:latin typeface="Arial"/>
                  <a:ea typeface="Arial"/>
                  <a:cs typeface="Arial"/>
                  <a:sym typeface="Arial"/>
                </a:defRPr>
              </a:lvl1pPr>
            </a:lstStyle>
            <a:p>
              <a:pPr lvl="0">
                <a:defRPr sz="1800"/>
              </a:pPr>
              <a:r>
                <a:rPr sz="1687"/>
                <a:t>This file contains HTML</a:t>
              </a:r>
            </a:p>
          </p:txBody>
        </p:sp>
        <p:sp>
          <p:nvSpPr>
            <p:cNvPr id="113" name="Shape 113"/>
            <p:cNvSpPr/>
            <p:nvPr/>
          </p:nvSpPr>
          <p:spPr>
            <a:xfrm flipH="1" flipV="1">
              <a:off x="3891632" y="293482"/>
              <a:ext cx="2851346" cy="1062"/>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pPr defTabSz="321457">
                <a:defRPr sz="1600">
                  <a:latin typeface="+mn-lt"/>
                  <a:ea typeface="+mn-ea"/>
                  <a:cs typeface="+mn-cs"/>
                  <a:sym typeface="Helvetica"/>
                </a:defRPr>
              </a:pPr>
              <a:endParaRPr sz="1125"/>
            </a:p>
          </p:txBody>
        </p:sp>
        <p:sp>
          <p:nvSpPr>
            <p:cNvPr id="114" name="Shape 114"/>
            <p:cNvSpPr/>
            <p:nvPr/>
          </p:nvSpPr>
          <p:spPr>
            <a:xfrm>
              <a:off x="6748048" y="679696"/>
              <a:ext cx="3805395" cy="500557"/>
            </a:xfrm>
            <a:prstGeom prst="rect">
              <a:avLst/>
            </a:prstGeom>
            <a:noFill/>
            <a:ln w="12700" cap="flat">
              <a:solidFill>
                <a:srgbClr val="404040"/>
              </a:solidFill>
              <a:prstDash val="solid"/>
              <a:bevel/>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914400">
                <a:defRPr sz="2400">
                  <a:latin typeface="Arial"/>
                  <a:ea typeface="Arial"/>
                  <a:cs typeface="Arial"/>
                  <a:sym typeface="Arial"/>
                </a:defRPr>
              </a:lvl1pPr>
            </a:lstStyle>
            <a:p>
              <a:pPr lvl="0">
                <a:defRPr sz="1800"/>
              </a:pPr>
              <a:r>
                <a:rPr sz="1687"/>
                <a:t>Start of HTML content</a:t>
              </a:r>
            </a:p>
          </p:txBody>
        </p:sp>
        <p:sp>
          <p:nvSpPr>
            <p:cNvPr id="115" name="Shape 115"/>
            <p:cNvSpPr/>
            <p:nvPr/>
          </p:nvSpPr>
          <p:spPr>
            <a:xfrm flipH="1" flipV="1">
              <a:off x="1800286" y="845967"/>
              <a:ext cx="4947762" cy="96365"/>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pPr defTabSz="321457">
                <a:defRPr sz="1600">
                  <a:latin typeface="+mn-lt"/>
                  <a:ea typeface="+mn-ea"/>
                  <a:cs typeface="+mn-cs"/>
                  <a:sym typeface="Helvetica"/>
                </a:defRPr>
              </a:pPr>
              <a:endParaRPr sz="1125"/>
            </a:p>
          </p:txBody>
        </p:sp>
        <p:sp>
          <p:nvSpPr>
            <p:cNvPr id="116" name="Shape 116"/>
            <p:cNvSpPr/>
            <p:nvPr/>
          </p:nvSpPr>
          <p:spPr>
            <a:xfrm>
              <a:off x="6769709" y="5275163"/>
              <a:ext cx="3805395" cy="500557"/>
            </a:xfrm>
            <a:prstGeom prst="rect">
              <a:avLst/>
            </a:prstGeom>
            <a:noFill/>
            <a:ln w="12700" cap="flat">
              <a:solidFill>
                <a:srgbClr val="404040"/>
              </a:solidFill>
              <a:prstDash val="solid"/>
              <a:bevel/>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914400">
                <a:defRPr sz="2400">
                  <a:latin typeface="Arial"/>
                  <a:ea typeface="Arial"/>
                  <a:cs typeface="Arial"/>
                  <a:sym typeface="Arial"/>
                </a:defRPr>
              </a:lvl1pPr>
            </a:lstStyle>
            <a:p>
              <a:pPr lvl="0">
                <a:defRPr sz="1800"/>
              </a:pPr>
              <a:r>
                <a:rPr sz="1687"/>
                <a:t>End of HTML content</a:t>
              </a:r>
            </a:p>
          </p:txBody>
        </p:sp>
        <p:sp>
          <p:nvSpPr>
            <p:cNvPr id="117" name="Shape 117"/>
            <p:cNvSpPr/>
            <p:nvPr/>
          </p:nvSpPr>
          <p:spPr>
            <a:xfrm flipH="1" flipV="1">
              <a:off x="1800286" y="5516725"/>
              <a:ext cx="4969423" cy="21075"/>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pPr defTabSz="321457">
                <a:defRPr sz="1600">
                  <a:latin typeface="+mn-lt"/>
                  <a:ea typeface="+mn-ea"/>
                  <a:cs typeface="+mn-cs"/>
                  <a:sym typeface="Helvetica"/>
                </a:defRPr>
              </a:pPr>
              <a:endParaRPr sz="1125"/>
            </a:p>
          </p:txBody>
        </p:sp>
        <p:sp>
          <p:nvSpPr>
            <p:cNvPr id="118" name="Shape 118"/>
            <p:cNvSpPr/>
            <p:nvPr/>
          </p:nvSpPr>
          <p:spPr>
            <a:xfrm>
              <a:off x="6451917" y="3161262"/>
              <a:ext cx="614469" cy="16385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0"/>
                  </a:lnTo>
                  <a:cubicBezTo>
                    <a:pt x="5965" y="0"/>
                    <a:pt x="10800" y="302"/>
                    <a:pt x="10800" y="675"/>
                  </a:cubicBezTo>
                  <a:lnTo>
                    <a:pt x="10800" y="10125"/>
                  </a:lnTo>
                  <a:cubicBezTo>
                    <a:pt x="10800" y="10498"/>
                    <a:pt x="15635" y="10800"/>
                    <a:pt x="21600" y="10800"/>
                  </a:cubicBezTo>
                  <a:cubicBezTo>
                    <a:pt x="15635" y="10800"/>
                    <a:pt x="10800" y="11102"/>
                    <a:pt x="10800" y="11475"/>
                  </a:cubicBezTo>
                  <a:lnTo>
                    <a:pt x="10800" y="20925"/>
                  </a:lnTo>
                  <a:cubicBezTo>
                    <a:pt x="10800" y="21298"/>
                    <a:pt x="5965" y="21600"/>
                    <a:pt x="0" y="21600"/>
                  </a:cubicBezTo>
                </a:path>
              </a:pathLst>
            </a:custGeom>
            <a:noFill/>
            <a:ln w="12700" cap="flat">
              <a:solidFill>
                <a:srgbClr val="000000"/>
              </a:solidFill>
              <a:prstDash val="solid"/>
              <a:round/>
            </a:ln>
            <a:effectLst/>
          </p:spPr>
          <p:txBody>
            <a:bodyPr wrap="square" lIns="45719" tIns="45719" rIns="45719" bIns="45719" numCol="1" anchor="t">
              <a:noAutofit/>
            </a:bodyPr>
            <a:lstStyle/>
            <a:p>
              <a:pPr defTabSz="642915">
                <a:defRPr sz="3400">
                  <a:latin typeface="Arial"/>
                  <a:ea typeface="Arial"/>
                  <a:cs typeface="Arial"/>
                  <a:sym typeface="Arial"/>
                </a:defRPr>
              </a:pPr>
              <a:endParaRPr sz="2391"/>
            </a:p>
          </p:txBody>
        </p:sp>
        <p:sp>
          <p:nvSpPr>
            <p:cNvPr id="119" name="Shape 119"/>
            <p:cNvSpPr/>
            <p:nvPr/>
          </p:nvSpPr>
          <p:spPr>
            <a:xfrm>
              <a:off x="7066386" y="3673319"/>
              <a:ext cx="3481988" cy="500557"/>
            </a:xfrm>
            <a:prstGeom prst="rect">
              <a:avLst/>
            </a:prstGeom>
            <a:noFill/>
            <a:ln w="12700" cap="flat">
              <a:solidFill>
                <a:srgbClr val="404040"/>
              </a:solidFill>
              <a:prstDash val="solid"/>
              <a:bevel/>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914400">
                <a:defRPr sz="2400">
                  <a:latin typeface="Arial"/>
                  <a:ea typeface="Arial"/>
                  <a:cs typeface="Arial"/>
                  <a:sym typeface="Arial"/>
                </a:defRPr>
              </a:lvl1pPr>
            </a:lstStyle>
            <a:p>
              <a:pPr lvl="0">
                <a:defRPr sz="1800"/>
              </a:pPr>
              <a:r>
                <a:rPr sz="1687"/>
                <a:t>Visible page content</a:t>
              </a:r>
            </a:p>
          </p:txBody>
        </p:sp>
        <p:sp>
          <p:nvSpPr>
            <p:cNvPr id="120" name="Shape 120"/>
            <p:cNvSpPr/>
            <p:nvPr/>
          </p:nvSpPr>
          <p:spPr>
            <a:xfrm>
              <a:off x="6247094" y="1204967"/>
              <a:ext cx="495884" cy="123941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0"/>
                  </a:lnTo>
                  <a:cubicBezTo>
                    <a:pt x="5965" y="0"/>
                    <a:pt x="10800" y="322"/>
                    <a:pt x="10800" y="720"/>
                  </a:cubicBezTo>
                  <a:lnTo>
                    <a:pt x="10800" y="10080"/>
                  </a:lnTo>
                  <a:cubicBezTo>
                    <a:pt x="10800" y="10478"/>
                    <a:pt x="15635" y="10800"/>
                    <a:pt x="21600" y="10800"/>
                  </a:cubicBezTo>
                  <a:cubicBezTo>
                    <a:pt x="15635" y="10800"/>
                    <a:pt x="10800" y="11122"/>
                    <a:pt x="10800" y="11520"/>
                  </a:cubicBezTo>
                  <a:lnTo>
                    <a:pt x="10800" y="20880"/>
                  </a:lnTo>
                  <a:cubicBezTo>
                    <a:pt x="10800" y="21278"/>
                    <a:pt x="5965" y="21600"/>
                    <a:pt x="0" y="21600"/>
                  </a:cubicBezTo>
                </a:path>
              </a:pathLst>
            </a:custGeom>
            <a:noFill/>
            <a:ln w="12700" cap="flat">
              <a:solidFill>
                <a:srgbClr val="000000"/>
              </a:solidFill>
              <a:prstDash val="solid"/>
              <a:round/>
            </a:ln>
            <a:effectLst/>
          </p:spPr>
          <p:txBody>
            <a:bodyPr wrap="square" lIns="45719" tIns="45719" rIns="45719" bIns="45719" numCol="1" anchor="t">
              <a:noAutofit/>
            </a:bodyPr>
            <a:lstStyle/>
            <a:p>
              <a:pPr defTabSz="642915">
                <a:defRPr sz="3400">
                  <a:latin typeface="Arial"/>
                  <a:ea typeface="Arial"/>
                  <a:cs typeface="Arial"/>
                  <a:sym typeface="Arial"/>
                </a:defRPr>
              </a:pPr>
              <a:endParaRPr sz="2391"/>
            </a:p>
          </p:txBody>
        </p:sp>
        <p:sp>
          <p:nvSpPr>
            <p:cNvPr id="121" name="Shape 121"/>
            <p:cNvSpPr/>
            <p:nvPr/>
          </p:nvSpPr>
          <p:spPr>
            <a:xfrm>
              <a:off x="6769709" y="1522681"/>
              <a:ext cx="3805395" cy="500557"/>
            </a:xfrm>
            <a:prstGeom prst="rect">
              <a:avLst/>
            </a:prstGeom>
            <a:noFill/>
            <a:ln w="12700" cap="flat">
              <a:solidFill>
                <a:srgbClr val="000000"/>
              </a:solidFill>
              <a:prstDash val="solid"/>
              <a:bevel/>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914400">
                <a:defRPr sz="2400">
                  <a:latin typeface="Arial"/>
                  <a:ea typeface="Arial"/>
                  <a:cs typeface="Arial"/>
                  <a:sym typeface="Arial"/>
                </a:defRPr>
              </a:lvl1pPr>
            </a:lstStyle>
            <a:p>
              <a:pPr lvl="0">
                <a:defRPr sz="1800"/>
              </a:pPr>
              <a:r>
                <a:rPr sz="1687"/>
                <a:t>Meta-information</a:t>
              </a:r>
            </a:p>
          </p:txBody>
        </p:sp>
      </p:grpSp>
      <p:sp>
        <p:nvSpPr>
          <p:cNvPr id="123" name="Shape 123"/>
          <p:cNvSpPr/>
          <p:nvPr/>
        </p:nvSpPr>
        <p:spPr>
          <a:xfrm>
            <a:off x="2344308" y="2060849"/>
            <a:ext cx="71438" cy="78260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26"/>
                  <a:pt x="0" y="21434"/>
                </a:cubicBezTo>
                <a:lnTo>
                  <a:pt x="0" y="166"/>
                </a:lnTo>
                <a:cubicBezTo>
                  <a:pt x="0" y="74"/>
                  <a:pt x="9671" y="0"/>
                  <a:pt x="21600" y="0"/>
                </a:cubicBezTo>
              </a:path>
            </a:pathLst>
          </a:custGeom>
          <a:ln w="25400">
            <a:solidFill>
              <a:srgbClr val="0000CC"/>
            </a:solidFill>
            <a:round/>
          </a:ln>
        </p:spPr>
        <p:txBody>
          <a:bodyPr lIns="45719" tIns="45719" rIns="45719" bIns="45719"/>
          <a:lstStyle/>
          <a:p>
            <a:pPr defTabSz="642915">
              <a:defRPr sz="3400">
                <a:latin typeface="Arial"/>
                <a:ea typeface="Arial"/>
                <a:cs typeface="Arial"/>
                <a:sym typeface="Arial"/>
              </a:defRPr>
            </a:pPr>
            <a:endParaRPr sz="2391"/>
          </a:p>
        </p:txBody>
      </p:sp>
      <p:sp>
        <p:nvSpPr>
          <p:cNvPr id="124" name="Shape 124"/>
          <p:cNvSpPr/>
          <p:nvPr/>
        </p:nvSpPr>
        <p:spPr>
          <a:xfrm>
            <a:off x="2344308" y="3604081"/>
            <a:ext cx="71438" cy="6890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16"/>
                  <a:pt x="0" y="21412"/>
                </a:cubicBezTo>
                <a:lnTo>
                  <a:pt x="0" y="188"/>
                </a:lnTo>
                <a:cubicBezTo>
                  <a:pt x="0" y="84"/>
                  <a:pt x="9671" y="0"/>
                  <a:pt x="21600" y="0"/>
                </a:cubicBezTo>
              </a:path>
            </a:pathLst>
          </a:custGeom>
          <a:ln w="25400">
            <a:solidFill>
              <a:srgbClr val="0000CC"/>
            </a:solidFill>
            <a:round/>
          </a:ln>
        </p:spPr>
        <p:txBody>
          <a:bodyPr lIns="45719" tIns="45719" rIns="45719" bIns="45719"/>
          <a:lstStyle/>
          <a:p>
            <a:pPr defTabSz="642915">
              <a:defRPr sz="3400">
                <a:latin typeface="Arial"/>
                <a:ea typeface="Arial"/>
                <a:cs typeface="Arial"/>
                <a:sym typeface="Arial"/>
              </a:defRPr>
            </a:pPr>
            <a:endParaRPr sz="2391"/>
          </a:p>
        </p:txBody>
      </p:sp>
      <p:sp>
        <p:nvSpPr>
          <p:cNvPr id="125" name="Shape 125"/>
          <p:cNvSpPr/>
          <p:nvPr/>
        </p:nvSpPr>
        <p:spPr>
          <a:xfrm>
            <a:off x="2190550" y="1737165"/>
            <a:ext cx="160838" cy="329894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60"/>
                  <a:pt x="0" y="21512"/>
                </a:cubicBezTo>
                <a:lnTo>
                  <a:pt x="0" y="88"/>
                </a:lnTo>
                <a:cubicBezTo>
                  <a:pt x="0" y="40"/>
                  <a:pt x="9671" y="0"/>
                  <a:pt x="21600" y="0"/>
                </a:cubicBezTo>
              </a:path>
            </a:pathLst>
          </a:custGeom>
          <a:ln w="25400">
            <a:solidFill>
              <a:srgbClr val="0000CC"/>
            </a:solidFill>
            <a:round/>
          </a:ln>
        </p:spPr>
        <p:txBody>
          <a:bodyPr lIns="45719" tIns="45719" rIns="45719" bIns="45719"/>
          <a:lstStyle/>
          <a:p>
            <a:pPr defTabSz="642915">
              <a:defRPr sz="3400">
                <a:latin typeface="Arial"/>
                <a:ea typeface="Arial"/>
                <a:cs typeface="Arial"/>
                <a:sym typeface="Arial"/>
              </a:defRPr>
            </a:pPr>
            <a:endParaRPr sz="2391"/>
          </a:p>
        </p:txBody>
      </p:sp>
    </p:spTree>
    <p:extLst>
      <p:ext uri="{BB962C8B-B14F-4D97-AF65-F5344CB8AC3E}">
        <p14:creationId xmlns:p14="http://schemas.microsoft.com/office/powerpoint/2010/main" val="956305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p:tmAbs val="0"/>
                                  </p:iterate>
                                  <p:childTnLst>
                                    <p:set>
                                      <p:cBhvr>
                                        <p:cTn id="6" fill="hold"/>
                                        <p:tgtEl>
                                          <p:spTgt spid="123"/>
                                        </p:tgtEl>
                                        <p:attrNameLst>
                                          <p:attrName>style.visibility</p:attrName>
                                        </p:attrNameLst>
                                      </p:cBhvr>
                                      <p:to>
                                        <p:strVal val="visible"/>
                                      </p:to>
                                    </p:set>
                                    <p:animEffect transition="in" filter="fade">
                                      <p:cBhvr>
                                        <p:cTn id="7" dur="500"/>
                                        <p:tgtEl>
                                          <p:spTgt spid="123"/>
                                        </p:tgtEl>
                                      </p:cBhvr>
                                    </p:animEffect>
                                  </p:childTnLst>
                                </p:cTn>
                              </p:par>
                            </p:childTnLst>
                          </p:cTn>
                        </p:par>
                        <p:par>
                          <p:cTn id="8" fill="hold">
                            <p:stCondLst>
                              <p:cond delay="500"/>
                            </p:stCondLst>
                            <p:childTnLst>
                              <p:par>
                                <p:cTn id="9" presetID="10" presetClass="entr" presetSubtype="0" fill="hold" grpId="0" nodeType="afterEffect">
                                  <p:stCondLst>
                                    <p:cond delay="0"/>
                                  </p:stCondLst>
                                  <p:iterate>
                                    <p:tmAbs val="0"/>
                                  </p:iterate>
                                  <p:childTnLst>
                                    <p:set>
                                      <p:cBhvr>
                                        <p:cTn id="10" fill="hold"/>
                                        <p:tgtEl>
                                          <p:spTgt spid="124"/>
                                        </p:tgtEl>
                                        <p:attrNameLst>
                                          <p:attrName>style.visibility</p:attrName>
                                        </p:attrNameLst>
                                      </p:cBhvr>
                                      <p:to>
                                        <p:strVal val="visible"/>
                                      </p:to>
                                    </p:set>
                                    <p:animEffect transition="in" filter="fade">
                                      <p:cBhvr>
                                        <p:cTn id="11" dur="500"/>
                                        <p:tgtEl>
                                          <p:spTgt spid="124"/>
                                        </p:tgtEl>
                                      </p:cBhvr>
                                    </p:animEffect>
                                  </p:childTnLst>
                                </p:cTn>
                              </p:par>
                            </p:childTnLst>
                          </p:cTn>
                        </p:par>
                        <p:par>
                          <p:cTn id="12" fill="hold">
                            <p:stCondLst>
                              <p:cond delay="1000"/>
                            </p:stCondLst>
                            <p:childTnLst>
                              <p:par>
                                <p:cTn id="13" presetID="10" presetClass="entr" presetSubtype="0" fill="hold" grpId="0" nodeType="afterEffect">
                                  <p:stCondLst>
                                    <p:cond delay="0"/>
                                  </p:stCondLst>
                                  <p:iterate>
                                    <p:tmAbs val="0"/>
                                  </p:iterate>
                                  <p:childTnLst>
                                    <p:set>
                                      <p:cBhvr>
                                        <p:cTn id="14" fill="hold"/>
                                        <p:tgtEl>
                                          <p:spTgt spid="125"/>
                                        </p:tgtEl>
                                        <p:attrNameLst>
                                          <p:attrName>style.visibility</p:attrName>
                                        </p:attrNameLst>
                                      </p:cBhvr>
                                      <p:to>
                                        <p:strVal val="visible"/>
                                      </p:to>
                                    </p:set>
                                    <p:animEffect transition="in" filter="fade">
                                      <p:cBhvr>
                                        <p:cTn id="15"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advAuto="0"/>
      <p:bldP spid="124" grpId="0" animBg="1" advAuto="0"/>
      <p:bldP spid="125"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title"/>
          </p:nvPr>
        </p:nvSpPr>
        <p:spPr>
          <a:xfrm>
            <a:off x="2211388" y="260350"/>
            <a:ext cx="7772401" cy="647700"/>
          </a:xfrm>
          <a:prstGeom prst="rect">
            <a:avLst/>
          </a:prstGeom>
        </p:spPr>
        <p:txBody>
          <a:bodyPr>
            <a:normAutofit/>
          </a:bodyPr>
          <a:lstStyle>
            <a:lvl1pPr algn="ctr">
              <a:defRPr sz="5600">
                <a:solidFill>
                  <a:srgbClr val="C00000"/>
                </a:solidFill>
              </a:defRPr>
            </a:lvl1pPr>
          </a:lstStyle>
          <a:p>
            <a:pPr lvl="0">
              <a:defRPr sz="1800" b="0">
                <a:solidFill>
                  <a:srgbClr val="000000"/>
                </a:solidFill>
              </a:defRPr>
            </a:pPr>
            <a:r>
              <a:rPr sz="3937" b="1"/>
              <a:t>Some Common Mistakes</a:t>
            </a:r>
          </a:p>
        </p:txBody>
      </p:sp>
      <p:sp>
        <p:nvSpPr>
          <p:cNvPr id="130" name="Shape 130"/>
          <p:cNvSpPr>
            <a:spLocks noGrp="1"/>
          </p:cNvSpPr>
          <p:nvPr>
            <p:ph type="body" idx="1"/>
          </p:nvPr>
        </p:nvSpPr>
        <p:spPr>
          <a:xfrm>
            <a:off x="1973263" y="1125538"/>
            <a:ext cx="8515226" cy="5039767"/>
          </a:xfrm>
          <a:prstGeom prst="rect">
            <a:avLst/>
          </a:prstGeom>
        </p:spPr>
        <p:txBody>
          <a:bodyPr>
            <a:normAutofit/>
          </a:bodyPr>
          <a:lstStyle/>
          <a:p>
            <a:pPr marL="0" indent="0">
              <a:spcBef>
                <a:spcPts val="0"/>
              </a:spcBef>
              <a:buNone/>
              <a:tabLst>
                <a:tab pos="62506" algn="l"/>
              </a:tabLst>
              <a:defRPr sz="1800"/>
            </a:pPr>
            <a:r>
              <a:rPr sz="2391">
                <a:solidFill>
                  <a:srgbClr val="808080"/>
                </a:solidFill>
                <a:latin typeface="Consolas"/>
                <a:ea typeface="Consolas"/>
                <a:cs typeface="Consolas"/>
                <a:sym typeface="Consolas"/>
              </a:rPr>
              <a:t>1</a:t>
            </a:r>
            <a:r>
              <a:rPr sz="2391">
                <a:latin typeface="Consolas"/>
                <a:ea typeface="Consolas"/>
                <a:cs typeface="Consolas"/>
                <a:sym typeface="Consolas"/>
              </a:rPr>
              <a:t> &lt;hmtl&gt;</a:t>
            </a:r>
          </a:p>
          <a:p>
            <a:pPr marL="0" indent="0">
              <a:spcBef>
                <a:spcPts val="0"/>
              </a:spcBef>
              <a:buNone/>
              <a:tabLst>
                <a:tab pos="62506" algn="l"/>
              </a:tabLst>
              <a:defRPr sz="1800"/>
            </a:pPr>
            <a:r>
              <a:rPr sz="2391">
                <a:solidFill>
                  <a:srgbClr val="808080"/>
                </a:solidFill>
                <a:latin typeface="Consolas"/>
                <a:ea typeface="Consolas"/>
                <a:cs typeface="Consolas"/>
                <a:sym typeface="Consolas"/>
              </a:rPr>
              <a:t>2</a:t>
            </a:r>
            <a:r>
              <a:rPr sz="2391">
                <a:latin typeface="Consolas"/>
                <a:ea typeface="Consolas"/>
                <a:cs typeface="Consolas"/>
                <a:sym typeface="Consolas"/>
              </a:rPr>
              <a:t>    &lt;head&gt;</a:t>
            </a:r>
          </a:p>
          <a:p>
            <a:pPr marL="0" indent="0">
              <a:spcBef>
                <a:spcPts val="0"/>
              </a:spcBef>
              <a:buNone/>
              <a:tabLst>
                <a:tab pos="62506" algn="l"/>
              </a:tabLst>
              <a:defRPr sz="1800"/>
            </a:pPr>
            <a:r>
              <a:rPr sz="2391">
                <a:solidFill>
                  <a:srgbClr val="808080"/>
                </a:solidFill>
                <a:latin typeface="Consolas"/>
                <a:ea typeface="Consolas"/>
                <a:cs typeface="Consolas"/>
                <a:sym typeface="Consolas"/>
              </a:rPr>
              <a:t>3</a:t>
            </a:r>
            <a:r>
              <a:rPr sz="2391">
                <a:latin typeface="Consolas"/>
                <a:ea typeface="Consolas"/>
                <a:cs typeface="Consolas"/>
                <a:sym typeface="Consolas"/>
              </a:rPr>
              <a:t>          </a:t>
            </a:r>
            <a:r>
              <a:rPr sz="2391">
                <a:solidFill>
                  <a:srgbClr val="FF2600"/>
                </a:solidFill>
                <a:latin typeface="Consolas"/>
                <a:ea typeface="Consolas"/>
                <a:cs typeface="Consolas"/>
                <a:sym typeface="Consolas"/>
              </a:rPr>
              <a:t> &lt;h1&gt; My first web page&lt;/h1&gt;</a:t>
            </a:r>
          </a:p>
          <a:p>
            <a:pPr marL="0" indent="0">
              <a:spcBef>
                <a:spcPts val="0"/>
              </a:spcBef>
              <a:buNone/>
              <a:tabLst>
                <a:tab pos="62506" algn="l"/>
              </a:tabLst>
              <a:defRPr sz="1800"/>
            </a:pPr>
            <a:r>
              <a:rPr sz="2391">
                <a:solidFill>
                  <a:srgbClr val="808080"/>
                </a:solidFill>
                <a:latin typeface="Consolas"/>
                <a:ea typeface="Consolas"/>
                <a:cs typeface="Consolas"/>
                <a:sym typeface="Consolas"/>
              </a:rPr>
              <a:t>4</a:t>
            </a:r>
            <a:r>
              <a:rPr sz="2391">
                <a:latin typeface="Consolas"/>
                <a:ea typeface="Consolas"/>
                <a:cs typeface="Consolas"/>
                <a:sym typeface="Consolas"/>
              </a:rPr>
              <a:t>     &lt;/head&gt;</a:t>
            </a:r>
          </a:p>
          <a:p>
            <a:pPr marL="0" indent="0">
              <a:spcBef>
                <a:spcPts val="0"/>
              </a:spcBef>
              <a:buNone/>
              <a:tabLst>
                <a:tab pos="62506" algn="l"/>
              </a:tabLst>
              <a:defRPr sz="1800"/>
            </a:pPr>
            <a:r>
              <a:rPr sz="2391">
                <a:solidFill>
                  <a:srgbClr val="808080"/>
                </a:solidFill>
                <a:latin typeface="Consolas"/>
                <a:ea typeface="Consolas"/>
                <a:cs typeface="Consolas"/>
                <a:sym typeface="Consolas"/>
              </a:rPr>
              <a:t>5</a:t>
            </a:r>
            <a:r>
              <a:rPr sz="2391">
                <a:latin typeface="Consolas"/>
                <a:ea typeface="Consolas"/>
                <a:cs typeface="Consolas"/>
                <a:sym typeface="Consolas"/>
              </a:rPr>
              <a:t>     &lt;body&gt;</a:t>
            </a:r>
          </a:p>
          <a:p>
            <a:pPr marL="0" indent="0">
              <a:spcBef>
                <a:spcPts val="0"/>
              </a:spcBef>
              <a:buNone/>
              <a:tabLst>
                <a:tab pos="62506" algn="l"/>
              </a:tabLst>
              <a:defRPr sz="1800"/>
            </a:pPr>
            <a:r>
              <a:rPr sz="2391">
                <a:solidFill>
                  <a:srgbClr val="808080"/>
                </a:solidFill>
                <a:latin typeface="Consolas"/>
                <a:ea typeface="Consolas"/>
                <a:cs typeface="Consolas"/>
                <a:sym typeface="Consolas"/>
              </a:rPr>
              <a:t>6</a:t>
            </a:r>
            <a:r>
              <a:rPr sz="2391">
                <a:latin typeface="Consolas"/>
                <a:ea typeface="Consolas"/>
                <a:cs typeface="Consolas"/>
                <a:sym typeface="Consolas"/>
              </a:rPr>
              <a:t>        </a:t>
            </a:r>
            <a:r>
              <a:rPr sz="2391">
                <a:solidFill>
                  <a:srgbClr val="FF2600"/>
                </a:solidFill>
                <a:latin typeface="Consolas"/>
                <a:ea typeface="Consolas"/>
                <a:cs typeface="Consolas"/>
                <a:sym typeface="Consolas"/>
              </a:rPr>
              <a:t>&lt;p1&gt; This is a paragraph …. &lt;/p1&gt;</a:t>
            </a:r>
          </a:p>
          <a:p>
            <a:pPr marL="0" indent="0">
              <a:spcBef>
                <a:spcPts val="0"/>
              </a:spcBef>
              <a:buNone/>
              <a:tabLst>
                <a:tab pos="62506" algn="l"/>
              </a:tabLst>
              <a:defRPr sz="1800"/>
            </a:pPr>
            <a:r>
              <a:rPr sz="2391">
                <a:solidFill>
                  <a:srgbClr val="808080"/>
                </a:solidFill>
                <a:latin typeface="Consolas"/>
                <a:ea typeface="Consolas"/>
                <a:cs typeface="Consolas"/>
                <a:sym typeface="Consolas"/>
              </a:rPr>
              <a:t>7</a:t>
            </a:r>
            <a:r>
              <a:rPr sz="2391">
                <a:latin typeface="Consolas"/>
                <a:ea typeface="Consolas"/>
                <a:cs typeface="Consolas"/>
                <a:sym typeface="Consolas"/>
              </a:rPr>
              <a:t>	    &lt;img scr="image.jpg" alt="description"&gt;</a:t>
            </a:r>
          </a:p>
          <a:p>
            <a:pPr marL="0" indent="0">
              <a:spcBef>
                <a:spcPts val="0"/>
              </a:spcBef>
              <a:buNone/>
              <a:tabLst>
                <a:tab pos="62506" algn="l"/>
              </a:tabLst>
              <a:defRPr sz="1800"/>
            </a:pPr>
            <a:r>
              <a:rPr sz="2391">
                <a:solidFill>
                  <a:srgbClr val="808080"/>
                </a:solidFill>
                <a:latin typeface="Consolas"/>
                <a:ea typeface="Consolas"/>
                <a:cs typeface="Consolas"/>
                <a:sym typeface="Consolas"/>
              </a:rPr>
              <a:t>8</a:t>
            </a:r>
            <a:r>
              <a:rPr sz="2391">
                <a:latin typeface="Consolas"/>
                <a:ea typeface="Consolas"/>
                <a:cs typeface="Consolas"/>
                <a:sym typeface="Consolas"/>
              </a:rPr>
              <a:t>        </a:t>
            </a:r>
            <a:r>
              <a:rPr sz="2391">
                <a:solidFill>
                  <a:srgbClr val="FF2600"/>
                </a:solidFill>
                <a:latin typeface="Consolas"/>
                <a:ea typeface="Consolas"/>
                <a:cs typeface="Consolas"/>
                <a:sym typeface="Consolas"/>
              </a:rPr>
              <a:t>&lt;a href="http://www.w3schools.com"&gt;&lt;/a&gt;</a:t>
            </a:r>
          </a:p>
          <a:p>
            <a:pPr marL="0" indent="0">
              <a:spcBef>
                <a:spcPts val="0"/>
              </a:spcBef>
              <a:buNone/>
              <a:tabLst>
                <a:tab pos="62506" algn="l"/>
              </a:tabLst>
              <a:defRPr sz="1800"/>
            </a:pPr>
            <a:r>
              <a:rPr sz="2391">
                <a:solidFill>
                  <a:srgbClr val="808080"/>
                </a:solidFill>
                <a:latin typeface="Consolas"/>
                <a:ea typeface="Consolas"/>
                <a:cs typeface="Consolas"/>
                <a:sym typeface="Consolas"/>
              </a:rPr>
              <a:t>9</a:t>
            </a:r>
            <a:r>
              <a:rPr sz="2391">
                <a:latin typeface="Consolas"/>
                <a:ea typeface="Consolas"/>
                <a:cs typeface="Consolas"/>
                <a:sym typeface="Consolas"/>
              </a:rPr>
              <a:t>    &lt;/body&gt;</a:t>
            </a:r>
          </a:p>
          <a:p>
            <a:pPr marL="0" indent="0">
              <a:spcBef>
                <a:spcPts val="0"/>
              </a:spcBef>
              <a:buNone/>
              <a:tabLst>
                <a:tab pos="62506" algn="l"/>
              </a:tabLst>
              <a:defRPr sz="1800"/>
            </a:pPr>
            <a:r>
              <a:rPr sz="2391">
                <a:solidFill>
                  <a:srgbClr val="808080"/>
                </a:solidFill>
                <a:latin typeface="Consolas"/>
                <a:ea typeface="Consolas"/>
                <a:cs typeface="Consolas"/>
                <a:sym typeface="Consolas"/>
              </a:rPr>
              <a:t>10</a:t>
            </a:r>
            <a:r>
              <a:rPr sz="2391">
                <a:latin typeface="Consolas"/>
                <a:ea typeface="Consolas"/>
                <a:cs typeface="Consolas"/>
                <a:sym typeface="Consolas"/>
              </a:rPr>
              <a:t> &lt;/html&gt;</a:t>
            </a:r>
          </a:p>
        </p:txBody>
      </p:sp>
    </p:spTree>
    <p:extLst>
      <p:ext uri="{BB962C8B-B14F-4D97-AF65-F5344CB8AC3E}">
        <p14:creationId xmlns:p14="http://schemas.microsoft.com/office/powerpoint/2010/main" val="2026723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p:nvPr/>
        </p:nvSpPr>
        <p:spPr>
          <a:xfrm>
            <a:off x="2024062" y="500063"/>
            <a:ext cx="8443913" cy="47615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4400" b="1">
                <a:latin typeface="Trebuchet MS"/>
                <a:ea typeface="Trebuchet MS"/>
                <a:cs typeface="Trebuchet MS"/>
                <a:sym typeface="Trebuchet MS"/>
              </a:defRPr>
            </a:lvl1pPr>
          </a:lstStyle>
          <a:p>
            <a:pPr lvl="0">
              <a:defRPr sz="1800" b="0"/>
            </a:pPr>
            <a:r>
              <a:rPr sz="3094"/>
              <a:t>Week 1: Create Your Own Simple Web Page</a:t>
            </a:r>
          </a:p>
        </p:txBody>
      </p:sp>
      <p:sp>
        <p:nvSpPr>
          <p:cNvPr id="135" name="Shape 135"/>
          <p:cNvSpPr/>
          <p:nvPr/>
        </p:nvSpPr>
        <p:spPr>
          <a:xfrm>
            <a:off x="2166938" y="1500187"/>
            <a:ext cx="7643812" cy="37225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642915">
              <a:buClr>
                <a:srgbClr val="C00000"/>
              </a:buClr>
              <a:buSzPct val="80000"/>
              <a:buFont typeface="Wingdings"/>
              <a:buChar char="➢"/>
              <a:tabLst>
                <a:tab pos="80364" algn="l"/>
              </a:tabLst>
              <a:defRPr sz="1800"/>
            </a:pPr>
            <a:r>
              <a:rPr sz="3094" dirty="0">
                <a:latin typeface="Times New Roman"/>
                <a:ea typeface="Times New Roman"/>
                <a:cs typeface="Times New Roman"/>
                <a:sym typeface="Times New Roman"/>
              </a:rPr>
              <a:t> Basic HTML Structure</a:t>
            </a:r>
            <a:endParaRPr sz="3094" dirty="0">
              <a:latin typeface="Arial"/>
              <a:ea typeface="Arial"/>
              <a:cs typeface="Arial"/>
              <a:sym typeface="Arial"/>
            </a:endParaRPr>
          </a:p>
          <a:p>
            <a:pPr marL="321457" lvl="1" defTabSz="642915">
              <a:buClr>
                <a:srgbClr val="C00000"/>
              </a:buClr>
              <a:buSzPct val="80000"/>
              <a:buFont typeface="Arial"/>
              <a:buChar char="•"/>
              <a:tabLst>
                <a:tab pos="80364" algn="l"/>
              </a:tabLst>
              <a:defRPr sz="1800"/>
            </a:pPr>
            <a:r>
              <a:rPr sz="3094" dirty="0">
                <a:latin typeface="Times New Roman"/>
                <a:ea typeface="Times New Roman"/>
                <a:cs typeface="Times New Roman"/>
                <a:sym typeface="Times New Roman"/>
              </a:rPr>
              <a:t> Creating a title</a:t>
            </a:r>
            <a:endParaRPr sz="3094" dirty="0">
              <a:latin typeface="Arial"/>
              <a:ea typeface="Arial"/>
              <a:cs typeface="Arial"/>
              <a:sym typeface="Arial"/>
            </a:endParaRPr>
          </a:p>
          <a:p>
            <a:pPr marL="321457" lvl="1" defTabSz="642915">
              <a:buClr>
                <a:srgbClr val="C00000"/>
              </a:buClr>
              <a:buSzPct val="80000"/>
              <a:buFont typeface="Arial"/>
              <a:buChar char="•"/>
              <a:tabLst>
                <a:tab pos="80364" algn="l"/>
              </a:tabLst>
              <a:defRPr sz="1800"/>
            </a:pPr>
            <a:r>
              <a:rPr sz="3094" dirty="0">
                <a:latin typeface="Times New Roman"/>
                <a:ea typeface="Times New Roman"/>
                <a:cs typeface="Times New Roman"/>
                <a:sym typeface="Times New Roman"/>
              </a:rPr>
              <a:t> Including section headers</a:t>
            </a:r>
            <a:endParaRPr sz="3094" dirty="0">
              <a:latin typeface="Arial"/>
              <a:ea typeface="Arial"/>
              <a:cs typeface="Arial"/>
              <a:sym typeface="Arial"/>
            </a:endParaRPr>
          </a:p>
          <a:p>
            <a:pPr marL="321457" lvl="1" defTabSz="642915">
              <a:buClr>
                <a:srgbClr val="C00000"/>
              </a:buClr>
              <a:buSzPct val="80000"/>
              <a:buFont typeface="Arial"/>
              <a:buChar char="•"/>
              <a:tabLst>
                <a:tab pos="80364" algn="l"/>
              </a:tabLst>
              <a:defRPr sz="1800"/>
            </a:pPr>
            <a:r>
              <a:rPr sz="3094" dirty="0">
                <a:latin typeface="Times New Roman"/>
                <a:ea typeface="Times New Roman"/>
                <a:cs typeface="Times New Roman"/>
                <a:sym typeface="Times New Roman"/>
              </a:rPr>
              <a:t> Starting a paragraph</a:t>
            </a:r>
            <a:endParaRPr sz="3094" dirty="0">
              <a:latin typeface="Arial"/>
              <a:ea typeface="Arial"/>
              <a:cs typeface="Arial"/>
              <a:sym typeface="Arial"/>
            </a:endParaRPr>
          </a:p>
          <a:p>
            <a:pPr marL="321457" lvl="1" defTabSz="642915">
              <a:buClr>
                <a:srgbClr val="C00000"/>
              </a:buClr>
              <a:buSzPct val="80000"/>
              <a:buFont typeface="Arial"/>
              <a:buChar char="•"/>
              <a:tabLst>
                <a:tab pos="80364" algn="l"/>
              </a:tabLst>
              <a:defRPr sz="1800"/>
            </a:pPr>
            <a:r>
              <a:rPr sz="3094" dirty="0">
                <a:latin typeface="Times New Roman"/>
                <a:ea typeface="Times New Roman"/>
                <a:cs typeface="Times New Roman"/>
                <a:sym typeface="Times New Roman"/>
              </a:rPr>
              <a:t> Inserting images on a page</a:t>
            </a:r>
            <a:endParaRPr sz="3094" dirty="0">
              <a:latin typeface="Arial"/>
              <a:ea typeface="Arial"/>
              <a:cs typeface="Arial"/>
              <a:sym typeface="Arial"/>
            </a:endParaRPr>
          </a:p>
          <a:p>
            <a:pPr marL="321457" lvl="1" defTabSz="642915">
              <a:buClr>
                <a:srgbClr val="C00000"/>
              </a:buClr>
              <a:buSzPct val="80000"/>
              <a:buFont typeface="Arial"/>
              <a:buChar char="•"/>
              <a:tabLst>
                <a:tab pos="80364" algn="l"/>
              </a:tabLst>
              <a:defRPr sz="1800"/>
            </a:pPr>
            <a:r>
              <a:rPr sz="3094" dirty="0">
                <a:latin typeface="Times New Roman"/>
                <a:ea typeface="Times New Roman"/>
                <a:cs typeface="Times New Roman"/>
                <a:sym typeface="Times New Roman"/>
              </a:rPr>
              <a:t> Creating a link to another web page</a:t>
            </a:r>
            <a:endParaRPr sz="3094" dirty="0">
              <a:latin typeface="Arial"/>
              <a:ea typeface="Arial"/>
              <a:cs typeface="Arial"/>
              <a:sym typeface="Arial"/>
            </a:endParaRPr>
          </a:p>
          <a:p>
            <a:pPr marL="321457" lvl="1" defTabSz="642915">
              <a:buClr>
                <a:srgbClr val="C00000"/>
              </a:buClr>
              <a:buSzPct val="80000"/>
              <a:buFont typeface="Arial"/>
              <a:buChar char="•"/>
              <a:tabLst>
                <a:tab pos="80364" algn="l"/>
              </a:tabLst>
              <a:defRPr sz="1800"/>
            </a:pPr>
            <a:r>
              <a:rPr sz="3094" dirty="0" smtClean="0">
                <a:latin typeface="Times New Roman"/>
                <a:ea typeface="Times New Roman"/>
                <a:cs typeface="Times New Roman"/>
                <a:sym typeface="Times New Roman"/>
              </a:rPr>
              <a:t>Adding </a:t>
            </a:r>
            <a:r>
              <a:rPr sz="3094" dirty="0">
                <a:latin typeface="Times New Roman"/>
                <a:ea typeface="Times New Roman"/>
                <a:cs typeface="Times New Roman"/>
                <a:sym typeface="Times New Roman"/>
              </a:rPr>
              <a:t>comments</a:t>
            </a:r>
            <a:endParaRPr sz="3094" dirty="0">
              <a:latin typeface="Arial"/>
              <a:ea typeface="Arial"/>
              <a:cs typeface="Arial"/>
              <a:sym typeface="Arial"/>
            </a:endParaRPr>
          </a:p>
          <a:p>
            <a:pPr lvl="1" indent="321457" defTabSz="642915">
              <a:tabLst>
                <a:tab pos="80364" algn="l"/>
              </a:tabLst>
              <a:defRPr sz="1800"/>
            </a:pPr>
            <a:endParaRPr sz="2531"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17008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p:nvPr/>
        </p:nvSpPr>
        <p:spPr>
          <a:xfrm>
            <a:off x="2024062" y="476597"/>
            <a:ext cx="8443913" cy="10820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642915">
              <a:defRPr sz="1800"/>
            </a:pPr>
            <a:r>
              <a:rPr sz="4359" b="1">
                <a:solidFill>
                  <a:srgbClr val="C00000"/>
                </a:solidFill>
                <a:latin typeface="Trebuchet MS"/>
                <a:ea typeface="Trebuchet MS"/>
                <a:cs typeface="Trebuchet MS"/>
                <a:sym typeface="Trebuchet MS"/>
              </a:rPr>
              <a:t>Internet Technology</a:t>
            </a:r>
            <a:br>
              <a:rPr sz="4359" b="1">
                <a:solidFill>
                  <a:srgbClr val="C00000"/>
                </a:solidFill>
                <a:latin typeface="Trebuchet MS"/>
                <a:ea typeface="Trebuchet MS"/>
                <a:cs typeface="Trebuchet MS"/>
                <a:sym typeface="Trebuchet MS"/>
              </a:rPr>
            </a:br>
            <a:r>
              <a:rPr sz="2672" b="1">
                <a:solidFill>
                  <a:srgbClr val="595959"/>
                </a:solidFill>
                <a:latin typeface="Trebuchet MS"/>
                <a:ea typeface="Trebuchet MS"/>
                <a:cs typeface="Trebuchet MS"/>
                <a:sym typeface="Trebuchet MS"/>
              </a:rPr>
              <a:t>(week 2)</a:t>
            </a:r>
          </a:p>
        </p:txBody>
      </p:sp>
      <p:sp>
        <p:nvSpPr>
          <p:cNvPr id="141" name="Shape 141"/>
          <p:cNvSpPr/>
          <p:nvPr/>
        </p:nvSpPr>
        <p:spPr>
          <a:xfrm>
            <a:off x="1691412" y="1629186"/>
            <a:ext cx="9633913" cy="2256641"/>
          </a:xfrm>
          <a:prstGeom prst="rect">
            <a:avLst/>
          </a:prstGeom>
          <a:ln w="12700">
            <a:miter lim="400000"/>
          </a:ln>
          <a:extLst>
            <a:ext uri="{C572A759-6A51-4108-AA02-DFA0A04FC94B}">
              <ma14:wrappingTextBoxFlag xmlns:ma14="http://schemas.microsoft.com/office/mac/drawingml/2011/main" val="1"/>
            </a:ext>
          </a:extLst>
        </p:spPr>
        <p:txBody>
          <a:bodyPr lIns="45719" tIns="45719" rIns="45719" bIns="45719">
            <a:spAutoFit/>
          </a:bodyPr>
          <a:lstStyle/>
          <a:p>
            <a:pPr defTabSz="642915">
              <a:buClr>
                <a:srgbClr val="C00000"/>
              </a:buClr>
              <a:buSzPct val="80000"/>
              <a:buFont typeface="Wingdings"/>
              <a:buChar char="➢"/>
              <a:tabLst>
                <a:tab pos="80364" algn="l"/>
              </a:tabLst>
              <a:defRPr sz="1800"/>
            </a:pPr>
            <a:r>
              <a:rPr sz="3094">
                <a:latin typeface="Times New Roman"/>
                <a:ea typeface="Times New Roman"/>
                <a:cs typeface="Times New Roman"/>
                <a:sym typeface="Times New Roman"/>
              </a:rPr>
              <a:t> </a:t>
            </a:r>
            <a:r>
              <a:rPr sz="3094">
                <a:solidFill>
                  <a:srgbClr val="FF2600"/>
                </a:solidFill>
                <a:latin typeface="Times New Roman"/>
                <a:ea typeface="Times New Roman"/>
                <a:cs typeface="Times New Roman"/>
                <a:sym typeface="Times New Roman"/>
              </a:rPr>
              <a:t>&lt;br&gt; </a:t>
            </a:r>
            <a:r>
              <a:rPr sz="3094">
                <a:latin typeface="Times New Roman"/>
                <a:ea typeface="Times New Roman"/>
                <a:cs typeface="Times New Roman"/>
                <a:sym typeface="Times New Roman"/>
              </a:rPr>
              <a:t>creates a line break</a:t>
            </a:r>
          </a:p>
          <a:p>
            <a:pPr defTabSz="642915">
              <a:buClr>
                <a:srgbClr val="C00000"/>
              </a:buClr>
              <a:buSzPct val="80000"/>
              <a:buFont typeface="Wingdings"/>
              <a:buChar char="➢"/>
              <a:tabLst>
                <a:tab pos="80364" algn="l"/>
              </a:tabLst>
              <a:defRPr sz="1800"/>
            </a:pPr>
            <a:r>
              <a:rPr sz="3094">
                <a:latin typeface="Times New Roman"/>
                <a:ea typeface="Times New Roman"/>
                <a:cs typeface="Times New Roman"/>
                <a:sym typeface="Times New Roman"/>
              </a:rPr>
              <a:t>Introducing the unordered list element</a:t>
            </a:r>
          </a:p>
          <a:p>
            <a:pPr defTabSz="642915">
              <a:buClr>
                <a:srgbClr val="C00000"/>
              </a:buClr>
              <a:buSzPct val="80000"/>
              <a:buFont typeface="Wingdings"/>
              <a:buChar char="➢"/>
              <a:tabLst>
                <a:tab pos="80364" algn="l"/>
              </a:tabLst>
              <a:defRPr sz="1800"/>
            </a:pPr>
            <a:r>
              <a:rPr sz="3094">
                <a:latin typeface="Times New Roman"/>
                <a:ea typeface="Times New Roman"/>
                <a:cs typeface="Times New Roman"/>
                <a:sym typeface="Times New Roman"/>
              </a:rPr>
              <a:t> Used for lists (obviously) and for navigation links</a:t>
            </a:r>
          </a:p>
          <a:p>
            <a:pPr defTabSz="642915">
              <a:tabLst>
                <a:tab pos="80364" algn="l"/>
              </a:tabLst>
              <a:defRPr sz="1800"/>
            </a:pPr>
            <a:endParaRPr sz="2391">
              <a:latin typeface="Arial"/>
              <a:ea typeface="Arial"/>
              <a:cs typeface="Arial"/>
              <a:sym typeface="Arial"/>
            </a:endParaRPr>
          </a:p>
          <a:p>
            <a:pPr defTabSz="642915">
              <a:tabLst>
                <a:tab pos="80364" algn="l"/>
              </a:tabLst>
              <a:defRPr sz="1800"/>
            </a:pPr>
            <a:endParaRPr sz="2391">
              <a:latin typeface="Arial"/>
              <a:ea typeface="Arial"/>
              <a:cs typeface="Arial"/>
              <a:sym typeface="Arial"/>
            </a:endParaRPr>
          </a:p>
        </p:txBody>
      </p:sp>
      <p:sp>
        <p:nvSpPr>
          <p:cNvPr id="142" name="Shape 142"/>
          <p:cNvSpPr/>
          <p:nvPr/>
        </p:nvSpPr>
        <p:spPr>
          <a:xfrm>
            <a:off x="1955942" y="3707006"/>
            <a:ext cx="4918011" cy="2299858"/>
          </a:xfrm>
          <a:prstGeom prst="rect">
            <a:avLst/>
          </a:prstGeom>
          <a:ln w="12700">
            <a:miter lim="400000"/>
          </a:ln>
          <a:extLst>
            <a:ext uri="{C572A759-6A51-4108-AA02-DFA0A04FC94B}">
              <ma14:wrappingTextBoxFlag xmlns:ma14="http://schemas.microsoft.com/office/mac/drawingml/2011/main" val="1"/>
            </a:ext>
          </a:extLst>
        </p:spPr>
        <p:txBody>
          <a:bodyPr wrap="none" lIns="45719" tIns="45719" rIns="45719" bIns="45719">
            <a:spAutoFit/>
          </a:bodyPr>
          <a:lstStyle/>
          <a:p>
            <a:pPr defTabSz="642915">
              <a:defRPr sz="1800"/>
            </a:pPr>
            <a:r>
              <a:rPr sz="2391">
                <a:solidFill>
                  <a:srgbClr val="0000FF"/>
                </a:solidFill>
                <a:latin typeface="Consolas"/>
                <a:ea typeface="Consolas"/>
                <a:cs typeface="Consolas"/>
                <a:sym typeface="Consolas"/>
              </a:rPr>
              <a:t>&lt;ul&gt;</a:t>
            </a:r>
          </a:p>
          <a:p>
            <a:pPr lvl="1" indent="321457" defTabSz="642915">
              <a:defRPr sz="1800"/>
            </a:pPr>
            <a:r>
              <a:rPr sz="2391">
                <a:solidFill>
                  <a:srgbClr val="0000FF"/>
                </a:solidFill>
                <a:latin typeface="Consolas"/>
                <a:ea typeface="Consolas"/>
                <a:cs typeface="Consolas"/>
                <a:sym typeface="Consolas"/>
              </a:rPr>
              <a:t>&lt;li&gt;List item one&lt;/li&gt;</a:t>
            </a:r>
          </a:p>
          <a:p>
            <a:pPr lvl="1" indent="321457" defTabSz="642915">
              <a:defRPr sz="1800"/>
            </a:pPr>
            <a:r>
              <a:rPr sz="2391">
                <a:solidFill>
                  <a:srgbClr val="0000FF"/>
                </a:solidFill>
                <a:latin typeface="Consolas"/>
                <a:ea typeface="Consolas"/>
                <a:cs typeface="Consolas"/>
                <a:sym typeface="Consolas"/>
              </a:rPr>
              <a:t>&lt;li&gt;List item two&lt;/li&gt;</a:t>
            </a:r>
          </a:p>
          <a:p>
            <a:pPr lvl="1" indent="321457" defTabSz="642915">
              <a:defRPr sz="1800"/>
            </a:pPr>
            <a:r>
              <a:rPr sz="2391">
                <a:solidFill>
                  <a:srgbClr val="0000FF"/>
                </a:solidFill>
                <a:latin typeface="Consolas"/>
                <a:ea typeface="Consolas"/>
                <a:cs typeface="Consolas"/>
                <a:sym typeface="Consolas"/>
              </a:rPr>
              <a:t>&lt;li&gt;List item three&lt;/li&gt;</a:t>
            </a:r>
          </a:p>
          <a:p>
            <a:pPr defTabSz="642915">
              <a:defRPr sz="1800"/>
            </a:pPr>
            <a:r>
              <a:rPr sz="2391">
                <a:solidFill>
                  <a:srgbClr val="0000FF"/>
                </a:solidFill>
                <a:latin typeface="Consolas"/>
                <a:ea typeface="Consolas"/>
                <a:cs typeface="Consolas"/>
                <a:sym typeface="Consolas"/>
              </a:rPr>
              <a:t>&lt;/ul&gt;</a:t>
            </a:r>
            <a:br>
              <a:rPr sz="2391">
                <a:solidFill>
                  <a:srgbClr val="0000FF"/>
                </a:solidFill>
                <a:latin typeface="Consolas"/>
                <a:ea typeface="Consolas"/>
                <a:cs typeface="Consolas"/>
                <a:sym typeface="Consolas"/>
              </a:rPr>
            </a:br>
            <a:endParaRPr sz="2391">
              <a:solidFill>
                <a:srgbClr val="0000FF"/>
              </a:solidFill>
              <a:latin typeface="Consolas"/>
              <a:ea typeface="Consolas"/>
              <a:cs typeface="Consolas"/>
              <a:sym typeface="Consolas"/>
            </a:endParaRPr>
          </a:p>
        </p:txBody>
      </p:sp>
      <p:sp>
        <p:nvSpPr>
          <p:cNvPr id="143" name="Shape 143"/>
          <p:cNvSpPr/>
          <p:nvPr/>
        </p:nvSpPr>
        <p:spPr>
          <a:xfrm>
            <a:off x="6708985" y="3833395"/>
            <a:ext cx="348668" cy="198725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0"/>
                </a:lnTo>
                <a:cubicBezTo>
                  <a:pt x="5965" y="0"/>
                  <a:pt x="10800" y="322"/>
                  <a:pt x="10800" y="720"/>
                </a:cubicBezTo>
                <a:lnTo>
                  <a:pt x="10800" y="10080"/>
                </a:lnTo>
                <a:cubicBezTo>
                  <a:pt x="10800" y="10478"/>
                  <a:pt x="15635" y="10800"/>
                  <a:pt x="21600" y="10800"/>
                </a:cubicBezTo>
                <a:cubicBezTo>
                  <a:pt x="15635" y="10800"/>
                  <a:pt x="10800" y="11122"/>
                  <a:pt x="10800" y="11520"/>
                </a:cubicBezTo>
                <a:lnTo>
                  <a:pt x="10800" y="20880"/>
                </a:lnTo>
                <a:cubicBezTo>
                  <a:pt x="10800" y="21278"/>
                  <a:pt x="5965" y="21600"/>
                  <a:pt x="0" y="21600"/>
                </a:cubicBezTo>
              </a:path>
            </a:pathLst>
          </a:custGeom>
          <a:ln w="12700">
            <a:solidFill/>
            <a:round/>
          </a:ln>
        </p:spPr>
        <p:txBody>
          <a:bodyPr lIns="45719" tIns="45719" rIns="45719" bIns="45719"/>
          <a:lstStyle/>
          <a:p>
            <a:pPr defTabSz="642915">
              <a:defRPr sz="3400">
                <a:latin typeface="Arial"/>
                <a:ea typeface="Arial"/>
                <a:cs typeface="Arial"/>
                <a:sym typeface="Arial"/>
              </a:defRPr>
            </a:pPr>
            <a:endParaRPr sz="2391"/>
          </a:p>
        </p:txBody>
      </p:sp>
      <p:sp>
        <p:nvSpPr>
          <p:cNvPr id="144" name="Shape 144"/>
          <p:cNvSpPr/>
          <p:nvPr/>
        </p:nvSpPr>
        <p:spPr>
          <a:xfrm>
            <a:off x="7303934" y="4118133"/>
            <a:ext cx="2382702" cy="1196095"/>
          </a:xfrm>
          <a:prstGeom prst="rect">
            <a:avLst/>
          </a:prstGeom>
          <a:ln w="12700">
            <a:miter lim="400000"/>
          </a:ln>
          <a:extLst>
            <a:ext uri="{C572A759-6A51-4108-AA02-DFA0A04FC94B}">
              <ma14:wrappingTextBoxFlag xmlns:ma14="http://schemas.microsoft.com/office/mac/drawingml/2011/main" val="1"/>
            </a:ext>
          </a:extLst>
        </p:spPr>
        <p:txBody>
          <a:bodyPr wrap="none" lIns="45719" tIns="45719" rIns="45719" bIns="45719">
            <a:spAutoFit/>
          </a:bodyPr>
          <a:lstStyle/>
          <a:p>
            <a:pPr marL="239683" indent="-239683" defTabSz="642915">
              <a:buSzPct val="100000"/>
              <a:buChar char="•"/>
              <a:defRPr sz="1800"/>
            </a:pPr>
            <a:r>
              <a:rPr sz="2391">
                <a:latin typeface="Trebuchet MS"/>
                <a:ea typeface="Trebuchet MS"/>
                <a:cs typeface="Trebuchet MS"/>
                <a:sym typeface="Trebuchet MS"/>
              </a:rPr>
              <a:t>List item one</a:t>
            </a:r>
          </a:p>
          <a:p>
            <a:pPr marL="239683" indent="-239683" defTabSz="642915">
              <a:buSzPct val="100000"/>
              <a:buChar char="•"/>
              <a:defRPr sz="1800"/>
            </a:pPr>
            <a:r>
              <a:rPr sz="2391">
                <a:latin typeface="Trebuchet MS"/>
                <a:ea typeface="Trebuchet MS"/>
                <a:cs typeface="Trebuchet MS"/>
                <a:sym typeface="Trebuchet MS"/>
              </a:rPr>
              <a:t>List item two</a:t>
            </a:r>
          </a:p>
          <a:p>
            <a:pPr marL="239683" indent="-239683" defTabSz="642915">
              <a:buSzPct val="100000"/>
              <a:buChar char="•"/>
              <a:defRPr sz="1800"/>
            </a:pPr>
            <a:r>
              <a:rPr sz="2391">
                <a:latin typeface="Trebuchet MS"/>
                <a:ea typeface="Trebuchet MS"/>
                <a:cs typeface="Trebuchet MS"/>
                <a:sym typeface="Trebuchet MS"/>
              </a:rPr>
              <a:t>List item three</a:t>
            </a:r>
          </a:p>
        </p:txBody>
      </p:sp>
      <p:sp>
        <p:nvSpPr>
          <p:cNvPr id="145" name="Shape 145"/>
          <p:cNvSpPr/>
          <p:nvPr/>
        </p:nvSpPr>
        <p:spPr>
          <a:xfrm>
            <a:off x="3884085" y="3081688"/>
            <a:ext cx="844140" cy="460252"/>
          </a:xfrm>
          <a:prstGeom prst="rect">
            <a:avLst/>
          </a:prstGeom>
          <a:ln w="12700">
            <a:miter lim="400000"/>
          </a:ln>
          <a:extLst>
            <a:ext uri="{C572A759-6A51-4108-AA02-DFA0A04FC94B}">
              <ma14:wrappingTextBoxFlag xmlns:ma14="http://schemas.microsoft.com/office/mac/drawingml/2011/main" val="1"/>
            </a:ext>
          </a:extLst>
        </p:spPr>
        <p:txBody>
          <a:bodyPr wrap="none" lIns="45719" tIns="45719" rIns="45719" bIns="45719">
            <a:spAutoFit/>
          </a:bodyPr>
          <a:lstStyle>
            <a:lvl1pPr algn="l" defTabSz="914400">
              <a:defRPr sz="3400" b="1">
                <a:latin typeface="Trebuchet MS"/>
                <a:ea typeface="Trebuchet MS"/>
                <a:cs typeface="Trebuchet MS"/>
                <a:sym typeface="Trebuchet MS"/>
              </a:defRPr>
            </a:lvl1pPr>
          </a:lstStyle>
          <a:p>
            <a:pPr lvl="0">
              <a:defRPr sz="1800" b="0"/>
            </a:pPr>
            <a:r>
              <a:rPr sz="2391"/>
              <a:t>HTML</a:t>
            </a:r>
          </a:p>
        </p:txBody>
      </p:sp>
      <p:sp>
        <p:nvSpPr>
          <p:cNvPr id="146" name="Shape 146"/>
          <p:cNvSpPr/>
          <p:nvPr/>
        </p:nvSpPr>
        <p:spPr>
          <a:xfrm>
            <a:off x="7318879" y="3081688"/>
            <a:ext cx="2237149" cy="460252"/>
          </a:xfrm>
          <a:prstGeom prst="rect">
            <a:avLst/>
          </a:prstGeom>
          <a:ln w="12700">
            <a:miter lim="400000"/>
          </a:ln>
          <a:extLst>
            <a:ext uri="{C572A759-6A51-4108-AA02-DFA0A04FC94B}">
              <ma14:wrappingTextBoxFlag xmlns:ma14="http://schemas.microsoft.com/office/mac/drawingml/2011/main" val="1"/>
            </a:ext>
          </a:extLst>
        </p:spPr>
        <p:txBody>
          <a:bodyPr wrap="none" lIns="45719" tIns="45719" rIns="45719" bIns="45719">
            <a:spAutoFit/>
          </a:bodyPr>
          <a:lstStyle>
            <a:lvl1pPr algn="l" defTabSz="914400">
              <a:defRPr sz="3400" b="1">
                <a:latin typeface="Trebuchet MS"/>
                <a:ea typeface="Trebuchet MS"/>
                <a:cs typeface="Trebuchet MS"/>
                <a:sym typeface="Trebuchet MS"/>
              </a:defRPr>
            </a:lvl1pPr>
          </a:lstStyle>
          <a:p>
            <a:pPr lvl="0">
              <a:defRPr sz="1800" b="0"/>
            </a:pPr>
            <a:r>
              <a:rPr sz="2391"/>
              <a:t>Browser Output</a:t>
            </a:r>
          </a:p>
        </p:txBody>
      </p:sp>
    </p:spTree>
    <p:extLst>
      <p:ext uri="{BB962C8B-B14F-4D97-AF65-F5344CB8AC3E}">
        <p14:creationId xmlns:p14="http://schemas.microsoft.com/office/powerpoint/2010/main" val="63116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p:nvPr/>
        </p:nvSpPr>
        <p:spPr>
          <a:xfrm>
            <a:off x="2024062" y="476597"/>
            <a:ext cx="8443913" cy="10820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642915">
              <a:defRPr sz="1800"/>
            </a:pPr>
            <a:r>
              <a:rPr sz="4359" b="1">
                <a:solidFill>
                  <a:srgbClr val="C00000"/>
                </a:solidFill>
                <a:latin typeface="Trebuchet MS"/>
                <a:ea typeface="Trebuchet MS"/>
                <a:cs typeface="Trebuchet MS"/>
                <a:sym typeface="Trebuchet MS"/>
              </a:rPr>
              <a:t>Internet Technology</a:t>
            </a:r>
            <a:br>
              <a:rPr sz="4359" b="1">
                <a:solidFill>
                  <a:srgbClr val="C00000"/>
                </a:solidFill>
                <a:latin typeface="Trebuchet MS"/>
                <a:ea typeface="Trebuchet MS"/>
                <a:cs typeface="Trebuchet MS"/>
                <a:sym typeface="Trebuchet MS"/>
              </a:rPr>
            </a:br>
            <a:r>
              <a:rPr sz="2672" b="1">
                <a:solidFill>
                  <a:srgbClr val="595959"/>
                </a:solidFill>
                <a:latin typeface="Trebuchet MS"/>
                <a:ea typeface="Trebuchet MS"/>
                <a:cs typeface="Trebuchet MS"/>
                <a:sym typeface="Trebuchet MS"/>
              </a:rPr>
              <a:t>(week 2)</a:t>
            </a:r>
          </a:p>
        </p:txBody>
      </p:sp>
      <p:sp>
        <p:nvSpPr>
          <p:cNvPr id="149" name="Shape 149"/>
          <p:cNvSpPr/>
          <p:nvPr/>
        </p:nvSpPr>
        <p:spPr>
          <a:xfrm>
            <a:off x="2166938" y="2349846"/>
            <a:ext cx="8215312" cy="27153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922515" indent="-922515" defTabSz="642915">
              <a:spcBef>
                <a:spcPts val="844"/>
              </a:spcBef>
              <a:buClr>
                <a:srgbClr val="C00000"/>
              </a:buClr>
              <a:buSzPct val="80000"/>
              <a:buFont typeface="Wingdings"/>
              <a:buChar char="➢"/>
              <a:tabLst>
                <a:tab pos="80364" algn="l"/>
              </a:tabLst>
              <a:defRPr sz="1800"/>
            </a:pPr>
            <a:r>
              <a:rPr sz="4078">
                <a:solidFill>
                  <a:srgbClr val="808080"/>
                </a:solidFill>
                <a:latin typeface="Times New Roman"/>
                <a:ea typeface="Times New Roman"/>
                <a:cs typeface="Times New Roman"/>
                <a:sym typeface="Times New Roman"/>
              </a:rPr>
              <a:t>Recap of week 1</a:t>
            </a:r>
            <a:endParaRPr sz="4078">
              <a:latin typeface="Arial"/>
              <a:ea typeface="Arial"/>
              <a:cs typeface="Arial"/>
              <a:sym typeface="Arial"/>
            </a:endParaRPr>
          </a:p>
          <a:p>
            <a:pPr marL="922515" indent="-922515" defTabSz="642915">
              <a:spcBef>
                <a:spcPts val="844"/>
              </a:spcBef>
              <a:buClr>
                <a:srgbClr val="C00000"/>
              </a:buClr>
              <a:buSzPct val="80000"/>
              <a:buFont typeface="Wingdings"/>
              <a:buChar char="➢"/>
              <a:tabLst>
                <a:tab pos="80364" algn="l"/>
              </a:tabLst>
              <a:defRPr sz="1800"/>
            </a:pPr>
            <a:r>
              <a:rPr sz="4078">
                <a:solidFill>
                  <a:srgbClr val="808080"/>
                </a:solidFill>
                <a:latin typeface="Times New Roman"/>
                <a:ea typeface="Times New Roman"/>
                <a:cs typeface="Times New Roman"/>
                <a:sym typeface="Times New Roman"/>
              </a:rPr>
              <a:t>Web Standards</a:t>
            </a:r>
            <a:endParaRPr sz="4078">
              <a:latin typeface="Arial"/>
              <a:ea typeface="Arial"/>
              <a:cs typeface="Arial"/>
              <a:sym typeface="Arial"/>
            </a:endParaRPr>
          </a:p>
          <a:p>
            <a:pPr marL="922515" indent="-922515" defTabSz="642915">
              <a:spcBef>
                <a:spcPts val="844"/>
              </a:spcBef>
              <a:buClr>
                <a:srgbClr val="C00000"/>
              </a:buClr>
              <a:buSzPct val="80000"/>
              <a:buFont typeface="Wingdings"/>
              <a:buChar char="➢"/>
              <a:tabLst>
                <a:tab pos="80364" algn="l"/>
              </a:tabLst>
              <a:defRPr sz="1800"/>
            </a:pPr>
            <a:r>
              <a:rPr sz="4078">
                <a:solidFill>
                  <a:srgbClr val="C00000"/>
                </a:solidFill>
                <a:latin typeface="Times New Roman"/>
                <a:ea typeface="Times New Roman"/>
                <a:cs typeface="Times New Roman"/>
                <a:sym typeface="Times New Roman"/>
              </a:rPr>
              <a:t>Make another web page using Table Elements</a:t>
            </a:r>
          </a:p>
        </p:txBody>
      </p:sp>
    </p:spTree>
    <p:extLst>
      <p:ext uri="{BB962C8B-B14F-4D97-AF65-F5344CB8AC3E}">
        <p14:creationId xmlns:p14="http://schemas.microsoft.com/office/powerpoint/2010/main" val="2086249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p:nvPr/>
        </p:nvSpPr>
        <p:spPr>
          <a:xfrm>
            <a:off x="1952624" y="285750"/>
            <a:ext cx="8443915" cy="6708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6200" b="1">
                <a:solidFill>
                  <a:srgbClr val="C00000"/>
                </a:solidFill>
                <a:latin typeface="Trebuchet MS"/>
                <a:ea typeface="Trebuchet MS"/>
                <a:cs typeface="Trebuchet MS"/>
                <a:sym typeface="Trebuchet MS"/>
              </a:defRPr>
            </a:lvl1pPr>
          </a:lstStyle>
          <a:p>
            <a:pPr lvl="0">
              <a:defRPr sz="1800" b="0">
                <a:solidFill>
                  <a:srgbClr val="000000"/>
                </a:solidFill>
              </a:defRPr>
            </a:pPr>
            <a:r>
              <a:rPr sz="4359"/>
              <a:t>Web Standards</a:t>
            </a:r>
          </a:p>
        </p:txBody>
      </p:sp>
      <p:sp>
        <p:nvSpPr>
          <p:cNvPr id="152" name="Shape 152"/>
          <p:cNvSpPr/>
          <p:nvPr/>
        </p:nvSpPr>
        <p:spPr>
          <a:xfrm>
            <a:off x="2046288" y="1287912"/>
            <a:ext cx="8678862" cy="368908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58115" indent="-258115" defTabSz="642915">
              <a:spcBef>
                <a:spcPts val="422"/>
              </a:spcBef>
              <a:buClr>
                <a:srgbClr val="C00000"/>
              </a:buClr>
              <a:buSzPct val="80000"/>
              <a:buFont typeface="Arial"/>
              <a:buChar char="•"/>
              <a:defRPr sz="1800"/>
            </a:pPr>
            <a:r>
              <a:rPr sz="3234" dirty="0">
                <a:latin typeface="Times New Roman"/>
                <a:ea typeface="Times New Roman"/>
                <a:cs typeface="Times New Roman"/>
                <a:sym typeface="Times New Roman"/>
              </a:rPr>
              <a:t>We need to write valid W3C HTML</a:t>
            </a:r>
          </a:p>
          <a:p>
            <a:pPr marL="237466" indent="-237466" defTabSz="642915">
              <a:spcBef>
                <a:spcPts val="422"/>
              </a:spcBef>
              <a:buClr>
                <a:srgbClr val="C00000"/>
              </a:buClr>
              <a:buSzPct val="80000"/>
              <a:buFont typeface="Arial"/>
              <a:buChar char="•"/>
              <a:defRPr sz="1800"/>
            </a:pPr>
            <a:r>
              <a:rPr sz="3234" dirty="0">
                <a:latin typeface="Times New Roman"/>
                <a:ea typeface="Times New Roman"/>
                <a:cs typeface="Times New Roman"/>
                <a:sym typeface="Times New Roman"/>
              </a:rPr>
              <a:t>World Wide Web Consortium  = W3C </a:t>
            </a:r>
          </a:p>
          <a:p>
            <a:pPr marL="237466" indent="-237466" defTabSz="642915">
              <a:spcBef>
                <a:spcPts val="422"/>
              </a:spcBef>
              <a:buClr>
                <a:srgbClr val="C00000"/>
              </a:buClr>
              <a:buSzPct val="80000"/>
              <a:buFont typeface="Arial"/>
              <a:buChar char="•"/>
              <a:defRPr sz="1800"/>
            </a:pPr>
            <a:r>
              <a:rPr sz="3234" dirty="0">
                <a:latin typeface="Times New Roman"/>
                <a:ea typeface="Times New Roman"/>
                <a:cs typeface="Times New Roman"/>
                <a:sym typeface="Times New Roman"/>
              </a:rPr>
              <a:t>W3C is a committee that lays down web  standards</a:t>
            </a:r>
          </a:p>
          <a:p>
            <a:pPr marL="237466" indent="-237466" defTabSz="642915">
              <a:spcBef>
                <a:spcPts val="422"/>
              </a:spcBef>
              <a:buClr>
                <a:srgbClr val="C00000"/>
              </a:buClr>
              <a:buSzPct val="80000"/>
              <a:buFont typeface="Arial"/>
              <a:buChar char="•"/>
              <a:defRPr sz="1800"/>
            </a:pPr>
            <a:r>
              <a:rPr sz="3234" dirty="0">
                <a:latin typeface="Times New Roman"/>
                <a:ea typeface="Times New Roman"/>
                <a:cs typeface="Times New Roman"/>
                <a:sym typeface="Times New Roman"/>
              </a:rPr>
              <a:t>Some browsers may tolerate errors, however we need consistency across all of them. </a:t>
            </a:r>
          </a:p>
          <a:p>
            <a:pPr marL="237466" indent="-237466" defTabSz="642915">
              <a:spcBef>
                <a:spcPts val="422"/>
              </a:spcBef>
              <a:buClr>
                <a:srgbClr val="C00000"/>
              </a:buClr>
              <a:buSzPct val="80000"/>
              <a:buFont typeface="Arial"/>
              <a:buChar char="•"/>
              <a:defRPr sz="1800"/>
            </a:pPr>
            <a:r>
              <a:rPr sz="3234" dirty="0">
                <a:latin typeface="Times New Roman"/>
                <a:ea typeface="Times New Roman"/>
                <a:cs typeface="Times New Roman"/>
                <a:sym typeface="Times New Roman"/>
              </a:rPr>
              <a:t>Browsers will interpret HTML/CSS using the W3C specification. </a:t>
            </a:r>
            <a:endParaRPr sz="2391" dirty="0">
              <a:latin typeface="Arial"/>
              <a:ea typeface="Arial"/>
              <a:cs typeface="Arial"/>
              <a:sym typeface="Arial"/>
            </a:endParaRPr>
          </a:p>
        </p:txBody>
      </p:sp>
    </p:spTree>
    <p:extLst>
      <p:ext uri="{BB962C8B-B14F-4D97-AF65-F5344CB8AC3E}">
        <p14:creationId xmlns:p14="http://schemas.microsoft.com/office/powerpoint/2010/main" val="1633926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p:nvPr/>
        </p:nvSpPr>
        <p:spPr>
          <a:xfrm>
            <a:off x="1952624" y="285750"/>
            <a:ext cx="8443915" cy="6708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6200" b="1">
                <a:solidFill>
                  <a:srgbClr val="C00000"/>
                </a:solidFill>
                <a:latin typeface="Trebuchet MS"/>
                <a:ea typeface="Trebuchet MS"/>
                <a:cs typeface="Trebuchet MS"/>
                <a:sym typeface="Trebuchet MS"/>
              </a:defRPr>
            </a:lvl1pPr>
          </a:lstStyle>
          <a:p>
            <a:pPr lvl="0">
              <a:defRPr sz="1800" b="0">
                <a:solidFill>
                  <a:srgbClr val="000000"/>
                </a:solidFill>
              </a:defRPr>
            </a:pPr>
            <a:r>
              <a:rPr sz="4359" dirty="0"/>
              <a:t>How do we validate HTML?</a:t>
            </a:r>
          </a:p>
        </p:txBody>
      </p:sp>
      <p:sp>
        <p:nvSpPr>
          <p:cNvPr id="155" name="Shape 155"/>
          <p:cNvSpPr/>
          <p:nvPr/>
        </p:nvSpPr>
        <p:spPr>
          <a:xfrm>
            <a:off x="3489965" y="1046480"/>
            <a:ext cx="5300488" cy="828173"/>
          </a:xfrm>
          <a:prstGeom prst="rect">
            <a:avLst/>
          </a:prstGeom>
          <a:ln w="12700">
            <a:miter lim="400000"/>
          </a:ln>
          <a:extLst>
            <a:ext uri="{C572A759-6A51-4108-AA02-DFA0A04FC94B}">
              <ma14:wrappingTextBoxFlag xmlns:ma14="http://schemas.microsoft.com/office/mac/drawingml/2011/main" val="1"/>
            </a:ext>
          </a:extLst>
        </p:spPr>
        <p:txBody>
          <a:bodyPr wrap="none" lIns="45719" tIns="45719" rIns="45719" bIns="45719">
            <a:spAutoFit/>
          </a:bodyPr>
          <a:lstStyle/>
          <a:p>
            <a:pPr defTabSz="642915">
              <a:defRPr sz="1800"/>
            </a:pPr>
            <a:r>
              <a:rPr sz="2391" dirty="0">
                <a:latin typeface="Trebuchet MS"/>
                <a:ea typeface="Trebuchet MS"/>
                <a:cs typeface="Trebuchet MS"/>
                <a:sym typeface="Trebuchet MS"/>
              </a:rPr>
              <a:t>W3C offers a online validation service</a:t>
            </a:r>
          </a:p>
          <a:p>
            <a:pPr defTabSz="642915">
              <a:defRPr sz="1800"/>
            </a:pPr>
            <a:r>
              <a:rPr sz="2391" dirty="0">
                <a:solidFill>
                  <a:srgbClr val="009999"/>
                </a:solidFill>
                <a:uFill>
                  <a:solidFill>
                    <a:srgbClr val="009999"/>
                  </a:solidFill>
                </a:uFill>
                <a:latin typeface="Trebuchet MS"/>
                <a:ea typeface="Trebuchet MS"/>
                <a:cs typeface="Trebuchet MS"/>
                <a:sym typeface="Trebuchet MS"/>
                <a:hlinkClick r:id="rId2"/>
              </a:rPr>
              <a:t>https://validator.w3.org/</a:t>
            </a:r>
            <a:r>
              <a:rPr sz="2391" dirty="0">
                <a:latin typeface="Trebuchet MS"/>
                <a:ea typeface="Trebuchet MS"/>
                <a:cs typeface="Trebuchet MS"/>
                <a:sym typeface="Trebuchet MS"/>
              </a:rPr>
              <a:t> </a:t>
            </a:r>
          </a:p>
        </p:txBody>
      </p:sp>
      <p:sp>
        <p:nvSpPr>
          <p:cNvPr id="157" name="Shape 157"/>
          <p:cNvSpPr/>
          <p:nvPr/>
        </p:nvSpPr>
        <p:spPr>
          <a:xfrm>
            <a:off x="1690945" y="5455319"/>
            <a:ext cx="6871303" cy="568487"/>
          </a:xfrm>
          <a:prstGeom prst="rect">
            <a:avLst/>
          </a:prstGeom>
          <a:ln w="12700">
            <a:miter lim="400000"/>
          </a:ln>
          <a:extLst>
            <a:ext uri="{C572A759-6A51-4108-AA02-DFA0A04FC94B}">
              <ma14:wrappingTextBoxFlag xmlns:ma14="http://schemas.microsoft.com/office/mac/drawingml/2011/main" val="1"/>
            </a:ext>
          </a:extLst>
        </p:spPr>
        <p:txBody>
          <a:bodyPr wrap="none" lIns="45719" tIns="45719" rIns="45719" bIns="45719">
            <a:spAutoFit/>
          </a:bodyPr>
          <a:lstStyle>
            <a:lvl1pPr algn="l" defTabSz="914400">
              <a:buClr>
                <a:srgbClr val="C00000"/>
              </a:buClr>
              <a:buSzPct val="80000"/>
              <a:buFont typeface="Wingdings"/>
              <a:buChar char="➢"/>
              <a:tabLst>
                <a:tab pos="114300" algn="l"/>
              </a:tabLst>
              <a:defRPr sz="4400">
                <a:latin typeface="Times New Roman"/>
                <a:ea typeface="Times New Roman"/>
                <a:cs typeface="Times New Roman"/>
                <a:sym typeface="Times New Roman"/>
              </a:defRPr>
            </a:lvl1pPr>
          </a:lstStyle>
          <a:p>
            <a:pPr lvl="0">
              <a:defRPr sz="1800"/>
            </a:pPr>
            <a:r>
              <a:rPr sz="3094"/>
              <a:t> Your HTML must be valid from now 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4800" y="1912526"/>
            <a:ext cx="9042400" cy="3382542"/>
          </a:xfrm>
          <a:prstGeom prst="rect">
            <a:avLst/>
          </a:prstGeom>
        </p:spPr>
      </p:pic>
    </p:spTree>
    <p:extLst>
      <p:ext uri="{BB962C8B-B14F-4D97-AF65-F5344CB8AC3E}">
        <p14:creationId xmlns:p14="http://schemas.microsoft.com/office/powerpoint/2010/main" val="1521425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p:nvPr/>
        </p:nvSpPr>
        <p:spPr>
          <a:xfrm>
            <a:off x="1952624" y="285750"/>
            <a:ext cx="8443915" cy="6708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6200" b="1">
                <a:solidFill>
                  <a:srgbClr val="C00000"/>
                </a:solidFill>
                <a:latin typeface="Trebuchet MS"/>
                <a:ea typeface="Trebuchet MS"/>
                <a:cs typeface="Trebuchet MS"/>
                <a:sym typeface="Trebuchet MS"/>
              </a:defRPr>
            </a:lvl1pPr>
          </a:lstStyle>
          <a:p>
            <a:pPr lvl="0">
              <a:defRPr sz="1800" b="0">
                <a:solidFill>
                  <a:srgbClr val="000000"/>
                </a:solidFill>
              </a:defRPr>
            </a:pPr>
            <a:r>
              <a:rPr sz="4359"/>
              <a:t>Table Elements</a:t>
            </a:r>
          </a:p>
        </p:txBody>
      </p:sp>
      <p:sp>
        <p:nvSpPr>
          <p:cNvPr id="160" name="Shape 160"/>
          <p:cNvSpPr/>
          <p:nvPr/>
        </p:nvSpPr>
        <p:spPr>
          <a:xfrm>
            <a:off x="1881188" y="1165224"/>
            <a:ext cx="8678862" cy="39412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58115" indent="-258115" defTabSz="642915">
              <a:spcBef>
                <a:spcPts val="422"/>
              </a:spcBef>
              <a:buClr>
                <a:srgbClr val="C00000"/>
              </a:buClr>
              <a:buSzPct val="80000"/>
              <a:buFont typeface="Arial"/>
              <a:buChar char="•"/>
              <a:defRPr sz="1800"/>
            </a:pPr>
            <a:r>
              <a:rPr sz="3516" dirty="0">
                <a:latin typeface="Times New Roman"/>
                <a:ea typeface="Times New Roman"/>
                <a:cs typeface="Times New Roman"/>
                <a:sym typeface="Times New Roman"/>
              </a:rPr>
              <a:t>The </a:t>
            </a:r>
            <a:r>
              <a:rPr sz="2672" dirty="0">
                <a:solidFill>
                  <a:srgbClr val="C00000"/>
                </a:solidFill>
                <a:latin typeface="Consolas"/>
                <a:ea typeface="Consolas"/>
                <a:cs typeface="Consolas"/>
                <a:sym typeface="Consolas"/>
              </a:rPr>
              <a:t>&lt;table&gt; </a:t>
            </a:r>
            <a:r>
              <a:rPr sz="3516" dirty="0">
                <a:latin typeface="Times New Roman"/>
                <a:ea typeface="Times New Roman"/>
                <a:cs typeface="Times New Roman"/>
                <a:sym typeface="Times New Roman"/>
              </a:rPr>
              <a:t>tag encompasses the whole table </a:t>
            </a:r>
            <a:endParaRPr sz="2391" dirty="0">
              <a:latin typeface="Arial"/>
              <a:ea typeface="Arial"/>
              <a:cs typeface="Arial"/>
              <a:sym typeface="Arial"/>
            </a:endParaRPr>
          </a:p>
          <a:p>
            <a:pPr marL="258115" indent="-258115" defTabSz="642915">
              <a:spcBef>
                <a:spcPts val="422"/>
              </a:spcBef>
              <a:buClr>
                <a:srgbClr val="C00000"/>
              </a:buClr>
              <a:buSzPct val="80000"/>
              <a:buFont typeface="Arial"/>
              <a:buChar char="•"/>
              <a:defRPr sz="1800"/>
            </a:pPr>
            <a:r>
              <a:rPr sz="3516" dirty="0">
                <a:latin typeface="Times New Roman"/>
                <a:ea typeface="Times New Roman"/>
                <a:cs typeface="Times New Roman"/>
                <a:sym typeface="Times New Roman"/>
              </a:rPr>
              <a:t>It contains rows, each one is a </a:t>
            </a:r>
            <a:r>
              <a:rPr sz="2672" dirty="0">
                <a:solidFill>
                  <a:srgbClr val="C00000"/>
                </a:solidFill>
                <a:latin typeface="Consolas"/>
                <a:ea typeface="Consolas"/>
                <a:cs typeface="Consolas"/>
                <a:sym typeface="Consolas"/>
              </a:rPr>
              <a:t>&lt;tr&gt; </a:t>
            </a:r>
            <a:r>
              <a:rPr sz="3516" dirty="0">
                <a:latin typeface="Times New Roman"/>
                <a:ea typeface="Times New Roman"/>
                <a:cs typeface="Times New Roman"/>
                <a:sym typeface="Times New Roman"/>
              </a:rPr>
              <a:t>element</a:t>
            </a:r>
          </a:p>
          <a:p>
            <a:pPr marL="258115" indent="-258115" defTabSz="642915">
              <a:spcBef>
                <a:spcPts val="422"/>
              </a:spcBef>
              <a:buClr>
                <a:srgbClr val="C00000"/>
              </a:buClr>
              <a:buSzPct val="80000"/>
              <a:buFont typeface="Arial"/>
              <a:buChar char="•"/>
              <a:defRPr sz="1800"/>
            </a:pPr>
            <a:r>
              <a:rPr sz="3516" dirty="0">
                <a:latin typeface="Times New Roman"/>
                <a:ea typeface="Times New Roman"/>
                <a:cs typeface="Times New Roman"/>
                <a:sym typeface="Times New Roman"/>
              </a:rPr>
              <a:t>Each row may contain a mixture of heading and data cells which are defined by the </a:t>
            </a:r>
            <a:r>
              <a:rPr sz="2672" dirty="0">
                <a:solidFill>
                  <a:srgbClr val="C00000"/>
                </a:solidFill>
                <a:latin typeface="Consolas"/>
                <a:ea typeface="Consolas"/>
                <a:cs typeface="Consolas"/>
                <a:sym typeface="Consolas"/>
              </a:rPr>
              <a:t>&lt;th&gt; </a:t>
            </a:r>
            <a:r>
              <a:rPr sz="3516" dirty="0">
                <a:latin typeface="Times New Roman"/>
                <a:ea typeface="Times New Roman"/>
                <a:cs typeface="Times New Roman"/>
                <a:sym typeface="Times New Roman"/>
              </a:rPr>
              <a:t>and </a:t>
            </a:r>
            <a:r>
              <a:rPr sz="2672" dirty="0">
                <a:solidFill>
                  <a:srgbClr val="C00000"/>
                </a:solidFill>
                <a:latin typeface="Consolas"/>
                <a:ea typeface="Consolas"/>
                <a:cs typeface="Consolas"/>
                <a:sym typeface="Consolas"/>
              </a:rPr>
              <a:t>&lt;td&gt; </a:t>
            </a:r>
            <a:r>
              <a:rPr sz="3516" dirty="0">
                <a:latin typeface="Times New Roman"/>
                <a:ea typeface="Times New Roman"/>
                <a:cs typeface="Times New Roman"/>
                <a:sym typeface="Times New Roman"/>
              </a:rPr>
              <a:t>tags</a:t>
            </a:r>
            <a:endParaRPr sz="2391" dirty="0">
              <a:latin typeface="Arial"/>
              <a:ea typeface="Arial"/>
              <a:cs typeface="Arial"/>
              <a:sym typeface="Arial"/>
            </a:endParaRPr>
          </a:p>
          <a:p>
            <a:pPr marL="258115" indent="-258115" defTabSz="642915">
              <a:spcBef>
                <a:spcPts val="422"/>
              </a:spcBef>
              <a:buClr>
                <a:srgbClr val="C00000"/>
              </a:buClr>
              <a:buSzPct val="80000"/>
              <a:buFont typeface="Arial"/>
              <a:buChar char="•"/>
              <a:defRPr sz="1800"/>
            </a:pPr>
            <a:r>
              <a:rPr sz="3516" dirty="0">
                <a:latin typeface="Times New Roman"/>
                <a:ea typeface="Times New Roman"/>
                <a:cs typeface="Times New Roman"/>
                <a:sym typeface="Times New Roman"/>
              </a:rPr>
              <a:t>Optionally you may also add a </a:t>
            </a:r>
            <a:r>
              <a:rPr sz="2672" dirty="0">
                <a:solidFill>
                  <a:srgbClr val="C00000"/>
                </a:solidFill>
                <a:latin typeface="Consolas"/>
                <a:ea typeface="Consolas"/>
                <a:cs typeface="Consolas"/>
                <a:sym typeface="Consolas"/>
              </a:rPr>
              <a:t>&lt;caption&gt; </a:t>
            </a:r>
            <a:r>
              <a:rPr sz="3516" dirty="0">
                <a:latin typeface="Times New Roman"/>
                <a:ea typeface="Times New Roman"/>
                <a:cs typeface="Times New Roman"/>
                <a:sym typeface="Times New Roman"/>
              </a:rPr>
              <a:t>to your table</a:t>
            </a:r>
          </a:p>
        </p:txBody>
      </p:sp>
    </p:spTree>
    <p:extLst>
      <p:ext uri="{BB962C8B-B14F-4D97-AF65-F5344CB8AC3E}">
        <p14:creationId xmlns:p14="http://schemas.microsoft.com/office/powerpoint/2010/main" val="512862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p:nvPr/>
        </p:nvSpPr>
        <p:spPr>
          <a:xfrm>
            <a:off x="1992313" y="381720"/>
            <a:ext cx="8321676" cy="71404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defTabSz="642915">
              <a:tabLst>
                <a:tab pos="80364" algn="l"/>
              </a:tabLst>
              <a:defRPr sz="1800"/>
            </a:pPr>
            <a:r>
              <a:rPr sz="2953" dirty="0">
                <a:solidFill>
                  <a:srgbClr val="C00000"/>
                </a:solidFill>
                <a:latin typeface="Arial"/>
                <a:ea typeface="Arial"/>
                <a:cs typeface="Arial"/>
                <a:sym typeface="Arial"/>
              </a:rPr>
              <a:t>A basic 3 x 3 table</a:t>
            </a:r>
          </a:p>
          <a:p>
            <a:pPr defTabSz="642915">
              <a:tabLst>
                <a:tab pos="80364" algn="l"/>
              </a:tabLst>
              <a:defRPr sz="1800"/>
            </a:pPr>
            <a:r>
              <a:rPr sz="1687" b="1" dirty="0" smtClean="0">
                <a:solidFill>
                  <a:srgbClr val="C00000"/>
                </a:solidFill>
                <a:latin typeface="Consolas"/>
                <a:ea typeface="Consolas"/>
                <a:cs typeface="Consolas"/>
                <a:sym typeface="Consolas"/>
              </a:rPr>
              <a:t>&lt;</a:t>
            </a:r>
            <a:endParaRPr sz="1687" b="1" dirty="0">
              <a:solidFill>
                <a:srgbClr val="C00000"/>
              </a:solidFill>
              <a:latin typeface="Consolas"/>
              <a:ea typeface="Consolas"/>
              <a:cs typeface="Consolas"/>
              <a:sym typeface="Consolas"/>
            </a:endParaRPr>
          </a:p>
        </p:txBody>
      </p:sp>
      <p:sp>
        <p:nvSpPr>
          <p:cNvPr id="164" name="Shape 164"/>
          <p:cNvSpPr/>
          <p:nvPr/>
        </p:nvSpPr>
        <p:spPr>
          <a:xfrm>
            <a:off x="1992313" y="1566732"/>
            <a:ext cx="88278" cy="10701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34"/>
                  <a:pt x="0" y="21454"/>
                </a:cubicBezTo>
                <a:lnTo>
                  <a:pt x="0" y="146"/>
                </a:lnTo>
                <a:cubicBezTo>
                  <a:pt x="0" y="66"/>
                  <a:pt x="9671" y="0"/>
                  <a:pt x="21600" y="0"/>
                </a:cubicBezTo>
              </a:path>
            </a:pathLst>
          </a:custGeom>
          <a:ln w="25400">
            <a:solidFill>
              <a:srgbClr val="0000CC"/>
            </a:solidFill>
            <a:round/>
          </a:ln>
        </p:spPr>
        <p:txBody>
          <a:bodyPr lIns="45719" tIns="45719" rIns="45719" bIns="45719"/>
          <a:lstStyle/>
          <a:p>
            <a:pPr defTabSz="642915">
              <a:defRPr sz="3400">
                <a:latin typeface="Arial"/>
                <a:ea typeface="Arial"/>
                <a:cs typeface="Arial"/>
                <a:sym typeface="Arial"/>
              </a:defRPr>
            </a:pPr>
            <a:endParaRPr sz="2391"/>
          </a:p>
        </p:txBody>
      </p:sp>
      <p:sp>
        <p:nvSpPr>
          <p:cNvPr id="165" name="Shape 165"/>
          <p:cNvSpPr/>
          <p:nvPr/>
        </p:nvSpPr>
        <p:spPr>
          <a:xfrm>
            <a:off x="2005073" y="2924944"/>
            <a:ext cx="58480" cy="108012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57"/>
                  <a:pt x="0" y="21504"/>
                </a:cubicBezTo>
                <a:lnTo>
                  <a:pt x="0" y="96"/>
                </a:lnTo>
                <a:cubicBezTo>
                  <a:pt x="0" y="43"/>
                  <a:pt x="9671" y="0"/>
                  <a:pt x="21600" y="0"/>
                </a:cubicBezTo>
              </a:path>
            </a:pathLst>
          </a:custGeom>
          <a:ln w="25400">
            <a:solidFill>
              <a:srgbClr val="0000CC"/>
            </a:solidFill>
            <a:round/>
          </a:ln>
        </p:spPr>
        <p:txBody>
          <a:bodyPr lIns="45719" tIns="45719" rIns="45719" bIns="45719"/>
          <a:lstStyle/>
          <a:p>
            <a:pPr defTabSz="642915">
              <a:defRPr sz="3400">
                <a:latin typeface="Arial"/>
                <a:ea typeface="Arial"/>
                <a:cs typeface="Arial"/>
                <a:sym typeface="Arial"/>
              </a:defRPr>
            </a:pPr>
            <a:endParaRPr sz="2391"/>
          </a:p>
        </p:txBody>
      </p:sp>
      <p:sp>
        <p:nvSpPr>
          <p:cNvPr id="166" name="Shape 166"/>
          <p:cNvSpPr/>
          <p:nvPr/>
        </p:nvSpPr>
        <p:spPr>
          <a:xfrm>
            <a:off x="2028753" y="4277056"/>
            <a:ext cx="51838" cy="10961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62"/>
                  <a:pt x="0" y="21516"/>
                </a:cubicBezTo>
                <a:lnTo>
                  <a:pt x="0" y="84"/>
                </a:lnTo>
                <a:cubicBezTo>
                  <a:pt x="0" y="38"/>
                  <a:pt x="9671" y="0"/>
                  <a:pt x="21600" y="0"/>
                </a:cubicBezTo>
              </a:path>
            </a:pathLst>
          </a:custGeom>
          <a:ln w="25400">
            <a:solidFill>
              <a:srgbClr val="0000CC"/>
            </a:solidFill>
            <a:round/>
          </a:ln>
        </p:spPr>
        <p:txBody>
          <a:bodyPr lIns="45719" tIns="45719" rIns="45719" bIns="45719"/>
          <a:lstStyle/>
          <a:p>
            <a:pPr defTabSz="642915">
              <a:defRPr sz="3400">
                <a:latin typeface="Arial"/>
                <a:ea typeface="Arial"/>
                <a:cs typeface="Arial"/>
                <a:sym typeface="Arial"/>
              </a:defRPr>
            </a:pPr>
            <a:endParaRPr sz="2391"/>
          </a:p>
        </p:txBody>
      </p:sp>
      <p:sp>
        <p:nvSpPr>
          <p:cNvPr id="167" name="Shape 167"/>
          <p:cNvSpPr/>
          <p:nvPr/>
        </p:nvSpPr>
        <p:spPr>
          <a:xfrm>
            <a:off x="1776288" y="1002406"/>
            <a:ext cx="144786" cy="465884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75"/>
                  <a:pt x="0" y="21545"/>
                </a:cubicBezTo>
                <a:lnTo>
                  <a:pt x="0" y="55"/>
                </a:lnTo>
                <a:cubicBezTo>
                  <a:pt x="0" y="25"/>
                  <a:pt x="9671" y="0"/>
                  <a:pt x="21600" y="0"/>
                </a:cubicBezTo>
              </a:path>
            </a:pathLst>
          </a:custGeom>
          <a:ln w="25400">
            <a:solidFill>
              <a:srgbClr val="0000CC"/>
            </a:solidFill>
            <a:round/>
          </a:ln>
        </p:spPr>
        <p:txBody>
          <a:bodyPr lIns="45719" tIns="45719" rIns="45719" bIns="45719"/>
          <a:lstStyle/>
          <a:p>
            <a:pPr defTabSz="642915">
              <a:defRPr sz="3400">
                <a:latin typeface="Arial"/>
                <a:ea typeface="Arial"/>
                <a:cs typeface="Arial"/>
                <a:sym typeface="Arial"/>
              </a:defRPr>
            </a:pPr>
            <a:endParaRPr sz="2391"/>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655" y="807749"/>
            <a:ext cx="9497334" cy="5668720"/>
          </a:xfrm>
          <a:prstGeom prst="rect">
            <a:avLst/>
          </a:prstGeom>
        </p:spPr>
      </p:pic>
    </p:spTree>
    <p:extLst>
      <p:ext uri="{BB962C8B-B14F-4D97-AF65-F5344CB8AC3E}">
        <p14:creationId xmlns:p14="http://schemas.microsoft.com/office/powerpoint/2010/main" val="1830111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6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64"/>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16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166"/>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animBg="1" advAuto="0"/>
      <p:bldP spid="164" grpId="0" animBg="1" advAuto="0"/>
      <p:bldP spid="165" grpId="0" animBg="1" advAuto="0"/>
      <p:bldP spid="166" grpId="0" animBg="1" advAuto="0"/>
      <p:bldP spid="167"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p:nvPr/>
        </p:nvSpPr>
        <p:spPr>
          <a:xfrm>
            <a:off x="1952624" y="285750"/>
            <a:ext cx="8443915" cy="6708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6200" b="1">
                <a:solidFill>
                  <a:srgbClr val="C00000"/>
                </a:solidFill>
                <a:latin typeface="Trebuchet MS"/>
                <a:ea typeface="Trebuchet MS"/>
                <a:cs typeface="Trebuchet MS"/>
                <a:sym typeface="Trebuchet MS"/>
              </a:defRPr>
            </a:lvl1pPr>
          </a:lstStyle>
          <a:p>
            <a:pPr lvl="0">
              <a:defRPr sz="1800" b="0">
                <a:solidFill>
                  <a:srgbClr val="000000"/>
                </a:solidFill>
              </a:defRPr>
            </a:pPr>
            <a:r>
              <a:rPr sz="4359" dirty="0"/>
              <a:t>Table Attributes</a:t>
            </a:r>
          </a:p>
        </p:txBody>
      </p:sp>
      <p:sp>
        <p:nvSpPr>
          <p:cNvPr id="170" name="Shape 170"/>
          <p:cNvSpPr/>
          <p:nvPr/>
        </p:nvSpPr>
        <p:spPr>
          <a:xfrm>
            <a:off x="1881188" y="1165225"/>
            <a:ext cx="8678862" cy="337053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58115" indent="-258115" defTabSz="642915">
              <a:spcBef>
                <a:spcPts val="422"/>
              </a:spcBef>
              <a:buClr>
                <a:srgbClr val="C00000"/>
              </a:buClr>
              <a:buSzPct val="80000"/>
              <a:buFont typeface="Arial"/>
              <a:buChar char="•"/>
              <a:defRPr sz="1800"/>
            </a:pPr>
            <a:r>
              <a:rPr sz="3516" dirty="0">
                <a:latin typeface="Times New Roman"/>
                <a:ea typeface="Times New Roman"/>
                <a:cs typeface="Times New Roman"/>
                <a:sym typeface="Times New Roman"/>
              </a:rPr>
              <a:t>The </a:t>
            </a:r>
            <a:r>
              <a:rPr sz="2672" dirty="0">
                <a:solidFill>
                  <a:srgbClr val="C00000"/>
                </a:solidFill>
                <a:latin typeface="Consolas"/>
                <a:ea typeface="Consolas"/>
                <a:cs typeface="Consolas"/>
                <a:sym typeface="Consolas"/>
              </a:rPr>
              <a:t>&lt;table&gt;, &lt;td&gt; and &lt;th&gt; </a:t>
            </a:r>
            <a:r>
              <a:rPr sz="3516" dirty="0">
                <a:latin typeface="Times New Roman"/>
                <a:ea typeface="Times New Roman"/>
                <a:cs typeface="Times New Roman"/>
                <a:sym typeface="Times New Roman"/>
              </a:rPr>
              <a:t>tag elements can also contain attributes to modify the look and feel of the table.</a:t>
            </a:r>
          </a:p>
          <a:p>
            <a:pPr marL="517624" lvl="1" indent="-196167" defTabSz="642915">
              <a:spcBef>
                <a:spcPts val="422"/>
              </a:spcBef>
              <a:buClr>
                <a:srgbClr val="C00000"/>
              </a:buClr>
              <a:buSzPct val="80000"/>
              <a:buFont typeface="Arial"/>
              <a:buChar char="•"/>
              <a:defRPr sz="1800"/>
            </a:pPr>
            <a:r>
              <a:rPr sz="2672" dirty="0">
                <a:solidFill>
                  <a:srgbClr val="C00000"/>
                </a:solidFill>
                <a:latin typeface="Consolas"/>
                <a:ea typeface="Consolas"/>
                <a:cs typeface="Consolas"/>
                <a:sym typeface="Consolas"/>
              </a:rPr>
              <a:t>&lt;</a:t>
            </a:r>
            <a:r>
              <a:rPr sz="2672" dirty="0">
                <a:latin typeface="Consolas"/>
                <a:ea typeface="Consolas"/>
                <a:cs typeface="Consolas"/>
                <a:sym typeface="Consolas"/>
              </a:rPr>
              <a:t>table</a:t>
            </a:r>
            <a:r>
              <a:rPr sz="2672" dirty="0">
                <a:solidFill>
                  <a:srgbClr val="C00000"/>
                </a:solidFill>
                <a:latin typeface="Consolas"/>
                <a:ea typeface="Consolas"/>
                <a:cs typeface="Consolas"/>
                <a:sym typeface="Consolas"/>
              </a:rPr>
              <a:t> border= "1"&gt; </a:t>
            </a:r>
            <a:r>
              <a:rPr sz="2672" dirty="0">
                <a:latin typeface="Consolas"/>
                <a:ea typeface="Consolas"/>
                <a:cs typeface="Consolas"/>
                <a:sym typeface="Consolas"/>
              </a:rPr>
              <a:t>this can be used until we introduce CSS</a:t>
            </a:r>
          </a:p>
          <a:p>
            <a:pPr marL="517624" lvl="1" indent="-196167" defTabSz="642915">
              <a:spcBef>
                <a:spcPts val="422"/>
              </a:spcBef>
              <a:buClr>
                <a:srgbClr val="C00000"/>
              </a:buClr>
              <a:buSzPct val="80000"/>
              <a:buFont typeface="Arial"/>
              <a:buChar char="•"/>
              <a:defRPr sz="1800"/>
            </a:pPr>
            <a:r>
              <a:rPr sz="2672" dirty="0">
                <a:solidFill>
                  <a:srgbClr val="C00000"/>
                </a:solidFill>
                <a:latin typeface="Consolas"/>
                <a:ea typeface="Consolas"/>
                <a:cs typeface="Consolas"/>
                <a:sym typeface="Consolas"/>
              </a:rPr>
              <a:t>&lt;th colspan="2"&gt;, &lt;td colspan="2"&gt; </a:t>
            </a:r>
            <a:r>
              <a:rPr sz="2672" dirty="0">
                <a:latin typeface="Consolas"/>
                <a:ea typeface="Consolas"/>
                <a:cs typeface="Consolas"/>
                <a:sym typeface="Consolas"/>
              </a:rPr>
              <a:t>defines the number of columns a cell should span</a:t>
            </a:r>
            <a:endParaRPr sz="2672" dirty="0">
              <a:solidFill>
                <a:srgbClr val="C00000"/>
              </a:solidFill>
              <a:latin typeface="Consolas"/>
              <a:ea typeface="Consolas"/>
              <a:cs typeface="Consolas"/>
              <a:sym typeface="Consolas"/>
            </a:endParaRPr>
          </a:p>
        </p:txBody>
      </p:sp>
    </p:spTree>
    <p:extLst>
      <p:ext uri="{BB962C8B-B14F-4D97-AF65-F5344CB8AC3E}">
        <p14:creationId xmlns:p14="http://schemas.microsoft.com/office/powerpoint/2010/main" val="279082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hape 57"/>
          <p:cNvSpPr/>
          <p:nvPr/>
        </p:nvSpPr>
        <p:spPr>
          <a:xfrm>
            <a:off x="2024062" y="476597"/>
            <a:ext cx="8443913" cy="10820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642915">
              <a:defRPr sz="1800"/>
            </a:pPr>
            <a:r>
              <a:rPr sz="4359" b="1">
                <a:solidFill>
                  <a:srgbClr val="C00000"/>
                </a:solidFill>
                <a:latin typeface="Trebuchet MS"/>
                <a:ea typeface="Trebuchet MS"/>
                <a:cs typeface="Trebuchet MS"/>
                <a:sym typeface="Trebuchet MS"/>
              </a:rPr>
              <a:t>Internet Technology</a:t>
            </a:r>
            <a:br>
              <a:rPr sz="4359" b="1">
                <a:solidFill>
                  <a:srgbClr val="C00000"/>
                </a:solidFill>
                <a:latin typeface="Trebuchet MS"/>
                <a:ea typeface="Trebuchet MS"/>
                <a:cs typeface="Trebuchet MS"/>
                <a:sym typeface="Trebuchet MS"/>
              </a:rPr>
            </a:br>
            <a:r>
              <a:rPr sz="2672" b="1">
                <a:solidFill>
                  <a:srgbClr val="595959"/>
                </a:solidFill>
                <a:latin typeface="Trebuchet MS"/>
                <a:ea typeface="Trebuchet MS"/>
                <a:cs typeface="Trebuchet MS"/>
                <a:sym typeface="Trebuchet MS"/>
              </a:rPr>
              <a:t>(week 2)</a:t>
            </a:r>
          </a:p>
        </p:txBody>
      </p:sp>
      <p:sp>
        <p:nvSpPr>
          <p:cNvPr id="58" name="Shape 58"/>
          <p:cNvSpPr/>
          <p:nvPr/>
        </p:nvSpPr>
        <p:spPr>
          <a:xfrm>
            <a:off x="2138363" y="1778347"/>
            <a:ext cx="8215312" cy="31094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922515" indent="-922515" defTabSz="642915">
              <a:spcBef>
                <a:spcPts val="844"/>
              </a:spcBef>
              <a:buClr>
                <a:srgbClr val="C00000"/>
              </a:buClr>
              <a:buSzPct val="80000"/>
              <a:buFont typeface="Wingdings"/>
              <a:buChar char="➢"/>
              <a:tabLst>
                <a:tab pos="80364" algn="l"/>
              </a:tabLst>
              <a:defRPr sz="1800"/>
            </a:pPr>
            <a:r>
              <a:rPr sz="2812" dirty="0">
                <a:latin typeface="Times New Roman"/>
                <a:ea typeface="Times New Roman"/>
                <a:cs typeface="Times New Roman"/>
                <a:sym typeface="Times New Roman"/>
              </a:rPr>
              <a:t>Recap of week 1</a:t>
            </a:r>
          </a:p>
          <a:p>
            <a:pPr marL="922515" indent="-922515" defTabSz="642915">
              <a:spcBef>
                <a:spcPts val="844"/>
              </a:spcBef>
              <a:buClr>
                <a:srgbClr val="C00000"/>
              </a:buClr>
              <a:buSzPct val="80000"/>
              <a:buFont typeface="Wingdings"/>
              <a:buChar char="➢"/>
              <a:tabLst>
                <a:tab pos="80364" algn="l"/>
              </a:tabLst>
              <a:defRPr sz="1800"/>
            </a:pPr>
            <a:r>
              <a:rPr lang="en-GB" sz="2812" dirty="0">
                <a:latin typeface="Times New Roman"/>
                <a:ea typeface="Times New Roman"/>
                <a:cs typeface="Times New Roman"/>
                <a:sym typeface="Times New Roman"/>
              </a:rPr>
              <a:t>HTML5 Template</a:t>
            </a:r>
          </a:p>
          <a:p>
            <a:pPr marL="922515" indent="-922515" defTabSz="642915">
              <a:spcBef>
                <a:spcPts val="844"/>
              </a:spcBef>
              <a:buClr>
                <a:srgbClr val="C00000"/>
              </a:buClr>
              <a:buSzPct val="80000"/>
              <a:buFont typeface="Wingdings"/>
              <a:buChar char="➢"/>
              <a:tabLst>
                <a:tab pos="80364" algn="l"/>
              </a:tabLst>
              <a:defRPr sz="1800"/>
            </a:pPr>
            <a:r>
              <a:rPr lang="en-GB" sz="2812" dirty="0">
                <a:latin typeface="Times New Roman"/>
                <a:ea typeface="Times New Roman"/>
                <a:cs typeface="Times New Roman"/>
                <a:sym typeface="Times New Roman"/>
              </a:rPr>
              <a:t>Some New Tags</a:t>
            </a:r>
            <a:endParaRPr sz="2812" dirty="0">
              <a:latin typeface="Arial"/>
              <a:ea typeface="Arial"/>
              <a:cs typeface="Arial"/>
              <a:sym typeface="Arial"/>
            </a:endParaRPr>
          </a:p>
          <a:p>
            <a:pPr marL="922515" indent="-922515" defTabSz="642915">
              <a:spcBef>
                <a:spcPts val="844"/>
              </a:spcBef>
              <a:buClr>
                <a:srgbClr val="C00000"/>
              </a:buClr>
              <a:buSzPct val="80000"/>
              <a:buFont typeface="Wingdings"/>
              <a:buChar char="➢"/>
              <a:tabLst>
                <a:tab pos="80364" algn="l"/>
              </a:tabLst>
              <a:defRPr sz="1800"/>
            </a:pPr>
            <a:r>
              <a:rPr sz="2812" dirty="0">
                <a:latin typeface="Times New Roman"/>
                <a:ea typeface="Times New Roman"/>
                <a:cs typeface="Times New Roman"/>
                <a:sym typeface="Times New Roman"/>
              </a:rPr>
              <a:t>Web Standards</a:t>
            </a:r>
          </a:p>
          <a:p>
            <a:pPr marL="922515" indent="-922515" defTabSz="642915">
              <a:spcBef>
                <a:spcPts val="844"/>
              </a:spcBef>
              <a:buClr>
                <a:srgbClr val="C00000"/>
              </a:buClr>
              <a:buSzPct val="80000"/>
              <a:buFont typeface="Wingdings"/>
              <a:buChar char="➢"/>
              <a:tabLst>
                <a:tab pos="80364" algn="l"/>
              </a:tabLst>
              <a:defRPr sz="1800"/>
            </a:pPr>
            <a:r>
              <a:rPr sz="2812" dirty="0">
                <a:latin typeface="Times New Roman"/>
                <a:ea typeface="Times New Roman"/>
                <a:cs typeface="Times New Roman"/>
                <a:sym typeface="Times New Roman"/>
              </a:rPr>
              <a:t>Complete HTML table task</a:t>
            </a:r>
            <a:endParaRPr sz="2812" dirty="0">
              <a:latin typeface="Arial"/>
              <a:ea typeface="Arial"/>
              <a:cs typeface="Arial"/>
              <a:sym typeface="Arial"/>
            </a:endParaRPr>
          </a:p>
          <a:p>
            <a:pPr marL="922515" indent="-922515" defTabSz="642915">
              <a:spcBef>
                <a:spcPts val="844"/>
              </a:spcBef>
              <a:buClr>
                <a:srgbClr val="C00000"/>
              </a:buClr>
              <a:buSzPct val="80000"/>
              <a:buFont typeface="Wingdings"/>
              <a:buChar char="➢"/>
              <a:tabLst>
                <a:tab pos="80364" algn="l"/>
              </a:tabLst>
              <a:defRPr sz="1800"/>
            </a:pPr>
            <a:r>
              <a:rPr sz="2812" dirty="0">
                <a:latin typeface="Times New Roman"/>
                <a:ea typeface="Times New Roman"/>
                <a:cs typeface="Times New Roman"/>
                <a:sym typeface="Times New Roman"/>
              </a:rPr>
              <a:t>Start assessment 1 </a:t>
            </a:r>
          </a:p>
        </p:txBody>
      </p:sp>
    </p:spTree>
    <p:extLst>
      <p:ext uri="{BB962C8B-B14F-4D97-AF65-F5344CB8AC3E}">
        <p14:creationId xmlns:p14="http://schemas.microsoft.com/office/powerpoint/2010/main" val="1687456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Attributes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8365005" cy="4351338"/>
          </a:xfrm>
        </p:spPr>
      </p:pic>
    </p:spTree>
    <p:extLst>
      <p:ext uri="{BB962C8B-B14F-4D97-AF65-F5344CB8AC3E}">
        <p14:creationId xmlns:p14="http://schemas.microsoft.com/office/powerpoint/2010/main" val="1649676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270532"/>
            <a:ext cx="9067800" cy="1325563"/>
          </a:xfrm>
        </p:spPr>
        <p:txBody>
          <a:bodyPr/>
          <a:lstStyle/>
          <a:p>
            <a:pPr algn="ctr"/>
            <a:r>
              <a:rPr lang="en-US" dirty="0">
                <a:solidFill>
                  <a:srgbClr val="FF0000"/>
                </a:solidFill>
              </a:rPr>
              <a:t>This </a:t>
            </a:r>
            <a:r>
              <a:rPr lang="en-US" dirty="0" smtClean="0">
                <a:solidFill>
                  <a:srgbClr val="FF0000"/>
                </a:solidFill>
              </a:rPr>
              <a:t>weeks advanced </a:t>
            </a:r>
            <a:r>
              <a:rPr lang="en-US" dirty="0">
                <a:solidFill>
                  <a:srgbClr val="FF0000"/>
                </a:solidFill>
              </a:rPr>
              <a:t>tasks </a:t>
            </a:r>
            <a:endParaRPr lang="en-US" dirty="0">
              <a:solidFill>
                <a:srgbClr val="FF0000"/>
              </a:solidFill>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6756" y="1825625"/>
            <a:ext cx="8278488" cy="4351338"/>
          </a:xfrm>
        </p:spPr>
      </p:pic>
    </p:spTree>
    <p:extLst>
      <p:ext uri="{BB962C8B-B14F-4D97-AF65-F5344CB8AC3E}">
        <p14:creationId xmlns:p14="http://schemas.microsoft.com/office/powerpoint/2010/main" val="1158324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p:nvPr/>
        </p:nvSpPr>
        <p:spPr>
          <a:xfrm>
            <a:off x="1847849" y="357188"/>
            <a:ext cx="8443914" cy="6708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6200" b="1">
                <a:latin typeface="Trebuchet MS"/>
                <a:ea typeface="Trebuchet MS"/>
                <a:cs typeface="Trebuchet MS"/>
                <a:sym typeface="Trebuchet MS"/>
              </a:defRPr>
            </a:lvl1pPr>
          </a:lstStyle>
          <a:p>
            <a:pPr lvl="0">
              <a:defRPr sz="1800" b="0"/>
            </a:pPr>
            <a:r>
              <a:rPr sz="4359"/>
              <a:t>About the Unit</a:t>
            </a:r>
          </a:p>
        </p:txBody>
      </p:sp>
      <p:sp>
        <p:nvSpPr>
          <p:cNvPr id="62" name="Shape 62"/>
          <p:cNvSpPr/>
          <p:nvPr/>
        </p:nvSpPr>
        <p:spPr>
          <a:xfrm>
            <a:off x="1919288" y="1268412"/>
            <a:ext cx="5760889" cy="295952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43781" lvl="2" indent="-343781" defTabSz="642915">
              <a:spcBef>
                <a:spcPts val="422"/>
              </a:spcBef>
              <a:buClr>
                <a:srgbClr val="C00000"/>
              </a:buClr>
              <a:buSzPct val="80000"/>
              <a:buFont typeface="Arial"/>
              <a:buChar char="•"/>
              <a:tabLst>
                <a:tab pos="80364" algn="l"/>
              </a:tabLst>
              <a:defRPr sz="1800"/>
            </a:pPr>
            <a:r>
              <a:rPr lang="en-GB" sz="3094" dirty="0">
                <a:latin typeface="Times New Roman"/>
                <a:ea typeface="Times New Roman"/>
                <a:cs typeface="Times New Roman"/>
                <a:sym typeface="Times New Roman"/>
              </a:rPr>
              <a:t>Two</a:t>
            </a:r>
            <a:r>
              <a:rPr sz="3094" dirty="0">
                <a:latin typeface="Times New Roman"/>
                <a:ea typeface="Times New Roman"/>
                <a:cs typeface="Times New Roman"/>
                <a:sym typeface="Times New Roman"/>
              </a:rPr>
              <a:t>Parts</a:t>
            </a:r>
            <a:endParaRPr sz="3094" dirty="0">
              <a:latin typeface="Arial"/>
              <a:ea typeface="Arial"/>
              <a:cs typeface="Arial"/>
              <a:sym typeface="Arial"/>
            </a:endParaRPr>
          </a:p>
          <a:p>
            <a:pPr marL="665238" lvl="3" indent="-343781" defTabSz="642915">
              <a:buClr>
                <a:srgbClr val="C00000"/>
              </a:buClr>
              <a:buSzPct val="80000"/>
              <a:buFont typeface="Times New Roman"/>
              <a:buChar char="–"/>
              <a:tabLst>
                <a:tab pos="80364" algn="l"/>
              </a:tabLst>
              <a:defRPr sz="1800"/>
            </a:pPr>
            <a:r>
              <a:rPr sz="3094" dirty="0">
                <a:latin typeface="Times New Roman"/>
                <a:ea typeface="Times New Roman"/>
                <a:cs typeface="Times New Roman"/>
                <a:sym typeface="Times New Roman"/>
              </a:rPr>
              <a:t>HTML</a:t>
            </a:r>
          </a:p>
          <a:p>
            <a:pPr marL="665238" lvl="3" indent="-343781" defTabSz="642915">
              <a:buClr>
                <a:srgbClr val="C00000"/>
              </a:buClr>
              <a:buSzPct val="80000"/>
              <a:buFont typeface="Times New Roman"/>
              <a:buChar char="–"/>
              <a:tabLst>
                <a:tab pos="80364" algn="l"/>
              </a:tabLst>
              <a:defRPr sz="1800"/>
            </a:pPr>
            <a:r>
              <a:rPr sz="3094" dirty="0">
                <a:latin typeface="Times New Roman"/>
                <a:ea typeface="Times New Roman"/>
                <a:cs typeface="Times New Roman"/>
                <a:sym typeface="Times New Roman"/>
              </a:rPr>
              <a:t>CSS</a:t>
            </a:r>
            <a:endParaRPr sz="3094" dirty="0">
              <a:latin typeface="Arial"/>
              <a:ea typeface="Arial"/>
              <a:cs typeface="Arial"/>
              <a:sym typeface="Arial"/>
            </a:endParaRPr>
          </a:p>
          <a:p>
            <a:pPr marL="343781" lvl="2" indent="-343781" defTabSz="642915">
              <a:spcBef>
                <a:spcPts val="422"/>
              </a:spcBef>
              <a:buClr>
                <a:srgbClr val="C00000"/>
              </a:buClr>
              <a:buSzPct val="80000"/>
              <a:buFont typeface="Arial"/>
              <a:buChar char="•"/>
              <a:tabLst>
                <a:tab pos="80364" algn="l"/>
              </a:tabLst>
              <a:defRPr sz="1800"/>
            </a:pPr>
            <a:r>
              <a:rPr lang="en-GB" sz="3094" dirty="0">
                <a:latin typeface="Times New Roman"/>
                <a:ea typeface="Times New Roman"/>
                <a:cs typeface="Times New Roman"/>
                <a:sym typeface="Times New Roman"/>
              </a:rPr>
              <a:t>One Assessment, </a:t>
            </a:r>
            <a:r>
              <a:rPr lang="en-GB" sz="3094" dirty="0" smtClean="0">
                <a:latin typeface="Times New Roman"/>
                <a:ea typeface="Times New Roman"/>
                <a:cs typeface="Times New Roman"/>
                <a:sym typeface="Times New Roman"/>
              </a:rPr>
              <a:t>in January 2018</a:t>
            </a:r>
            <a:endParaRPr lang="en-GB" sz="3094" dirty="0">
              <a:latin typeface="Times New Roman"/>
              <a:ea typeface="Times New Roman"/>
              <a:cs typeface="Times New Roman"/>
              <a:sym typeface="Times New Roman"/>
            </a:endParaRPr>
          </a:p>
          <a:p>
            <a:pPr marL="343781" lvl="4" indent="-343781" defTabSz="642915">
              <a:spcBef>
                <a:spcPts val="422"/>
              </a:spcBef>
              <a:buClr>
                <a:srgbClr val="C00000"/>
              </a:buClr>
              <a:buSzPct val="80000"/>
              <a:buFont typeface="Arial"/>
              <a:buChar char="•"/>
              <a:tabLst>
                <a:tab pos="80364" algn="l"/>
              </a:tabLst>
              <a:defRPr sz="1800"/>
            </a:pPr>
            <a:endParaRPr sz="3094" dirty="0">
              <a:latin typeface="Arial"/>
              <a:ea typeface="Arial"/>
              <a:cs typeface="Arial"/>
              <a:sym typeface="Arial"/>
            </a:endParaRPr>
          </a:p>
          <a:p>
            <a:pPr marL="187517" lvl="2" indent="-187517" defTabSz="642915">
              <a:tabLst>
                <a:tab pos="80364" algn="l"/>
              </a:tabLst>
              <a:defRPr sz="1800"/>
            </a:pPr>
            <a:endParaRPr sz="3094"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404773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hape 64"/>
          <p:cNvSpPr>
            <a:spLocks noGrp="1"/>
          </p:cNvSpPr>
          <p:nvPr>
            <p:ph type="body" idx="1"/>
          </p:nvPr>
        </p:nvSpPr>
        <p:spPr>
          <a:xfrm>
            <a:off x="1775520" y="2492896"/>
            <a:ext cx="8681278" cy="431253"/>
          </a:xfrm>
          <a:prstGeom prst="rect">
            <a:avLst/>
          </a:prstGeom>
        </p:spPr>
        <p:txBody>
          <a:bodyPr>
            <a:normAutofit fontScale="92500"/>
          </a:bodyPr>
          <a:lstStyle/>
          <a:p>
            <a:pPr marL="187517" lvl="2" indent="-187517">
              <a:spcBef>
                <a:spcPts val="844"/>
              </a:spcBef>
              <a:tabLst>
                <a:tab pos="62506" algn="l"/>
              </a:tabLst>
              <a:defRPr sz="1800"/>
            </a:pPr>
            <a:r>
              <a:rPr sz="1969">
                <a:solidFill>
                  <a:srgbClr val="7030A0"/>
                </a:solidFill>
                <a:latin typeface="Consolas"/>
                <a:ea typeface="Consolas"/>
                <a:cs typeface="Consolas"/>
                <a:sym typeface="Consolas"/>
              </a:rPr>
              <a:t>&lt;</a:t>
            </a:r>
            <a:r>
              <a:rPr sz="1969">
                <a:solidFill>
                  <a:srgbClr val="00B050"/>
                </a:solidFill>
                <a:latin typeface="Consolas"/>
                <a:ea typeface="Consolas"/>
                <a:cs typeface="Consolas"/>
                <a:sym typeface="Consolas"/>
              </a:rPr>
              <a:t>a</a:t>
            </a:r>
            <a:r>
              <a:rPr sz="1969">
                <a:solidFill>
                  <a:srgbClr val="0000CC"/>
                </a:solidFill>
                <a:latin typeface="Consolas"/>
                <a:ea typeface="Consolas"/>
                <a:cs typeface="Consolas"/>
                <a:sym typeface="Consolas"/>
              </a:rPr>
              <a:t> </a:t>
            </a:r>
            <a:r>
              <a:rPr sz="1969">
                <a:solidFill>
                  <a:srgbClr val="CC00CC"/>
                </a:solidFill>
                <a:latin typeface="Consolas"/>
                <a:ea typeface="Consolas"/>
                <a:cs typeface="Consolas"/>
                <a:sym typeface="Consolas"/>
              </a:rPr>
              <a:t>href</a:t>
            </a:r>
            <a:r>
              <a:rPr sz="1969">
                <a:solidFill>
                  <a:srgbClr val="7030A0"/>
                </a:solidFill>
                <a:latin typeface="Consolas"/>
                <a:ea typeface="Consolas"/>
                <a:cs typeface="Consolas"/>
                <a:sym typeface="Consolas"/>
              </a:rPr>
              <a:t>=</a:t>
            </a:r>
            <a:r>
              <a:rPr sz="1969">
                <a:solidFill>
                  <a:srgbClr val="663300"/>
                </a:solidFill>
                <a:latin typeface="Consolas"/>
                <a:ea typeface="Consolas"/>
                <a:cs typeface="Consolas"/>
                <a:sym typeface="Consolas"/>
              </a:rPr>
              <a:t>"http://www.w3schools.com"</a:t>
            </a:r>
            <a:r>
              <a:rPr sz="1969">
                <a:solidFill>
                  <a:srgbClr val="7030A0"/>
                </a:solidFill>
                <a:latin typeface="Consolas"/>
                <a:ea typeface="Consolas"/>
                <a:cs typeface="Consolas"/>
                <a:sym typeface="Consolas"/>
              </a:rPr>
              <a:t>&gt;</a:t>
            </a:r>
            <a:r>
              <a:rPr sz="1969">
                <a:solidFill>
                  <a:srgbClr val="0000CC"/>
                </a:solidFill>
                <a:latin typeface="Consolas"/>
                <a:ea typeface="Consolas"/>
                <a:cs typeface="Consolas"/>
                <a:sym typeface="Consolas"/>
              </a:rPr>
              <a:t>Click here for 3schools</a:t>
            </a:r>
            <a:r>
              <a:rPr sz="1969">
                <a:solidFill>
                  <a:srgbClr val="7030A0"/>
                </a:solidFill>
                <a:latin typeface="Consolas"/>
                <a:ea typeface="Consolas"/>
                <a:cs typeface="Consolas"/>
                <a:sym typeface="Consolas"/>
              </a:rPr>
              <a:t>&lt;/</a:t>
            </a:r>
            <a:r>
              <a:rPr sz="1969">
                <a:solidFill>
                  <a:srgbClr val="00B050"/>
                </a:solidFill>
                <a:latin typeface="Consolas"/>
                <a:ea typeface="Consolas"/>
                <a:cs typeface="Consolas"/>
                <a:sym typeface="Consolas"/>
              </a:rPr>
              <a:t>a</a:t>
            </a:r>
            <a:r>
              <a:rPr sz="1969">
                <a:solidFill>
                  <a:srgbClr val="7030A0"/>
                </a:solidFill>
                <a:latin typeface="Consolas"/>
                <a:ea typeface="Consolas"/>
                <a:cs typeface="Consolas"/>
                <a:sym typeface="Consolas"/>
              </a:rPr>
              <a:t>&gt;</a:t>
            </a:r>
          </a:p>
        </p:txBody>
      </p:sp>
      <p:sp>
        <p:nvSpPr>
          <p:cNvPr id="65" name="Shape 65"/>
          <p:cNvSpPr/>
          <p:nvPr/>
        </p:nvSpPr>
        <p:spPr>
          <a:xfrm>
            <a:off x="1631950" y="188913"/>
            <a:ext cx="8856664" cy="5410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5000" b="1">
                <a:latin typeface="Trebuchet MS"/>
                <a:ea typeface="Trebuchet MS"/>
                <a:cs typeface="Trebuchet MS"/>
                <a:sym typeface="Trebuchet MS"/>
              </a:defRPr>
            </a:lvl1pPr>
          </a:lstStyle>
          <a:p>
            <a:pPr lvl="0">
              <a:defRPr sz="1800" b="0"/>
            </a:pPr>
            <a:r>
              <a:rPr sz="3516"/>
              <a:t>Element syntax</a:t>
            </a:r>
          </a:p>
        </p:txBody>
      </p:sp>
      <p:sp>
        <p:nvSpPr>
          <p:cNvPr id="66" name="Shape 66"/>
          <p:cNvSpPr/>
          <p:nvPr/>
        </p:nvSpPr>
        <p:spPr>
          <a:xfrm>
            <a:off x="1671696" y="1052735"/>
            <a:ext cx="8816918" cy="4032449"/>
          </a:xfrm>
          <a:prstGeom prst="rect">
            <a:avLst/>
          </a:prstGeom>
          <a:ln w="25400">
            <a:solidFill/>
            <a:round/>
          </a:ln>
        </p:spPr>
        <p:txBody>
          <a:bodyPr lIns="45719" tIns="45719" rIns="45719" bIns="45719"/>
          <a:lstStyle/>
          <a:p>
            <a:pPr defTabSz="642915">
              <a:defRPr sz="3400">
                <a:latin typeface="Arial"/>
                <a:ea typeface="Arial"/>
                <a:cs typeface="Arial"/>
                <a:sym typeface="Arial"/>
              </a:defRPr>
            </a:pPr>
            <a:endParaRPr sz="2391"/>
          </a:p>
        </p:txBody>
      </p:sp>
      <p:sp>
        <p:nvSpPr>
          <p:cNvPr id="67" name="Shape 67"/>
          <p:cNvSpPr/>
          <p:nvPr/>
        </p:nvSpPr>
        <p:spPr>
          <a:xfrm>
            <a:off x="9076804" y="1007975"/>
            <a:ext cx="1368153" cy="460252"/>
          </a:xfrm>
          <a:prstGeom prst="rect">
            <a:avLst/>
          </a:prstGeom>
          <a:ln w="12700">
            <a:miter lim="400000"/>
          </a:ln>
          <a:extLst>
            <a:ext uri="{C572A759-6A51-4108-AA02-DFA0A04FC94B}">
              <ma14:wrappingTextBoxFlag xmlns:ma14="http://schemas.microsoft.com/office/mac/drawingml/2011/main" val="1"/>
            </a:ext>
          </a:extLst>
        </p:spPr>
        <p:txBody>
          <a:bodyPr lIns="45719" tIns="45719" rIns="45719" bIns="45719">
            <a:spAutoFit/>
          </a:bodyPr>
          <a:lstStyle>
            <a:lvl1pPr algn="l" defTabSz="914400">
              <a:defRPr sz="3400">
                <a:latin typeface="Arial"/>
                <a:ea typeface="Arial"/>
                <a:cs typeface="Arial"/>
                <a:sym typeface="Arial"/>
              </a:defRPr>
            </a:lvl1pPr>
          </a:lstStyle>
          <a:p>
            <a:pPr lvl="0">
              <a:defRPr sz="1800"/>
            </a:pPr>
            <a:r>
              <a:rPr sz="2391"/>
              <a:t>Element</a:t>
            </a:r>
          </a:p>
        </p:txBody>
      </p:sp>
      <p:sp>
        <p:nvSpPr>
          <p:cNvPr id="68" name="Shape 68"/>
          <p:cNvSpPr/>
          <p:nvPr/>
        </p:nvSpPr>
        <p:spPr>
          <a:xfrm>
            <a:off x="1775521" y="1205136"/>
            <a:ext cx="4851797" cy="3592017"/>
          </a:xfrm>
          <a:prstGeom prst="rect">
            <a:avLst/>
          </a:prstGeom>
          <a:ln w="25400">
            <a:solidFill>
              <a:srgbClr val="7030A0"/>
            </a:solidFill>
            <a:round/>
          </a:ln>
        </p:spPr>
        <p:txBody>
          <a:bodyPr lIns="45719" tIns="45719" rIns="45719" bIns="45719"/>
          <a:lstStyle/>
          <a:p>
            <a:pPr defTabSz="642915">
              <a:defRPr sz="3400">
                <a:latin typeface="Arial"/>
                <a:ea typeface="Arial"/>
                <a:cs typeface="Arial"/>
                <a:sym typeface="Arial"/>
              </a:defRPr>
            </a:pPr>
            <a:endParaRPr sz="2391"/>
          </a:p>
        </p:txBody>
      </p:sp>
      <p:sp>
        <p:nvSpPr>
          <p:cNvPr id="69" name="Shape 69"/>
          <p:cNvSpPr/>
          <p:nvPr/>
        </p:nvSpPr>
        <p:spPr>
          <a:xfrm>
            <a:off x="3071814" y="1205136"/>
            <a:ext cx="2304107" cy="460252"/>
          </a:xfrm>
          <a:prstGeom prst="rect">
            <a:avLst/>
          </a:prstGeom>
          <a:ln w="12700">
            <a:miter lim="400000"/>
          </a:ln>
          <a:extLst>
            <a:ext uri="{C572A759-6A51-4108-AA02-DFA0A04FC94B}">
              <ma14:wrappingTextBoxFlag xmlns:ma14="http://schemas.microsoft.com/office/mac/drawingml/2011/main" val="1"/>
            </a:ext>
          </a:extLst>
        </p:spPr>
        <p:txBody>
          <a:bodyPr lIns="45719" tIns="45719" rIns="45719" bIns="45719">
            <a:spAutoFit/>
          </a:bodyPr>
          <a:lstStyle>
            <a:lvl1pPr algn="l" defTabSz="914400">
              <a:defRPr sz="3400">
                <a:solidFill>
                  <a:srgbClr val="7030A0"/>
                </a:solidFill>
                <a:latin typeface="Arial"/>
                <a:ea typeface="Arial"/>
                <a:cs typeface="Arial"/>
                <a:sym typeface="Arial"/>
              </a:defRPr>
            </a:lvl1pPr>
          </a:lstStyle>
          <a:p>
            <a:pPr lvl="0">
              <a:defRPr sz="1800">
                <a:solidFill>
                  <a:srgbClr val="000000"/>
                </a:solidFill>
              </a:defRPr>
            </a:pPr>
            <a:r>
              <a:rPr sz="2391"/>
              <a:t>Opening tag</a:t>
            </a:r>
          </a:p>
        </p:txBody>
      </p:sp>
      <p:sp>
        <p:nvSpPr>
          <p:cNvPr id="70" name="Shape 70"/>
          <p:cNvSpPr/>
          <p:nvPr/>
        </p:nvSpPr>
        <p:spPr>
          <a:xfrm>
            <a:off x="9912423" y="2060848"/>
            <a:ext cx="544375" cy="2951995"/>
          </a:xfrm>
          <a:prstGeom prst="rect">
            <a:avLst/>
          </a:prstGeom>
          <a:ln w="25400">
            <a:solidFill>
              <a:srgbClr val="7030A0"/>
            </a:solidFill>
            <a:round/>
          </a:ln>
        </p:spPr>
        <p:txBody>
          <a:bodyPr lIns="45719" tIns="45719" rIns="45719" bIns="45719"/>
          <a:lstStyle/>
          <a:p>
            <a:pPr defTabSz="642915">
              <a:defRPr sz="3400">
                <a:latin typeface="Arial"/>
                <a:ea typeface="Arial"/>
                <a:cs typeface="Arial"/>
                <a:sym typeface="Arial"/>
              </a:defRPr>
            </a:pPr>
            <a:endParaRPr sz="2391"/>
          </a:p>
        </p:txBody>
      </p:sp>
      <p:sp>
        <p:nvSpPr>
          <p:cNvPr id="72" name="Shape 72"/>
          <p:cNvSpPr/>
          <p:nvPr/>
        </p:nvSpPr>
        <p:spPr>
          <a:xfrm>
            <a:off x="6672064" y="1666801"/>
            <a:ext cx="3195614" cy="2986336"/>
          </a:xfrm>
          <a:prstGeom prst="rect">
            <a:avLst/>
          </a:prstGeom>
          <a:ln w="25400">
            <a:solidFill>
              <a:srgbClr val="0000CC"/>
            </a:solidFill>
            <a:round/>
          </a:ln>
        </p:spPr>
        <p:txBody>
          <a:bodyPr lIns="45719" tIns="45719" rIns="45719" bIns="45719"/>
          <a:lstStyle/>
          <a:p>
            <a:pPr defTabSz="642915">
              <a:defRPr sz="3400">
                <a:latin typeface="Arial"/>
                <a:ea typeface="Arial"/>
                <a:cs typeface="Arial"/>
                <a:sym typeface="Arial"/>
              </a:defRPr>
            </a:pPr>
            <a:endParaRPr sz="2391"/>
          </a:p>
        </p:txBody>
      </p:sp>
      <p:grpSp>
        <p:nvGrpSpPr>
          <p:cNvPr id="75" name="Group 75"/>
          <p:cNvGrpSpPr/>
          <p:nvPr/>
        </p:nvGrpSpPr>
        <p:grpSpPr>
          <a:xfrm>
            <a:off x="2478918" y="1858199"/>
            <a:ext cx="2459697" cy="669549"/>
            <a:chOff x="0" y="0"/>
            <a:chExt cx="3498235" cy="952247"/>
          </a:xfrm>
        </p:grpSpPr>
        <p:sp>
          <p:nvSpPr>
            <p:cNvPr id="73" name="Shape 73"/>
            <p:cNvSpPr/>
            <p:nvPr/>
          </p:nvSpPr>
          <p:spPr>
            <a:xfrm>
              <a:off x="0" y="364770"/>
              <a:ext cx="728773" cy="58747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2273" y="0"/>
                  </a:lnTo>
                  <a:lnTo>
                    <a:pt x="0" y="21600"/>
                  </a:lnTo>
                </a:path>
              </a:pathLst>
            </a:custGeom>
            <a:noFill/>
            <a:ln w="12700" cap="flat">
              <a:solidFill>
                <a:srgbClr val="CC00CC"/>
              </a:solidFill>
              <a:prstDash val="solid"/>
              <a:round/>
            </a:ln>
            <a:effectLst/>
          </p:spPr>
          <p:txBody>
            <a:bodyPr wrap="square" lIns="45719" tIns="45719" rIns="45719" bIns="45719" numCol="1" anchor="t">
              <a:noAutofit/>
            </a:bodyPr>
            <a:lstStyle/>
            <a:p>
              <a:pPr defTabSz="642915">
                <a:defRPr sz="3400">
                  <a:latin typeface="Arial"/>
                  <a:ea typeface="Arial"/>
                  <a:cs typeface="Arial"/>
                  <a:sym typeface="Arial"/>
                </a:defRPr>
              </a:pPr>
              <a:endParaRPr sz="2391"/>
            </a:p>
          </p:txBody>
        </p:sp>
        <p:sp>
          <p:nvSpPr>
            <p:cNvPr id="74" name="Shape 74"/>
            <p:cNvSpPr/>
            <p:nvPr/>
          </p:nvSpPr>
          <p:spPr>
            <a:xfrm>
              <a:off x="843230" y="0"/>
              <a:ext cx="2655005" cy="5622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l" defTabSz="914400">
                <a:defRPr sz="2800">
                  <a:solidFill>
                    <a:srgbClr val="CC00CC"/>
                  </a:solidFill>
                  <a:latin typeface="Arial"/>
                  <a:ea typeface="Arial"/>
                  <a:cs typeface="Arial"/>
                  <a:sym typeface="Arial"/>
                </a:defRPr>
              </a:lvl1pPr>
            </a:lstStyle>
            <a:p>
              <a:pPr lvl="0">
                <a:defRPr sz="1800">
                  <a:solidFill>
                    <a:srgbClr val="000000"/>
                  </a:solidFill>
                </a:defRPr>
              </a:pPr>
              <a:r>
                <a:rPr sz="1969"/>
                <a:t>Attribute name</a:t>
              </a:r>
            </a:p>
          </p:txBody>
        </p:sp>
      </p:grpSp>
      <p:sp>
        <p:nvSpPr>
          <p:cNvPr id="76" name="Shape 76"/>
          <p:cNvSpPr/>
          <p:nvPr/>
        </p:nvSpPr>
        <p:spPr>
          <a:xfrm>
            <a:off x="2920546" y="2359497"/>
            <a:ext cx="3607503" cy="1132833"/>
          </a:xfrm>
          <a:prstGeom prst="rect">
            <a:avLst/>
          </a:prstGeom>
          <a:ln w="25400">
            <a:solidFill>
              <a:srgbClr val="663300"/>
            </a:solidFill>
            <a:round/>
          </a:ln>
        </p:spPr>
        <p:txBody>
          <a:bodyPr lIns="45719" tIns="45719" rIns="45719" bIns="45719"/>
          <a:lstStyle/>
          <a:p>
            <a:pPr defTabSz="642915">
              <a:defRPr sz="3400">
                <a:latin typeface="Arial"/>
                <a:ea typeface="Arial"/>
                <a:cs typeface="Arial"/>
                <a:sym typeface="Arial"/>
              </a:defRPr>
            </a:pPr>
            <a:endParaRPr sz="2391"/>
          </a:p>
        </p:txBody>
      </p:sp>
      <p:sp>
        <p:nvSpPr>
          <p:cNvPr id="77" name="Shape 77"/>
          <p:cNvSpPr/>
          <p:nvPr/>
        </p:nvSpPr>
        <p:spPr>
          <a:xfrm>
            <a:off x="3719736" y="3092219"/>
            <a:ext cx="1986065" cy="395363"/>
          </a:xfrm>
          <a:prstGeom prst="rect">
            <a:avLst/>
          </a:prstGeom>
          <a:ln w="12700">
            <a:miter lim="400000"/>
          </a:ln>
          <a:extLst>
            <a:ext uri="{C572A759-6A51-4108-AA02-DFA0A04FC94B}">
              <ma14:wrappingTextBoxFlag xmlns:ma14="http://schemas.microsoft.com/office/mac/drawingml/2011/main" val="1"/>
            </a:ext>
          </a:extLst>
        </p:spPr>
        <p:txBody>
          <a:bodyPr lIns="45719" tIns="45719" rIns="45719" bIns="45719">
            <a:spAutoFit/>
          </a:bodyPr>
          <a:lstStyle>
            <a:lvl1pPr algn="l" defTabSz="914400">
              <a:defRPr sz="2800">
                <a:solidFill>
                  <a:srgbClr val="663300"/>
                </a:solidFill>
                <a:latin typeface="Arial"/>
                <a:ea typeface="Arial"/>
                <a:cs typeface="Arial"/>
                <a:sym typeface="Arial"/>
              </a:defRPr>
            </a:lvl1pPr>
          </a:lstStyle>
          <a:p>
            <a:pPr lvl="0">
              <a:defRPr sz="1800">
                <a:solidFill>
                  <a:srgbClr val="000000"/>
                </a:solidFill>
              </a:defRPr>
            </a:pPr>
            <a:r>
              <a:rPr sz="1969"/>
              <a:t>“Attribute value”</a:t>
            </a:r>
          </a:p>
        </p:txBody>
      </p:sp>
      <p:grpSp>
        <p:nvGrpSpPr>
          <p:cNvPr id="80" name="Group 80"/>
          <p:cNvGrpSpPr/>
          <p:nvPr/>
        </p:nvGrpSpPr>
        <p:grpSpPr>
          <a:xfrm>
            <a:off x="1963002" y="2771964"/>
            <a:ext cx="2399399" cy="1403888"/>
            <a:chOff x="0" y="0"/>
            <a:chExt cx="3412478" cy="1996640"/>
          </a:xfrm>
        </p:grpSpPr>
        <p:sp>
          <p:nvSpPr>
            <p:cNvPr id="78" name="Shape 78"/>
            <p:cNvSpPr/>
            <p:nvPr/>
          </p:nvSpPr>
          <p:spPr>
            <a:xfrm>
              <a:off x="0" y="0"/>
              <a:ext cx="643016" cy="17991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1029" y="21600"/>
                  </a:lnTo>
                  <a:lnTo>
                    <a:pt x="0" y="0"/>
                  </a:lnTo>
                </a:path>
              </a:pathLst>
            </a:custGeom>
            <a:noFill/>
            <a:ln w="12700" cap="flat">
              <a:solidFill>
                <a:srgbClr val="00B050"/>
              </a:solidFill>
              <a:prstDash val="solid"/>
              <a:round/>
            </a:ln>
            <a:effectLst/>
          </p:spPr>
          <p:txBody>
            <a:bodyPr wrap="square" lIns="45719" tIns="45719" rIns="45719" bIns="45719" numCol="1" anchor="t">
              <a:noAutofit/>
            </a:bodyPr>
            <a:lstStyle/>
            <a:p>
              <a:pPr defTabSz="642915">
                <a:defRPr sz="3400">
                  <a:latin typeface="Arial"/>
                  <a:ea typeface="Arial"/>
                  <a:cs typeface="Arial"/>
                  <a:sym typeface="Arial"/>
                </a:defRPr>
              </a:pPr>
              <a:endParaRPr sz="2391"/>
            </a:p>
          </p:txBody>
        </p:sp>
        <p:sp>
          <p:nvSpPr>
            <p:cNvPr id="79" name="Shape 79"/>
            <p:cNvSpPr/>
            <p:nvPr/>
          </p:nvSpPr>
          <p:spPr>
            <a:xfrm>
              <a:off x="757473" y="1434346"/>
              <a:ext cx="2655005" cy="5622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l" defTabSz="914400">
                <a:defRPr sz="2800">
                  <a:solidFill>
                    <a:srgbClr val="00B050"/>
                  </a:solidFill>
                  <a:latin typeface="Arial"/>
                  <a:ea typeface="Arial"/>
                  <a:cs typeface="Arial"/>
                  <a:sym typeface="Arial"/>
                </a:defRPr>
              </a:lvl1pPr>
            </a:lstStyle>
            <a:p>
              <a:pPr lvl="0">
                <a:defRPr sz="1800">
                  <a:solidFill>
                    <a:srgbClr val="000000"/>
                  </a:solidFill>
                </a:defRPr>
              </a:pPr>
              <a:r>
                <a:rPr sz="1969"/>
                <a:t>Element name</a:t>
              </a:r>
            </a:p>
          </p:txBody>
        </p:sp>
      </p:grpSp>
      <p:sp>
        <p:nvSpPr>
          <p:cNvPr id="81" name="Shape 81"/>
          <p:cNvSpPr/>
          <p:nvPr/>
        </p:nvSpPr>
        <p:spPr>
          <a:xfrm>
            <a:off x="7163730" y="3125341"/>
            <a:ext cx="2168376" cy="1066316"/>
          </a:xfrm>
          <a:prstGeom prst="rect">
            <a:avLst/>
          </a:prstGeom>
          <a:ln w="12700">
            <a:miter lim="400000"/>
          </a:ln>
          <a:extLst>
            <a:ext uri="{C572A759-6A51-4108-AA02-DFA0A04FC94B}">
              <ma14:wrappingTextBoxFlag xmlns:ma14="http://schemas.microsoft.com/office/mac/drawingml/2011/main" val="1"/>
            </a:ext>
          </a:extLst>
        </p:spPr>
        <p:txBody>
          <a:bodyPr lIns="45719" tIns="45719" rIns="45719" bIns="45719">
            <a:spAutoFit/>
          </a:bodyPr>
          <a:lstStyle/>
          <a:p>
            <a:pPr defTabSz="642915">
              <a:spcBef>
                <a:spcPts val="422"/>
              </a:spcBef>
              <a:defRPr sz="1800"/>
            </a:pPr>
            <a:r>
              <a:rPr sz="2391">
                <a:solidFill>
                  <a:srgbClr val="0000CC"/>
                </a:solidFill>
                <a:latin typeface="Arial"/>
                <a:ea typeface="Arial"/>
                <a:cs typeface="Arial"/>
                <a:sym typeface="Arial"/>
              </a:rPr>
              <a:t>Content</a:t>
            </a:r>
            <a:endParaRPr sz="2391">
              <a:latin typeface="Arial"/>
              <a:ea typeface="Arial"/>
              <a:cs typeface="Arial"/>
              <a:sym typeface="Arial"/>
            </a:endParaRPr>
          </a:p>
          <a:p>
            <a:pPr defTabSz="642915">
              <a:defRPr sz="1800"/>
            </a:pPr>
            <a:r>
              <a:rPr sz="1969" i="1">
                <a:solidFill>
                  <a:srgbClr val="0000CC"/>
                </a:solidFill>
                <a:latin typeface="Arial"/>
                <a:ea typeface="Arial"/>
                <a:cs typeface="Arial"/>
                <a:sym typeface="Arial"/>
              </a:rPr>
              <a:t>May include other elements</a:t>
            </a:r>
          </a:p>
        </p:txBody>
      </p:sp>
    </p:spTree>
    <p:extLst>
      <p:ext uri="{BB962C8B-B14F-4D97-AF65-F5344CB8AC3E}">
        <p14:creationId xmlns:p14="http://schemas.microsoft.com/office/powerpoint/2010/main" val="1276899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body" idx="1"/>
          </p:nvPr>
        </p:nvSpPr>
        <p:spPr>
          <a:xfrm>
            <a:off x="1919288" y="1125538"/>
            <a:ext cx="8353177" cy="4463703"/>
          </a:xfrm>
          <a:prstGeom prst="rect">
            <a:avLst/>
          </a:prstGeom>
        </p:spPr>
        <p:txBody>
          <a:bodyPr>
            <a:normAutofit/>
          </a:bodyPr>
          <a:lstStyle/>
          <a:p>
            <a:pPr marL="458374" indent="-458374">
              <a:spcBef>
                <a:spcPts val="844"/>
              </a:spcBef>
              <a:buClr>
                <a:srgbClr val="C00000"/>
              </a:buClr>
              <a:buSzPct val="80000"/>
              <a:tabLst>
                <a:tab pos="62506" algn="l"/>
              </a:tabLst>
              <a:defRPr sz="1800"/>
            </a:pPr>
            <a:r>
              <a:rPr sz="3094">
                <a:latin typeface="Times New Roman"/>
                <a:ea typeface="Times New Roman"/>
                <a:cs typeface="Times New Roman"/>
                <a:sym typeface="Times New Roman"/>
              </a:rPr>
              <a:t>Basic building block of an HTML document</a:t>
            </a:r>
            <a:endParaRPr sz="3094" b="1" i="1">
              <a:solidFill>
                <a:srgbClr val="C00000"/>
              </a:solidFill>
              <a:latin typeface="Times New Roman"/>
              <a:ea typeface="Times New Roman"/>
              <a:cs typeface="Times New Roman"/>
              <a:sym typeface="Times New Roman"/>
            </a:endParaRPr>
          </a:p>
          <a:p>
            <a:pPr marL="832664" lvl="2" indent="-578177">
              <a:spcBef>
                <a:spcPts val="844"/>
              </a:spcBef>
              <a:buClr>
                <a:srgbClr val="C00000"/>
              </a:buClr>
              <a:buSzPct val="80000"/>
              <a:buFont typeface="Times New Roman"/>
              <a:buChar char="–"/>
              <a:tabLst>
                <a:tab pos="80364" algn="l"/>
                <a:tab pos="705420" algn="l"/>
              </a:tabLst>
              <a:defRPr sz="1800"/>
            </a:pPr>
            <a:r>
              <a:rPr sz="2953">
                <a:latin typeface="Times New Roman"/>
                <a:ea typeface="Times New Roman"/>
                <a:cs typeface="Times New Roman"/>
                <a:sym typeface="Times New Roman"/>
              </a:rPr>
              <a:t>container for content</a:t>
            </a:r>
          </a:p>
          <a:p>
            <a:pPr marL="832664" lvl="2" indent="-578177">
              <a:spcBef>
                <a:spcPts val="844"/>
              </a:spcBef>
              <a:buClr>
                <a:srgbClr val="C00000"/>
              </a:buClr>
              <a:buSzPct val="80000"/>
              <a:buFont typeface="Times New Roman"/>
              <a:buChar char="–"/>
              <a:tabLst>
                <a:tab pos="80364" algn="l"/>
                <a:tab pos="705420" algn="l"/>
              </a:tabLst>
              <a:defRPr sz="1800"/>
            </a:pPr>
            <a:r>
              <a:rPr sz="2953">
                <a:latin typeface="Times New Roman"/>
                <a:ea typeface="Times New Roman"/>
                <a:cs typeface="Times New Roman"/>
                <a:sym typeface="Times New Roman"/>
              </a:rPr>
              <a:t>each type of element may contain certain other elements</a:t>
            </a:r>
          </a:p>
          <a:p>
            <a:pPr marL="832664" lvl="2" indent="-578177">
              <a:spcBef>
                <a:spcPts val="844"/>
              </a:spcBef>
              <a:buClr>
                <a:srgbClr val="C00000"/>
              </a:buClr>
              <a:buSzPct val="80000"/>
              <a:buFont typeface="Times New Roman"/>
              <a:buChar char="–"/>
              <a:tabLst>
                <a:tab pos="80364" algn="l"/>
                <a:tab pos="705420" algn="l"/>
              </a:tabLst>
              <a:defRPr sz="1800"/>
            </a:pPr>
            <a:r>
              <a:rPr sz="2953">
                <a:latin typeface="Times New Roman"/>
                <a:ea typeface="Times New Roman"/>
                <a:cs typeface="Times New Roman"/>
                <a:sym typeface="Times New Roman"/>
              </a:rPr>
              <a:t>e</a:t>
            </a:r>
            <a:r>
              <a:rPr sz="3094">
                <a:latin typeface="Times New Roman"/>
                <a:ea typeface="Times New Roman"/>
                <a:cs typeface="Times New Roman"/>
                <a:sym typeface="Times New Roman"/>
              </a:rPr>
              <a:t>ach type of element may have certain attributes</a:t>
            </a:r>
          </a:p>
          <a:p>
            <a:pPr marL="860196" lvl="2" indent="-605709">
              <a:spcBef>
                <a:spcPts val="844"/>
              </a:spcBef>
              <a:buClr>
                <a:srgbClr val="C00000"/>
              </a:buClr>
              <a:buSzPct val="80000"/>
              <a:buFont typeface="Times New Roman"/>
              <a:buChar char="–"/>
              <a:tabLst>
                <a:tab pos="80364" algn="l"/>
                <a:tab pos="705420" algn="l"/>
              </a:tabLst>
              <a:defRPr sz="1800"/>
            </a:pPr>
            <a:r>
              <a:rPr sz="3094">
                <a:latin typeface="Times New Roman"/>
                <a:ea typeface="Times New Roman"/>
                <a:cs typeface="Times New Roman"/>
                <a:sym typeface="Times New Roman"/>
              </a:rPr>
              <a:t>some elements don’t need closing tag (“void” elements) e.g. </a:t>
            </a:r>
            <a:r>
              <a:rPr sz="3094">
                <a:solidFill>
                  <a:srgbClr val="C00000"/>
                </a:solidFill>
                <a:latin typeface="Consolas"/>
                <a:ea typeface="Consolas"/>
                <a:cs typeface="Consolas"/>
                <a:sym typeface="Consolas"/>
              </a:rPr>
              <a:t>&lt;img&gt;</a:t>
            </a:r>
          </a:p>
        </p:txBody>
      </p:sp>
      <p:sp>
        <p:nvSpPr>
          <p:cNvPr id="86" name="Shape 86"/>
          <p:cNvSpPr/>
          <p:nvPr/>
        </p:nvSpPr>
        <p:spPr>
          <a:xfrm>
            <a:off x="1631950" y="188913"/>
            <a:ext cx="8856664" cy="5410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5000" b="1">
                <a:latin typeface="Trebuchet MS"/>
                <a:ea typeface="Trebuchet MS"/>
                <a:cs typeface="Trebuchet MS"/>
                <a:sym typeface="Trebuchet MS"/>
              </a:defRPr>
            </a:lvl1pPr>
          </a:lstStyle>
          <a:p>
            <a:pPr lvl="0">
              <a:defRPr sz="1800" b="0"/>
            </a:pPr>
            <a:r>
              <a:rPr sz="3516"/>
              <a:t>Element syntax</a:t>
            </a:r>
          </a:p>
        </p:txBody>
      </p:sp>
    </p:spTree>
    <p:extLst>
      <p:ext uri="{BB962C8B-B14F-4D97-AF65-F5344CB8AC3E}">
        <p14:creationId xmlns:p14="http://schemas.microsoft.com/office/powerpoint/2010/main" val="1031187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Shape 90"/>
          <p:cNvSpPr>
            <a:spLocks noGrp="1"/>
          </p:cNvSpPr>
          <p:nvPr>
            <p:ph type="title"/>
          </p:nvPr>
        </p:nvSpPr>
        <p:spPr>
          <a:xfrm>
            <a:off x="1973263" y="260350"/>
            <a:ext cx="7772401" cy="792164"/>
          </a:xfrm>
          <a:prstGeom prst="rect">
            <a:avLst/>
          </a:prstGeom>
        </p:spPr>
        <p:txBody>
          <a:bodyPr>
            <a:normAutofit/>
          </a:bodyPr>
          <a:lstStyle/>
          <a:p>
            <a:pPr lvl="0" algn="ctr">
              <a:defRPr sz="1800" b="0">
                <a:solidFill>
                  <a:srgbClr val="000000"/>
                </a:solidFill>
              </a:defRPr>
            </a:pPr>
            <a:r>
              <a:rPr sz="3937" b="1" dirty="0"/>
              <a:t>HTML Headings</a:t>
            </a:r>
            <a:r>
              <a:rPr sz="3937" b="1" dirty="0">
                <a:solidFill>
                  <a:srgbClr val="FF0003"/>
                </a:solidFill>
              </a:rPr>
              <a:t> </a:t>
            </a:r>
          </a:p>
        </p:txBody>
      </p:sp>
      <p:sp>
        <p:nvSpPr>
          <p:cNvPr id="91" name="Shape 91"/>
          <p:cNvSpPr/>
          <p:nvPr/>
        </p:nvSpPr>
        <p:spPr>
          <a:xfrm>
            <a:off x="1774825" y="1341437"/>
            <a:ext cx="8748714" cy="34242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90660" indent="-390660" defTabSz="642915">
              <a:spcBef>
                <a:spcPts val="844"/>
              </a:spcBef>
              <a:buClr>
                <a:srgbClr val="C00000"/>
              </a:buClr>
              <a:buSzPct val="80000"/>
              <a:buFont typeface="Arial"/>
              <a:buChar char="•"/>
              <a:tabLst>
                <a:tab pos="80364" algn="l"/>
              </a:tabLst>
              <a:defRPr sz="1800"/>
            </a:pPr>
            <a:r>
              <a:rPr sz="3516" dirty="0">
                <a:latin typeface="Times New Roman"/>
                <a:ea typeface="Times New Roman"/>
                <a:cs typeface="Times New Roman"/>
                <a:sym typeface="Times New Roman"/>
              </a:rPr>
              <a:t>Six levels of headings, elements </a:t>
            </a:r>
            <a:r>
              <a:rPr sz="3516" dirty="0">
                <a:solidFill>
                  <a:srgbClr val="C00000"/>
                </a:solidFill>
                <a:latin typeface="Times New Roman"/>
                <a:ea typeface="Times New Roman"/>
                <a:cs typeface="Times New Roman"/>
                <a:sym typeface="Times New Roman"/>
              </a:rPr>
              <a:t>h1</a:t>
            </a:r>
            <a:r>
              <a:rPr sz="3516" dirty="0">
                <a:latin typeface="Times New Roman"/>
                <a:ea typeface="Times New Roman"/>
                <a:cs typeface="Times New Roman"/>
                <a:sym typeface="Times New Roman"/>
              </a:rPr>
              <a:t> to </a:t>
            </a:r>
            <a:r>
              <a:rPr sz="3516" dirty="0">
                <a:solidFill>
                  <a:srgbClr val="C00000"/>
                </a:solidFill>
                <a:latin typeface="Times New Roman"/>
                <a:ea typeface="Times New Roman"/>
                <a:cs typeface="Times New Roman"/>
                <a:sym typeface="Times New Roman"/>
              </a:rPr>
              <a:t>h6</a:t>
            </a:r>
            <a:endParaRPr sz="2391" dirty="0">
              <a:latin typeface="Arial"/>
              <a:ea typeface="Arial"/>
              <a:cs typeface="Arial"/>
              <a:sym typeface="Arial"/>
            </a:endParaRPr>
          </a:p>
          <a:p>
            <a:pPr indent="187517" defTabSz="642915">
              <a:tabLst>
                <a:tab pos="80364" algn="l"/>
              </a:tabLst>
              <a:defRPr sz="1800"/>
            </a:pPr>
            <a:r>
              <a:rPr sz="3094" dirty="0">
                <a:solidFill>
                  <a:srgbClr val="C00000"/>
                </a:solidFill>
                <a:latin typeface="Consolas"/>
                <a:ea typeface="Consolas"/>
                <a:cs typeface="Consolas"/>
                <a:sym typeface="Consolas"/>
              </a:rPr>
              <a:t>&lt;h1&gt;</a:t>
            </a:r>
            <a:r>
              <a:rPr sz="3094" dirty="0">
                <a:solidFill>
                  <a:srgbClr val="0000CC"/>
                </a:solidFill>
                <a:latin typeface="Consolas"/>
                <a:ea typeface="Consolas"/>
                <a:cs typeface="Consolas"/>
                <a:sym typeface="Consolas"/>
              </a:rPr>
              <a:t>This is biggest heading</a:t>
            </a:r>
            <a:r>
              <a:rPr sz="3094" dirty="0">
                <a:solidFill>
                  <a:srgbClr val="C00000"/>
                </a:solidFill>
                <a:latin typeface="Consolas"/>
                <a:ea typeface="Consolas"/>
                <a:cs typeface="Consolas"/>
                <a:sym typeface="Consolas"/>
              </a:rPr>
              <a:t>&lt;/h1&gt;</a:t>
            </a:r>
            <a:endParaRPr sz="2391" dirty="0">
              <a:latin typeface="Arial"/>
              <a:ea typeface="Arial"/>
              <a:cs typeface="Arial"/>
              <a:sym typeface="Arial"/>
            </a:endParaRPr>
          </a:p>
          <a:p>
            <a:pPr indent="187517" defTabSz="642915">
              <a:spcBef>
                <a:spcPts val="844"/>
              </a:spcBef>
              <a:tabLst>
                <a:tab pos="80364" algn="l"/>
              </a:tabLst>
              <a:defRPr sz="1800"/>
            </a:pPr>
            <a:r>
              <a:rPr sz="3094" dirty="0">
                <a:solidFill>
                  <a:srgbClr val="C00000"/>
                </a:solidFill>
                <a:latin typeface="Consolas"/>
                <a:ea typeface="Consolas"/>
                <a:cs typeface="Consolas"/>
                <a:sym typeface="Consolas"/>
              </a:rPr>
              <a:t>&lt;h2&gt;</a:t>
            </a:r>
            <a:r>
              <a:rPr sz="3094" dirty="0">
                <a:solidFill>
                  <a:srgbClr val="0000CC"/>
                </a:solidFill>
                <a:latin typeface="Consolas"/>
                <a:ea typeface="Consolas"/>
                <a:cs typeface="Consolas"/>
                <a:sym typeface="Consolas"/>
              </a:rPr>
              <a:t>This is smaller heading</a:t>
            </a:r>
            <a:r>
              <a:rPr sz="3094" dirty="0">
                <a:solidFill>
                  <a:srgbClr val="C00000"/>
                </a:solidFill>
                <a:latin typeface="Consolas"/>
                <a:ea typeface="Consolas"/>
                <a:cs typeface="Consolas"/>
                <a:sym typeface="Consolas"/>
              </a:rPr>
              <a:t>&lt;/h2&gt;</a:t>
            </a:r>
            <a:endParaRPr sz="2391" dirty="0">
              <a:latin typeface="Arial"/>
              <a:ea typeface="Arial"/>
              <a:cs typeface="Arial"/>
              <a:sym typeface="Arial"/>
            </a:endParaRPr>
          </a:p>
          <a:p>
            <a:pPr marL="390660" indent="-390660" defTabSz="642915">
              <a:spcBef>
                <a:spcPts val="844"/>
              </a:spcBef>
              <a:buClr>
                <a:srgbClr val="C00000"/>
              </a:buClr>
              <a:buSzPct val="80000"/>
              <a:buFont typeface="Arial"/>
              <a:buChar char="•"/>
              <a:tabLst>
                <a:tab pos="80364" algn="l"/>
              </a:tabLst>
              <a:defRPr sz="1800"/>
            </a:pPr>
            <a:r>
              <a:rPr sz="3516" dirty="0">
                <a:latin typeface="Times New Roman"/>
                <a:ea typeface="Times New Roman"/>
                <a:cs typeface="Times New Roman"/>
                <a:sym typeface="Times New Roman"/>
              </a:rPr>
              <a:t>Use the heading order sensibly and do not skip heading levels (e.g. from h2 to h</a:t>
            </a:r>
            <a:r>
              <a:rPr lang="en-GB" sz="3516" dirty="0">
                <a:latin typeface="Times New Roman"/>
                <a:ea typeface="Times New Roman"/>
                <a:cs typeface="Times New Roman"/>
                <a:sym typeface="Times New Roman"/>
              </a:rPr>
              <a:t>6</a:t>
            </a:r>
            <a:r>
              <a:rPr sz="3516" dirty="0">
                <a:latin typeface="Times New Roman"/>
                <a:ea typeface="Times New Roman"/>
                <a:cs typeface="Times New Roman"/>
                <a:sym typeface="Times New Roman"/>
              </a:rPr>
              <a:t>)</a:t>
            </a:r>
            <a:endParaRPr sz="3516" dirty="0">
              <a:latin typeface="Arial"/>
              <a:ea typeface="Arial"/>
              <a:cs typeface="Arial"/>
              <a:sym typeface="Arial"/>
            </a:endParaRPr>
          </a:p>
          <a:p>
            <a:pPr marL="390660" indent="-390660" defTabSz="642915">
              <a:spcBef>
                <a:spcPts val="844"/>
              </a:spcBef>
              <a:buClr>
                <a:srgbClr val="C00000"/>
              </a:buClr>
              <a:buSzPct val="80000"/>
              <a:buFont typeface="Arial"/>
              <a:buChar char="•"/>
              <a:tabLst>
                <a:tab pos="80364" algn="l"/>
              </a:tabLst>
              <a:defRPr sz="1800"/>
            </a:pPr>
            <a:r>
              <a:rPr sz="3516" dirty="0">
                <a:solidFill>
                  <a:srgbClr val="C00000"/>
                </a:solidFill>
                <a:latin typeface="Consolas"/>
                <a:ea typeface="Consolas"/>
                <a:cs typeface="Consolas"/>
                <a:sym typeface="Consolas"/>
              </a:rPr>
              <a:t>&lt;h1&gt; </a:t>
            </a:r>
            <a:r>
              <a:rPr sz="3516" dirty="0">
                <a:latin typeface="Consolas"/>
                <a:ea typeface="Consolas"/>
                <a:cs typeface="Consolas"/>
                <a:sym typeface="Consolas"/>
              </a:rPr>
              <a:t>should only be used once</a:t>
            </a:r>
            <a:endParaRPr sz="3516"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438125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91">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91">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91">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91">
                                            <p:txEl>
                                              <p:pRg st="2" end="2"/>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91">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iterate>
                                    <p:tmAbs val="0"/>
                                  </p:iterate>
                                  <p:childTnLst>
                                    <p:set>
                                      <p:cBhvr>
                                        <p:cTn id="21" fill="hold"/>
                                        <p:tgtEl>
                                          <p:spTgt spid="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build="p" bldLvl="5"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Shape 95"/>
          <p:cNvSpPr>
            <a:spLocks noGrp="1"/>
          </p:cNvSpPr>
          <p:nvPr>
            <p:ph type="title"/>
          </p:nvPr>
        </p:nvSpPr>
        <p:spPr>
          <a:xfrm>
            <a:off x="1973263" y="260350"/>
            <a:ext cx="7772401" cy="792164"/>
          </a:xfrm>
          <a:prstGeom prst="rect">
            <a:avLst/>
          </a:prstGeom>
        </p:spPr>
        <p:txBody>
          <a:bodyPr>
            <a:normAutofit/>
          </a:bodyPr>
          <a:lstStyle/>
          <a:p>
            <a:pPr lvl="0" algn="ctr">
              <a:defRPr sz="1800" b="0">
                <a:solidFill>
                  <a:srgbClr val="000000"/>
                </a:solidFill>
              </a:defRPr>
            </a:pPr>
            <a:r>
              <a:rPr sz="3937" b="1"/>
              <a:t>HTML Images: </a:t>
            </a:r>
            <a:r>
              <a:rPr sz="3937" b="1">
                <a:solidFill>
                  <a:srgbClr val="C00000"/>
                </a:solidFill>
                <a:latin typeface="Times New Roman"/>
                <a:ea typeface="Times New Roman"/>
                <a:cs typeface="Times New Roman"/>
                <a:sym typeface="Times New Roman"/>
              </a:rPr>
              <a:t>img </a:t>
            </a:r>
            <a:r>
              <a:rPr sz="3937" b="1"/>
              <a:t>element</a:t>
            </a:r>
            <a:r>
              <a:rPr sz="3937" b="1">
                <a:solidFill>
                  <a:srgbClr val="FF0003"/>
                </a:solidFill>
              </a:rPr>
              <a:t> </a:t>
            </a:r>
          </a:p>
        </p:txBody>
      </p:sp>
      <p:sp>
        <p:nvSpPr>
          <p:cNvPr id="96" name="Shape 96"/>
          <p:cNvSpPr/>
          <p:nvPr/>
        </p:nvSpPr>
        <p:spPr>
          <a:xfrm>
            <a:off x="1775520" y="1052513"/>
            <a:ext cx="8712969" cy="481458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75034" indent="-375034" defTabSz="642915">
              <a:spcBef>
                <a:spcPts val="422"/>
              </a:spcBef>
              <a:buClr>
                <a:srgbClr val="C00000"/>
              </a:buClr>
              <a:buSzPct val="80000"/>
              <a:buFont typeface="Arial"/>
              <a:buChar char="•"/>
              <a:tabLst>
                <a:tab pos="80364" algn="l"/>
              </a:tabLst>
              <a:defRPr sz="1800"/>
            </a:pPr>
            <a:r>
              <a:rPr sz="3375">
                <a:latin typeface="Times New Roman"/>
                <a:ea typeface="Times New Roman"/>
                <a:cs typeface="Times New Roman"/>
                <a:sym typeface="Times New Roman"/>
              </a:rPr>
              <a:t>Image type: PNG, JPEG and GIF</a:t>
            </a:r>
            <a:endParaRPr sz="3375">
              <a:latin typeface="Arial"/>
              <a:ea typeface="Arial"/>
              <a:cs typeface="Arial"/>
              <a:sym typeface="Arial"/>
            </a:endParaRPr>
          </a:p>
          <a:p>
            <a:pPr marL="343781" indent="-343781" defTabSz="642915">
              <a:spcBef>
                <a:spcPts val="422"/>
              </a:spcBef>
              <a:buClr>
                <a:srgbClr val="C00000"/>
              </a:buClr>
              <a:buSzPct val="80000"/>
              <a:buFont typeface="Arial"/>
              <a:buChar char="•"/>
              <a:tabLst>
                <a:tab pos="80364" algn="l"/>
              </a:tabLst>
              <a:defRPr sz="1800"/>
            </a:pPr>
            <a:r>
              <a:rPr sz="3094">
                <a:solidFill>
                  <a:srgbClr val="C00000"/>
                </a:solidFill>
                <a:latin typeface="Consolas"/>
                <a:ea typeface="Consolas"/>
                <a:cs typeface="Consolas"/>
                <a:sym typeface="Consolas"/>
              </a:rPr>
              <a:t>&lt;img&gt; </a:t>
            </a:r>
            <a:r>
              <a:rPr sz="3375">
                <a:latin typeface="Times New Roman"/>
                <a:ea typeface="Times New Roman"/>
                <a:cs typeface="Times New Roman"/>
                <a:sym typeface="Times New Roman"/>
              </a:rPr>
              <a:t>tag is </a:t>
            </a:r>
            <a:r>
              <a:rPr sz="3375" i="1">
                <a:latin typeface="Times New Roman"/>
                <a:ea typeface="Times New Roman"/>
                <a:cs typeface="Times New Roman"/>
                <a:sym typeface="Times New Roman"/>
              </a:rPr>
              <a:t>empty</a:t>
            </a:r>
            <a:r>
              <a:rPr sz="3375">
                <a:latin typeface="Times New Roman"/>
                <a:ea typeface="Times New Roman"/>
                <a:cs typeface="Times New Roman"/>
                <a:sym typeface="Times New Roman"/>
              </a:rPr>
              <a:t>, i.e. it contains attributes only, and has no closing tag</a:t>
            </a:r>
            <a:endParaRPr sz="2391">
              <a:latin typeface="Arial"/>
              <a:ea typeface="Arial"/>
              <a:cs typeface="Arial"/>
              <a:sym typeface="Arial"/>
            </a:endParaRPr>
          </a:p>
          <a:p>
            <a:pPr marL="187517" indent="-187517" defTabSz="642915">
              <a:spcBef>
                <a:spcPts val="422"/>
              </a:spcBef>
              <a:tabLst>
                <a:tab pos="80364" algn="l"/>
              </a:tabLst>
              <a:defRPr sz="1800"/>
            </a:pPr>
            <a:r>
              <a:rPr sz="2953">
                <a:solidFill>
                  <a:srgbClr val="0000CC"/>
                </a:solidFill>
                <a:latin typeface="Consolas"/>
                <a:ea typeface="Consolas"/>
                <a:cs typeface="Consolas"/>
                <a:sym typeface="Consolas"/>
              </a:rPr>
              <a:t> &lt;</a:t>
            </a:r>
            <a:r>
              <a:rPr sz="2953">
                <a:solidFill>
                  <a:srgbClr val="C00000"/>
                </a:solidFill>
                <a:latin typeface="Consolas"/>
                <a:ea typeface="Consolas"/>
                <a:cs typeface="Consolas"/>
                <a:sym typeface="Consolas"/>
              </a:rPr>
              <a:t>img</a:t>
            </a:r>
            <a:r>
              <a:rPr sz="2953">
                <a:solidFill>
                  <a:srgbClr val="0000CC"/>
                </a:solidFill>
                <a:latin typeface="Consolas"/>
                <a:ea typeface="Consolas"/>
                <a:cs typeface="Consolas"/>
                <a:sym typeface="Consolas"/>
              </a:rPr>
              <a:t> </a:t>
            </a:r>
            <a:r>
              <a:rPr sz="2953">
                <a:solidFill>
                  <a:srgbClr val="C00000"/>
                </a:solidFill>
                <a:latin typeface="Consolas"/>
                <a:ea typeface="Consolas"/>
                <a:cs typeface="Consolas"/>
                <a:sym typeface="Consolas"/>
              </a:rPr>
              <a:t>src</a:t>
            </a:r>
            <a:r>
              <a:rPr sz="2953">
                <a:solidFill>
                  <a:srgbClr val="0000CC"/>
                </a:solidFill>
                <a:latin typeface="Consolas"/>
                <a:ea typeface="Consolas"/>
                <a:cs typeface="Consolas"/>
                <a:sym typeface="Consolas"/>
              </a:rPr>
              <a:t>="pulpit.jpg" </a:t>
            </a:r>
            <a:r>
              <a:rPr sz="2953">
                <a:solidFill>
                  <a:srgbClr val="C00000"/>
                </a:solidFill>
                <a:latin typeface="Consolas"/>
                <a:ea typeface="Consolas"/>
                <a:cs typeface="Consolas"/>
                <a:sym typeface="Consolas"/>
              </a:rPr>
              <a:t>alt</a:t>
            </a:r>
            <a:r>
              <a:rPr sz="2953">
                <a:solidFill>
                  <a:srgbClr val="0000CC"/>
                </a:solidFill>
                <a:latin typeface="Consolas"/>
                <a:ea typeface="Consolas"/>
                <a:cs typeface="Consolas"/>
                <a:sym typeface="Consolas"/>
              </a:rPr>
              <a:t>="Pulpit rock"&gt; </a:t>
            </a:r>
          </a:p>
          <a:p>
            <a:pPr marL="328154" indent="-328154" defTabSz="642915">
              <a:spcBef>
                <a:spcPts val="422"/>
              </a:spcBef>
              <a:buClr>
                <a:srgbClr val="C00000"/>
              </a:buClr>
              <a:buSzPct val="80000"/>
              <a:buFont typeface="Arial"/>
              <a:buChar char="•"/>
              <a:tabLst>
                <a:tab pos="80364" algn="l"/>
              </a:tabLst>
              <a:defRPr sz="1800"/>
            </a:pPr>
            <a:r>
              <a:rPr sz="2953">
                <a:solidFill>
                  <a:srgbClr val="C00000"/>
                </a:solidFill>
                <a:latin typeface="Consolas"/>
                <a:ea typeface="Consolas"/>
                <a:cs typeface="Consolas"/>
                <a:sym typeface="Consolas"/>
              </a:rPr>
              <a:t>src</a:t>
            </a:r>
            <a:r>
              <a:rPr sz="3375">
                <a:latin typeface="Times New Roman"/>
                <a:ea typeface="Times New Roman"/>
                <a:cs typeface="Times New Roman"/>
                <a:sym typeface="Times New Roman"/>
              </a:rPr>
              <a:t> attribute: exact filename of picture, with path if necessary</a:t>
            </a:r>
          </a:p>
          <a:p>
            <a:pPr marL="328154" indent="-328154" defTabSz="642915">
              <a:spcBef>
                <a:spcPts val="422"/>
              </a:spcBef>
              <a:buClr>
                <a:srgbClr val="C00000"/>
              </a:buClr>
              <a:buSzPct val="80000"/>
              <a:buFont typeface="Arial"/>
              <a:buChar char="•"/>
              <a:tabLst>
                <a:tab pos="80364" algn="l"/>
              </a:tabLst>
              <a:defRPr sz="1800"/>
            </a:pPr>
            <a:r>
              <a:rPr sz="2953">
                <a:solidFill>
                  <a:srgbClr val="C00000"/>
                </a:solidFill>
                <a:latin typeface="Consolas"/>
                <a:ea typeface="Consolas"/>
                <a:cs typeface="Consolas"/>
                <a:sym typeface="Consolas"/>
              </a:rPr>
              <a:t>alt</a:t>
            </a:r>
            <a:r>
              <a:rPr sz="3375">
                <a:latin typeface="Times New Roman"/>
                <a:ea typeface="Times New Roman"/>
                <a:cs typeface="Times New Roman"/>
                <a:sym typeface="Times New Roman"/>
              </a:rPr>
              <a:t> attribute: specifies an alternate text for an image, if the image cannot be displayed and is also used by search engines</a:t>
            </a:r>
          </a:p>
        </p:txBody>
      </p:sp>
    </p:spTree>
    <p:extLst>
      <p:ext uri="{BB962C8B-B14F-4D97-AF65-F5344CB8AC3E}">
        <p14:creationId xmlns:p14="http://schemas.microsoft.com/office/powerpoint/2010/main" val="199608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96">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96">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96">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96">
                                            <p:txEl>
                                              <p:pRg st="2" end="2"/>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96">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iterate>
                                    <p:tmAbs val="0"/>
                                  </p:iterate>
                                  <p:childTnLst>
                                    <p:set>
                                      <p:cBhvr>
                                        <p:cTn id="21" fill="hold"/>
                                        <p:tgtEl>
                                          <p:spTgt spid="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build="p" bldLvl="5"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hape 100"/>
          <p:cNvSpPr>
            <a:spLocks noGrp="1"/>
          </p:cNvSpPr>
          <p:nvPr>
            <p:ph type="title"/>
          </p:nvPr>
        </p:nvSpPr>
        <p:spPr>
          <a:xfrm>
            <a:off x="1973263" y="260350"/>
            <a:ext cx="7772401" cy="792164"/>
          </a:xfrm>
          <a:prstGeom prst="rect">
            <a:avLst/>
          </a:prstGeom>
        </p:spPr>
        <p:txBody>
          <a:bodyPr>
            <a:normAutofit/>
          </a:bodyPr>
          <a:lstStyle/>
          <a:p>
            <a:pPr lvl="0" algn="ctr">
              <a:defRPr sz="1800" b="0">
                <a:solidFill>
                  <a:srgbClr val="000000"/>
                </a:solidFill>
              </a:defRPr>
            </a:pPr>
            <a:r>
              <a:rPr sz="3937" b="1"/>
              <a:t>Links: anchor</a:t>
            </a:r>
            <a:r>
              <a:rPr sz="3937" b="1">
                <a:latin typeface="Times New Roman"/>
                <a:ea typeface="Times New Roman"/>
                <a:cs typeface="Times New Roman"/>
                <a:sym typeface="Times New Roman"/>
              </a:rPr>
              <a:t> </a:t>
            </a:r>
            <a:r>
              <a:rPr sz="3937" b="1"/>
              <a:t>element</a:t>
            </a:r>
            <a:r>
              <a:rPr sz="3937" b="1">
                <a:solidFill>
                  <a:srgbClr val="FF0003"/>
                </a:solidFill>
              </a:rPr>
              <a:t> </a:t>
            </a:r>
            <a:r>
              <a:rPr sz="3937" b="1">
                <a:solidFill>
                  <a:srgbClr val="C00000"/>
                </a:solidFill>
                <a:latin typeface="Consolas"/>
                <a:ea typeface="Consolas"/>
                <a:cs typeface="Consolas"/>
                <a:sym typeface="Consolas"/>
              </a:rPr>
              <a:t>&lt;a&gt;</a:t>
            </a:r>
          </a:p>
        </p:txBody>
      </p:sp>
      <p:sp>
        <p:nvSpPr>
          <p:cNvPr id="101" name="Shape 101"/>
          <p:cNvSpPr/>
          <p:nvPr/>
        </p:nvSpPr>
        <p:spPr>
          <a:xfrm>
            <a:off x="1774825" y="1125537"/>
            <a:ext cx="8748714" cy="496841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75034" indent="-375034" defTabSz="642915">
              <a:spcBef>
                <a:spcPts val="422"/>
              </a:spcBef>
              <a:buClr>
                <a:srgbClr val="C00000"/>
              </a:buClr>
              <a:buSzPct val="80000"/>
              <a:buFont typeface="Arial"/>
              <a:buChar char="•"/>
              <a:tabLst>
                <a:tab pos="80364" algn="l"/>
              </a:tabLst>
              <a:defRPr sz="1800"/>
            </a:pPr>
            <a:r>
              <a:rPr sz="3375">
                <a:latin typeface="Times New Roman"/>
                <a:ea typeface="Times New Roman"/>
                <a:cs typeface="Times New Roman"/>
                <a:sym typeface="Times New Roman"/>
              </a:rPr>
              <a:t>Syntax: </a:t>
            </a:r>
            <a:r>
              <a:rPr sz="2672">
                <a:solidFill>
                  <a:srgbClr val="C00000"/>
                </a:solidFill>
                <a:latin typeface="Consolas"/>
                <a:ea typeface="Consolas"/>
                <a:cs typeface="Consolas"/>
                <a:sym typeface="Consolas"/>
              </a:rPr>
              <a:t>&lt;a </a:t>
            </a:r>
            <a:r>
              <a:rPr sz="2672">
                <a:latin typeface="Consolas"/>
                <a:ea typeface="Consolas"/>
                <a:cs typeface="Consolas"/>
                <a:sym typeface="Consolas"/>
              </a:rPr>
              <a:t>href="url"</a:t>
            </a:r>
            <a:r>
              <a:rPr sz="2672">
                <a:solidFill>
                  <a:srgbClr val="C00000"/>
                </a:solidFill>
                <a:latin typeface="Consolas"/>
                <a:ea typeface="Consolas"/>
                <a:cs typeface="Consolas"/>
                <a:sym typeface="Consolas"/>
              </a:rPr>
              <a:t>&gt;</a:t>
            </a:r>
            <a:r>
              <a:rPr sz="2672">
                <a:latin typeface="Consolas"/>
                <a:ea typeface="Consolas"/>
                <a:cs typeface="Consolas"/>
                <a:sym typeface="Consolas"/>
              </a:rPr>
              <a:t>Link text</a:t>
            </a:r>
            <a:r>
              <a:rPr sz="2672">
                <a:solidFill>
                  <a:srgbClr val="C00000"/>
                </a:solidFill>
                <a:latin typeface="Consolas"/>
                <a:ea typeface="Consolas"/>
                <a:cs typeface="Consolas"/>
                <a:sym typeface="Consolas"/>
              </a:rPr>
              <a:t>&lt;/a&gt;</a:t>
            </a:r>
            <a:endParaRPr sz="2391">
              <a:latin typeface="Arial"/>
              <a:ea typeface="Arial"/>
              <a:cs typeface="Arial"/>
              <a:sym typeface="Arial"/>
            </a:endParaRPr>
          </a:p>
          <a:p>
            <a:pPr marL="375034" indent="-375034" defTabSz="642915">
              <a:spcBef>
                <a:spcPts val="422"/>
              </a:spcBef>
              <a:buClr>
                <a:srgbClr val="C00000"/>
              </a:buClr>
              <a:buSzPct val="80000"/>
              <a:buFont typeface="Arial"/>
              <a:buChar char="•"/>
              <a:tabLst>
                <a:tab pos="80364" algn="l"/>
              </a:tabLst>
              <a:defRPr sz="1800"/>
            </a:pPr>
            <a:r>
              <a:rPr sz="3375">
                <a:latin typeface="Times New Roman"/>
                <a:ea typeface="Times New Roman"/>
                <a:cs typeface="Times New Roman"/>
                <a:sym typeface="Times New Roman"/>
              </a:rPr>
              <a:t>Example: </a:t>
            </a:r>
            <a:endParaRPr sz="3375">
              <a:latin typeface="Arial"/>
              <a:ea typeface="Arial"/>
              <a:cs typeface="Arial"/>
              <a:sym typeface="Arial"/>
            </a:endParaRPr>
          </a:p>
          <a:p>
            <a:pPr marL="187517" indent="-187517" defTabSz="642915">
              <a:spcBef>
                <a:spcPts val="422"/>
              </a:spcBef>
              <a:tabLst>
                <a:tab pos="80364" algn="l"/>
              </a:tabLst>
              <a:defRPr sz="1800"/>
            </a:pPr>
            <a:r>
              <a:rPr sz="2109">
                <a:solidFill>
                  <a:srgbClr val="C00000"/>
                </a:solidFill>
                <a:latin typeface="Consolas"/>
                <a:ea typeface="Consolas"/>
                <a:cs typeface="Consolas"/>
                <a:sym typeface="Consolas"/>
              </a:rPr>
              <a:t> &lt;a href</a:t>
            </a:r>
            <a:r>
              <a:rPr sz="2109">
                <a:latin typeface="Consolas"/>
                <a:ea typeface="Consolas"/>
                <a:cs typeface="Consolas"/>
                <a:sym typeface="Consolas"/>
              </a:rPr>
              <a:t>="http://www.w3schools.com/"  target="_blank"</a:t>
            </a:r>
            <a:r>
              <a:rPr sz="2109">
                <a:solidFill>
                  <a:srgbClr val="C00000"/>
                </a:solidFill>
                <a:latin typeface="Consolas"/>
                <a:ea typeface="Consolas"/>
                <a:cs typeface="Consolas"/>
                <a:sym typeface="Consolas"/>
              </a:rPr>
              <a:t>&gt;</a:t>
            </a:r>
            <a:endParaRPr sz="2391">
              <a:latin typeface="Arial"/>
              <a:ea typeface="Arial"/>
              <a:cs typeface="Arial"/>
              <a:sym typeface="Arial"/>
            </a:endParaRPr>
          </a:p>
          <a:p>
            <a:pPr marL="187517" indent="-187517" defTabSz="642915">
              <a:spcBef>
                <a:spcPts val="422"/>
              </a:spcBef>
              <a:tabLst>
                <a:tab pos="80364" algn="l"/>
              </a:tabLst>
              <a:defRPr sz="1800"/>
            </a:pPr>
            <a:r>
              <a:rPr sz="2109">
                <a:solidFill>
                  <a:srgbClr val="C00000"/>
                </a:solidFill>
                <a:latin typeface="Consolas"/>
                <a:ea typeface="Consolas"/>
                <a:cs typeface="Consolas"/>
                <a:sym typeface="Consolas"/>
              </a:rPr>
              <a:t>				</a:t>
            </a:r>
            <a:r>
              <a:rPr sz="2109">
                <a:latin typeface="Consolas"/>
                <a:ea typeface="Consolas"/>
                <a:cs typeface="Consolas"/>
                <a:sym typeface="Consolas"/>
              </a:rPr>
              <a:t>Visit W3Schools</a:t>
            </a:r>
            <a:endParaRPr sz="2109">
              <a:solidFill>
                <a:srgbClr val="C00000"/>
              </a:solidFill>
              <a:latin typeface="Consolas"/>
              <a:ea typeface="Consolas"/>
              <a:cs typeface="Consolas"/>
              <a:sym typeface="Consolas"/>
            </a:endParaRPr>
          </a:p>
          <a:p>
            <a:pPr marL="187517" indent="-187517" defTabSz="642915">
              <a:spcBef>
                <a:spcPts val="422"/>
              </a:spcBef>
              <a:tabLst>
                <a:tab pos="80364" algn="l"/>
              </a:tabLst>
              <a:defRPr sz="1800"/>
            </a:pPr>
            <a:r>
              <a:rPr sz="2109">
                <a:solidFill>
                  <a:srgbClr val="C00000"/>
                </a:solidFill>
                <a:latin typeface="Consolas"/>
                <a:ea typeface="Consolas"/>
                <a:cs typeface="Consolas"/>
                <a:sym typeface="Consolas"/>
              </a:rPr>
              <a:t> &lt;/a&gt;</a:t>
            </a:r>
            <a:endParaRPr sz="3375">
              <a:latin typeface="Times New Roman"/>
              <a:ea typeface="Times New Roman"/>
              <a:cs typeface="Times New Roman"/>
              <a:sym typeface="Times New Roman"/>
            </a:endParaRPr>
          </a:p>
          <a:p>
            <a:pPr marL="375034" indent="-375034" defTabSz="642915">
              <a:spcBef>
                <a:spcPts val="422"/>
              </a:spcBef>
              <a:buClr>
                <a:srgbClr val="C00000"/>
              </a:buClr>
              <a:buSzPct val="80000"/>
              <a:buFont typeface="Arial"/>
              <a:buChar char="•"/>
              <a:tabLst>
                <a:tab pos="80364" algn="l"/>
              </a:tabLst>
              <a:defRPr sz="1800"/>
            </a:pPr>
            <a:r>
              <a:rPr sz="3375">
                <a:latin typeface="Times New Roman"/>
                <a:ea typeface="Times New Roman"/>
                <a:cs typeface="Times New Roman"/>
                <a:sym typeface="Times New Roman"/>
              </a:rPr>
              <a:t>Link text should clearly identify the target of each link</a:t>
            </a:r>
            <a:endParaRPr sz="2391">
              <a:latin typeface="Arial"/>
              <a:ea typeface="Arial"/>
              <a:cs typeface="Arial"/>
              <a:sym typeface="Arial"/>
            </a:endParaRPr>
          </a:p>
          <a:p>
            <a:pPr marL="375034" indent="-375034" defTabSz="642915">
              <a:spcBef>
                <a:spcPts val="422"/>
              </a:spcBef>
              <a:buClr>
                <a:srgbClr val="C00000"/>
              </a:buClr>
              <a:buSzPct val="80000"/>
              <a:buFont typeface="Arial"/>
              <a:buChar char="•"/>
              <a:tabLst>
                <a:tab pos="80364" algn="l"/>
              </a:tabLst>
              <a:defRPr sz="1800"/>
            </a:pPr>
            <a:r>
              <a:rPr sz="3375">
                <a:latin typeface="Times New Roman"/>
                <a:ea typeface="Times New Roman"/>
                <a:cs typeface="Times New Roman"/>
                <a:sym typeface="Times New Roman"/>
              </a:rPr>
              <a:t>Use text that makes sense when read out of context, e.g. avoid “click here”</a:t>
            </a:r>
            <a:endParaRPr sz="3375">
              <a:latin typeface="Arial"/>
              <a:ea typeface="Arial"/>
              <a:cs typeface="Arial"/>
              <a:sym typeface="Arial"/>
            </a:endParaRPr>
          </a:p>
          <a:p>
            <a:pPr defTabSz="642915">
              <a:spcBef>
                <a:spcPts val="422"/>
              </a:spcBef>
              <a:tabLst>
                <a:tab pos="80364" algn="l"/>
              </a:tabLst>
              <a:defRPr sz="1800"/>
            </a:pPr>
            <a:r>
              <a:rPr sz="3375">
                <a:latin typeface="Times New Roman"/>
                <a:ea typeface="Times New Roman"/>
                <a:cs typeface="Times New Roman"/>
                <a:sym typeface="Times New Roman"/>
              </a:rPr>
              <a:t> </a:t>
            </a:r>
          </a:p>
        </p:txBody>
      </p:sp>
    </p:spTree>
    <p:extLst>
      <p:ext uri="{BB962C8B-B14F-4D97-AF65-F5344CB8AC3E}">
        <p14:creationId xmlns:p14="http://schemas.microsoft.com/office/powerpoint/2010/main" val="997141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01">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01">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101">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101">
                                            <p:txEl>
                                              <p:pRg st="2" end="2"/>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101">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iterate>
                                    <p:tmAbs val="0"/>
                                  </p:iterate>
                                  <p:childTnLst>
                                    <p:set>
                                      <p:cBhvr>
                                        <p:cTn id="21" fill="hold"/>
                                        <p:tgtEl>
                                          <p:spTgt spid="101">
                                            <p:txEl>
                                              <p:pRg st="4" end="4"/>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iterate>
                                    <p:tmAbs val="0"/>
                                  </p:iterate>
                                  <p:childTnLst>
                                    <p:set>
                                      <p:cBhvr>
                                        <p:cTn id="24" fill="hold"/>
                                        <p:tgtEl>
                                          <p:spTgt spid="101">
                                            <p:txEl>
                                              <p:pRg st="5" end="5"/>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iterate>
                                    <p:tmAbs val="0"/>
                                  </p:iterate>
                                  <p:childTnLst>
                                    <p:set>
                                      <p:cBhvr>
                                        <p:cTn id="27" fill="hold"/>
                                        <p:tgtEl>
                                          <p:spTgt spid="101">
                                            <p:txEl>
                                              <p:pRg st="6" end="6"/>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iterate>
                                    <p:tmAbs val="0"/>
                                  </p:iterate>
                                  <p:childTnLst>
                                    <p:set>
                                      <p:cBhvr>
                                        <p:cTn id="30" fill="hold"/>
                                        <p:tgtEl>
                                          <p:spTgt spid="10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build="p" bldLvl="5"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hape 105"/>
          <p:cNvSpPr>
            <a:spLocks noGrp="1"/>
          </p:cNvSpPr>
          <p:nvPr>
            <p:ph type="title"/>
          </p:nvPr>
        </p:nvSpPr>
        <p:spPr>
          <a:xfrm>
            <a:off x="1973262" y="260350"/>
            <a:ext cx="8227194" cy="792164"/>
          </a:xfrm>
          <a:prstGeom prst="rect">
            <a:avLst/>
          </a:prstGeom>
        </p:spPr>
        <p:txBody>
          <a:bodyPr>
            <a:normAutofit/>
          </a:bodyPr>
          <a:lstStyle>
            <a:lvl1pPr algn="ctr">
              <a:defRPr sz="5000">
                <a:solidFill>
                  <a:srgbClr val="000000"/>
                </a:solidFill>
              </a:defRPr>
            </a:lvl1pPr>
          </a:lstStyle>
          <a:p>
            <a:pPr lvl="0">
              <a:defRPr sz="1800" b="0"/>
            </a:pPr>
            <a:r>
              <a:rPr sz="3516" b="1"/>
              <a:t>HTML Comment</a:t>
            </a:r>
          </a:p>
        </p:txBody>
      </p:sp>
      <p:sp>
        <p:nvSpPr>
          <p:cNvPr id="106" name="Shape 106"/>
          <p:cNvSpPr/>
          <p:nvPr/>
        </p:nvSpPr>
        <p:spPr>
          <a:xfrm>
            <a:off x="1774825" y="1125538"/>
            <a:ext cx="8893176" cy="426911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517" indent="-187517" defTabSz="642915">
              <a:spcBef>
                <a:spcPts val="844"/>
              </a:spcBef>
              <a:tabLst>
                <a:tab pos="80364" algn="l"/>
              </a:tabLst>
              <a:defRPr sz="1800"/>
            </a:pPr>
            <a:r>
              <a:rPr sz="3375" dirty="0">
                <a:solidFill>
                  <a:srgbClr val="C00000"/>
                </a:solidFill>
                <a:latin typeface="Consolas"/>
                <a:ea typeface="Consolas"/>
                <a:cs typeface="Consolas"/>
                <a:sym typeface="Consolas"/>
              </a:rPr>
              <a:t>&lt;!--</a:t>
            </a:r>
            <a:r>
              <a:rPr sz="3375" dirty="0">
                <a:latin typeface="Consolas"/>
                <a:ea typeface="Consolas"/>
                <a:cs typeface="Consolas"/>
                <a:sym typeface="Consolas"/>
              </a:rPr>
              <a:t> </a:t>
            </a:r>
            <a:r>
              <a:rPr sz="3375" i="1" dirty="0">
                <a:solidFill>
                  <a:srgbClr val="808080"/>
                </a:solidFill>
                <a:latin typeface="Consolas"/>
                <a:ea typeface="Consolas"/>
                <a:cs typeface="Consolas"/>
                <a:sym typeface="Consolas"/>
              </a:rPr>
              <a:t>This is a comment </a:t>
            </a:r>
            <a:r>
              <a:rPr sz="3375" dirty="0">
                <a:solidFill>
                  <a:srgbClr val="C00000"/>
                </a:solidFill>
                <a:latin typeface="Consolas"/>
                <a:ea typeface="Consolas"/>
                <a:cs typeface="Consolas"/>
                <a:sym typeface="Consolas"/>
              </a:rPr>
              <a:t>--&gt;</a:t>
            </a:r>
            <a:endParaRPr sz="2391" dirty="0">
              <a:latin typeface="Arial"/>
              <a:ea typeface="Arial"/>
              <a:cs typeface="Arial"/>
              <a:sym typeface="Arial"/>
            </a:endParaRPr>
          </a:p>
          <a:p>
            <a:pPr marL="343781" indent="-343781" defTabSz="642915">
              <a:spcBef>
                <a:spcPts val="1266"/>
              </a:spcBef>
              <a:buClr>
                <a:srgbClr val="C00000"/>
              </a:buClr>
              <a:buSzPct val="80000"/>
              <a:buFont typeface="Arial"/>
              <a:buChar char="•"/>
              <a:tabLst>
                <a:tab pos="80364" algn="l"/>
              </a:tabLst>
              <a:defRPr sz="1800"/>
            </a:pPr>
            <a:r>
              <a:rPr sz="3094" dirty="0">
                <a:latin typeface="Times New Roman"/>
                <a:ea typeface="Times New Roman"/>
                <a:cs typeface="Times New Roman"/>
                <a:sym typeface="Times New Roman"/>
              </a:rPr>
              <a:t>Add comments for the purpose of making the source code easier to understand</a:t>
            </a:r>
            <a:endParaRPr sz="3094" dirty="0">
              <a:latin typeface="Arial"/>
              <a:ea typeface="Arial"/>
              <a:cs typeface="Arial"/>
              <a:sym typeface="Arial"/>
            </a:endParaRPr>
          </a:p>
          <a:p>
            <a:pPr marL="343781" indent="-343781" defTabSz="642915">
              <a:spcBef>
                <a:spcPts val="844"/>
              </a:spcBef>
              <a:buClr>
                <a:srgbClr val="C00000"/>
              </a:buClr>
              <a:buSzPct val="80000"/>
              <a:buFont typeface="Arial"/>
              <a:buChar char="•"/>
              <a:tabLst>
                <a:tab pos="80364" algn="l"/>
              </a:tabLst>
              <a:defRPr sz="1800"/>
            </a:pPr>
            <a:r>
              <a:rPr sz="3094" dirty="0">
                <a:latin typeface="Times New Roman"/>
                <a:ea typeface="Times New Roman"/>
                <a:cs typeface="Times New Roman"/>
                <a:sym typeface="Times New Roman"/>
              </a:rPr>
              <a:t>Comments are not displayed in the browsers</a:t>
            </a:r>
            <a:endParaRPr sz="3094" dirty="0">
              <a:latin typeface="Arial"/>
              <a:ea typeface="Arial"/>
              <a:cs typeface="Arial"/>
              <a:sym typeface="Arial"/>
            </a:endParaRPr>
          </a:p>
          <a:p>
            <a:pPr marL="343781" indent="-343781" defTabSz="642915">
              <a:spcBef>
                <a:spcPts val="844"/>
              </a:spcBef>
              <a:buClr>
                <a:srgbClr val="C00000"/>
              </a:buClr>
              <a:buSzPct val="80000"/>
              <a:buFont typeface="Arial"/>
              <a:buChar char="•"/>
              <a:tabLst>
                <a:tab pos="80364" algn="l"/>
              </a:tabLst>
              <a:defRPr sz="1800"/>
            </a:pPr>
            <a:r>
              <a:rPr sz="3094" dirty="0">
                <a:latin typeface="Times New Roman"/>
                <a:ea typeface="Times New Roman"/>
                <a:cs typeface="Times New Roman"/>
                <a:sym typeface="Times New Roman"/>
              </a:rPr>
              <a:t>It is also a good practice to "hide" scripts from browsers without support for it</a:t>
            </a:r>
            <a:endParaRPr sz="3094" dirty="0">
              <a:latin typeface="Arial"/>
              <a:ea typeface="Arial"/>
              <a:cs typeface="Arial"/>
              <a:sym typeface="Arial"/>
            </a:endParaRPr>
          </a:p>
          <a:p>
            <a:pPr marL="375034" indent="-375034" defTabSz="642915">
              <a:lnSpc>
                <a:spcPct val="150000"/>
              </a:lnSpc>
              <a:spcBef>
                <a:spcPts val="1687"/>
              </a:spcBef>
              <a:buClr>
                <a:srgbClr val="C00000"/>
              </a:buClr>
              <a:buSzPct val="80000"/>
              <a:buFont typeface="Arial"/>
              <a:buChar char="•"/>
              <a:tabLst>
                <a:tab pos="80364" algn="l"/>
              </a:tabLst>
              <a:defRPr sz="1800"/>
            </a:pPr>
            <a:r>
              <a:rPr sz="3375" i="1" dirty="0">
                <a:solidFill>
                  <a:srgbClr val="C00000"/>
                </a:solidFill>
                <a:latin typeface="Times New Roman"/>
                <a:ea typeface="Times New Roman"/>
                <a:cs typeface="Times New Roman"/>
                <a:sym typeface="Times New Roman"/>
              </a:rPr>
              <a:t>This will be checked in your assessment !</a:t>
            </a:r>
          </a:p>
        </p:txBody>
      </p:sp>
    </p:spTree>
    <p:extLst>
      <p:ext uri="{BB962C8B-B14F-4D97-AF65-F5344CB8AC3E}">
        <p14:creationId xmlns:p14="http://schemas.microsoft.com/office/powerpoint/2010/main" val="1732353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06">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06">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106">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106">
                                            <p:txEl>
                                              <p:pRg st="2" end="2"/>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106">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iterate>
                                    <p:tmAbs val="0"/>
                                  </p:iterate>
                                  <p:childTnLst>
                                    <p:set>
                                      <p:cBhvr>
                                        <p:cTn id="21" fill="hold"/>
                                        <p:tgtEl>
                                          <p:spTgt spid="10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bldLvl="5" animBg="1" advAuto="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1016</Words>
  <Application>Microsoft Macintosh PowerPoint</Application>
  <PresentationFormat>Widescreen</PresentationFormat>
  <Paragraphs>154</Paragraphs>
  <Slides>21</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Calibri</vt:lpstr>
      <vt:lpstr>Calibri Light</vt:lpstr>
      <vt:lpstr>Consolas</vt:lpstr>
      <vt:lpstr>Helvetica</vt:lpstr>
      <vt:lpstr>Times New Roman</vt:lpstr>
      <vt:lpstr>Trebuchet MS</vt:lpstr>
      <vt:lpstr>Wingdings</vt:lpstr>
      <vt:lpstr>Arial</vt:lpstr>
      <vt:lpstr>Office Theme</vt:lpstr>
      <vt:lpstr>Internet Technology    (Unit Code: CDA400)</vt:lpstr>
      <vt:lpstr>PowerPoint Presentation</vt:lpstr>
      <vt:lpstr>PowerPoint Presentation</vt:lpstr>
      <vt:lpstr>PowerPoint Presentation</vt:lpstr>
      <vt:lpstr>PowerPoint Presentation</vt:lpstr>
      <vt:lpstr>HTML Headings </vt:lpstr>
      <vt:lpstr>HTML Images: img element </vt:lpstr>
      <vt:lpstr>Links: anchor element &lt;a&gt;</vt:lpstr>
      <vt:lpstr>HTML Comment</vt:lpstr>
      <vt:lpstr>Top-level structure</vt:lpstr>
      <vt:lpstr>Some Common Mistakes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of Attributes</vt:lpstr>
      <vt:lpstr>This weeks advanced tasks </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Technology    (Unit Code: CDA400)</dc:title>
  <dc:creator>Joe Appleton</dc:creator>
  <cp:lastModifiedBy>Microsoft Office User</cp:lastModifiedBy>
  <cp:revision>5</cp:revision>
  <dcterms:created xsi:type="dcterms:W3CDTF">2016-10-04T08:44:30Z</dcterms:created>
  <dcterms:modified xsi:type="dcterms:W3CDTF">2017-10-03T05:41:03Z</dcterms:modified>
</cp:coreProperties>
</file>