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92"/>
  </p:normalViewPr>
  <p:slideViewPr>
    <p:cSldViewPr snapToGrid="0" snapToObjects="1">
      <p:cViewPr varScale="1">
        <p:scale>
          <a:sx n="95" d="100"/>
          <a:sy n="95" d="100"/>
        </p:scale>
        <p:origin x="5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CE660-8AB9-9546-B917-EC704B3A00F7}" type="datetimeFigureOut">
              <a:rPr lang="en-US" smtClean="0"/>
              <a:t>10/11/16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B0511-E023-6843-A938-35F8CEC0C525}" type="slidenum">
              <a:rPr lang="en-US" smtClean="0"/>
              <a:t>‹#›</a:t>
            </a:fld>
            <a:endParaRPr lang="en-US"/>
          </a:p>
        </p:txBody>
      </p:sp>
    </p:spTree>
    <p:extLst>
      <p:ext uri="{BB962C8B-B14F-4D97-AF65-F5344CB8AC3E}">
        <p14:creationId xmlns:p14="http://schemas.microsoft.com/office/powerpoint/2010/main" val="74452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r>
              <a:rPr lang="en-GB" smtClean="0"/>
              <a:t>… are explicit by the words themselves</a:t>
            </a:r>
          </a:p>
        </p:txBody>
      </p:sp>
      <p:sp>
        <p:nvSpPr>
          <p:cNvPr id="32772" name="Slide Number Placeholder 3"/>
          <p:cNvSpPr>
            <a:spLocks noGrp="1"/>
          </p:cNvSpPr>
          <p:nvPr>
            <p:ph type="sldNum" sz="quarter" idx="5"/>
          </p:nvPr>
        </p:nvSpPr>
        <p:spPr bwMode="auto">
          <a:noFill/>
          <a:ln>
            <a:miter lim="800000"/>
            <a:headEnd/>
            <a:tailEnd/>
          </a:ln>
        </p:spPr>
        <p:txBody>
          <a:bodyPr/>
          <a:lstStyle/>
          <a:p>
            <a:fld id="{1C0A599B-04A3-4F8B-BFAA-C0FEC3BB1D80}" type="slidenum">
              <a:rPr lang="en-GB" smtClean="0"/>
              <a:pPr/>
              <a:t>2</a:t>
            </a:fld>
            <a:endParaRPr lang="en-GB" smtClean="0"/>
          </a:p>
        </p:txBody>
      </p:sp>
    </p:spTree>
    <p:extLst>
      <p:ext uri="{BB962C8B-B14F-4D97-AF65-F5344CB8AC3E}">
        <p14:creationId xmlns:p14="http://schemas.microsoft.com/office/powerpoint/2010/main" val="2431322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smtClean="0"/>
              <a:t>a:link - a normal, unvisited link </a:t>
            </a:r>
          </a:p>
          <a:p>
            <a:pPr>
              <a:defRPr/>
            </a:pPr>
            <a:r>
              <a:rPr lang="en-GB" dirty="0" smtClean="0"/>
              <a:t>a:visited - a link the user has visited </a:t>
            </a:r>
          </a:p>
          <a:p>
            <a:pPr>
              <a:defRPr/>
            </a:pPr>
            <a:r>
              <a:rPr lang="en-GB" dirty="0" smtClean="0"/>
              <a:t>a:hover - a link when the user </a:t>
            </a:r>
            <a:r>
              <a:rPr lang="en-GB" dirty="0" err="1" smtClean="0"/>
              <a:t>mouses</a:t>
            </a:r>
            <a:r>
              <a:rPr lang="en-GB" dirty="0" smtClean="0"/>
              <a:t> over it </a:t>
            </a:r>
          </a:p>
          <a:p>
            <a:pPr>
              <a:defRPr/>
            </a:pPr>
            <a:r>
              <a:rPr lang="en-GB" dirty="0" smtClean="0"/>
              <a:t>a:active - a link the moment it is clicked </a:t>
            </a:r>
            <a:endParaRPr lang="en-GB" dirty="0"/>
          </a:p>
        </p:txBody>
      </p:sp>
      <p:sp>
        <p:nvSpPr>
          <p:cNvPr id="39940" name="Slide Number Placeholder 3"/>
          <p:cNvSpPr>
            <a:spLocks noGrp="1"/>
          </p:cNvSpPr>
          <p:nvPr>
            <p:ph type="sldNum" sz="quarter" idx="5"/>
          </p:nvPr>
        </p:nvSpPr>
        <p:spPr bwMode="auto">
          <a:noFill/>
          <a:ln>
            <a:miter lim="800000"/>
            <a:headEnd/>
            <a:tailEnd/>
          </a:ln>
        </p:spPr>
        <p:txBody>
          <a:bodyPr/>
          <a:lstStyle/>
          <a:p>
            <a:fld id="{23A0AC04-E679-4CE0-BE1B-58896F13DA61}" type="slidenum">
              <a:rPr lang="en-GB" smtClean="0"/>
              <a:pPr/>
              <a:t>13</a:t>
            </a:fld>
            <a:endParaRPr lang="en-GB" smtClean="0"/>
          </a:p>
        </p:txBody>
      </p:sp>
    </p:spTree>
    <p:extLst>
      <p:ext uri="{BB962C8B-B14F-4D97-AF65-F5344CB8AC3E}">
        <p14:creationId xmlns:p14="http://schemas.microsoft.com/office/powerpoint/2010/main" val="72168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smtClean="0"/>
              <a:t>The selector is normally the HTML element you want to style.</a:t>
            </a:r>
          </a:p>
          <a:p>
            <a:pPr>
              <a:defRPr/>
            </a:pPr>
            <a:r>
              <a:rPr lang="en-GB" dirty="0" smtClean="0"/>
              <a:t>Each declaration consists of a property and a value.</a:t>
            </a:r>
          </a:p>
          <a:p>
            <a:pPr>
              <a:defRPr/>
            </a:pPr>
            <a:r>
              <a:rPr lang="en-GB" dirty="0" smtClean="0"/>
              <a:t>The property is the style attribute you want to change. Each property has a value.</a:t>
            </a:r>
          </a:p>
          <a:p>
            <a:pPr>
              <a:defRPr/>
            </a:pPr>
            <a:endParaRPr lang="en-GB" dirty="0"/>
          </a:p>
        </p:txBody>
      </p:sp>
      <p:sp>
        <p:nvSpPr>
          <p:cNvPr id="40964" name="Slide Number Placeholder 3"/>
          <p:cNvSpPr>
            <a:spLocks noGrp="1"/>
          </p:cNvSpPr>
          <p:nvPr>
            <p:ph type="sldNum" sz="quarter" idx="5"/>
          </p:nvPr>
        </p:nvSpPr>
        <p:spPr bwMode="auto">
          <a:noFill/>
          <a:ln>
            <a:miter lim="800000"/>
            <a:headEnd/>
            <a:tailEnd/>
          </a:ln>
        </p:spPr>
        <p:txBody>
          <a:bodyPr/>
          <a:lstStyle/>
          <a:p>
            <a:fld id="{AB7C6A9E-0705-42AB-869D-10C62D4B281A}" type="slidenum">
              <a:rPr lang="en-GB" smtClean="0"/>
              <a:pPr/>
              <a:t>14</a:t>
            </a:fld>
            <a:endParaRPr lang="en-GB" smtClean="0"/>
          </a:p>
        </p:txBody>
      </p:sp>
    </p:spTree>
    <p:extLst>
      <p:ext uri="{BB962C8B-B14F-4D97-AF65-F5344CB8AC3E}">
        <p14:creationId xmlns:p14="http://schemas.microsoft.com/office/powerpoint/2010/main" val="479486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endParaRPr lang="en-GB" dirty="0" smtClean="0"/>
          </a:p>
        </p:txBody>
      </p:sp>
      <p:sp>
        <p:nvSpPr>
          <p:cNvPr id="43012" name="Slide Number Placeholder 3"/>
          <p:cNvSpPr>
            <a:spLocks noGrp="1"/>
          </p:cNvSpPr>
          <p:nvPr>
            <p:ph type="sldNum" sz="quarter" idx="5"/>
          </p:nvPr>
        </p:nvSpPr>
        <p:spPr bwMode="auto">
          <a:noFill/>
          <a:ln>
            <a:miter lim="800000"/>
            <a:headEnd/>
            <a:tailEnd/>
          </a:ln>
        </p:spPr>
        <p:txBody>
          <a:bodyPr/>
          <a:lstStyle/>
          <a:p>
            <a:fld id="{81EADDDA-5D34-4C63-B02B-8F77EBE48C80}" type="slidenum">
              <a:rPr lang="en-GB" smtClean="0"/>
              <a:pPr/>
              <a:t>16</a:t>
            </a:fld>
            <a:endParaRPr lang="en-GB" smtClean="0"/>
          </a:p>
        </p:txBody>
      </p:sp>
    </p:spTree>
    <p:extLst>
      <p:ext uri="{BB962C8B-B14F-4D97-AF65-F5344CB8AC3E}">
        <p14:creationId xmlns:p14="http://schemas.microsoft.com/office/powerpoint/2010/main" val="63635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GB" smtClean="0"/>
          </a:p>
        </p:txBody>
      </p:sp>
      <p:sp>
        <p:nvSpPr>
          <p:cNvPr id="67588" name="Slide Number Placeholder 3"/>
          <p:cNvSpPr>
            <a:spLocks noGrp="1"/>
          </p:cNvSpPr>
          <p:nvPr>
            <p:ph type="sldNum" sz="quarter" idx="5"/>
          </p:nvPr>
        </p:nvSpPr>
        <p:spPr bwMode="auto">
          <a:noFill/>
          <a:ln>
            <a:miter lim="800000"/>
            <a:headEnd/>
            <a:tailEnd/>
          </a:ln>
        </p:spPr>
        <p:txBody>
          <a:bodyPr/>
          <a:lstStyle/>
          <a:p>
            <a:fld id="{075A1BE3-65F8-41FB-A37C-97438561E47D}" type="slidenum">
              <a:rPr lang="en-GB" smtClean="0"/>
              <a:pPr/>
              <a:t>18</a:t>
            </a:fld>
            <a:endParaRPr lang="en-GB" smtClean="0"/>
          </a:p>
        </p:txBody>
      </p:sp>
    </p:spTree>
    <p:extLst>
      <p:ext uri="{BB962C8B-B14F-4D97-AF65-F5344CB8AC3E}">
        <p14:creationId xmlns:p14="http://schemas.microsoft.com/office/powerpoint/2010/main" val="81480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r>
              <a:rPr lang="en-GB" smtClean="0"/>
              <a:t>span&gt; tag provides a way to add a hook to a part of a text or a part of a document</a:t>
            </a:r>
          </a:p>
        </p:txBody>
      </p:sp>
      <p:sp>
        <p:nvSpPr>
          <p:cNvPr id="33796" name="Slide Number Placeholder 3"/>
          <p:cNvSpPr>
            <a:spLocks noGrp="1"/>
          </p:cNvSpPr>
          <p:nvPr>
            <p:ph type="sldNum" sz="quarter" idx="5"/>
          </p:nvPr>
        </p:nvSpPr>
        <p:spPr bwMode="auto">
          <a:noFill/>
          <a:ln>
            <a:miter lim="800000"/>
            <a:headEnd/>
            <a:tailEnd/>
          </a:ln>
        </p:spPr>
        <p:txBody>
          <a:bodyPr/>
          <a:lstStyle/>
          <a:p>
            <a:fld id="{9761B399-E11B-4689-BEFF-3C6397DD96E7}" type="slidenum">
              <a:rPr lang="en-GB" smtClean="0"/>
              <a:pPr/>
              <a:t>3</a:t>
            </a:fld>
            <a:endParaRPr lang="en-GB" smtClean="0"/>
          </a:p>
        </p:txBody>
      </p:sp>
    </p:spTree>
    <p:extLst>
      <p:ext uri="{BB962C8B-B14F-4D97-AF65-F5344CB8AC3E}">
        <p14:creationId xmlns:p14="http://schemas.microsoft.com/office/powerpoint/2010/main" val="159330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GB" dirty="0"/>
          </a:p>
        </p:txBody>
      </p:sp>
      <p:sp>
        <p:nvSpPr>
          <p:cNvPr id="39940" name="Slide Number Placeholder 3"/>
          <p:cNvSpPr>
            <a:spLocks noGrp="1"/>
          </p:cNvSpPr>
          <p:nvPr>
            <p:ph type="sldNum" sz="quarter" idx="5"/>
          </p:nvPr>
        </p:nvSpPr>
        <p:spPr bwMode="auto">
          <a:noFill/>
          <a:ln>
            <a:miter lim="800000"/>
            <a:headEnd/>
            <a:tailEnd/>
          </a:ln>
        </p:spPr>
        <p:txBody>
          <a:bodyPr/>
          <a:lstStyle/>
          <a:p>
            <a:fld id="{8E6F0F15-00F0-4B76-BD88-CCC10DF44A79}" type="slidenum">
              <a:rPr lang="en-GB" smtClean="0"/>
              <a:pPr/>
              <a:t>4</a:t>
            </a:fld>
            <a:endParaRPr lang="en-GB" smtClean="0"/>
          </a:p>
        </p:txBody>
      </p:sp>
    </p:spTree>
    <p:extLst>
      <p:ext uri="{BB962C8B-B14F-4D97-AF65-F5344CB8AC3E}">
        <p14:creationId xmlns:p14="http://schemas.microsoft.com/office/powerpoint/2010/main" val="91496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GB" dirty="0"/>
          </a:p>
        </p:txBody>
      </p:sp>
      <p:sp>
        <p:nvSpPr>
          <p:cNvPr id="40964" name="Slide Number Placeholder 3"/>
          <p:cNvSpPr>
            <a:spLocks noGrp="1"/>
          </p:cNvSpPr>
          <p:nvPr>
            <p:ph type="sldNum" sz="quarter" idx="5"/>
          </p:nvPr>
        </p:nvSpPr>
        <p:spPr bwMode="auto">
          <a:noFill/>
          <a:ln>
            <a:miter lim="800000"/>
            <a:headEnd/>
            <a:tailEnd/>
          </a:ln>
        </p:spPr>
        <p:txBody>
          <a:bodyPr/>
          <a:lstStyle/>
          <a:p>
            <a:fld id="{1327F6E8-DB91-42AF-B21B-A8D6740A0FC8}" type="slidenum">
              <a:rPr lang="en-GB" smtClean="0"/>
              <a:pPr/>
              <a:t>5</a:t>
            </a:fld>
            <a:endParaRPr lang="en-GB" smtClean="0"/>
          </a:p>
        </p:txBody>
      </p:sp>
    </p:spTree>
    <p:extLst>
      <p:ext uri="{BB962C8B-B14F-4D97-AF65-F5344CB8AC3E}">
        <p14:creationId xmlns:p14="http://schemas.microsoft.com/office/powerpoint/2010/main" val="54107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a:lstStyle/>
          <a:p>
            <a:endParaRPr lang="en-GB" smtClean="0"/>
          </a:p>
        </p:txBody>
      </p:sp>
      <p:sp>
        <p:nvSpPr>
          <p:cNvPr id="34820" name="Slide Number Placeholder 3"/>
          <p:cNvSpPr>
            <a:spLocks noGrp="1"/>
          </p:cNvSpPr>
          <p:nvPr>
            <p:ph type="sldNum" sz="quarter" idx="5"/>
          </p:nvPr>
        </p:nvSpPr>
        <p:spPr bwMode="auto">
          <a:noFill/>
          <a:ln>
            <a:miter lim="800000"/>
            <a:headEnd/>
            <a:tailEnd/>
          </a:ln>
        </p:spPr>
        <p:txBody>
          <a:bodyPr/>
          <a:lstStyle/>
          <a:p>
            <a:fld id="{5176693B-2DF9-4CCE-8219-EF1558A970A2}" type="slidenum">
              <a:rPr lang="en-GB" smtClean="0"/>
              <a:pPr/>
              <a:t>6</a:t>
            </a:fld>
            <a:endParaRPr lang="en-GB" smtClean="0"/>
          </a:p>
        </p:txBody>
      </p:sp>
    </p:spTree>
    <p:extLst>
      <p:ext uri="{BB962C8B-B14F-4D97-AF65-F5344CB8AC3E}">
        <p14:creationId xmlns:p14="http://schemas.microsoft.com/office/powerpoint/2010/main" val="218783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a:lstStyle/>
          <a:p>
            <a:endParaRPr lang="en-GB" smtClean="0"/>
          </a:p>
        </p:txBody>
      </p:sp>
      <p:sp>
        <p:nvSpPr>
          <p:cNvPr id="35844" name="Slide Number Placeholder 3"/>
          <p:cNvSpPr>
            <a:spLocks noGrp="1"/>
          </p:cNvSpPr>
          <p:nvPr>
            <p:ph type="sldNum" sz="quarter" idx="5"/>
          </p:nvPr>
        </p:nvSpPr>
        <p:spPr bwMode="auto">
          <a:noFill/>
          <a:ln>
            <a:miter lim="800000"/>
            <a:headEnd/>
            <a:tailEnd/>
          </a:ln>
        </p:spPr>
        <p:txBody>
          <a:bodyPr/>
          <a:lstStyle/>
          <a:p>
            <a:fld id="{94031A80-7259-4B33-995B-7B71044455F9}" type="slidenum">
              <a:rPr lang="en-GB" smtClean="0"/>
              <a:pPr/>
              <a:t>7</a:t>
            </a:fld>
            <a:endParaRPr lang="en-GB" smtClean="0"/>
          </a:p>
        </p:txBody>
      </p:sp>
    </p:spTree>
    <p:extLst>
      <p:ext uri="{BB962C8B-B14F-4D97-AF65-F5344CB8AC3E}">
        <p14:creationId xmlns:p14="http://schemas.microsoft.com/office/powerpoint/2010/main" val="224809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b="1" dirty="0" smtClean="0"/>
              <a:t>Makes your Web Site Quicker to Update</a:t>
            </a:r>
            <a:endParaRPr lang="en-GB" dirty="0" smtClean="0"/>
          </a:p>
          <a:p>
            <a:pPr>
              <a:defRPr/>
            </a:pPr>
            <a:r>
              <a:rPr lang="en-GB" dirty="0" smtClean="0"/>
              <a:t>You want all your page headings changed from blue to green. Using CSS, that means changing the colour in one file and the whole site shows the change - a two minute job rather than having to edit every page on the site.</a:t>
            </a:r>
          </a:p>
          <a:p>
            <a:pPr>
              <a:defRPr/>
            </a:pPr>
            <a:r>
              <a:rPr lang="en-GB" dirty="0" smtClean="0"/>
              <a:t>This flexibility gives you the opportunity to do more with your Web site. Want to show your support for Red Nose Day? Again, one file change can put a little red nose next to all of your headers, turn the text red and even make them display in a silly typeface. Turning them back to normal for the next day is, once again, a single file change.</a:t>
            </a:r>
          </a:p>
          <a:p>
            <a:pPr>
              <a:defRPr/>
            </a:pPr>
            <a:r>
              <a:rPr lang="en-GB" b="1" dirty="0" smtClean="0"/>
              <a:t>Good for Search Engine Optimisation</a:t>
            </a:r>
            <a:endParaRPr lang="en-GB" dirty="0" smtClean="0"/>
          </a:p>
          <a:p>
            <a:pPr>
              <a:defRPr/>
            </a:pPr>
            <a:r>
              <a:rPr lang="en-GB" dirty="0" smtClean="0"/>
              <a:t>By taking styles out of the HTML page and putting it into a CSS file, you can reduce the overall amount of code in your web pages. Pages with less code have smaller file sizes and search engines prefer pages with smaller file sizes. This means the search engine spiders can easily find your textual content which is generally displayed in one block, rather than being split up into less readable chunks </a:t>
            </a:r>
          </a:p>
          <a:p>
            <a:pPr>
              <a:defRPr/>
            </a:pPr>
            <a:r>
              <a:rPr lang="en-GB" b="1" dirty="0" smtClean="0"/>
              <a:t>Helps Browsing from Different Devices</a:t>
            </a:r>
            <a:endParaRPr lang="en-GB" dirty="0" smtClean="0"/>
          </a:p>
          <a:p>
            <a:pPr>
              <a:defRPr/>
            </a:pPr>
            <a:r>
              <a:rPr lang="en-GB" dirty="0" smtClean="0"/>
              <a:t>screen readers, mobile phones and </a:t>
            </a:r>
            <a:r>
              <a:rPr lang="en-GB" dirty="0" err="1" smtClean="0"/>
              <a:t>PDAs</a:t>
            </a:r>
            <a:r>
              <a:rPr lang="en-GB" dirty="0" smtClean="0"/>
              <a:t> … By using CSS you can create a Web site which is easily viewable on these devices with little extra effort</a:t>
            </a:r>
          </a:p>
          <a:p>
            <a:pPr>
              <a:defRPr/>
            </a:pPr>
            <a:r>
              <a:rPr lang="en-GB" b="1" dirty="0" smtClean="0"/>
              <a:t>Helps in Passing the Disability Discrimination Act</a:t>
            </a:r>
            <a:endParaRPr lang="en-GB" dirty="0" smtClean="0"/>
          </a:p>
          <a:p>
            <a:pPr>
              <a:defRPr/>
            </a:pPr>
            <a:r>
              <a:rPr lang="en-GB" dirty="0" smtClean="0"/>
              <a:t>Using good CSS and XHTML makes it easy for people with disabilities to change your pages the way they may need to for easy reading. This may be through increasing or decreasing the font size, or having it read to them through a screen reader</a:t>
            </a:r>
          </a:p>
          <a:p>
            <a:pPr>
              <a:defRPr/>
            </a:pPr>
            <a:endParaRPr lang="en-GB" dirty="0"/>
          </a:p>
        </p:txBody>
      </p:sp>
      <p:sp>
        <p:nvSpPr>
          <p:cNvPr id="36868" name="Slide Number Placeholder 3"/>
          <p:cNvSpPr>
            <a:spLocks noGrp="1"/>
          </p:cNvSpPr>
          <p:nvPr>
            <p:ph type="sldNum" sz="quarter" idx="5"/>
          </p:nvPr>
        </p:nvSpPr>
        <p:spPr bwMode="auto">
          <a:noFill/>
          <a:ln>
            <a:miter lim="800000"/>
            <a:headEnd/>
            <a:tailEnd/>
          </a:ln>
        </p:spPr>
        <p:txBody>
          <a:bodyPr/>
          <a:lstStyle/>
          <a:p>
            <a:fld id="{DBD1C498-5579-4AA8-9214-4DCF01F208AF}" type="slidenum">
              <a:rPr lang="en-GB" smtClean="0"/>
              <a:pPr/>
              <a:t>9</a:t>
            </a:fld>
            <a:endParaRPr lang="en-GB" smtClean="0"/>
          </a:p>
        </p:txBody>
      </p:sp>
    </p:spTree>
    <p:extLst>
      <p:ext uri="{BB962C8B-B14F-4D97-AF65-F5344CB8AC3E}">
        <p14:creationId xmlns:p14="http://schemas.microsoft.com/office/powerpoint/2010/main" val="161414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smtClean="0"/>
              <a:t>The selector is normally the HTML element you want to style.</a:t>
            </a:r>
          </a:p>
          <a:p>
            <a:pPr>
              <a:defRPr/>
            </a:pPr>
            <a:r>
              <a:rPr lang="en-GB" dirty="0" smtClean="0"/>
              <a:t>Each declaration consists of a property and a value.</a:t>
            </a:r>
          </a:p>
          <a:p>
            <a:pPr>
              <a:defRPr/>
            </a:pPr>
            <a:r>
              <a:rPr lang="en-GB" dirty="0" smtClean="0"/>
              <a:t>The property is the style attribute you want to change. Each property has a value.</a:t>
            </a:r>
          </a:p>
          <a:p>
            <a:pPr>
              <a:defRPr/>
            </a:pPr>
            <a:endParaRPr lang="en-GB" dirty="0"/>
          </a:p>
        </p:txBody>
      </p:sp>
      <p:sp>
        <p:nvSpPr>
          <p:cNvPr id="37892" name="Slide Number Placeholder 3"/>
          <p:cNvSpPr>
            <a:spLocks noGrp="1"/>
          </p:cNvSpPr>
          <p:nvPr>
            <p:ph type="sldNum" sz="quarter" idx="5"/>
          </p:nvPr>
        </p:nvSpPr>
        <p:spPr bwMode="auto">
          <a:noFill/>
          <a:ln>
            <a:miter lim="800000"/>
            <a:headEnd/>
            <a:tailEnd/>
          </a:ln>
        </p:spPr>
        <p:txBody>
          <a:bodyPr/>
          <a:lstStyle/>
          <a:p>
            <a:fld id="{22B559AC-397D-454B-A83D-3ED4080379A9}" type="slidenum">
              <a:rPr lang="en-GB" smtClean="0"/>
              <a:pPr/>
              <a:t>10</a:t>
            </a:fld>
            <a:endParaRPr lang="en-GB" smtClean="0"/>
          </a:p>
        </p:txBody>
      </p:sp>
    </p:spTree>
    <p:extLst>
      <p:ext uri="{BB962C8B-B14F-4D97-AF65-F5344CB8AC3E}">
        <p14:creationId xmlns:p14="http://schemas.microsoft.com/office/powerpoint/2010/main" val="18702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smtClean="0"/>
              <a:t>a:link - a normal, unvisited link </a:t>
            </a:r>
          </a:p>
          <a:p>
            <a:pPr>
              <a:defRPr/>
            </a:pPr>
            <a:r>
              <a:rPr lang="en-GB" dirty="0" smtClean="0"/>
              <a:t>a:visited - a link the user has visited </a:t>
            </a:r>
          </a:p>
          <a:p>
            <a:pPr>
              <a:defRPr/>
            </a:pPr>
            <a:r>
              <a:rPr lang="en-GB" dirty="0" smtClean="0"/>
              <a:t>a:hover - a link when the user </a:t>
            </a:r>
            <a:r>
              <a:rPr lang="en-GB" dirty="0" err="1" smtClean="0"/>
              <a:t>mouses</a:t>
            </a:r>
            <a:r>
              <a:rPr lang="en-GB" dirty="0" smtClean="0"/>
              <a:t> over it </a:t>
            </a:r>
          </a:p>
          <a:p>
            <a:pPr>
              <a:defRPr/>
            </a:pPr>
            <a:r>
              <a:rPr lang="en-GB" dirty="0" smtClean="0"/>
              <a:t>a:active - a link the moment it is clicked </a:t>
            </a:r>
            <a:endParaRPr lang="en-GB" dirty="0"/>
          </a:p>
        </p:txBody>
      </p:sp>
      <p:sp>
        <p:nvSpPr>
          <p:cNvPr id="38916" name="Slide Number Placeholder 3"/>
          <p:cNvSpPr>
            <a:spLocks noGrp="1"/>
          </p:cNvSpPr>
          <p:nvPr>
            <p:ph type="sldNum" sz="quarter" idx="5"/>
          </p:nvPr>
        </p:nvSpPr>
        <p:spPr bwMode="auto">
          <a:noFill/>
          <a:ln>
            <a:miter lim="800000"/>
            <a:headEnd/>
            <a:tailEnd/>
          </a:ln>
        </p:spPr>
        <p:txBody>
          <a:bodyPr/>
          <a:lstStyle/>
          <a:p>
            <a:fld id="{5BA9BA81-AC2E-42E7-9451-3E630B35FEE9}" type="slidenum">
              <a:rPr lang="en-GB" smtClean="0"/>
              <a:pPr/>
              <a:t>12</a:t>
            </a:fld>
            <a:endParaRPr lang="en-GB" smtClean="0"/>
          </a:p>
        </p:txBody>
      </p:sp>
    </p:spTree>
    <p:extLst>
      <p:ext uri="{BB962C8B-B14F-4D97-AF65-F5344CB8AC3E}">
        <p14:creationId xmlns:p14="http://schemas.microsoft.com/office/powerpoint/2010/main" val="134335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33522D56-752B-544C-8F48-4476BB4F8DE0}"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3990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3522D56-752B-544C-8F48-4476BB4F8DE0}"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9594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3522D56-752B-544C-8F48-4476BB4F8DE0}"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40929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3522D56-752B-544C-8F48-4476BB4F8DE0}"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64485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3522D56-752B-544C-8F48-4476BB4F8DE0}"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238827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3522D56-752B-544C-8F48-4476BB4F8DE0}"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330436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33522D56-752B-544C-8F48-4476BB4F8DE0}"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0695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3522D56-752B-544C-8F48-4476BB4F8DE0}"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304428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22D56-752B-544C-8F48-4476BB4F8DE0}"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64085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3522D56-752B-544C-8F48-4476BB4F8DE0}"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336331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3522D56-752B-544C-8F48-4476BB4F8DE0}"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71E73-057C-A04D-8FFC-B8453423324B}" type="slidenum">
              <a:rPr lang="en-US" smtClean="0"/>
              <a:t>‹#›</a:t>
            </a:fld>
            <a:endParaRPr lang="en-US"/>
          </a:p>
        </p:txBody>
      </p:sp>
    </p:spTree>
    <p:extLst>
      <p:ext uri="{BB962C8B-B14F-4D97-AF65-F5344CB8AC3E}">
        <p14:creationId xmlns:p14="http://schemas.microsoft.com/office/powerpoint/2010/main" val="18900464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22D56-752B-544C-8F48-4476BB4F8DE0}"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71E73-057C-A04D-8FFC-B8453423324B}" type="slidenum">
              <a:rPr lang="en-US" smtClean="0"/>
              <a:t>‹#›</a:t>
            </a:fld>
            <a:endParaRPr lang="en-US"/>
          </a:p>
        </p:txBody>
      </p:sp>
    </p:spTree>
    <p:extLst>
      <p:ext uri="{BB962C8B-B14F-4D97-AF65-F5344CB8AC3E}">
        <p14:creationId xmlns:p14="http://schemas.microsoft.com/office/powerpoint/2010/main" val="241018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s.com/css/css_intro.asp" TargetMode="External"/><Relationship Id="rId4" Type="http://schemas.openxmlformats.org/officeDocument/2006/relationships/hyperlink" Target="http://www.w3schools.com/css/css3_intro.asp" TargetMode="External"/><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500063" y="260350"/>
            <a:ext cx="8443912" cy="1439863"/>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Internet Technology</a:t>
            </a:r>
            <a:r>
              <a:rPr lang="en-GB" sz="3600" b="1">
                <a:solidFill>
                  <a:srgbClr val="FF0000"/>
                </a:solidFill>
                <a:latin typeface="Trebuchet MS" pitchFamily="34" charset="0"/>
              </a:rPr>
              <a:t/>
            </a:r>
            <a:br>
              <a:rPr lang="en-GB" sz="3600" b="1">
                <a:solidFill>
                  <a:srgbClr val="FF0000"/>
                </a:solidFill>
                <a:latin typeface="Trebuchet MS" pitchFamily="34" charset="0"/>
              </a:rPr>
            </a:br>
            <a:r>
              <a:rPr lang="en-GB" sz="2800" b="1">
                <a:solidFill>
                  <a:srgbClr val="595959"/>
                </a:solidFill>
                <a:latin typeface="Trebuchet MS" pitchFamily="34" charset="0"/>
              </a:rPr>
              <a:t>(week 3)</a:t>
            </a:r>
          </a:p>
        </p:txBody>
      </p:sp>
      <p:sp>
        <p:nvSpPr>
          <p:cNvPr id="5123" name="Rectangle 3"/>
          <p:cNvSpPr txBox="1">
            <a:spLocks noChangeArrowheads="1"/>
          </p:cNvSpPr>
          <p:nvPr/>
        </p:nvSpPr>
        <p:spPr bwMode="auto">
          <a:xfrm>
            <a:off x="642938" y="2349500"/>
            <a:ext cx="8215312" cy="2592388"/>
          </a:xfrm>
          <a:prstGeom prst="rect">
            <a:avLst/>
          </a:prstGeom>
          <a:noFill/>
          <a:ln w="9525">
            <a:noFill/>
            <a:miter lim="800000"/>
            <a:headEnd/>
            <a:tailEnd/>
          </a:ln>
        </p:spPr>
        <p:txBody>
          <a:bodyPr lIns="0" tIns="0" rIns="0" bIns="0"/>
          <a:lstStyle/>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solidFill>
                  <a:schemeClr val="bg1">
                    <a:lumMod val="50000"/>
                  </a:schemeClr>
                </a:solidFill>
                <a:latin typeface="Times New Roman" pitchFamily="18" charset="0"/>
              </a:rPr>
              <a:t>HTML: Review</a:t>
            </a:r>
          </a:p>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solidFill>
                  <a:srgbClr val="C00000"/>
                </a:solidFill>
                <a:latin typeface="Times New Roman" pitchFamily="18" charset="0"/>
              </a:rPr>
              <a:t>Extending HTML</a:t>
            </a:r>
          </a:p>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latin typeface="Times New Roman" pitchFamily="18" charset="0"/>
              </a:rPr>
              <a:t>Cascading Style Sheets (CSS)</a:t>
            </a:r>
          </a:p>
        </p:txBody>
      </p:sp>
    </p:spTree>
    <p:extLst>
      <p:ext uri="{BB962C8B-B14F-4D97-AF65-F5344CB8AC3E}">
        <p14:creationId xmlns:p14="http://schemas.microsoft.com/office/powerpoint/2010/main" val="37719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What is CSS?</a:t>
            </a:r>
          </a:p>
        </p:txBody>
      </p:sp>
      <p:sp>
        <p:nvSpPr>
          <p:cNvPr id="15363" name="Rectangle 3"/>
          <p:cNvSpPr txBox="1">
            <a:spLocks noChangeArrowheads="1"/>
          </p:cNvSpPr>
          <p:nvPr/>
        </p:nvSpPr>
        <p:spPr bwMode="auto">
          <a:xfrm>
            <a:off x="250825" y="1125539"/>
            <a:ext cx="8893175" cy="3239566"/>
          </a:xfrm>
          <a:prstGeom prst="rect">
            <a:avLst/>
          </a:prstGeom>
          <a:noFill/>
          <a:ln w="9525">
            <a:noFill/>
            <a:miter lim="800000"/>
            <a:headEnd/>
            <a:tailEnd/>
          </a:ln>
        </p:spPr>
        <p:txBody>
          <a:bodyPr lIns="0" tIns="0" rIns="0" bIns="0"/>
          <a:lstStyle/>
          <a:p>
            <a:pPr marL="266700" indent="-266700">
              <a:spcBef>
                <a:spcPts val="600"/>
              </a:spcBef>
              <a:spcAft>
                <a:spcPts val="600"/>
              </a:spcAft>
              <a:buClr>
                <a:srgbClr val="C00000"/>
              </a:buClr>
              <a:buSzPct val="100000"/>
              <a:buFont typeface="Arial" charset="0"/>
              <a:buChar char="•"/>
            </a:pPr>
            <a:r>
              <a:rPr lang="en-GB" altLang="zh-CN" sz="2800" dirty="0"/>
              <a:t>CSS stands for </a:t>
            </a:r>
            <a:r>
              <a:rPr lang="en-GB" altLang="zh-CN" sz="2800" dirty="0">
                <a:solidFill>
                  <a:srgbClr val="C00000"/>
                </a:solidFill>
              </a:rPr>
              <a:t>C</a:t>
            </a:r>
            <a:r>
              <a:rPr lang="en-GB" altLang="zh-CN" sz="2800" dirty="0"/>
              <a:t>ascading </a:t>
            </a:r>
            <a:r>
              <a:rPr lang="en-GB" altLang="zh-CN" sz="2800" dirty="0">
                <a:solidFill>
                  <a:srgbClr val="C00000"/>
                </a:solidFill>
              </a:rPr>
              <a:t>S</a:t>
            </a:r>
            <a:r>
              <a:rPr lang="en-GB" altLang="zh-CN" sz="2800" dirty="0"/>
              <a:t>tyle </a:t>
            </a:r>
            <a:r>
              <a:rPr lang="en-GB" altLang="zh-CN" sz="2800" dirty="0">
                <a:solidFill>
                  <a:srgbClr val="C00000"/>
                </a:solidFill>
              </a:rPr>
              <a:t>S</a:t>
            </a:r>
            <a:r>
              <a:rPr lang="en-GB" altLang="zh-CN" sz="2800" dirty="0"/>
              <a:t>heets </a:t>
            </a:r>
          </a:p>
          <a:p>
            <a:pPr marL="266700" indent="-266700">
              <a:spcBef>
                <a:spcPts val="600"/>
              </a:spcBef>
              <a:spcAft>
                <a:spcPts val="600"/>
              </a:spcAft>
              <a:buClr>
                <a:srgbClr val="C00000"/>
              </a:buClr>
              <a:buSzPct val="100000"/>
              <a:buFont typeface="Arial" charset="0"/>
              <a:buChar char="•"/>
            </a:pPr>
            <a:r>
              <a:rPr lang="en-GB" altLang="zh-CN" sz="2800" dirty="0"/>
              <a:t>Styles define how to display HTML elements</a:t>
            </a:r>
          </a:p>
          <a:p>
            <a:pPr marL="266700" indent="-266700">
              <a:spcBef>
                <a:spcPts val="600"/>
              </a:spcBef>
              <a:spcAft>
                <a:spcPts val="600"/>
              </a:spcAft>
              <a:buClr>
                <a:srgbClr val="C00000"/>
              </a:buClr>
              <a:buSzPct val="100000"/>
              <a:buFont typeface="Arial" charset="0"/>
              <a:buChar char="•"/>
            </a:pPr>
            <a:r>
              <a:rPr lang="en-GB" sz="2800" dirty="0"/>
              <a:t>Two main parts: a </a:t>
            </a:r>
            <a:r>
              <a:rPr lang="en-GB" sz="2800" i="1" dirty="0">
                <a:solidFill>
                  <a:srgbClr val="C00000"/>
                </a:solidFill>
              </a:rPr>
              <a:t>selector</a:t>
            </a:r>
            <a:r>
              <a:rPr lang="en-GB" sz="2800" dirty="0"/>
              <a:t> and one or more </a:t>
            </a:r>
            <a:r>
              <a:rPr lang="en-GB" sz="2800" i="1" dirty="0">
                <a:solidFill>
                  <a:srgbClr val="C00000"/>
                </a:solidFill>
              </a:rPr>
              <a:t>declarations</a:t>
            </a:r>
          </a:p>
          <a:p>
            <a:pPr marL="628650" lvl="4" indent="-301625">
              <a:spcBef>
                <a:spcPts val="600"/>
              </a:spcBef>
              <a:spcAft>
                <a:spcPts val="600"/>
              </a:spcAft>
              <a:buClr>
                <a:srgbClr val="C00000"/>
              </a:buClr>
              <a:buSzPct val="80000"/>
              <a:buFont typeface="Trebuchet MS" pitchFamily="34" charset="0"/>
              <a:buChar char="–"/>
            </a:pPr>
            <a:r>
              <a:rPr lang="en-GB" altLang="zh-CN" sz="2800" dirty="0">
                <a:cs typeface="Arial" charset="0"/>
              </a:rPr>
              <a:t>selector is normally the HTML </a:t>
            </a:r>
            <a:r>
              <a:rPr lang="en-GB" altLang="zh-CN" sz="2800" i="1" dirty="0">
                <a:cs typeface="Arial" charset="0"/>
              </a:rPr>
              <a:t>element</a:t>
            </a:r>
          </a:p>
          <a:p>
            <a:pPr marL="628650" lvl="4" indent="-301625">
              <a:spcBef>
                <a:spcPts val="600"/>
              </a:spcBef>
              <a:spcAft>
                <a:spcPts val="600"/>
              </a:spcAft>
              <a:buClr>
                <a:srgbClr val="C00000"/>
              </a:buClr>
              <a:buSzPct val="80000"/>
              <a:buFont typeface="Trebuchet MS" pitchFamily="34" charset="0"/>
              <a:buChar char="–"/>
            </a:pPr>
            <a:r>
              <a:rPr lang="en-GB" altLang="zh-CN" sz="2800" dirty="0">
                <a:cs typeface="Arial" charset="0"/>
              </a:rPr>
              <a:t>declaration consists of a </a:t>
            </a:r>
            <a:r>
              <a:rPr lang="en-GB" altLang="zh-CN" sz="2800" i="1" dirty="0">
                <a:cs typeface="Arial" charset="0"/>
              </a:rPr>
              <a:t>property</a:t>
            </a:r>
            <a:r>
              <a:rPr lang="en-GB" altLang="zh-CN" sz="2800" dirty="0">
                <a:cs typeface="Arial" charset="0"/>
              </a:rPr>
              <a:t> and a </a:t>
            </a:r>
            <a:r>
              <a:rPr lang="en-GB" altLang="zh-CN" sz="2800" i="1" dirty="0">
                <a:cs typeface="Arial" charset="0"/>
              </a:rPr>
              <a:t>value</a:t>
            </a:r>
            <a:endParaRPr lang="en-GB" altLang="zh-CN" sz="28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p:txBody>
      </p:sp>
      <p:pic>
        <p:nvPicPr>
          <p:cNvPr id="15364" name="Picture 2"/>
          <p:cNvPicPr>
            <a:picLocks noChangeAspect="1" noChangeArrowheads="1"/>
          </p:cNvPicPr>
          <p:nvPr/>
        </p:nvPicPr>
        <p:blipFill>
          <a:blip r:embed="rId3"/>
          <a:srcRect l="591" t="11812" r="53342" b="74161"/>
          <a:stretch>
            <a:fillRect/>
          </a:stretch>
        </p:blipFill>
        <p:spPr bwMode="auto">
          <a:xfrm>
            <a:off x="1331640" y="4365105"/>
            <a:ext cx="5616575" cy="1368425"/>
          </a:xfrm>
          <a:prstGeom prst="rect">
            <a:avLst/>
          </a:prstGeom>
          <a:noFill/>
          <a:ln w="9525">
            <a:noFill/>
            <a:miter lim="800000"/>
            <a:headEnd/>
            <a:tailEnd/>
          </a:ln>
        </p:spPr>
      </p:pic>
    </p:spTree>
    <p:extLst>
      <p:ext uri="{BB962C8B-B14F-4D97-AF65-F5344CB8AC3E}">
        <p14:creationId xmlns:p14="http://schemas.microsoft.com/office/powerpoint/2010/main" val="418082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 calcmode="lin" valueType="num">
                                      <p:cBhvr additive="base">
                                        <p:cTn id="1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364"/>
                                        </p:tgtEl>
                                        <p:attrNameLst>
                                          <p:attrName>style.visibility</p:attrName>
                                        </p:attrNameLst>
                                      </p:cBhvr>
                                      <p:to>
                                        <p:strVal val="visible"/>
                                      </p:to>
                                    </p:set>
                                    <p:anim calcmode="lin" valueType="num">
                                      <p:cBhvr additive="base">
                                        <p:cTn id="21" dur="500" fill="hold"/>
                                        <p:tgtEl>
                                          <p:spTgt spid="15364"/>
                                        </p:tgtEl>
                                        <p:attrNameLst>
                                          <p:attrName>ppt_x</p:attrName>
                                        </p:attrNameLst>
                                      </p:cBhvr>
                                      <p:tavLst>
                                        <p:tav tm="0">
                                          <p:val>
                                            <p:strVal val="#ppt_x"/>
                                          </p:val>
                                        </p:tav>
                                        <p:tav tm="100000">
                                          <p:val>
                                            <p:strVal val="#ppt_x"/>
                                          </p:val>
                                        </p:tav>
                                      </p:tavLst>
                                    </p:anim>
                                    <p:anim calcmode="lin" valueType="num">
                                      <p:cBhvr additive="base">
                                        <p:cTn id="22"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143000" y="2778125"/>
            <a:ext cx="7358063" cy="1938338"/>
          </a:xfrm>
          <a:prstGeom prst="rect">
            <a:avLst/>
          </a:prstGeom>
          <a:noFill/>
          <a:ln w="9525">
            <a:solidFill>
              <a:schemeClr val="tx1"/>
            </a:solidFill>
            <a:miter lim="800000"/>
            <a:headEnd/>
            <a:tailEnd/>
          </a:ln>
        </p:spPr>
        <p:txBody>
          <a:bodyPr>
            <a:spAutoFit/>
          </a:bodyPr>
          <a:lstStyle/>
          <a:p>
            <a:r>
              <a:rPr lang="en-US" sz="2000" b="1" dirty="0">
                <a:latin typeface="Consolas" panose="020B0609020204030204" pitchFamily="49" charset="0"/>
                <a:cs typeface="Consolas" panose="020B0609020204030204" pitchFamily="49" charset="0"/>
              </a:rPr>
              <a:t>body {</a:t>
            </a:r>
          </a:p>
          <a:p>
            <a:r>
              <a:rPr lang="en-US" sz="2000" b="1" dirty="0">
                <a:latin typeface="Consolas" panose="020B0609020204030204" pitchFamily="49" charset="0"/>
                <a:cs typeface="Consolas" panose="020B0609020204030204" pitchFamily="49" charset="0"/>
              </a:rPr>
              <a:t>       </a:t>
            </a:r>
            <a:r>
              <a:rPr lang="en-US" sz="2000" b="1" dirty="0">
                <a:solidFill>
                  <a:srgbClr val="0000CC"/>
                </a:solidFill>
                <a:latin typeface="Consolas" panose="020B0609020204030204" pitchFamily="49" charset="0"/>
                <a:cs typeface="Consolas" panose="020B0609020204030204" pitchFamily="49" charset="0"/>
              </a:rPr>
              <a:t>font-family</a:t>
            </a:r>
            <a:r>
              <a:rPr lang="en-US" sz="2000" b="1" dirty="0">
                <a:latin typeface="Consolas" panose="020B0609020204030204" pitchFamily="49" charset="0"/>
                <a:cs typeface="Consolas" panose="020B0609020204030204" pitchFamily="49" charset="0"/>
              </a:rPr>
              <a:t>: Tahoma, Arial, sans-serif;</a:t>
            </a:r>
          </a:p>
          <a:p>
            <a:r>
              <a:rPr lang="en-US" sz="2000" b="1" dirty="0">
                <a:latin typeface="Consolas" panose="020B0609020204030204" pitchFamily="49" charset="0"/>
                <a:cs typeface="Consolas" panose="020B0609020204030204" pitchFamily="49" charset="0"/>
              </a:rPr>
              <a:t>       </a:t>
            </a:r>
            <a:r>
              <a:rPr lang="en-US" sz="2000" b="1" dirty="0">
                <a:solidFill>
                  <a:srgbClr val="0000CC"/>
                </a:solidFill>
                <a:latin typeface="Consolas" panose="020B0609020204030204" pitchFamily="49" charset="0"/>
                <a:cs typeface="Consolas" panose="020B0609020204030204" pitchFamily="49" charset="0"/>
              </a:rPr>
              <a:t>color</a:t>
            </a:r>
            <a:r>
              <a:rPr lang="en-US" sz="2000" b="1" dirty="0">
                <a:latin typeface="Consolas" panose="020B0609020204030204" pitchFamily="49" charset="0"/>
                <a:cs typeface="Consolas" panose="020B0609020204030204" pitchFamily="49" charset="0"/>
              </a:rPr>
              <a:t>: black;</a:t>
            </a:r>
          </a:p>
          <a:p>
            <a:r>
              <a:rPr lang="en-US" sz="2000" b="1" dirty="0">
                <a:latin typeface="Consolas" panose="020B0609020204030204" pitchFamily="49" charset="0"/>
                <a:cs typeface="Consolas" panose="020B0609020204030204" pitchFamily="49" charset="0"/>
              </a:rPr>
              <a:t>       </a:t>
            </a:r>
            <a:r>
              <a:rPr lang="en-US" sz="2000" b="1" dirty="0">
                <a:solidFill>
                  <a:srgbClr val="0000CC"/>
                </a:solidFill>
                <a:latin typeface="Consolas" panose="020B0609020204030204" pitchFamily="49" charset="0"/>
                <a:cs typeface="Consolas" panose="020B0609020204030204" pitchFamily="49" charset="0"/>
              </a:rPr>
              <a:t>background-color</a:t>
            </a:r>
            <a:r>
              <a:rPr lang="en-US" sz="2000" b="1" dirty="0">
                <a:latin typeface="Consolas" panose="020B0609020204030204" pitchFamily="49" charset="0"/>
                <a:cs typeface="Consolas" panose="020B0609020204030204" pitchFamily="49" charset="0"/>
              </a:rPr>
              <a:t>: white;</a:t>
            </a:r>
          </a:p>
          <a:p>
            <a:r>
              <a:rPr lang="en-US" sz="2000" b="1" dirty="0">
                <a:latin typeface="Consolas" panose="020B0609020204030204" pitchFamily="49" charset="0"/>
                <a:cs typeface="Consolas" panose="020B0609020204030204" pitchFamily="49" charset="0"/>
              </a:rPr>
              <a:t>       </a:t>
            </a:r>
            <a:r>
              <a:rPr lang="en-US" sz="2000" b="1" dirty="0">
                <a:solidFill>
                  <a:srgbClr val="0000CC"/>
                </a:solidFill>
                <a:latin typeface="Consolas" panose="020B0609020204030204" pitchFamily="49" charset="0"/>
                <a:cs typeface="Consolas" panose="020B0609020204030204" pitchFamily="49" charset="0"/>
              </a:rPr>
              <a:t>margin</a:t>
            </a:r>
            <a:r>
              <a:rPr lang="en-US" sz="2000" b="1" dirty="0">
                <a:latin typeface="Consolas" panose="020B0609020204030204" pitchFamily="49" charset="0"/>
                <a:cs typeface="Consolas" panose="020B0609020204030204" pitchFamily="49" charset="0"/>
              </a:rPr>
              <a:t>: 8px;</a:t>
            </a:r>
          </a:p>
          <a:p>
            <a:r>
              <a:rPr lang="en-US" sz="2000" b="1" dirty="0">
                <a:latin typeface="Consolas" panose="020B0609020204030204" pitchFamily="49" charset="0"/>
                <a:cs typeface="Consolas" panose="020B0609020204030204" pitchFamily="49" charset="0"/>
              </a:rPr>
              <a:t>     }</a:t>
            </a:r>
          </a:p>
        </p:txBody>
      </p:sp>
      <p:sp>
        <p:nvSpPr>
          <p:cNvPr id="16387" name="Text Box 3"/>
          <p:cNvSpPr txBox="1">
            <a:spLocks noChangeArrowheads="1"/>
          </p:cNvSpPr>
          <p:nvPr/>
        </p:nvSpPr>
        <p:spPr bwMode="auto">
          <a:xfrm>
            <a:off x="179512" y="1651000"/>
            <a:ext cx="1303338" cy="457200"/>
          </a:xfrm>
          <a:prstGeom prst="rect">
            <a:avLst/>
          </a:prstGeom>
          <a:noFill/>
          <a:ln w="9525">
            <a:noFill/>
            <a:miter lim="800000"/>
            <a:headEnd/>
            <a:tailEnd/>
          </a:ln>
        </p:spPr>
        <p:txBody>
          <a:bodyPr wrap="none">
            <a:spAutoFit/>
          </a:bodyPr>
          <a:lstStyle/>
          <a:p>
            <a:r>
              <a:rPr lang="en-US" dirty="0">
                <a:solidFill>
                  <a:srgbClr val="C00000"/>
                </a:solidFill>
              </a:rPr>
              <a:t>Selector</a:t>
            </a:r>
          </a:p>
        </p:txBody>
      </p:sp>
      <p:sp>
        <p:nvSpPr>
          <p:cNvPr id="16388" name="Text Box 4"/>
          <p:cNvSpPr txBox="1">
            <a:spLocks noChangeArrowheads="1"/>
          </p:cNvSpPr>
          <p:nvPr/>
        </p:nvSpPr>
        <p:spPr bwMode="auto">
          <a:xfrm>
            <a:off x="1763688" y="1701552"/>
            <a:ext cx="2559050" cy="457200"/>
          </a:xfrm>
          <a:prstGeom prst="rect">
            <a:avLst/>
          </a:prstGeom>
          <a:noFill/>
          <a:ln w="9525">
            <a:noFill/>
            <a:miter lim="800000"/>
            <a:headEnd/>
            <a:tailEnd/>
          </a:ln>
        </p:spPr>
        <p:txBody>
          <a:bodyPr wrap="none">
            <a:spAutoFit/>
          </a:bodyPr>
          <a:lstStyle/>
          <a:p>
            <a:r>
              <a:rPr lang="en-US">
                <a:solidFill>
                  <a:srgbClr val="A80000"/>
                </a:solidFill>
              </a:rPr>
              <a:t>Declaration Block</a:t>
            </a:r>
          </a:p>
        </p:txBody>
      </p:sp>
      <p:sp>
        <p:nvSpPr>
          <p:cNvPr id="16389" name="Text Box 5"/>
          <p:cNvSpPr txBox="1">
            <a:spLocks noChangeArrowheads="1"/>
          </p:cNvSpPr>
          <p:nvPr/>
        </p:nvSpPr>
        <p:spPr bwMode="auto">
          <a:xfrm>
            <a:off x="1530350" y="5308600"/>
            <a:ext cx="2255838" cy="461963"/>
          </a:xfrm>
          <a:prstGeom prst="rect">
            <a:avLst/>
          </a:prstGeom>
          <a:noFill/>
          <a:ln w="9525">
            <a:noFill/>
            <a:miter lim="800000"/>
            <a:headEnd/>
            <a:tailEnd/>
          </a:ln>
        </p:spPr>
        <p:txBody>
          <a:bodyPr wrap="none">
            <a:spAutoFit/>
          </a:bodyPr>
          <a:lstStyle/>
          <a:p>
            <a:r>
              <a:rPr lang="en-US">
                <a:solidFill>
                  <a:srgbClr val="A80000"/>
                </a:solidFill>
              </a:rPr>
              <a:t>Property Name</a:t>
            </a:r>
          </a:p>
        </p:txBody>
      </p:sp>
      <p:sp>
        <p:nvSpPr>
          <p:cNvPr id="16390" name="Text Box 6"/>
          <p:cNvSpPr txBox="1">
            <a:spLocks noChangeArrowheads="1"/>
          </p:cNvSpPr>
          <p:nvPr/>
        </p:nvSpPr>
        <p:spPr bwMode="auto">
          <a:xfrm>
            <a:off x="4627563" y="4843463"/>
            <a:ext cx="965200" cy="457200"/>
          </a:xfrm>
          <a:prstGeom prst="rect">
            <a:avLst/>
          </a:prstGeom>
          <a:noFill/>
          <a:ln w="9525">
            <a:noFill/>
            <a:miter lim="800000"/>
            <a:headEnd/>
            <a:tailEnd/>
          </a:ln>
        </p:spPr>
        <p:txBody>
          <a:bodyPr wrap="none">
            <a:spAutoFit/>
          </a:bodyPr>
          <a:lstStyle/>
          <a:p>
            <a:r>
              <a:rPr lang="en-US">
                <a:solidFill>
                  <a:srgbClr val="A80000"/>
                </a:solidFill>
              </a:rPr>
              <a:t>Value</a:t>
            </a:r>
          </a:p>
        </p:txBody>
      </p:sp>
      <p:sp>
        <p:nvSpPr>
          <p:cNvPr id="3081" name="Rectangle 7"/>
          <p:cNvSpPr>
            <a:spLocks noGrp="1" noChangeArrowheads="1"/>
          </p:cNvSpPr>
          <p:nvPr>
            <p:ph type="title"/>
          </p:nvPr>
        </p:nvSpPr>
        <p:spPr>
          <a:xfrm>
            <a:off x="449263" y="285750"/>
            <a:ext cx="7772400" cy="714375"/>
          </a:xfrm>
        </p:spPr>
        <p:txBody>
          <a:bodyPr/>
          <a:lstStyle/>
          <a:p>
            <a:pPr algn="ctr" eaLnBrk="1" hangingPunct="1">
              <a:defRPr/>
            </a:pPr>
            <a:r>
              <a:rPr lang="en-GB" sz="4000" dirty="0" smtClean="0">
                <a:solidFill>
                  <a:srgbClr val="C00000"/>
                </a:solidFill>
                <a:ea typeface="ＭＳ Ｐゴシック"/>
                <a:cs typeface="+mn-cs"/>
              </a:rPr>
              <a:t>CSS Example</a:t>
            </a:r>
            <a:endParaRPr lang="en-GB" sz="4000" dirty="0">
              <a:solidFill>
                <a:srgbClr val="C00000"/>
              </a:solidFill>
              <a:ea typeface="ＭＳ Ｐゴシック"/>
              <a:cs typeface="+mn-cs"/>
            </a:endParaRPr>
          </a:p>
        </p:txBody>
      </p:sp>
      <p:sp>
        <p:nvSpPr>
          <p:cNvPr id="16392" name="Line 8"/>
          <p:cNvSpPr>
            <a:spLocks noChangeShapeType="1"/>
          </p:cNvSpPr>
          <p:nvPr/>
        </p:nvSpPr>
        <p:spPr bwMode="auto">
          <a:xfrm>
            <a:off x="1115617" y="2060848"/>
            <a:ext cx="432048" cy="864096"/>
          </a:xfrm>
          <a:prstGeom prst="line">
            <a:avLst/>
          </a:prstGeom>
          <a:noFill/>
          <a:ln w="19050">
            <a:solidFill>
              <a:schemeClr val="folHlink"/>
            </a:solidFill>
            <a:round/>
            <a:headEnd/>
            <a:tailEnd type="triangle" w="med" len="lg"/>
          </a:ln>
        </p:spPr>
        <p:txBody>
          <a:bodyPr/>
          <a:lstStyle/>
          <a:p>
            <a:endParaRPr lang="en-GB"/>
          </a:p>
        </p:txBody>
      </p:sp>
      <p:sp>
        <p:nvSpPr>
          <p:cNvPr id="16393" name="Line 9"/>
          <p:cNvSpPr>
            <a:spLocks noChangeShapeType="1"/>
          </p:cNvSpPr>
          <p:nvPr/>
        </p:nvSpPr>
        <p:spPr bwMode="auto">
          <a:xfrm flipH="1">
            <a:off x="2112938" y="2158752"/>
            <a:ext cx="685800" cy="838200"/>
          </a:xfrm>
          <a:prstGeom prst="line">
            <a:avLst/>
          </a:prstGeom>
          <a:noFill/>
          <a:ln w="19050">
            <a:solidFill>
              <a:schemeClr val="folHlink"/>
            </a:solidFill>
            <a:round/>
            <a:headEnd/>
            <a:tailEnd type="triangle" w="med" len="lg"/>
          </a:ln>
        </p:spPr>
        <p:txBody>
          <a:bodyPr/>
          <a:lstStyle/>
          <a:p>
            <a:endParaRPr lang="en-GB"/>
          </a:p>
        </p:txBody>
      </p:sp>
      <p:sp>
        <p:nvSpPr>
          <p:cNvPr id="16394" name="Line 10"/>
          <p:cNvSpPr>
            <a:spLocks noChangeShapeType="1"/>
          </p:cNvSpPr>
          <p:nvPr/>
        </p:nvSpPr>
        <p:spPr bwMode="auto">
          <a:xfrm flipV="1">
            <a:off x="2640013" y="4394200"/>
            <a:ext cx="0" cy="914400"/>
          </a:xfrm>
          <a:prstGeom prst="line">
            <a:avLst/>
          </a:prstGeom>
          <a:noFill/>
          <a:ln w="19050">
            <a:solidFill>
              <a:schemeClr val="folHlink"/>
            </a:solidFill>
            <a:round/>
            <a:headEnd/>
            <a:tailEnd type="triangle" w="med" len="lg"/>
          </a:ln>
        </p:spPr>
        <p:txBody>
          <a:bodyPr/>
          <a:lstStyle/>
          <a:p>
            <a:endParaRPr lang="en-GB"/>
          </a:p>
        </p:txBody>
      </p:sp>
      <p:sp>
        <p:nvSpPr>
          <p:cNvPr id="16395" name="Line 11"/>
          <p:cNvSpPr>
            <a:spLocks noChangeShapeType="1"/>
          </p:cNvSpPr>
          <p:nvPr/>
        </p:nvSpPr>
        <p:spPr bwMode="auto">
          <a:xfrm flipH="1" flipV="1">
            <a:off x="3786188" y="4357688"/>
            <a:ext cx="846137" cy="547687"/>
          </a:xfrm>
          <a:prstGeom prst="line">
            <a:avLst/>
          </a:prstGeom>
          <a:noFill/>
          <a:ln w="19050">
            <a:solidFill>
              <a:schemeClr val="folHlink"/>
            </a:solidFill>
            <a:round/>
            <a:headEnd/>
            <a:tailEnd type="triangle" w="med" len="lg"/>
          </a:ln>
        </p:spPr>
        <p:txBody>
          <a:bodyPr/>
          <a:lstStyle/>
          <a:p>
            <a:endParaRPr lang="en-GB"/>
          </a:p>
        </p:txBody>
      </p:sp>
    </p:spTree>
    <p:extLst>
      <p:ext uri="{BB962C8B-B14F-4D97-AF65-F5344CB8AC3E}">
        <p14:creationId xmlns:p14="http://schemas.microsoft.com/office/powerpoint/2010/main" val="2085512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Selectors</a:t>
            </a:r>
          </a:p>
        </p:txBody>
      </p:sp>
      <p:sp>
        <p:nvSpPr>
          <p:cNvPr id="16387" name="Rectangle 3"/>
          <p:cNvSpPr txBox="1">
            <a:spLocks noChangeArrowheads="1"/>
          </p:cNvSpPr>
          <p:nvPr/>
        </p:nvSpPr>
        <p:spPr bwMode="auto">
          <a:xfrm>
            <a:off x="142845" y="1125538"/>
            <a:ext cx="9001156" cy="4607718"/>
          </a:xfrm>
          <a:prstGeom prst="rect">
            <a:avLst/>
          </a:prstGeom>
          <a:noFill/>
          <a:ln w="9525">
            <a:noFill/>
            <a:miter lim="800000"/>
            <a:headEnd/>
            <a:tailEnd/>
          </a:ln>
        </p:spPr>
        <p:txBody>
          <a:bodyPr lIns="0" tIns="0" rIns="0" bIns="0"/>
          <a:lstStyle/>
          <a:p>
            <a:pPr marL="266700" indent="-266700">
              <a:buClr>
                <a:srgbClr val="C00000"/>
              </a:buClr>
              <a:buSzPct val="100000"/>
              <a:buFont typeface="Arial" charset="0"/>
              <a:buChar char="•"/>
              <a:defRPr/>
            </a:pPr>
            <a:r>
              <a:rPr lang="en-GB" altLang="zh-CN" sz="2800" dirty="0">
                <a:cs typeface="Arial" charset="0"/>
              </a:rPr>
              <a:t>Element selectors</a:t>
            </a:r>
          </a:p>
          <a:p>
            <a:pPr marL="895350" lvl="4" indent="-266700">
              <a:buClr>
                <a:srgbClr val="C00000"/>
              </a:buClr>
              <a:buSzPct val="100000"/>
              <a:buFont typeface="Trebuchet MS" pitchFamily="34" charset="0"/>
              <a:buChar char="–"/>
              <a:defRPr/>
            </a:pPr>
            <a:r>
              <a:rPr lang="en-GB" altLang="zh-CN" sz="2800" dirty="0">
                <a:cs typeface="Arial" charset="0"/>
              </a:rPr>
              <a:t>name of an HTML element, e.g. </a:t>
            </a:r>
            <a:r>
              <a:rPr lang="en-GB" altLang="zh-CN" sz="2800" dirty="0">
                <a:solidFill>
                  <a:srgbClr val="C00000"/>
                </a:solidFill>
                <a:cs typeface="Arial" charset="0"/>
              </a:rPr>
              <a:t>p</a:t>
            </a:r>
          </a:p>
          <a:p>
            <a:pPr marL="266700" indent="-266700">
              <a:spcBef>
                <a:spcPts val="600"/>
              </a:spcBef>
              <a:buClr>
                <a:srgbClr val="C00000"/>
              </a:buClr>
              <a:buSzPct val="100000"/>
              <a:buFont typeface="Arial" charset="0"/>
              <a:buChar char="•"/>
              <a:defRPr/>
            </a:pPr>
            <a:r>
              <a:rPr lang="en-GB" altLang="zh-CN" sz="2800" dirty="0">
                <a:cs typeface="Arial" charset="0"/>
              </a:rPr>
              <a:t>Grouping selectors together</a:t>
            </a:r>
          </a:p>
          <a:p>
            <a:pPr marL="895350" lvl="4" indent="-266700">
              <a:buClr>
                <a:srgbClr val="C00000"/>
              </a:buClr>
              <a:buSzPct val="100000"/>
              <a:buFont typeface="Trebuchet MS" pitchFamily="34" charset="0"/>
              <a:buChar char="–"/>
              <a:defRPr/>
            </a:pPr>
            <a:r>
              <a:rPr lang="en-GB" altLang="zh-CN" sz="2800" dirty="0">
                <a:solidFill>
                  <a:srgbClr val="000000"/>
                </a:solidFill>
                <a:cs typeface="Arial" charset="0"/>
              </a:rPr>
              <a:t>the same style applies to all elements, e.g. </a:t>
            </a:r>
          </a:p>
          <a:p>
            <a:pPr marL="1809750" lvl="6" indent="-266700">
              <a:buClr>
                <a:srgbClr val="C00000"/>
              </a:buClr>
              <a:buSzPct val="100000"/>
              <a:defRPr/>
            </a:pPr>
            <a:r>
              <a:rPr lang="en-GB" altLang="zh-CN" sz="2800" dirty="0">
                <a:solidFill>
                  <a:srgbClr val="C00000"/>
                </a:solidFill>
                <a:cs typeface="Arial" charset="0"/>
              </a:rPr>
              <a:t>h1,h2,h3,h4,h5,h6</a:t>
            </a:r>
          </a:p>
          <a:p>
            <a:pPr marL="266700" indent="-266700">
              <a:spcBef>
                <a:spcPts val="600"/>
              </a:spcBef>
              <a:buClr>
                <a:srgbClr val="C00000"/>
              </a:buClr>
              <a:buSzPct val="100000"/>
              <a:buFont typeface="Arial" charset="0"/>
              <a:buChar char="•"/>
              <a:defRPr/>
            </a:pPr>
            <a:r>
              <a:rPr lang="en-GB" altLang="zh-CN" sz="2800" dirty="0">
                <a:solidFill>
                  <a:srgbClr val="C00000"/>
                </a:solidFill>
                <a:cs typeface="Arial" charset="0"/>
              </a:rPr>
              <a:t>class</a:t>
            </a:r>
            <a:r>
              <a:rPr lang="en-GB" altLang="zh-CN" sz="2800" dirty="0">
                <a:cs typeface="Arial" charset="0"/>
              </a:rPr>
              <a:t> selectors</a:t>
            </a:r>
          </a:p>
          <a:p>
            <a:pPr marL="895350" lvl="4" indent="-266700">
              <a:buClr>
                <a:srgbClr val="C00000"/>
              </a:buClr>
              <a:buSzPct val="100000"/>
              <a:buFont typeface="Trebuchet MS" pitchFamily="34" charset="0"/>
              <a:buChar char="–"/>
              <a:defRPr/>
            </a:pPr>
            <a:r>
              <a:rPr lang="en-GB" altLang="zh-CN" sz="2800" dirty="0">
                <a:cs typeface="Arial" charset="0"/>
              </a:rPr>
              <a:t>“.” followed by the value of the </a:t>
            </a:r>
            <a:r>
              <a:rPr lang="en-GB" altLang="zh-CN" sz="2800" i="1" dirty="0">
                <a:cs typeface="Arial" charset="0"/>
              </a:rPr>
              <a:t>class, </a:t>
            </a:r>
            <a:r>
              <a:rPr lang="en-GB" altLang="zh-CN" sz="2800" dirty="0">
                <a:cs typeface="Arial" charset="0"/>
              </a:rPr>
              <a:t>e.g.</a:t>
            </a:r>
            <a:r>
              <a:rPr lang="en-GB" altLang="zh-CN" sz="2800" i="1" dirty="0">
                <a:cs typeface="Arial" charset="0"/>
              </a:rPr>
              <a:t> </a:t>
            </a:r>
          </a:p>
          <a:p>
            <a:pPr marL="1809750" lvl="6" indent="-266700">
              <a:buClr>
                <a:srgbClr val="C00000"/>
              </a:buClr>
              <a:buSzPct val="100000"/>
              <a:defRPr/>
            </a:pPr>
            <a:r>
              <a:rPr lang="en-GB" altLang="zh-CN" sz="2800" dirty="0">
                <a:solidFill>
                  <a:srgbClr val="C00000"/>
                </a:solidFill>
                <a:cs typeface="Arial" charset="0"/>
              </a:rPr>
              <a:t>.unit</a:t>
            </a:r>
            <a:r>
              <a:rPr lang="en-GB" altLang="zh-CN" sz="2800" dirty="0">
                <a:cs typeface="Arial" charset="0"/>
              </a:rPr>
              <a:t> or </a:t>
            </a:r>
            <a:r>
              <a:rPr lang="en-GB" altLang="zh-CN" sz="2800" dirty="0" err="1">
                <a:solidFill>
                  <a:srgbClr val="C00000"/>
                </a:solidFill>
                <a:cs typeface="Arial" charset="0"/>
              </a:rPr>
              <a:t>p.unit</a:t>
            </a:r>
            <a:endParaRPr lang="en-GB" altLang="zh-CN" sz="2800" dirty="0">
              <a:solidFill>
                <a:srgbClr val="C00000"/>
              </a:solidFill>
              <a:cs typeface="Arial" charset="0"/>
            </a:endParaRPr>
          </a:p>
          <a:p>
            <a:pPr marL="266700" indent="-266700">
              <a:spcBef>
                <a:spcPts val="600"/>
              </a:spcBef>
              <a:buClr>
                <a:srgbClr val="C00000"/>
              </a:buClr>
              <a:buSzPct val="100000"/>
              <a:buFont typeface="Arial" charset="0"/>
              <a:buChar char="•"/>
              <a:defRPr/>
            </a:pPr>
            <a:r>
              <a:rPr lang="en-GB" altLang="zh-CN" sz="2800" dirty="0">
                <a:solidFill>
                  <a:srgbClr val="C00000"/>
                </a:solidFill>
                <a:cs typeface="Arial" charset="0"/>
              </a:rPr>
              <a:t>id</a:t>
            </a:r>
            <a:r>
              <a:rPr lang="en-GB" altLang="zh-CN" sz="2800" dirty="0">
                <a:cs typeface="Arial" charset="0"/>
              </a:rPr>
              <a:t> selectors</a:t>
            </a:r>
          </a:p>
          <a:p>
            <a:pPr marL="895350" lvl="4" indent="-266700">
              <a:buClr>
                <a:srgbClr val="C00000"/>
              </a:buClr>
              <a:buSzPct val="100000"/>
              <a:buFont typeface="Trebuchet MS" pitchFamily="34" charset="0"/>
              <a:buChar char="–"/>
              <a:defRPr/>
            </a:pPr>
            <a:r>
              <a:rPr lang="en-GB" altLang="zh-CN" sz="2800" dirty="0">
                <a:cs typeface="Arial" charset="0"/>
              </a:rPr>
              <a:t>“#” followed by the </a:t>
            </a:r>
            <a:r>
              <a:rPr lang="en-GB" altLang="zh-CN" sz="2800" i="1" dirty="0">
                <a:cs typeface="Arial" charset="0"/>
              </a:rPr>
              <a:t>id</a:t>
            </a:r>
            <a:r>
              <a:rPr lang="en-GB" altLang="zh-CN" sz="2800" dirty="0">
                <a:cs typeface="Arial" charset="0"/>
              </a:rPr>
              <a:t> name, e.g. </a:t>
            </a:r>
            <a:r>
              <a:rPr lang="en-GB" altLang="zh-CN" sz="2800" dirty="0">
                <a:solidFill>
                  <a:srgbClr val="C00000"/>
                </a:solidFill>
                <a:cs typeface="Arial" charset="0"/>
              </a:rPr>
              <a:t>#</a:t>
            </a:r>
            <a:r>
              <a:rPr lang="en-GB" altLang="zh-CN" sz="2800" dirty="0" err="1">
                <a:solidFill>
                  <a:srgbClr val="C00000"/>
                </a:solidFill>
                <a:cs typeface="Arial" charset="0"/>
              </a:rPr>
              <a:t>itech</a:t>
            </a:r>
            <a:endParaRPr lang="en-GB" altLang="zh-CN" sz="2800" dirty="0">
              <a:solidFill>
                <a:srgbClr val="C00000"/>
              </a:solidFill>
              <a:cs typeface="Arial" charset="0"/>
            </a:endParaRPr>
          </a:p>
        </p:txBody>
      </p:sp>
    </p:spTree>
    <p:extLst>
      <p:ext uri="{BB962C8B-B14F-4D97-AF65-F5344CB8AC3E}">
        <p14:creationId xmlns:p14="http://schemas.microsoft.com/office/powerpoint/2010/main" val="329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anim calcmode="lin" valueType="num">
                                      <p:cBhvr additive="base">
                                        <p:cTn id="1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anim calcmode="lin" valueType="num">
                                      <p:cBhvr additive="base">
                                        <p:cTn id="1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anim calcmode="lin" valueType="num">
                                      <p:cBhvr additive="base">
                                        <p:cTn id="21"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7">
                                            <p:txEl>
                                              <p:pRg st="7" end="7"/>
                                            </p:txEl>
                                          </p:spTgt>
                                        </p:tgtEl>
                                        <p:attrNameLst>
                                          <p:attrName>style.visibility</p:attrName>
                                        </p:attrNameLst>
                                      </p:cBhvr>
                                      <p:to>
                                        <p:strVal val="visible"/>
                                      </p:to>
                                    </p:set>
                                    <p:anim calcmode="lin" valueType="num">
                                      <p:cBhvr additive="base">
                                        <p:cTn id="2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387">
                                            <p:txEl>
                                              <p:pRg st="8" end="8"/>
                                            </p:txEl>
                                          </p:spTgt>
                                        </p:tgtEl>
                                        <p:attrNameLst>
                                          <p:attrName>style.visibility</p:attrName>
                                        </p:attrNameLst>
                                      </p:cBhvr>
                                      <p:to>
                                        <p:strVal val="visible"/>
                                      </p:to>
                                    </p:set>
                                    <p:anim calcmode="lin" valueType="num">
                                      <p:cBhvr additive="base">
                                        <p:cTn id="35"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7">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87">
                                            <p:txEl>
                                              <p:pRg st="9" end="9"/>
                                            </p:txEl>
                                          </p:spTgt>
                                        </p:tgtEl>
                                        <p:attrNameLst>
                                          <p:attrName>style.visibility</p:attrName>
                                        </p:attrNameLst>
                                      </p:cBhvr>
                                      <p:to>
                                        <p:strVal val="visible"/>
                                      </p:to>
                                    </p:set>
                                    <p:anim calcmode="lin" valueType="num">
                                      <p:cBhvr additive="base">
                                        <p:cTn id="39" dur="5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CSS Styling</a:t>
            </a:r>
          </a:p>
        </p:txBody>
      </p:sp>
      <p:sp>
        <p:nvSpPr>
          <p:cNvPr id="18435" name="Rectangle 3"/>
          <p:cNvSpPr txBox="1">
            <a:spLocks noChangeArrowheads="1"/>
          </p:cNvSpPr>
          <p:nvPr/>
        </p:nvSpPr>
        <p:spPr bwMode="auto">
          <a:xfrm>
            <a:off x="250825" y="1125539"/>
            <a:ext cx="8893175" cy="4823742"/>
          </a:xfrm>
          <a:prstGeom prst="rect">
            <a:avLst/>
          </a:prstGeom>
          <a:noFill/>
          <a:ln w="9525">
            <a:noFill/>
            <a:miter lim="800000"/>
            <a:headEnd/>
            <a:tailEnd/>
          </a:ln>
        </p:spPr>
        <p:txBody>
          <a:bodyPr lIns="0" tIns="0" rIns="0" bIns="0"/>
          <a:lstStyle/>
          <a:p>
            <a:pPr marL="266700" indent="-266700">
              <a:buClr>
                <a:srgbClr val="C00000"/>
              </a:buClr>
              <a:buSzPct val="100000"/>
              <a:buFont typeface="Arial" charset="0"/>
              <a:buChar char="•"/>
            </a:pPr>
            <a:r>
              <a:rPr lang="en-GB" altLang="zh-CN" sz="2800" dirty="0">
                <a:cs typeface="Arial" charset="0"/>
              </a:rPr>
              <a:t>Backgrounds</a:t>
            </a:r>
          </a:p>
          <a:p>
            <a:pPr marL="895350" lvl="4" indent="-266700">
              <a:buClr>
                <a:srgbClr val="C00000"/>
              </a:buClr>
              <a:buSzPct val="100000"/>
              <a:buFont typeface="Trebuchet MS" pitchFamily="34" charset="0"/>
              <a:buChar char="–"/>
            </a:pPr>
            <a:r>
              <a:rPr lang="en-GB" altLang="zh-CN" sz="2800" dirty="0">
                <a:cs typeface="Arial" charset="0"/>
              </a:rPr>
              <a:t>colour &amp; images</a:t>
            </a:r>
          </a:p>
          <a:p>
            <a:pPr marL="266700" indent="-266700">
              <a:spcBef>
                <a:spcPts val="600"/>
              </a:spcBef>
              <a:buClr>
                <a:srgbClr val="C00000"/>
              </a:buClr>
              <a:buSzPct val="100000"/>
              <a:buFont typeface="Arial" charset="0"/>
              <a:buChar char="•"/>
            </a:pPr>
            <a:r>
              <a:rPr lang="en-GB" altLang="zh-CN" sz="2800" dirty="0">
                <a:cs typeface="Arial" charset="0"/>
              </a:rPr>
              <a:t>Text</a:t>
            </a:r>
          </a:p>
          <a:p>
            <a:pPr marL="895350" lvl="4" indent="-266700">
              <a:buClr>
                <a:srgbClr val="C00000"/>
              </a:buClr>
              <a:buSzPct val="100000"/>
              <a:buFont typeface="Trebuchet MS" pitchFamily="34" charset="0"/>
              <a:buChar char="–"/>
            </a:pPr>
            <a:r>
              <a:rPr lang="en-GB" altLang="zh-CN" sz="2800" dirty="0">
                <a:cs typeface="Arial" charset="0"/>
              </a:rPr>
              <a:t>colour, alignment, decoration, indentation …</a:t>
            </a:r>
          </a:p>
          <a:p>
            <a:pPr marL="266700" indent="-266700">
              <a:spcBef>
                <a:spcPts val="600"/>
              </a:spcBef>
              <a:buClr>
                <a:srgbClr val="C00000"/>
              </a:buClr>
              <a:buSzPct val="100000"/>
              <a:buFont typeface="Arial" charset="0"/>
              <a:buChar char="•"/>
            </a:pPr>
            <a:r>
              <a:rPr lang="en-GB" altLang="zh-CN" sz="2800" dirty="0">
                <a:cs typeface="Arial" charset="0"/>
              </a:rPr>
              <a:t>Fonts</a:t>
            </a:r>
          </a:p>
          <a:p>
            <a:pPr marL="895350" lvl="4" indent="-266700">
              <a:buClr>
                <a:srgbClr val="C00000"/>
              </a:buClr>
              <a:buSzPct val="100000"/>
              <a:buFont typeface="Trebuchet MS" pitchFamily="34" charset="0"/>
              <a:buChar char="–"/>
            </a:pPr>
            <a:r>
              <a:rPr lang="en-GB" altLang="zh-CN" sz="2800" dirty="0">
                <a:cs typeface="Arial" charset="0"/>
              </a:rPr>
              <a:t>style &amp; size</a:t>
            </a:r>
          </a:p>
          <a:p>
            <a:pPr marL="266700" indent="-266700">
              <a:spcBef>
                <a:spcPts val="600"/>
              </a:spcBef>
              <a:buClr>
                <a:srgbClr val="C00000"/>
              </a:buClr>
              <a:buSzPct val="100000"/>
              <a:buFont typeface="Arial" charset="0"/>
              <a:buChar char="•"/>
            </a:pPr>
            <a:r>
              <a:rPr lang="en-GB" altLang="zh-CN" sz="2800" dirty="0">
                <a:cs typeface="Arial" charset="0"/>
              </a:rPr>
              <a:t>Links</a:t>
            </a:r>
          </a:p>
          <a:p>
            <a:pPr marL="895350" lvl="4" indent="-266700">
              <a:buClr>
                <a:srgbClr val="C00000"/>
              </a:buClr>
              <a:buSzPct val="100000"/>
              <a:buFont typeface="Trebuchet MS" pitchFamily="34" charset="0"/>
              <a:buChar char="–"/>
            </a:pPr>
            <a:r>
              <a:rPr lang="en-GB" altLang="zh-CN" sz="2800" dirty="0">
                <a:cs typeface="Arial" charset="0"/>
              </a:rPr>
              <a:t>a:link, a:visited, a:hover, a:active </a:t>
            </a:r>
          </a:p>
          <a:p>
            <a:pPr marL="266700" indent="-266700">
              <a:spcBef>
                <a:spcPts val="600"/>
              </a:spcBef>
              <a:buClr>
                <a:srgbClr val="C00000"/>
              </a:buClr>
              <a:buSzPct val="100000"/>
              <a:buFont typeface="Arial" charset="0"/>
              <a:buChar char="•"/>
            </a:pPr>
            <a:r>
              <a:rPr lang="en-GB" altLang="zh-CN" sz="2800" dirty="0">
                <a:cs typeface="Arial" charset="0"/>
              </a:rPr>
              <a:t>Tables</a:t>
            </a:r>
          </a:p>
          <a:p>
            <a:pPr marL="895350" lvl="4" indent="-266700">
              <a:buClr>
                <a:srgbClr val="C00000"/>
              </a:buClr>
              <a:buSzPct val="100000"/>
              <a:buFont typeface="Trebuchet MS" pitchFamily="34" charset="0"/>
              <a:buChar char="–"/>
            </a:pPr>
            <a:r>
              <a:rPr lang="en-GB" altLang="zh-CN" sz="2800" dirty="0">
                <a:solidFill>
                  <a:srgbClr val="000000"/>
                </a:solidFill>
                <a:cs typeface="Arial" charset="0"/>
              </a:rPr>
              <a:t>colour, border, width, height, padding …</a:t>
            </a:r>
            <a:r>
              <a:rPr lang="en-GB" altLang="zh-CN" sz="3200" dirty="0">
                <a:latin typeface="Times New Roman" pitchFamily="18" charset="0"/>
                <a:cs typeface="Times New Roman" pitchFamily="18" charset="0"/>
              </a:rPr>
              <a:t/>
            </a:r>
            <a:br>
              <a:rPr lang="en-GB" altLang="zh-CN" sz="3200" dirty="0">
                <a:latin typeface="Times New Roman" pitchFamily="18" charset="0"/>
                <a:cs typeface="Times New Roman" pitchFamily="18" charset="0"/>
              </a:rPr>
            </a:br>
            <a:endParaRPr lang="en-GB" altLang="zh-CN" sz="32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p:txBody>
      </p:sp>
    </p:spTree>
    <p:extLst>
      <p:ext uri="{BB962C8B-B14F-4D97-AF65-F5344CB8AC3E}">
        <p14:creationId xmlns:p14="http://schemas.microsoft.com/office/powerpoint/2010/main" val="285253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How is CSS Used?</a:t>
            </a:r>
          </a:p>
        </p:txBody>
      </p:sp>
      <p:sp>
        <p:nvSpPr>
          <p:cNvPr id="19459" name="Rectangle 3"/>
          <p:cNvSpPr txBox="1">
            <a:spLocks noChangeArrowheads="1"/>
          </p:cNvSpPr>
          <p:nvPr/>
        </p:nvSpPr>
        <p:spPr bwMode="auto">
          <a:xfrm>
            <a:off x="323528" y="836712"/>
            <a:ext cx="8678862" cy="4875212"/>
          </a:xfrm>
          <a:prstGeom prst="rect">
            <a:avLst/>
          </a:prstGeom>
          <a:noFill/>
          <a:ln w="9525">
            <a:noFill/>
            <a:miter lim="800000"/>
            <a:headEnd/>
            <a:tailEnd/>
          </a:ln>
        </p:spPr>
        <p:txBody>
          <a:bodyPr lIns="0" tIns="0" rIns="0" bIns="0"/>
          <a:lstStyle/>
          <a:p>
            <a:pPr marL="266700" indent="-266700">
              <a:spcBef>
                <a:spcPts val="600"/>
              </a:spcBef>
              <a:spcAft>
                <a:spcPts val="600"/>
              </a:spcAft>
              <a:buClr>
                <a:srgbClr val="C00000"/>
              </a:buClr>
              <a:buSzPct val="100000"/>
              <a:buFont typeface="Arial" charset="0"/>
              <a:buChar char="•"/>
            </a:pPr>
            <a:r>
              <a:rPr lang="en-GB" altLang="zh-CN" sz="3600" dirty="0"/>
              <a:t>Inline style</a:t>
            </a:r>
          </a:p>
          <a:p>
            <a:pPr marL="714375" lvl="4" indent="-387350">
              <a:spcBef>
                <a:spcPts val="600"/>
              </a:spcBef>
              <a:spcAft>
                <a:spcPts val="600"/>
              </a:spcAft>
              <a:buClr>
                <a:srgbClr val="C00000"/>
              </a:buClr>
              <a:buSzPct val="80000"/>
              <a:buFont typeface="Trebuchet MS" pitchFamily="34" charset="0"/>
              <a:buChar char="–"/>
            </a:pPr>
            <a:r>
              <a:rPr lang="en-GB" altLang="zh-CN" sz="3200" dirty="0">
                <a:cs typeface="Arial" charset="0"/>
              </a:rPr>
              <a:t>e.g. </a:t>
            </a:r>
            <a:r>
              <a:rPr lang="en-GB" altLang="zh-CN" sz="3200" dirty="0" smtClean="0">
                <a:latin typeface="Consolas" panose="020B0609020204030204" pitchFamily="49" charset="0"/>
                <a:cs typeface="Consolas" panose="020B0609020204030204" pitchFamily="49" charset="0"/>
              </a:rPr>
              <a:t>&lt;p </a:t>
            </a:r>
            <a:r>
              <a:rPr lang="en-GB" altLang="zh-CN" sz="3200" dirty="0" smtClean="0">
                <a:solidFill>
                  <a:srgbClr val="C00000"/>
                </a:solidFill>
                <a:latin typeface="Consolas" panose="020B0609020204030204" pitchFamily="49" charset="0"/>
                <a:cs typeface="Consolas" panose="020B0609020204030204" pitchFamily="49" charset="0"/>
              </a:rPr>
              <a:t>style="</a:t>
            </a:r>
            <a:r>
              <a:rPr lang="en-GB" altLang="zh-CN" sz="3200" dirty="0" err="1" smtClean="0">
                <a:solidFill>
                  <a:srgbClr val="C00000"/>
                </a:solidFill>
                <a:latin typeface="Consolas" panose="020B0609020204030204" pitchFamily="49" charset="0"/>
                <a:cs typeface="Consolas" panose="020B0609020204030204" pitchFamily="49" charset="0"/>
              </a:rPr>
              <a:t>color</a:t>
            </a:r>
            <a:r>
              <a:rPr lang="en-GB" altLang="zh-CN" sz="3200" dirty="0" smtClean="0">
                <a:solidFill>
                  <a:srgbClr val="C00000"/>
                </a:solidFill>
                <a:latin typeface="Consolas" panose="020B0609020204030204" pitchFamily="49" charset="0"/>
                <a:cs typeface="Consolas" panose="020B0609020204030204" pitchFamily="49" charset="0"/>
              </a:rPr>
              <a:t>: red"</a:t>
            </a:r>
            <a:r>
              <a:rPr lang="en-GB" altLang="zh-CN" sz="3200" dirty="0" smtClean="0">
                <a:latin typeface="Consolas" panose="020B0609020204030204" pitchFamily="49" charset="0"/>
                <a:cs typeface="Consolas" panose="020B0609020204030204" pitchFamily="49" charset="0"/>
              </a:rPr>
              <a:t>&gt;</a:t>
            </a:r>
          </a:p>
          <a:p>
            <a:pPr marL="714375" lvl="4" indent="-387350">
              <a:spcBef>
                <a:spcPts val="600"/>
              </a:spcBef>
              <a:spcAft>
                <a:spcPts val="600"/>
              </a:spcAft>
              <a:buClr>
                <a:srgbClr val="C00000"/>
              </a:buClr>
              <a:buSzPct val="80000"/>
              <a:buFont typeface="Trebuchet MS" pitchFamily="34" charset="0"/>
              <a:buChar char="–"/>
            </a:pPr>
            <a:r>
              <a:rPr lang="en-GB" altLang="zh-CN" sz="3200" dirty="0" smtClean="0">
                <a:cs typeface="Arial" charset="0"/>
              </a:rPr>
              <a:t>does not separate presentation from content</a:t>
            </a:r>
          </a:p>
          <a:p>
            <a:pPr marL="266700" indent="-266700">
              <a:spcBef>
                <a:spcPts val="1800"/>
              </a:spcBef>
              <a:spcAft>
                <a:spcPts val="600"/>
              </a:spcAft>
              <a:buClr>
                <a:srgbClr val="C00000"/>
              </a:buClr>
              <a:buSzPct val="100000"/>
              <a:buFont typeface="Arial" charset="0"/>
              <a:buChar char="•"/>
            </a:pPr>
            <a:r>
              <a:rPr lang="en-GB" altLang="zh-CN" sz="3600" dirty="0" smtClean="0"/>
              <a:t>Internal </a:t>
            </a:r>
            <a:r>
              <a:rPr lang="en-GB" altLang="zh-CN" sz="3600" dirty="0"/>
              <a:t>style sheet</a:t>
            </a:r>
          </a:p>
          <a:p>
            <a:pPr marL="714375" lvl="4" indent="-387350">
              <a:spcBef>
                <a:spcPts val="600"/>
              </a:spcBef>
              <a:spcAft>
                <a:spcPts val="600"/>
              </a:spcAft>
              <a:buClr>
                <a:srgbClr val="C00000"/>
              </a:buClr>
              <a:buSzPct val="80000"/>
              <a:buFont typeface="Trebuchet MS" pitchFamily="34" charset="0"/>
              <a:buChar char="–"/>
            </a:pPr>
            <a:r>
              <a:rPr lang="en-GB" altLang="zh-CN" sz="3200" dirty="0">
                <a:cs typeface="Arial" charset="0"/>
              </a:rPr>
              <a:t>page specific styles</a:t>
            </a:r>
            <a:endParaRPr lang="en-GB" altLang="zh-CN" sz="3200" i="1" dirty="0">
              <a:cs typeface="Arial" charset="0"/>
            </a:endParaRPr>
          </a:p>
          <a:p>
            <a:pPr marL="266700" indent="-266700">
              <a:spcBef>
                <a:spcPts val="1800"/>
              </a:spcBef>
              <a:spcAft>
                <a:spcPts val="600"/>
              </a:spcAft>
              <a:buClr>
                <a:srgbClr val="C00000"/>
              </a:buClr>
              <a:buSzPct val="100000"/>
              <a:buFont typeface="Arial" charset="0"/>
              <a:buChar char="•"/>
            </a:pPr>
            <a:r>
              <a:rPr lang="en-GB" altLang="zh-CN" sz="3600" dirty="0"/>
              <a:t>External style </a:t>
            </a:r>
            <a:r>
              <a:rPr lang="en-GB" altLang="zh-CN" sz="3600" dirty="0" smtClean="0"/>
              <a:t>sheet </a:t>
            </a:r>
            <a:r>
              <a:rPr lang="en-GB" altLang="zh-CN" sz="3600" b="1" dirty="0" smtClean="0"/>
              <a:t>(preferred method)</a:t>
            </a:r>
            <a:endParaRPr lang="en-GB" altLang="zh-CN" sz="3600" dirty="0"/>
          </a:p>
          <a:p>
            <a:pPr marL="714375" lvl="4" indent="-387350">
              <a:spcBef>
                <a:spcPts val="600"/>
              </a:spcBef>
              <a:spcAft>
                <a:spcPts val="600"/>
              </a:spcAft>
              <a:buClr>
                <a:srgbClr val="C00000"/>
              </a:buClr>
              <a:buSzPct val="80000"/>
              <a:buFont typeface="Trebuchet MS" pitchFamily="34" charset="0"/>
              <a:buChar char="–"/>
            </a:pPr>
            <a:r>
              <a:rPr lang="en-GB" altLang="zh-CN" sz="3200" dirty="0">
                <a:cs typeface="Arial" charset="0"/>
              </a:rPr>
              <a:t>style sheet for several pages</a:t>
            </a:r>
            <a:endParaRPr lang="en-GB" altLang="zh-CN" sz="3600" dirty="0"/>
          </a:p>
          <a:p>
            <a:pPr marL="266700" indent="-266700">
              <a:spcBef>
                <a:spcPts val="600"/>
              </a:spcBef>
              <a:spcAft>
                <a:spcPts val="600"/>
              </a:spcAft>
              <a:buClr>
                <a:srgbClr val="C00000"/>
              </a:buClr>
              <a:buSzPct val="100000"/>
            </a:pPr>
            <a:endParaRPr lang="en-GB" altLang="zh-CN" sz="32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a:p>
            <a:pPr marL="266700" indent="-266700">
              <a:spcBef>
                <a:spcPts val="600"/>
              </a:spcBef>
              <a:spcAft>
                <a:spcPts val="600"/>
              </a:spcAft>
              <a:buClr>
                <a:srgbClr val="C00000"/>
              </a:buClr>
              <a:buSzPct val="100000"/>
              <a:buFont typeface="Arial" charset="0"/>
              <a:buChar char="•"/>
            </a:pPr>
            <a:endParaRPr lang="en-GB" altLang="zh-CN" sz="3200" dirty="0">
              <a:latin typeface="Times New Roman" pitchFamily="18" charset="0"/>
              <a:cs typeface="Times New Roman" pitchFamily="18" charset="0"/>
            </a:endParaRPr>
          </a:p>
        </p:txBody>
      </p:sp>
    </p:spTree>
    <p:extLst>
      <p:ext uri="{BB962C8B-B14F-4D97-AF65-F5344CB8AC3E}">
        <p14:creationId xmlns:p14="http://schemas.microsoft.com/office/powerpoint/2010/main" val="668916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txBox="1">
            <a:spLocks noChangeArrowheads="1"/>
          </p:cNvSpPr>
          <p:nvPr/>
        </p:nvSpPr>
        <p:spPr bwMode="auto">
          <a:xfrm>
            <a:off x="428625" y="285750"/>
            <a:ext cx="8443913" cy="857250"/>
          </a:xfrm>
          <a:prstGeom prst="rect">
            <a:avLst/>
          </a:prstGeom>
          <a:noFill/>
          <a:ln w="9525">
            <a:noFill/>
            <a:miter lim="800000"/>
            <a:headEnd/>
            <a:tailEnd/>
          </a:ln>
        </p:spPr>
        <p:txBody>
          <a:bodyPr lIns="0" tIns="0" rIns="0" bIns="0"/>
          <a:lstStyle/>
          <a:p>
            <a:pPr algn="ctr" eaLnBrk="1" hangingPunct="1">
              <a:defRPr/>
            </a:pPr>
            <a:r>
              <a:rPr lang="en-GB" sz="4400" b="1" kern="0" dirty="0">
                <a:solidFill>
                  <a:srgbClr val="C00000"/>
                </a:solidFill>
                <a:latin typeface="+mj-lt"/>
                <a:ea typeface="+mj-ea"/>
                <a:cs typeface="+mj-cs"/>
              </a:rPr>
              <a:t>External Style Sheet</a:t>
            </a:r>
          </a:p>
        </p:txBody>
      </p:sp>
      <p:sp>
        <p:nvSpPr>
          <p:cNvPr id="16388" name="Rectangle 3"/>
          <p:cNvSpPr txBox="1">
            <a:spLocks noChangeArrowheads="1"/>
          </p:cNvSpPr>
          <p:nvPr/>
        </p:nvSpPr>
        <p:spPr bwMode="auto">
          <a:xfrm>
            <a:off x="357188" y="1268413"/>
            <a:ext cx="8678862" cy="4732337"/>
          </a:xfrm>
          <a:prstGeom prst="rect">
            <a:avLst/>
          </a:prstGeom>
          <a:noFill/>
          <a:ln w="9525">
            <a:noFill/>
            <a:miter lim="800000"/>
            <a:headEnd/>
            <a:tailEnd/>
          </a:ln>
        </p:spPr>
        <p:txBody>
          <a:bodyPr lIns="0" tIns="0" rIns="0" bIns="0"/>
          <a:lstStyle/>
          <a:p>
            <a:pPr marL="361950" lvl="1" indent="1257300">
              <a:spcAft>
                <a:spcPts val="600"/>
              </a:spcAft>
              <a:buClr>
                <a:srgbClr val="C00000"/>
              </a:buClr>
              <a:buSzPct val="80000"/>
              <a:defRPr/>
            </a:pPr>
            <a:r>
              <a:rPr lang="en-GB" sz="3200" dirty="0" smtClean="0">
                <a:solidFill>
                  <a:srgbClr val="C00000"/>
                </a:solidFill>
                <a:latin typeface="Arial" pitchFamily="34" charset="0"/>
              </a:rPr>
              <a:t>Use the &lt;link</a:t>
            </a:r>
            <a:r>
              <a:rPr lang="en-GB" sz="3200" dirty="0">
                <a:solidFill>
                  <a:srgbClr val="C00000"/>
                </a:solidFill>
                <a:latin typeface="Arial" pitchFamily="34" charset="0"/>
              </a:rPr>
              <a:t>&gt; </a:t>
            </a:r>
            <a:r>
              <a:rPr lang="en-GB" sz="3200" dirty="0">
                <a:latin typeface="Arial" pitchFamily="34" charset="0"/>
              </a:rPr>
              <a:t>tag inside &lt;head&gt; section</a:t>
            </a:r>
            <a:endParaRPr lang="en-GB" sz="3200" dirty="0"/>
          </a:p>
          <a:p>
            <a:pPr lvl="1">
              <a:spcAft>
                <a:spcPts val="600"/>
              </a:spcAft>
              <a:buClr>
                <a:srgbClr val="FF0000"/>
              </a:buClr>
              <a:buSzPct val="60000"/>
              <a:defRPr/>
            </a:pPr>
            <a:endParaRPr lang="en-GB" sz="1000" dirty="0"/>
          </a:p>
          <a:p>
            <a:pPr lvl="1">
              <a:spcAft>
                <a:spcPts val="600"/>
              </a:spcAft>
              <a:buClr>
                <a:srgbClr val="FF0000"/>
              </a:buClr>
              <a:buSzPct val="60000"/>
              <a:defRPr/>
            </a:pPr>
            <a:r>
              <a:rPr lang="en-GB" sz="3000" dirty="0"/>
              <a:t> 			</a:t>
            </a:r>
          </a:p>
        </p:txBody>
      </p:sp>
      <p:sp>
        <p:nvSpPr>
          <p:cNvPr id="21508" name="Rounded Rectangle 5"/>
          <p:cNvSpPr>
            <a:spLocks noChangeArrowheads="1"/>
          </p:cNvSpPr>
          <p:nvPr/>
        </p:nvSpPr>
        <p:spPr bwMode="auto">
          <a:xfrm>
            <a:off x="428625" y="3214688"/>
            <a:ext cx="8319837" cy="2086520"/>
          </a:xfrm>
          <a:prstGeom prst="roundRect">
            <a:avLst>
              <a:gd name="adj" fmla="val 16667"/>
            </a:avLst>
          </a:prstGeom>
          <a:noFill/>
          <a:ln w="9525" algn="ctr">
            <a:solidFill>
              <a:schemeClr val="tx1"/>
            </a:solidFill>
            <a:round/>
            <a:headEnd/>
            <a:tailEnd/>
          </a:ln>
        </p:spPr>
        <p:txBody>
          <a:bodyPr/>
          <a:lstStyle/>
          <a:p>
            <a:endParaRPr lang="en-GB"/>
          </a:p>
        </p:txBody>
      </p:sp>
      <p:sp>
        <p:nvSpPr>
          <p:cNvPr id="6" name="Rectangle 5"/>
          <p:cNvSpPr/>
          <p:nvPr/>
        </p:nvSpPr>
        <p:spPr>
          <a:xfrm>
            <a:off x="683569" y="3357563"/>
            <a:ext cx="7992888" cy="1815882"/>
          </a:xfrm>
          <a:prstGeom prst="rect">
            <a:avLst/>
          </a:prstGeom>
        </p:spPr>
        <p:txBody>
          <a:bodyPr wrap="square">
            <a:spAutoFit/>
          </a:bodyPr>
          <a:lstStyle/>
          <a:p>
            <a:pPr>
              <a:defRPr/>
            </a:pPr>
            <a:r>
              <a:rPr lang="en-GB" sz="2800" dirty="0">
                <a:latin typeface="Consolas" panose="020B0609020204030204" pitchFamily="49" charset="0"/>
                <a:cs typeface="Consolas" panose="020B0609020204030204" pitchFamily="49" charset="0"/>
              </a:rPr>
              <a:t>&lt;head&gt;</a:t>
            </a:r>
            <a:br>
              <a:rPr lang="en-GB" sz="2800" dirty="0">
                <a:latin typeface="Consolas" panose="020B0609020204030204" pitchFamily="49" charset="0"/>
                <a:cs typeface="Consolas" panose="020B0609020204030204" pitchFamily="49" charset="0"/>
              </a:rPr>
            </a:br>
            <a:r>
              <a:rPr lang="en-GB" sz="2800" dirty="0">
                <a:latin typeface="Consolas" panose="020B0609020204030204" pitchFamily="49" charset="0"/>
                <a:cs typeface="Consolas" panose="020B0609020204030204" pitchFamily="49" charset="0"/>
              </a:rPr>
              <a:t>&lt;</a:t>
            </a:r>
            <a:r>
              <a:rPr lang="en-GB" sz="2800" dirty="0">
                <a:solidFill>
                  <a:srgbClr val="C00000"/>
                </a:solidFill>
                <a:latin typeface="Consolas" panose="020B0609020204030204" pitchFamily="49" charset="0"/>
                <a:cs typeface="Consolas" panose="020B0609020204030204" pitchFamily="49" charset="0"/>
              </a:rPr>
              <a:t>link </a:t>
            </a:r>
            <a:r>
              <a:rPr lang="en-GB" sz="2800" dirty="0" err="1">
                <a:solidFill>
                  <a:srgbClr val="C00000"/>
                </a:solidFill>
                <a:latin typeface="Consolas" panose="020B0609020204030204" pitchFamily="49" charset="0"/>
                <a:cs typeface="Consolas" panose="020B0609020204030204" pitchFamily="49" charset="0"/>
              </a:rPr>
              <a:t>rel</a:t>
            </a:r>
            <a:r>
              <a:rPr lang="en-GB" sz="2800" dirty="0">
                <a:solidFill>
                  <a:srgbClr val="C00000"/>
                </a:solidFill>
                <a:latin typeface="Consolas" panose="020B0609020204030204" pitchFamily="49" charset="0"/>
                <a:cs typeface="Consolas" panose="020B0609020204030204" pitchFamily="49" charset="0"/>
              </a:rPr>
              <a:t>="</a:t>
            </a:r>
            <a:r>
              <a:rPr lang="en-GB" sz="2800" dirty="0" err="1">
                <a:solidFill>
                  <a:srgbClr val="C00000"/>
                </a:solidFill>
                <a:latin typeface="Consolas" panose="020B0609020204030204" pitchFamily="49" charset="0"/>
                <a:cs typeface="Consolas" panose="020B0609020204030204" pitchFamily="49" charset="0"/>
              </a:rPr>
              <a:t>stylesheet</a:t>
            </a:r>
            <a:r>
              <a:rPr lang="en-GB" sz="2800" dirty="0">
                <a:solidFill>
                  <a:srgbClr val="C00000"/>
                </a:solidFill>
                <a:latin typeface="Consolas" panose="020B0609020204030204" pitchFamily="49" charset="0"/>
                <a:cs typeface="Consolas" panose="020B0609020204030204" pitchFamily="49" charset="0"/>
              </a:rPr>
              <a:t>" </a:t>
            </a:r>
            <a:r>
              <a:rPr lang="en-GB" sz="2800" dirty="0" smtClean="0">
                <a:solidFill>
                  <a:srgbClr val="C00000"/>
                </a:solidFill>
                <a:latin typeface="Consolas" panose="020B0609020204030204" pitchFamily="49" charset="0"/>
                <a:cs typeface="Consolas" panose="020B0609020204030204" pitchFamily="49" charset="0"/>
              </a:rPr>
              <a:t>type</a:t>
            </a:r>
            <a:r>
              <a:rPr lang="en-GB" sz="2800" dirty="0">
                <a:solidFill>
                  <a:srgbClr val="C00000"/>
                </a:solidFill>
                <a:latin typeface="Consolas" panose="020B0609020204030204" pitchFamily="49" charset="0"/>
                <a:cs typeface="Consolas" panose="020B0609020204030204" pitchFamily="49" charset="0"/>
              </a:rPr>
              <a:t>="</a:t>
            </a:r>
            <a:r>
              <a:rPr lang="en-GB" sz="2800" dirty="0" smtClean="0">
                <a:solidFill>
                  <a:srgbClr val="C00000"/>
                </a:solidFill>
                <a:latin typeface="Consolas" panose="020B0609020204030204" pitchFamily="49" charset="0"/>
                <a:cs typeface="Consolas" panose="020B0609020204030204" pitchFamily="49" charset="0"/>
              </a:rPr>
              <a:t>text/</a:t>
            </a:r>
            <a:r>
              <a:rPr lang="en-GB" sz="2800" dirty="0" err="1" smtClean="0">
                <a:solidFill>
                  <a:srgbClr val="C00000"/>
                </a:solidFill>
                <a:latin typeface="Consolas" panose="020B0609020204030204" pitchFamily="49" charset="0"/>
                <a:cs typeface="Consolas" panose="020B0609020204030204" pitchFamily="49" charset="0"/>
              </a:rPr>
              <a:t>css</a:t>
            </a:r>
            <a:r>
              <a:rPr lang="en-GB" sz="2800" dirty="0" smtClean="0">
                <a:solidFill>
                  <a:srgbClr val="C00000"/>
                </a:solidFill>
                <a:latin typeface="Consolas" panose="020B0609020204030204" pitchFamily="49" charset="0"/>
                <a:cs typeface="Consolas" panose="020B0609020204030204" pitchFamily="49" charset="0"/>
              </a:rPr>
              <a:t>" 		</a:t>
            </a:r>
            <a:r>
              <a:rPr lang="en-GB" sz="2800" dirty="0" err="1" smtClean="0">
                <a:solidFill>
                  <a:srgbClr val="C00000"/>
                </a:solidFill>
                <a:latin typeface="Consolas" panose="020B0609020204030204" pitchFamily="49" charset="0"/>
                <a:cs typeface="Consolas" panose="020B0609020204030204" pitchFamily="49" charset="0"/>
              </a:rPr>
              <a:t>href</a:t>
            </a:r>
            <a:r>
              <a:rPr lang="en-GB" sz="2800" dirty="0">
                <a:solidFill>
                  <a:srgbClr val="C00000"/>
                </a:solidFill>
                <a:latin typeface="Consolas" panose="020B0609020204030204" pitchFamily="49" charset="0"/>
                <a:cs typeface="Consolas" panose="020B0609020204030204" pitchFamily="49" charset="0"/>
              </a:rPr>
              <a:t>=</a:t>
            </a:r>
            <a:r>
              <a:rPr lang="en-GB" sz="2800" dirty="0">
                <a:latin typeface="Consolas" panose="020B0609020204030204" pitchFamily="49" charset="0"/>
                <a:cs typeface="Consolas" panose="020B0609020204030204" pitchFamily="49" charset="0"/>
              </a:rPr>
              <a:t>"</a:t>
            </a:r>
            <a:r>
              <a:rPr lang="en-GB" sz="2800" i="1" dirty="0">
                <a:solidFill>
                  <a:schemeClr val="bg1">
                    <a:lumMod val="50000"/>
                  </a:schemeClr>
                </a:solidFill>
                <a:latin typeface="Consolas" panose="020B0609020204030204" pitchFamily="49" charset="0"/>
                <a:cs typeface="Consolas" panose="020B0609020204030204" pitchFamily="49" charset="0"/>
              </a:rPr>
              <a:t>mystyle.css</a:t>
            </a:r>
            <a:r>
              <a:rPr lang="en-GB" sz="2800" dirty="0" smtClean="0">
                <a:latin typeface="Consolas" panose="020B0609020204030204" pitchFamily="49" charset="0"/>
                <a:cs typeface="Consolas" panose="020B0609020204030204" pitchFamily="49" charset="0"/>
              </a:rPr>
              <a:t>"/&gt;</a:t>
            </a:r>
            <a:r>
              <a:rPr lang="en-GB" sz="2800" dirty="0">
                <a:latin typeface="Consolas" panose="020B0609020204030204" pitchFamily="49" charset="0"/>
                <a:cs typeface="Consolas" panose="020B0609020204030204" pitchFamily="49" charset="0"/>
              </a:rPr>
              <a:t/>
            </a:r>
            <a:br>
              <a:rPr lang="en-GB" sz="2800" dirty="0">
                <a:latin typeface="Consolas" panose="020B0609020204030204" pitchFamily="49" charset="0"/>
                <a:cs typeface="Consolas" panose="020B0609020204030204" pitchFamily="49" charset="0"/>
              </a:rPr>
            </a:br>
            <a:r>
              <a:rPr lang="en-GB" sz="2800" dirty="0">
                <a:latin typeface="Consolas" panose="020B0609020204030204" pitchFamily="49" charset="0"/>
                <a:cs typeface="Consolas" panose="020B0609020204030204" pitchFamily="49" charset="0"/>
              </a:rPr>
              <a:t>&lt;/head&gt;</a:t>
            </a:r>
          </a:p>
        </p:txBody>
      </p:sp>
    </p:spTree>
    <p:extLst>
      <p:ext uri="{BB962C8B-B14F-4D97-AF65-F5344CB8AC3E}">
        <p14:creationId xmlns:p14="http://schemas.microsoft.com/office/powerpoint/2010/main" val="219839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4924" y="981075"/>
            <a:ext cx="4608513" cy="4464149"/>
          </a:xfrm>
          <a:ln w="25400">
            <a:solidFill>
              <a:schemeClr val="accent1"/>
            </a:solidFill>
          </a:ln>
        </p:spPr>
        <p:txBody>
          <a:bodyPr>
            <a:normAutofit fontScale="55000" lnSpcReduction="20000"/>
          </a:bodyPr>
          <a:lstStyle/>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&lt;</a:t>
            </a:r>
            <a:r>
              <a:rPr lang="en-GB" altLang="zh-CN" kern="1200" dirty="0" err="1" smtClean="0">
                <a:latin typeface="Consolas" panose="020B0609020204030204" pitchFamily="49" charset="0"/>
                <a:cs typeface="Consolas" panose="020B0609020204030204" pitchFamily="49" charset="0"/>
              </a:rPr>
              <a:t>tr</a:t>
            </a:r>
            <a:r>
              <a:rPr lang="en-GB" altLang="zh-CN" kern="1200" dirty="0" smtClean="0">
                <a:latin typeface="Consolas" panose="020B0609020204030204" pitchFamily="49" charset="0"/>
                <a:cs typeface="Consolas" panose="020B0609020204030204" pitchFamily="49" charset="0"/>
              </a:rPr>
              <a:t>&gt;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a:t>
            </a:r>
            <a:r>
              <a:rPr lang="en-GB" altLang="zh-CN" kern="1200" dirty="0" err="1" smtClean="0">
                <a:latin typeface="Consolas" panose="020B0609020204030204" pitchFamily="49" charset="0"/>
                <a:cs typeface="Consolas" panose="020B0609020204030204" pitchFamily="49" charset="0"/>
              </a:rPr>
              <a:t>th</a:t>
            </a:r>
            <a:r>
              <a:rPr lang="en-GB" altLang="zh-CN" kern="1200" dirty="0" smtClean="0">
                <a:latin typeface="Consolas" panose="020B0609020204030204" pitchFamily="49" charset="0"/>
                <a:cs typeface="Consolas" panose="020B0609020204030204" pitchFamily="49" charset="0"/>
              </a:rPr>
              <a:t>&gt;Monday&lt;/</a:t>
            </a:r>
            <a:r>
              <a:rPr lang="en-GB" altLang="zh-CN" kern="1200" dirty="0" err="1" smtClean="0">
                <a:latin typeface="Consolas" panose="020B0609020204030204" pitchFamily="49" charset="0"/>
                <a:cs typeface="Consolas" panose="020B0609020204030204" pitchFamily="49" charset="0"/>
              </a:rPr>
              <a:t>th</a:t>
            </a:r>
            <a:r>
              <a:rPr lang="en-GB" altLang="zh-CN" kern="1200" dirty="0" smtClean="0">
                <a:latin typeface="Consolas" panose="020B0609020204030204" pitchFamily="49" charset="0"/>
                <a:cs typeface="Consolas" panose="020B0609020204030204" pitchFamily="49" charset="0"/>
              </a:rPr>
              <a:t>&gt;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&lt;td </a:t>
            </a:r>
            <a:r>
              <a:rPr lang="en-GB" altLang="zh-CN" kern="1200" dirty="0" smtClean="0">
                <a:solidFill>
                  <a:srgbClr val="C00000"/>
                </a:solidFill>
                <a:latin typeface="Consolas" panose="020B0609020204030204" pitchFamily="49" charset="0"/>
                <a:cs typeface="Consolas" panose="020B0609020204030204" pitchFamily="49" charset="0"/>
              </a:rPr>
              <a:t>id</a:t>
            </a:r>
            <a:r>
              <a:rPr lang="en-GB" altLang="zh-CN" kern="1200" dirty="0" smtClean="0">
                <a:latin typeface="Consolas" panose="020B0609020204030204" pitchFamily="49" charset="0"/>
                <a:cs typeface="Consolas" panose="020B0609020204030204" pitchFamily="49" charset="0"/>
              </a:rPr>
              <a:t>="</a:t>
            </a:r>
            <a:r>
              <a:rPr lang="en-GB" altLang="zh-CN" kern="1200" dirty="0" err="1" smtClean="0">
                <a:latin typeface="Consolas" panose="020B0609020204030204" pitchFamily="49" charset="0"/>
                <a:cs typeface="Consolas" panose="020B0609020204030204" pitchFamily="49" charset="0"/>
              </a:rPr>
              <a:t>ooad</a:t>
            </a:r>
            <a:r>
              <a:rPr lang="en-GB" altLang="zh-CN" kern="1200" dirty="0" smtClean="0">
                <a:latin typeface="Consolas" panose="020B0609020204030204" pitchFamily="49" charset="0"/>
                <a:cs typeface="Consolas" panose="020B0609020204030204" pitchFamily="49" charset="0"/>
              </a:rPr>
              <a:t>" </a:t>
            </a:r>
            <a:r>
              <a:rPr lang="en-GB" altLang="zh-CN" kern="1200" dirty="0" err="1" smtClean="0">
                <a:latin typeface="Consolas" panose="020B0609020204030204" pitchFamily="49" charset="0"/>
                <a:cs typeface="Consolas" panose="020B0609020204030204" pitchFamily="49" charset="0"/>
              </a:rPr>
              <a:t>colspan</a:t>
            </a:r>
            <a:r>
              <a:rPr lang="en-GB" altLang="zh-CN" kern="1200" dirty="0" smtClean="0">
                <a:latin typeface="Consolas" panose="020B0609020204030204" pitchFamily="49" charset="0"/>
                <a:cs typeface="Consolas" panose="020B0609020204030204" pitchFamily="49" charset="0"/>
              </a:rPr>
              <a:t>="2"&gt;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="unit"&gt;OOAD&lt;/p&gt;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="room"&gt;RM603&lt;/p&gt;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="group"&gt;Grp2&lt;/p&gt;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&lt;/td&gt;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&lt;td&gt;&amp;</a:t>
            </a:r>
            <a:r>
              <a:rPr lang="en-GB" altLang="zh-CN" kern="1200" dirty="0" err="1" smtClean="0">
                <a:latin typeface="Consolas" panose="020B0609020204030204" pitchFamily="49" charset="0"/>
                <a:cs typeface="Consolas" panose="020B0609020204030204" pitchFamily="49" charset="0"/>
              </a:rPr>
              <a:t>nbsp</a:t>
            </a:r>
            <a:r>
              <a:rPr lang="en-GB" altLang="zh-CN" kern="1200" dirty="0" smtClean="0">
                <a:latin typeface="Consolas" panose="020B0609020204030204" pitchFamily="49" charset="0"/>
                <a:cs typeface="Consolas" panose="020B0609020204030204" pitchFamily="49" charset="0"/>
              </a:rPr>
              <a:t>;&lt;/td&gt;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&lt;td </a:t>
            </a:r>
            <a:r>
              <a:rPr lang="en-GB" altLang="zh-CN" kern="1200" dirty="0" smtClean="0">
                <a:solidFill>
                  <a:srgbClr val="C00000"/>
                </a:solidFill>
                <a:latin typeface="Consolas" panose="020B0609020204030204" pitchFamily="49" charset="0"/>
                <a:cs typeface="Consolas" panose="020B0609020204030204" pitchFamily="49" charset="0"/>
              </a:rPr>
              <a:t>id</a:t>
            </a:r>
            <a:r>
              <a:rPr lang="en-GB" altLang="zh-CN" kern="1200" dirty="0" smtClean="0">
                <a:latin typeface="Consolas" panose="020B0609020204030204" pitchFamily="49" charset="0"/>
                <a:cs typeface="Consolas" panose="020B0609020204030204" pitchFamily="49" charset="0"/>
              </a:rPr>
              <a:t>="</a:t>
            </a:r>
            <a:r>
              <a:rPr lang="en-GB" altLang="zh-CN" kern="1200" dirty="0" err="1" smtClean="0">
                <a:latin typeface="Consolas" panose="020B0609020204030204" pitchFamily="49" charset="0"/>
                <a:cs typeface="Consolas" panose="020B0609020204030204" pitchFamily="49" charset="0"/>
              </a:rPr>
              <a:t>itech</a:t>
            </a:r>
            <a:r>
              <a:rPr lang="en-GB" altLang="zh-CN" kern="1200" dirty="0" smtClean="0">
                <a:latin typeface="Consolas" panose="020B0609020204030204" pitchFamily="49" charset="0"/>
                <a:cs typeface="Consolas" panose="020B0609020204030204" pitchFamily="49" charset="0"/>
              </a:rPr>
              <a:t>" </a:t>
            </a:r>
            <a:r>
              <a:rPr lang="en-GB" altLang="zh-CN" kern="1200" dirty="0" err="1" smtClean="0">
                <a:latin typeface="Consolas" panose="020B0609020204030204" pitchFamily="49" charset="0"/>
                <a:cs typeface="Consolas" panose="020B0609020204030204" pitchFamily="49" charset="0"/>
              </a:rPr>
              <a:t>colspan</a:t>
            </a:r>
            <a:r>
              <a:rPr lang="en-GB" altLang="zh-CN" kern="1200" dirty="0" smtClean="0">
                <a:latin typeface="Consolas" panose="020B0609020204030204" pitchFamily="49" charset="0"/>
                <a:cs typeface="Consolas" panose="020B0609020204030204" pitchFamily="49" charset="0"/>
              </a:rPr>
              <a:t>="2"&gt;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="unit"&gt;Internet Tech&lt;/p&gt;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="room"&gt;Area 37&lt;/p&gt;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      &lt;p </a:t>
            </a:r>
            <a:r>
              <a:rPr lang="en-GB" altLang="zh-CN" kern="1200" dirty="0" smtClean="0">
                <a:solidFill>
                  <a:srgbClr val="C00000"/>
                </a:solidFill>
                <a:latin typeface="Consolas" panose="020B0609020204030204" pitchFamily="49" charset="0"/>
                <a:cs typeface="Consolas" panose="020B0609020204030204" pitchFamily="49" charset="0"/>
              </a:rPr>
              <a:t>class</a:t>
            </a:r>
            <a:r>
              <a:rPr lang="en-GB" altLang="zh-CN" kern="1200" dirty="0" smtClean="0">
                <a:latin typeface="Consolas" panose="020B0609020204030204" pitchFamily="49" charset="0"/>
                <a:cs typeface="Consolas" panose="020B0609020204030204" pitchFamily="49" charset="0"/>
              </a:rPr>
              <a:t>="group"&gt;Grp9&lt;/p&gt;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&lt;/td&gt;</a:t>
            </a:r>
          </a:p>
          <a:p>
            <a:pPr marL="266700" indent="180975"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a:t>
            </a:r>
          </a:p>
          <a:p>
            <a:pPr marL="266700" indent="-266700" eaLnBrk="1" hangingPunct="1">
              <a:spcBef>
                <a:spcPct val="0"/>
              </a:spcBef>
              <a:spcAft>
                <a:spcPts val="0"/>
              </a:spcAft>
              <a:buClr>
                <a:srgbClr val="C00000"/>
              </a:buClr>
              <a:buSzPct val="80000"/>
              <a:buFontTx/>
              <a:buNone/>
              <a:defRPr/>
            </a:pPr>
            <a:r>
              <a:rPr lang="en-GB" altLang="zh-CN" kern="1200" dirty="0" smtClean="0">
                <a:latin typeface="Consolas" panose="020B0609020204030204" pitchFamily="49" charset="0"/>
                <a:cs typeface="Consolas" panose="020B0609020204030204" pitchFamily="49" charset="0"/>
              </a:rPr>
              <a:t>&lt;/</a:t>
            </a:r>
            <a:r>
              <a:rPr lang="en-GB" altLang="zh-CN" kern="1200" dirty="0" err="1" smtClean="0">
                <a:latin typeface="Consolas" panose="020B0609020204030204" pitchFamily="49" charset="0"/>
                <a:cs typeface="Consolas" panose="020B0609020204030204" pitchFamily="49" charset="0"/>
              </a:rPr>
              <a:t>tr</a:t>
            </a:r>
            <a:r>
              <a:rPr lang="en-GB" altLang="zh-CN" kern="1200" dirty="0" smtClean="0">
                <a:latin typeface="Consolas" panose="020B0609020204030204" pitchFamily="49" charset="0"/>
                <a:cs typeface="Consolas" panose="020B0609020204030204" pitchFamily="49" charset="0"/>
              </a:rPr>
              <a:t>&gt;</a:t>
            </a:r>
          </a:p>
        </p:txBody>
      </p:sp>
      <p:sp>
        <p:nvSpPr>
          <p:cNvPr id="23555" name="Oval 4"/>
          <p:cNvSpPr>
            <a:spLocks noChangeArrowheads="1"/>
          </p:cNvSpPr>
          <p:nvPr/>
        </p:nvSpPr>
        <p:spPr bwMode="auto">
          <a:xfrm>
            <a:off x="3059113" y="765175"/>
            <a:ext cx="1476375" cy="620713"/>
          </a:xfrm>
          <a:prstGeom prst="ellipse">
            <a:avLst/>
          </a:prstGeom>
          <a:solidFill>
            <a:schemeClr val="accent1"/>
          </a:solidFill>
          <a:ln w="9525" algn="ctr">
            <a:solidFill>
              <a:schemeClr val="tx1"/>
            </a:solidFill>
            <a:round/>
            <a:headEnd/>
            <a:tailEnd/>
          </a:ln>
        </p:spPr>
        <p:txBody>
          <a:bodyPr/>
          <a:lstStyle/>
          <a:p>
            <a:pPr algn="ctr"/>
            <a:r>
              <a:rPr lang="en-US" altLang="zh-CN" b="1">
                <a:latin typeface="Trebuchet MS" pitchFamily="34" charset="0"/>
              </a:rPr>
              <a:t>HTML</a:t>
            </a:r>
          </a:p>
        </p:txBody>
      </p:sp>
      <p:sp>
        <p:nvSpPr>
          <p:cNvPr id="8" name="Rectangle 3"/>
          <p:cNvSpPr txBox="1">
            <a:spLocks noChangeArrowheads="1"/>
          </p:cNvSpPr>
          <p:nvPr/>
        </p:nvSpPr>
        <p:spPr bwMode="auto">
          <a:xfrm>
            <a:off x="4643438" y="1052513"/>
            <a:ext cx="4392612" cy="4176687"/>
          </a:xfrm>
          <a:prstGeom prst="rect">
            <a:avLst/>
          </a:prstGeom>
          <a:noFill/>
          <a:ln w="25400">
            <a:solidFill>
              <a:schemeClr val="accent1"/>
            </a:solidFill>
            <a:miter lim="800000"/>
            <a:headEnd/>
            <a:tailEnd/>
          </a:ln>
        </p:spPr>
        <p:txBody>
          <a:bodyPr lIns="0" tIns="0" rIns="0" bIns="0"/>
          <a:lstStyle/>
          <a:p>
            <a:pPr marL="266700" indent="-180975" eaLnBrk="1" hangingPunct="1">
              <a:spcAft>
                <a:spcPts val="0"/>
              </a:spcAft>
              <a:buClr>
                <a:srgbClr val="C00000"/>
              </a:buClr>
              <a:buSzPct val="80000"/>
              <a:tabLst>
                <a:tab pos="93663" algn="l"/>
              </a:tabLst>
              <a:defRPr/>
            </a:pPr>
            <a:r>
              <a:rPr lang="en-GB" altLang="zh-CN" sz="1800" b="1" dirty="0" smtClean="0">
                <a:solidFill>
                  <a:srgbClr val="C00000"/>
                </a:solidFill>
                <a:latin typeface="Consolas" panose="020B0609020204030204" pitchFamily="49" charset="0"/>
                <a:cs typeface="Consolas" panose="020B0609020204030204" pitchFamily="49" charset="0"/>
              </a:rPr>
              <a:t>#</a:t>
            </a:r>
            <a:r>
              <a:rPr lang="en-GB" altLang="zh-CN" sz="1800" dirty="0" err="1">
                <a:latin typeface="Consolas" panose="020B0609020204030204" pitchFamily="49" charset="0"/>
                <a:cs typeface="Consolas" panose="020B0609020204030204" pitchFamily="49" charset="0"/>
              </a:rPr>
              <a:t>ooad</a:t>
            </a:r>
            <a:r>
              <a:rPr lang="en-GB" altLang="zh-CN" sz="1800" dirty="0">
                <a:latin typeface="Consolas" panose="020B0609020204030204" pitchFamily="49" charset="0"/>
                <a:cs typeface="Consolas" panose="020B0609020204030204" pitchFamily="49" charset="0"/>
              </a:rPr>
              <a:t> {background-</a:t>
            </a:r>
            <a:r>
              <a:rPr lang="en-GB" altLang="zh-CN" sz="1800" dirty="0" err="1">
                <a:latin typeface="Consolas" panose="020B0609020204030204" pitchFamily="49" charset="0"/>
                <a:cs typeface="Consolas" panose="020B0609020204030204" pitchFamily="49" charset="0"/>
              </a:rPr>
              <a:t>color</a:t>
            </a:r>
            <a:r>
              <a:rPr lang="en-GB" altLang="zh-CN" sz="1800" dirty="0">
                <a:latin typeface="Consolas" panose="020B0609020204030204" pitchFamily="49" charset="0"/>
                <a:cs typeface="Consolas" panose="020B0609020204030204" pitchFamily="49" charset="0"/>
              </a:rPr>
              <a:t>: red}</a:t>
            </a:r>
          </a:p>
          <a:p>
            <a:pPr marL="266700" indent="-180975" eaLnBrk="1" hangingPunct="1">
              <a:spcAft>
                <a:spcPts val="0"/>
              </a:spcAft>
              <a:buClr>
                <a:srgbClr val="C00000"/>
              </a:buClr>
              <a:buSzPct val="80000"/>
              <a:tabLst>
                <a:tab pos="93663" algn="l"/>
              </a:tabLst>
              <a:defRPr/>
            </a:pPr>
            <a:r>
              <a:rPr lang="en-GB" altLang="zh-CN" sz="1800" b="1" dirty="0">
                <a:solidFill>
                  <a:srgbClr val="C00000"/>
                </a:solidFill>
                <a:latin typeface="Consolas" panose="020B0609020204030204" pitchFamily="49" charset="0"/>
                <a:cs typeface="Consolas" panose="020B0609020204030204" pitchFamily="49" charset="0"/>
              </a:rPr>
              <a:t>#</a:t>
            </a:r>
            <a:r>
              <a:rPr lang="en-GB" altLang="zh-CN" sz="1800" dirty="0" err="1">
                <a:latin typeface="Consolas" panose="020B0609020204030204" pitchFamily="49" charset="0"/>
                <a:cs typeface="Consolas" panose="020B0609020204030204" pitchFamily="49" charset="0"/>
              </a:rPr>
              <a:t>itech</a:t>
            </a:r>
            <a:r>
              <a:rPr lang="en-GB" altLang="zh-CN" sz="1800" dirty="0">
                <a:latin typeface="Consolas" panose="020B0609020204030204" pitchFamily="49" charset="0"/>
                <a:cs typeface="Consolas" panose="020B0609020204030204" pitchFamily="49" charset="0"/>
              </a:rPr>
              <a:t> {background-</a:t>
            </a:r>
            <a:r>
              <a:rPr lang="en-GB" altLang="zh-CN" sz="1800" dirty="0" err="1">
                <a:latin typeface="Consolas" panose="020B0609020204030204" pitchFamily="49" charset="0"/>
                <a:cs typeface="Consolas" panose="020B0609020204030204" pitchFamily="49" charset="0"/>
              </a:rPr>
              <a:t>color</a:t>
            </a:r>
            <a:r>
              <a:rPr lang="en-GB" altLang="zh-CN" sz="1800" dirty="0">
                <a:latin typeface="Consolas" panose="020B0609020204030204" pitchFamily="49" charset="0"/>
                <a:cs typeface="Consolas" panose="020B0609020204030204" pitchFamily="49" charset="0"/>
              </a:rPr>
              <a:t>: yellow}</a:t>
            </a:r>
          </a:p>
          <a:p>
            <a:pPr marL="266700" indent="-180975" eaLnBrk="1" hangingPunct="1">
              <a:spcAft>
                <a:spcPts val="0"/>
              </a:spcAft>
              <a:buClr>
                <a:srgbClr val="C00000"/>
              </a:buClr>
              <a:buSzPct val="80000"/>
              <a:tabLst>
                <a:tab pos="93663" algn="l"/>
              </a:tabLst>
              <a:defRPr/>
            </a:pPr>
            <a:r>
              <a:rPr lang="en-GB" altLang="zh-CN" sz="1800" dirty="0">
                <a:solidFill>
                  <a:srgbClr val="C00000"/>
                </a:solidFill>
                <a:latin typeface="Consolas" panose="020B0609020204030204" pitchFamily="49" charset="0"/>
                <a:cs typeface="Consolas" panose="020B0609020204030204" pitchFamily="49" charset="0"/>
              </a:rPr>
              <a:t>.</a:t>
            </a:r>
            <a:r>
              <a:rPr lang="en-GB" altLang="zh-CN" sz="1800" dirty="0">
                <a:latin typeface="Consolas" panose="020B0609020204030204" pitchFamily="49" charset="0"/>
                <a:cs typeface="Consolas" panose="020B0609020204030204" pitchFamily="49" charset="0"/>
              </a:rPr>
              <a:t>unit {</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text-</a:t>
            </a:r>
            <a:r>
              <a:rPr lang="en-GB" altLang="zh-CN" sz="1800" dirty="0" err="1">
                <a:latin typeface="Consolas" panose="020B0609020204030204" pitchFamily="49" charset="0"/>
                <a:cs typeface="Consolas" panose="020B0609020204030204" pitchFamily="49" charset="0"/>
              </a:rPr>
              <a:t>align:center</a:t>
            </a:r>
            <a:r>
              <a:rPr lang="en-GB" altLang="zh-CN" sz="1800" dirty="0">
                <a:latin typeface="Consolas" panose="020B0609020204030204" pitchFamily="49" charset="0"/>
                <a:cs typeface="Consolas" panose="020B0609020204030204" pitchFamily="49" charset="0"/>
              </a:rPr>
              <a:t>;</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a:t>
            </a:r>
            <a:r>
              <a:rPr lang="en-GB" altLang="zh-CN" sz="1800" dirty="0" err="1">
                <a:latin typeface="Consolas" panose="020B0609020204030204" pitchFamily="49" charset="0"/>
                <a:cs typeface="Consolas" panose="020B0609020204030204" pitchFamily="49" charset="0"/>
              </a:rPr>
              <a:t>color</a:t>
            </a:r>
            <a:r>
              <a:rPr lang="en-GB" altLang="zh-CN" sz="1800" dirty="0">
                <a:latin typeface="Consolas" panose="020B0609020204030204" pitchFamily="49" charset="0"/>
                <a:cs typeface="Consolas" panose="020B0609020204030204" pitchFamily="49" charset="0"/>
              </a:rPr>
              <a:t>: #0000ff;</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border-bottom:1px solid;}</a:t>
            </a:r>
          </a:p>
          <a:p>
            <a:pPr marL="266700" indent="-180975" eaLnBrk="1" hangingPunct="1">
              <a:spcAft>
                <a:spcPts val="0"/>
              </a:spcAft>
              <a:buClr>
                <a:srgbClr val="C00000"/>
              </a:buClr>
              <a:buSzPct val="80000"/>
              <a:tabLst>
                <a:tab pos="93663" algn="l"/>
              </a:tabLst>
              <a:defRPr/>
            </a:pPr>
            <a:r>
              <a:rPr lang="en-GB" altLang="zh-CN" sz="1800" dirty="0">
                <a:solidFill>
                  <a:srgbClr val="C00000"/>
                </a:solidFill>
                <a:latin typeface="Consolas" panose="020B0609020204030204" pitchFamily="49" charset="0"/>
                <a:cs typeface="Consolas" panose="020B0609020204030204" pitchFamily="49" charset="0"/>
              </a:rPr>
              <a:t>.</a:t>
            </a:r>
            <a:r>
              <a:rPr lang="en-GB" altLang="zh-CN" sz="1800" dirty="0">
                <a:latin typeface="Consolas" panose="020B0609020204030204" pitchFamily="49" charset="0"/>
                <a:cs typeface="Consolas" panose="020B0609020204030204" pitchFamily="49" charset="0"/>
              </a:rPr>
              <a:t>room{</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text-</a:t>
            </a:r>
            <a:r>
              <a:rPr lang="en-GB" altLang="zh-CN" sz="1800" dirty="0" err="1">
                <a:latin typeface="Consolas" panose="020B0609020204030204" pitchFamily="49" charset="0"/>
                <a:cs typeface="Consolas" panose="020B0609020204030204" pitchFamily="49" charset="0"/>
              </a:rPr>
              <a:t>align:center</a:t>
            </a:r>
            <a:r>
              <a:rPr lang="en-GB" altLang="zh-CN" sz="1800" dirty="0">
                <a:latin typeface="Consolas" panose="020B0609020204030204" pitchFamily="49" charset="0"/>
                <a:cs typeface="Consolas" panose="020B0609020204030204" pitchFamily="49" charset="0"/>
              </a:rPr>
              <a:t>;</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a:t>
            </a:r>
            <a:r>
              <a:rPr lang="en-GB" altLang="zh-CN" sz="1800" dirty="0" err="1">
                <a:latin typeface="Consolas" panose="020B0609020204030204" pitchFamily="49" charset="0"/>
                <a:cs typeface="Consolas" panose="020B0609020204030204" pitchFamily="49" charset="0"/>
              </a:rPr>
              <a:t>color</a:t>
            </a:r>
            <a:r>
              <a:rPr lang="en-GB" altLang="zh-CN" sz="1800" dirty="0">
                <a:latin typeface="Consolas" panose="020B0609020204030204" pitchFamily="49" charset="0"/>
                <a:cs typeface="Consolas" panose="020B0609020204030204" pitchFamily="49" charset="0"/>
              </a:rPr>
              <a:t>: black;</a:t>
            </a:r>
          </a:p>
          <a:p>
            <a:pPr marL="266700" indent="-180975" eaLnBrk="1" hangingPunct="1">
              <a:spcAft>
                <a:spcPts val="0"/>
              </a:spcAft>
              <a:buClr>
                <a:srgbClr val="C00000"/>
              </a:buClr>
              <a:buSzPct val="80000"/>
              <a:tabLst>
                <a:tab pos="93663" algn="l"/>
              </a:tabLst>
              <a:defRPr/>
            </a:pPr>
            <a:r>
              <a:rPr lang="en-GB" altLang="zh-CN" sz="1800" dirty="0">
                <a:latin typeface="Consolas" panose="020B0609020204030204" pitchFamily="49" charset="0"/>
                <a:cs typeface="Consolas" panose="020B0609020204030204" pitchFamily="49" charset="0"/>
              </a:rPr>
              <a:t>       border-bottom:1px solid;}</a:t>
            </a:r>
          </a:p>
          <a:p>
            <a:pPr marL="266700" indent="-180975" eaLnBrk="1" hangingPunct="1">
              <a:spcAft>
                <a:spcPts val="0"/>
              </a:spcAft>
              <a:buClr>
                <a:srgbClr val="C00000"/>
              </a:buClr>
              <a:buSzPct val="80000"/>
              <a:tabLst>
                <a:tab pos="93663" algn="l"/>
              </a:tabLst>
              <a:defRPr/>
            </a:pPr>
            <a:r>
              <a:rPr lang="en-GB" altLang="zh-CN" sz="1800" dirty="0">
                <a:solidFill>
                  <a:schemeClr val="bg1">
                    <a:lumMod val="50000"/>
                  </a:schemeClr>
                </a:solidFill>
                <a:latin typeface="Consolas" panose="020B0609020204030204" pitchFamily="49" charset="0"/>
                <a:cs typeface="Consolas" panose="020B0609020204030204" pitchFamily="49" charset="0"/>
              </a:rPr>
              <a:t>.group{ …      </a:t>
            </a:r>
            <a:r>
              <a:rPr lang="en-GB" altLang="zh-CN" sz="1800" dirty="0" smtClean="0">
                <a:solidFill>
                  <a:schemeClr val="bg1">
                    <a:lumMod val="50000"/>
                  </a:schemeClr>
                </a:solidFill>
                <a:latin typeface="Consolas" panose="020B0609020204030204" pitchFamily="49" charset="0"/>
                <a:cs typeface="Consolas" panose="020B0609020204030204" pitchFamily="49" charset="0"/>
              </a:rPr>
              <a:t>}</a:t>
            </a:r>
            <a:endParaRPr lang="en-GB" altLang="zh-CN" sz="1800" dirty="0">
              <a:solidFill>
                <a:schemeClr val="bg1">
                  <a:lumMod val="50000"/>
                </a:schemeClr>
              </a:solidFill>
              <a:latin typeface="Consolas" panose="020B0609020204030204" pitchFamily="49" charset="0"/>
              <a:cs typeface="Consolas" panose="020B0609020204030204" pitchFamily="49" charset="0"/>
            </a:endParaRPr>
          </a:p>
        </p:txBody>
      </p:sp>
      <p:sp>
        <p:nvSpPr>
          <p:cNvPr id="23557" name="Oval 8"/>
          <p:cNvSpPr>
            <a:spLocks noChangeArrowheads="1"/>
          </p:cNvSpPr>
          <p:nvPr/>
        </p:nvSpPr>
        <p:spPr bwMode="auto">
          <a:xfrm>
            <a:off x="7667625" y="908050"/>
            <a:ext cx="1476375" cy="620713"/>
          </a:xfrm>
          <a:prstGeom prst="ellipse">
            <a:avLst/>
          </a:prstGeom>
          <a:solidFill>
            <a:schemeClr val="accent1"/>
          </a:solidFill>
          <a:ln w="9525" algn="ctr">
            <a:solidFill>
              <a:schemeClr val="tx1"/>
            </a:solidFill>
            <a:round/>
            <a:headEnd/>
            <a:tailEnd/>
          </a:ln>
        </p:spPr>
        <p:txBody>
          <a:bodyPr/>
          <a:lstStyle/>
          <a:p>
            <a:pPr algn="ctr"/>
            <a:r>
              <a:rPr lang="en-US" altLang="zh-CN" b="1" dirty="0">
                <a:latin typeface="Trebuchet MS" pitchFamily="34" charset="0"/>
              </a:rPr>
              <a:t>CSS</a:t>
            </a:r>
          </a:p>
        </p:txBody>
      </p:sp>
      <p:pic>
        <p:nvPicPr>
          <p:cNvPr id="23558" name="Picture 2"/>
          <p:cNvPicPr>
            <a:picLocks noChangeAspect="1" noChangeArrowheads="1"/>
          </p:cNvPicPr>
          <p:nvPr/>
        </p:nvPicPr>
        <p:blipFill>
          <a:blip r:embed="rId3"/>
          <a:srcRect l="996" t="15800" r="67024" b="71548"/>
          <a:stretch>
            <a:fillRect/>
          </a:stretch>
        </p:blipFill>
        <p:spPr bwMode="auto">
          <a:xfrm>
            <a:off x="1151731" y="4797152"/>
            <a:ext cx="3455988" cy="1095375"/>
          </a:xfrm>
          <a:prstGeom prst="rect">
            <a:avLst/>
          </a:prstGeom>
          <a:noFill/>
          <a:ln w="9525">
            <a:noFill/>
            <a:miter lim="800000"/>
            <a:headEnd/>
            <a:tailEnd/>
          </a:ln>
        </p:spPr>
      </p:pic>
      <p:sp>
        <p:nvSpPr>
          <p:cNvPr id="7"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class </a:t>
            </a:r>
            <a:r>
              <a:rPr lang="en-GB" sz="4000" b="1" kern="0" dirty="0">
                <a:latin typeface="+mj-lt"/>
                <a:ea typeface="+mj-ea"/>
                <a:cs typeface="+mj-cs"/>
              </a:rPr>
              <a:t>and</a:t>
            </a:r>
            <a:r>
              <a:rPr lang="en-GB" sz="4000" b="1" kern="0" dirty="0">
                <a:solidFill>
                  <a:srgbClr val="C00000"/>
                </a:solidFill>
                <a:latin typeface="+mj-lt"/>
                <a:ea typeface="+mj-ea"/>
                <a:cs typeface="+mj-cs"/>
              </a:rPr>
              <a:t> id </a:t>
            </a:r>
            <a:r>
              <a:rPr lang="en-GB" sz="4000" b="1" kern="0" dirty="0">
                <a:latin typeface="+mj-lt"/>
                <a:ea typeface="+mj-ea"/>
                <a:cs typeface="+mj-cs"/>
              </a:rPr>
              <a:t>Selectors: Example</a:t>
            </a:r>
          </a:p>
        </p:txBody>
      </p:sp>
      <p:sp>
        <p:nvSpPr>
          <p:cNvPr id="2" name="TextBox 1"/>
          <p:cNvSpPr txBox="1"/>
          <p:nvPr/>
        </p:nvSpPr>
        <p:spPr>
          <a:xfrm>
            <a:off x="5868144" y="5373216"/>
            <a:ext cx="1584176" cy="461665"/>
          </a:xfrm>
          <a:prstGeom prst="rect">
            <a:avLst/>
          </a:prstGeom>
          <a:noFill/>
        </p:spPr>
        <p:txBody>
          <a:bodyPr wrap="square" rtlCol="0">
            <a:spAutoFit/>
          </a:bodyPr>
          <a:lstStyle/>
          <a:p>
            <a:r>
              <a:rPr lang="en-US" dirty="0" err="1"/>
              <a:t>s</a:t>
            </a:r>
            <a:r>
              <a:rPr lang="en-US" dirty="0" err="1" smtClean="0"/>
              <a:t>tyles.css</a:t>
            </a:r>
            <a:endParaRPr lang="en-US" dirty="0"/>
          </a:p>
        </p:txBody>
      </p:sp>
    </p:spTree>
    <p:extLst>
      <p:ext uri="{BB962C8B-B14F-4D97-AF65-F5344CB8AC3E}">
        <p14:creationId xmlns:p14="http://schemas.microsoft.com/office/powerpoint/2010/main" val="33939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557"/>
                                        </p:tgtEl>
                                        <p:attrNameLst>
                                          <p:attrName>style.visibility</p:attrName>
                                        </p:attrNameLst>
                                      </p:cBhvr>
                                      <p:to>
                                        <p:strVal val="visible"/>
                                      </p:to>
                                    </p:set>
                                    <p:anim calcmode="lin" valueType="num">
                                      <p:cBhvr additive="base">
                                        <p:cTn id="12" dur="500" fill="hold"/>
                                        <p:tgtEl>
                                          <p:spTgt spid="23557"/>
                                        </p:tgtEl>
                                        <p:attrNameLst>
                                          <p:attrName>ppt_x</p:attrName>
                                        </p:attrNameLst>
                                      </p:cBhvr>
                                      <p:tavLst>
                                        <p:tav tm="0">
                                          <p:val>
                                            <p:strVal val="#ppt_x"/>
                                          </p:val>
                                        </p:tav>
                                        <p:tav tm="100000">
                                          <p:val>
                                            <p:strVal val="#ppt_x"/>
                                          </p:val>
                                        </p:tav>
                                      </p:tavLst>
                                    </p:anim>
                                    <p:anim calcmode="lin" valueType="num">
                                      <p:cBhvr additive="base">
                                        <p:cTn id="13"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5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571500"/>
            <a:ext cx="8443912" cy="1417638"/>
          </a:xfrm>
          <a:prstGeom prst="rect">
            <a:avLst/>
          </a:prstGeom>
          <a:noFill/>
          <a:ln w="9525">
            <a:noFill/>
            <a:miter lim="800000"/>
            <a:headEnd/>
            <a:tailEnd/>
          </a:ln>
        </p:spPr>
        <p:txBody>
          <a:bodyPr lIns="0" tIns="0" rIns="0" bIns="0"/>
          <a:lstStyle/>
          <a:p>
            <a:pPr algn="ctr" eaLnBrk="1" hangingPunct="1">
              <a:spcBef>
                <a:spcPts val="600"/>
              </a:spcBef>
              <a:defRPr/>
            </a:pPr>
            <a:r>
              <a:rPr lang="en-GB" sz="4400" b="1" kern="0" dirty="0">
                <a:solidFill>
                  <a:srgbClr val="C00000"/>
                </a:solidFill>
                <a:latin typeface="+mj-lt"/>
                <a:ea typeface="+mj-ea"/>
                <a:cs typeface="+mj-cs"/>
              </a:rPr>
              <a:t>Week 3 </a:t>
            </a:r>
            <a:r>
              <a:rPr lang="en-GB" sz="4400" b="1" kern="0" dirty="0" smtClean="0">
                <a:solidFill>
                  <a:srgbClr val="C00000"/>
                </a:solidFill>
                <a:latin typeface="+mj-lt"/>
                <a:ea typeface="+mj-ea"/>
                <a:cs typeface="+mj-cs"/>
              </a:rPr>
              <a:t>Tasks CSS</a:t>
            </a:r>
            <a:endParaRPr lang="en-GB" sz="4400" b="1" kern="0" dirty="0">
              <a:solidFill>
                <a:srgbClr val="C00000"/>
              </a:solidFill>
              <a:latin typeface="+mj-lt"/>
              <a:ea typeface="+mj-ea"/>
              <a:cs typeface="+mj-cs"/>
            </a:endParaRPr>
          </a:p>
        </p:txBody>
      </p:sp>
      <p:sp>
        <p:nvSpPr>
          <p:cNvPr id="15364" name="Rectangle 3"/>
          <p:cNvSpPr txBox="1">
            <a:spLocks noChangeArrowheads="1"/>
          </p:cNvSpPr>
          <p:nvPr/>
        </p:nvSpPr>
        <p:spPr bwMode="auto">
          <a:xfrm>
            <a:off x="539552" y="1700808"/>
            <a:ext cx="8177534" cy="4104456"/>
          </a:xfrm>
          <a:prstGeom prst="rect">
            <a:avLst/>
          </a:prstGeom>
          <a:noFill/>
          <a:ln w="9525">
            <a:noFill/>
            <a:miter lim="800000"/>
            <a:headEnd/>
            <a:tailEnd/>
          </a:ln>
        </p:spPr>
        <p:txBody>
          <a:bodyPr lIns="0" tIns="0" rIns="0" bIns="0"/>
          <a:lstStyle/>
          <a:p>
            <a:pPr eaLnBrk="1" hangingPunct="1">
              <a:buClr>
                <a:srgbClr val="FF0003"/>
              </a:buClr>
              <a:buSzPct val="80000"/>
              <a:buFont typeface="Wingdings" pitchFamily="2" charset="2"/>
              <a:buChar char="Ø"/>
              <a:tabLst>
                <a:tab pos="93663" algn="l"/>
              </a:tabLst>
              <a:defRPr/>
            </a:pPr>
            <a:r>
              <a:rPr lang="en-GB" altLang="zh-CN" sz="2600" dirty="0" smtClean="0">
                <a:latin typeface="Times New Roman" pitchFamily="18" charset="0"/>
              </a:rPr>
              <a:t>Please download the task from </a:t>
            </a:r>
            <a:r>
              <a:rPr lang="en-GB" altLang="zh-CN" sz="2600" dirty="0" err="1" smtClean="0">
                <a:latin typeface="Times New Roman" pitchFamily="18" charset="0"/>
              </a:rPr>
              <a:t>myCourse</a:t>
            </a:r>
            <a:endParaRPr lang="en-GB" altLang="zh-CN" sz="2600" dirty="0" smtClean="0">
              <a:latin typeface="Times New Roman" pitchFamily="18" charset="0"/>
            </a:endParaRPr>
          </a:p>
          <a:p>
            <a:pPr eaLnBrk="1" hangingPunct="1">
              <a:buClr>
                <a:srgbClr val="FF0003"/>
              </a:buClr>
              <a:buSzPct val="80000"/>
              <a:tabLst>
                <a:tab pos="93663" algn="l"/>
              </a:tabLst>
              <a:defRPr/>
            </a:pPr>
            <a:endParaRPr lang="en-GB" altLang="zh-CN" sz="2600" dirty="0">
              <a:latin typeface="Times New Roman" pitchFamily="18" charset="0"/>
            </a:endParaRPr>
          </a:p>
        </p:txBody>
      </p:sp>
    </p:spTree>
    <p:extLst>
      <p:ext uri="{BB962C8B-B14F-4D97-AF65-F5344CB8AC3E}">
        <p14:creationId xmlns:p14="http://schemas.microsoft.com/office/powerpoint/2010/main" val="266401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260350"/>
            <a:ext cx="8443912" cy="857250"/>
          </a:xfrm>
          <a:prstGeom prst="rect">
            <a:avLst/>
          </a:prstGeom>
          <a:noFill/>
          <a:ln w="9525">
            <a:noFill/>
            <a:miter lim="800000"/>
            <a:headEnd/>
            <a:tailEnd/>
          </a:ln>
        </p:spPr>
        <p:txBody>
          <a:bodyPr lIns="0" tIns="0" rIns="0" bIns="0"/>
          <a:lstStyle/>
          <a:p>
            <a:pPr algn="ctr" eaLnBrk="1" hangingPunct="1">
              <a:defRPr/>
            </a:pPr>
            <a:r>
              <a:rPr lang="en-GB" sz="4400" b="1" kern="0" dirty="0" smtClean="0">
                <a:solidFill>
                  <a:srgbClr val="C00000"/>
                </a:solidFill>
                <a:latin typeface="+mj-lt"/>
                <a:ea typeface="+mj-ea"/>
                <a:cs typeface="+mj-cs"/>
              </a:rPr>
              <a:t>References</a:t>
            </a:r>
            <a:endParaRPr lang="en-GB" sz="4400" b="1" kern="0" dirty="0">
              <a:solidFill>
                <a:srgbClr val="C00000"/>
              </a:solidFill>
              <a:latin typeface="+mj-lt"/>
              <a:ea typeface="+mj-ea"/>
              <a:cs typeface="+mj-cs"/>
            </a:endParaRPr>
          </a:p>
        </p:txBody>
      </p:sp>
      <p:sp>
        <p:nvSpPr>
          <p:cNvPr id="33795" name="Rectangle 3"/>
          <p:cNvSpPr txBox="1">
            <a:spLocks noChangeArrowheads="1"/>
          </p:cNvSpPr>
          <p:nvPr/>
        </p:nvSpPr>
        <p:spPr bwMode="auto">
          <a:xfrm>
            <a:off x="642938" y="1500188"/>
            <a:ext cx="8105526" cy="4737124"/>
          </a:xfrm>
          <a:prstGeom prst="rect">
            <a:avLst/>
          </a:prstGeom>
          <a:noFill/>
          <a:ln w="9525">
            <a:noFill/>
            <a:miter lim="800000"/>
            <a:headEnd/>
            <a:tailEnd/>
          </a:ln>
        </p:spPr>
        <p:txBody>
          <a:bodyPr lIns="0" tIns="0" rIns="0" bIns="0"/>
          <a:lstStyle/>
          <a:p>
            <a:pPr marL="447675" indent="-447675" eaLnBrk="1" hangingPunct="1">
              <a:buClr>
                <a:srgbClr val="C00000"/>
              </a:buClr>
              <a:buSzPct val="80000"/>
              <a:buFont typeface="Wingdings" pitchFamily="2" charset="2"/>
              <a:buChar char="Ø"/>
              <a:tabLst>
                <a:tab pos="93663" algn="l"/>
              </a:tabLst>
            </a:pPr>
            <a:r>
              <a:rPr lang="en-GB" altLang="zh-CN" sz="1800" dirty="0" smtClean="0">
                <a:solidFill>
                  <a:srgbClr val="000000"/>
                </a:solidFill>
                <a:latin typeface="Times New Roman" pitchFamily="18" charset="0"/>
                <a:cs typeface="Times New Roman" pitchFamily="18" charset="0"/>
              </a:rPr>
              <a:t>CSS </a:t>
            </a:r>
            <a:r>
              <a:rPr lang="en-GB" altLang="zh-CN" sz="1800" dirty="0">
                <a:latin typeface="Times New Roman" pitchFamily="18" charset="0"/>
              </a:rPr>
              <a:t>Introduction  </a:t>
            </a:r>
            <a:r>
              <a:rPr lang="en-GB" altLang="zh-CN" sz="1800" dirty="0">
                <a:latin typeface="Times New Roman" pitchFamily="18" charset="0"/>
                <a:hlinkClick r:id="rId3"/>
              </a:rPr>
              <a:t>http://</a:t>
            </a:r>
            <a:r>
              <a:rPr lang="en-GB" altLang="zh-CN" sz="1800" dirty="0" smtClean="0">
                <a:latin typeface="Times New Roman" pitchFamily="18" charset="0"/>
                <a:hlinkClick r:id="rId3"/>
              </a:rPr>
              <a:t>www.w3schools.com/css/css_intro.asp</a:t>
            </a:r>
            <a:r>
              <a:rPr lang="en-GB" altLang="zh-CN" sz="1800" dirty="0" smtClean="0">
                <a:latin typeface="Times New Roman" pitchFamily="18" charset="0"/>
              </a:rPr>
              <a:t> </a:t>
            </a:r>
            <a:endParaRPr lang="en-GB" altLang="zh-CN" sz="1800" dirty="0">
              <a:latin typeface="Times New Roman" pitchFamily="18" charset="0"/>
            </a:endParaRPr>
          </a:p>
          <a:p>
            <a:pPr marL="447675" indent="-447675" eaLnBrk="1" hangingPunct="1">
              <a:buClr>
                <a:srgbClr val="C00000"/>
              </a:buClr>
              <a:buSzPct val="80000"/>
              <a:buFont typeface="Wingdings" pitchFamily="2" charset="2"/>
              <a:buChar char="Ø"/>
              <a:tabLst>
                <a:tab pos="93663" algn="l"/>
              </a:tabLst>
            </a:pPr>
            <a:r>
              <a:rPr lang="en-GB" altLang="zh-CN" sz="1800" b="1" dirty="0">
                <a:solidFill>
                  <a:srgbClr val="FF0000"/>
                </a:solidFill>
                <a:latin typeface="Times New Roman" pitchFamily="18" charset="0"/>
              </a:rPr>
              <a:t>CSS3</a:t>
            </a:r>
            <a:r>
              <a:rPr lang="en-GB" altLang="zh-CN" sz="1800" dirty="0">
                <a:solidFill>
                  <a:srgbClr val="FF0000"/>
                </a:solidFill>
                <a:latin typeface="Times New Roman" pitchFamily="18" charset="0"/>
              </a:rPr>
              <a:t> </a:t>
            </a:r>
            <a:r>
              <a:rPr lang="en-GB" altLang="zh-CN" sz="1800" dirty="0">
                <a:latin typeface="Times New Roman" pitchFamily="18" charset="0"/>
              </a:rPr>
              <a:t>Introduction </a:t>
            </a:r>
            <a:r>
              <a:rPr lang="en-GB" altLang="zh-CN" sz="1800" dirty="0">
                <a:latin typeface="Times New Roman" pitchFamily="18" charset="0"/>
                <a:hlinkClick r:id="rId4"/>
              </a:rPr>
              <a:t>http://</a:t>
            </a:r>
            <a:r>
              <a:rPr lang="en-GB" altLang="zh-CN" sz="1800" dirty="0" smtClean="0">
                <a:latin typeface="Times New Roman" pitchFamily="18" charset="0"/>
                <a:hlinkClick r:id="rId4"/>
              </a:rPr>
              <a:t>www.w3schools.com/css/css3_intro.asp</a:t>
            </a:r>
            <a:r>
              <a:rPr lang="en-GB" altLang="zh-CN" sz="1800" dirty="0" smtClean="0">
                <a:latin typeface="Times New Roman" pitchFamily="18" charset="0"/>
              </a:rPr>
              <a:t> </a:t>
            </a:r>
          </a:p>
          <a:p>
            <a:pPr marL="447675" indent="-447675" eaLnBrk="1" hangingPunct="1">
              <a:buClr>
                <a:srgbClr val="C00000"/>
              </a:buClr>
              <a:buSzPct val="80000"/>
              <a:buFont typeface="Wingdings" pitchFamily="2" charset="2"/>
              <a:buChar char="Ø"/>
              <a:tabLst>
                <a:tab pos="93663" algn="l"/>
              </a:tabLst>
            </a:pPr>
            <a:endParaRPr lang="en-GB" altLang="zh-CN" sz="1800" dirty="0" smtClean="0">
              <a:latin typeface="Times New Roman" pitchFamily="18" charset="0"/>
            </a:endParaRPr>
          </a:p>
          <a:p>
            <a:pPr marL="447675" indent="-447675" eaLnBrk="1" hangingPunct="1">
              <a:buClr>
                <a:srgbClr val="C00000"/>
              </a:buClr>
              <a:buSzPct val="80000"/>
              <a:buFont typeface="Wingdings" pitchFamily="2" charset="2"/>
              <a:buChar char="Ø"/>
              <a:tabLst>
                <a:tab pos="93663" algn="l"/>
              </a:tabLst>
            </a:pPr>
            <a:endParaRPr lang="en-GB" altLang="zh-CN" sz="1800" dirty="0" smtClean="0">
              <a:latin typeface="Times New Roman" pitchFamily="18" charset="0"/>
            </a:endParaRPr>
          </a:p>
          <a:p>
            <a:pPr eaLnBrk="1" hangingPunct="1">
              <a:buClr>
                <a:srgbClr val="C00000"/>
              </a:buClr>
              <a:buSzPct val="80000"/>
              <a:tabLst>
                <a:tab pos="93663" algn="l"/>
              </a:tabLst>
            </a:pPr>
            <a:endParaRPr lang="en-GB" altLang="zh-CN" sz="1800" dirty="0">
              <a:latin typeface="Times New Roman" pitchFamily="18" charset="0"/>
            </a:endParaRPr>
          </a:p>
          <a:p>
            <a:pPr marL="447675" indent="-447675" eaLnBrk="1" hangingPunct="1">
              <a:buClr>
                <a:srgbClr val="C00000"/>
              </a:buClr>
              <a:buSzPct val="80000"/>
              <a:buFont typeface="Wingdings" pitchFamily="2" charset="2"/>
              <a:buChar char="Ø"/>
              <a:tabLst>
                <a:tab pos="93663" algn="l"/>
              </a:tabLst>
            </a:pPr>
            <a:endParaRPr lang="en-GB" altLang="zh-CN" sz="1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062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95288" y="1125538"/>
            <a:ext cx="8748712" cy="4803775"/>
          </a:xfrm>
        </p:spPr>
        <p:txBody>
          <a:bodyPr>
            <a:normAutofit fontScale="92500" lnSpcReduction="20000"/>
          </a:bodyPr>
          <a:lstStyle/>
          <a:p>
            <a:pPr marL="266700" indent="-266700" eaLnBrk="1" hangingPunct="1">
              <a:spcBef>
                <a:spcPct val="0"/>
              </a:spcBef>
              <a:spcAft>
                <a:spcPts val="1200"/>
              </a:spcAft>
              <a:buClr>
                <a:srgbClr val="C00000"/>
              </a:buClr>
              <a:buSzPct val="100000"/>
              <a:buFont typeface="Arial" pitchFamily="34" charset="0"/>
              <a:buChar char="•"/>
              <a:defRPr/>
            </a:pPr>
            <a:r>
              <a:rPr lang="en-GB" altLang="zh-CN" sz="3200" kern="1200" dirty="0" smtClean="0">
                <a:latin typeface="Arial" pitchFamily="34" charset="0"/>
                <a:cs typeface="Arial" pitchFamily="34" charset="0"/>
              </a:rPr>
              <a:t>Block elements form a separate block of HTML</a:t>
            </a:r>
          </a:p>
          <a:p>
            <a:pPr marL="936625" lvl="4" indent="-514350">
              <a:spcAft>
                <a:spcPts val="0"/>
              </a:spcAft>
              <a:buClr>
                <a:srgbClr val="C00000"/>
              </a:buClr>
              <a:buSzPct val="100000"/>
              <a:buFont typeface="Trebuchet MS" pitchFamily="34" charset="0"/>
              <a:buChar char="–"/>
              <a:defRPr/>
            </a:pPr>
            <a:r>
              <a:rPr lang="en-GB" altLang="zh-CN" sz="3200" dirty="0" smtClean="0">
                <a:latin typeface="Arial" charset="0"/>
                <a:cs typeface="Arial" charset="0"/>
              </a:rPr>
              <a:t>they can be contained within other block elements</a:t>
            </a:r>
          </a:p>
          <a:p>
            <a:pPr marL="936625" lvl="4" indent="-514350">
              <a:spcBef>
                <a:spcPts val="0"/>
              </a:spcBef>
              <a:buClr>
                <a:srgbClr val="C00000"/>
              </a:buClr>
              <a:buSzPct val="100000"/>
              <a:buFont typeface="Trebuchet MS" pitchFamily="34" charset="0"/>
              <a:buChar char="–"/>
              <a:defRPr/>
            </a:pPr>
            <a:r>
              <a:rPr lang="en-GB" altLang="zh-CN" sz="3200" dirty="0" smtClean="0">
                <a:latin typeface="Arial" charset="0"/>
                <a:cs typeface="Arial" charset="0"/>
              </a:rPr>
              <a:t>e.g.  </a:t>
            </a:r>
            <a:r>
              <a:rPr lang="en-GB" altLang="zh-CN" sz="3200" dirty="0" smtClean="0">
                <a:latin typeface="Times New Roman" pitchFamily="18" charset="0"/>
                <a:cs typeface="Times New Roman" pitchFamily="18" charset="0"/>
              </a:rPr>
              <a:t>&lt;p&gt;…&lt;/p&gt; </a:t>
            </a:r>
            <a:r>
              <a:rPr lang="en-GB" altLang="zh-CN" sz="3200" dirty="0" smtClean="0">
                <a:latin typeface="Arial" charset="0"/>
                <a:cs typeface="Arial" charset="0"/>
              </a:rPr>
              <a:t>— paragraph </a:t>
            </a:r>
          </a:p>
          <a:p>
            <a:pPr marL="936625" lvl="4" indent="768350">
              <a:spcBef>
                <a:spcPts val="0"/>
              </a:spcBef>
              <a:buClr>
                <a:srgbClr val="C00000"/>
              </a:buClr>
              <a:buSzPct val="80000"/>
              <a:buFontTx/>
              <a:buNone/>
              <a:defRPr/>
            </a:pPr>
            <a:r>
              <a:rPr lang="en-GB" altLang="zh-CN" sz="3200" dirty="0" smtClean="0">
                <a:latin typeface="Times New Roman" pitchFamily="18" charset="0"/>
                <a:cs typeface="Times New Roman" pitchFamily="18" charset="0"/>
              </a:rPr>
              <a:t> &lt;h1&gt;…&lt;/h1&gt; </a:t>
            </a:r>
            <a:r>
              <a:rPr lang="en-GB" altLang="zh-CN" sz="3200" dirty="0" smtClean="0">
                <a:latin typeface="Arial" charset="0"/>
                <a:cs typeface="Arial" charset="0"/>
              </a:rPr>
              <a:t>— headings </a:t>
            </a:r>
          </a:p>
          <a:p>
            <a:pPr marL="936625" lvl="4" indent="768350">
              <a:spcBef>
                <a:spcPts val="0"/>
              </a:spcBef>
              <a:buClr>
                <a:srgbClr val="C00000"/>
              </a:buClr>
              <a:buSzPct val="80000"/>
              <a:buFontTx/>
              <a:buNone/>
              <a:defRPr/>
            </a:pPr>
            <a:r>
              <a:rPr lang="en-GB" altLang="zh-CN" sz="3200" kern="1200" dirty="0" smtClean="0">
                <a:latin typeface="Times New Roman" pitchFamily="18" charset="0"/>
                <a:cs typeface="Times New Roman" pitchFamily="18" charset="0"/>
              </a:rPr>
              <a:t>&lt;table&gt;…&lt;/table&gt;</a:t>
            </a:r>
            <a:r>
              <a:rPr lang="en-GB" altLang="zh-CN" sz="3200" dirty="0" smtClean="0">
                <a:latin typeface="Arial" charset="0"/>
                <a:cs typeface="Arial" charset="0"/>
              </a:rPr>
              <a:t> — tables</a:t>
            </a:r>
          </a:p>
          <a:p>
            <a:pPr marL="936625" lvl="4" indent="-514350">
              <a:spcAft>
                <a:spcPts val="0"/>
              </a:spcAft>
              <a:buClr>
                <a:srgbClr val="C00000"/>
              </a:buClr>
              <a:buSzPct val="100000"/>
              <a:buFont typeface="Trebuchet MS" pitchFamily="34" charset="0"/>
              <a:buChar char="–"/>
              <a:defRPr/>
            </a:pPr>
            <a:r>
              <a:rPr lang="en-GB" altLang="zh-CN" sz="3200" dirty="0" smtClean="0">
                <a:latin typeface="Arial" charset="0"/>
                <a:cs typeface="Arial" charset="0"/>
              </a:rPr>
              <a:t>except for the </a:t>
            </a:r>
            <a:r>
              <a:rPr lang="en-GB" altLang="zh-CN" sz="3200" i="1" dirty="0" smtClean="0">
                <a:latin typeface="Times New Roman" pitchFamily="18" charset="0"/>
                <a:cs typeface="Times New Roman" pitchFamily="18" charset="0"/>
              </a:rPr>
              <a:t>p</a:t>
            </a:r>
            <a:r>
              <a:rPr lang="en-GB" altLang="zh-CN" sz="3200" dirty="0" smtClean="0">
                <a:latin typeface="Arial" charset="0"/>
                <a:cs typeface="Arial" charset="0"/>
              </a:rPr>
              <a:t> element, they can contain other block elements</a:t>
            </a:r>
          </a:p>
          <a:p>
            <a:pPr marL="936625" lvl="4" indent="-514350">
              <a:spcBef>
                <a:spcPts val="0"/>
              </a:spcBef>
              <a:buClr>
                <a:srgbClr val="C00000"/>
              </a:buClr>
              <a:buSzPct val="100000"/>
              <a:buFont typeface="Trebuchet MS" pitchFamily="34" charset="0"/>
              <a:buChar char="–"/>
              <a:defRPr/>
            </a:pPr>
            <a:endParaRPr lang="en-GB" altLang="zh-CN" sz="3200" dirty="0" smtClean="0">
              <a:latin typeface="Arial" charset="0"/>
              <a:cs typeface="Arial" charset="0"/>
            </a:endParaRPr>
          </a:p>
          <a:p>
            <a:pPr marL="422275" lvl="4" indent="0">
              <a:spcBef>
                <a:spcPts val="0"/>
              </a:spcBef>
              <a:buClr>
                <a:srgbClr val="C00000"/>
              </a:buClr>
              <a:buSzPct val="100000"/>
              <a:buNone/>
              <a:defRPr/>
            </a:pPr>
            <a:r>
              <a:rPr lang="en-GB" altLang="zh-CN" sz="3200" smtClean="0">
                <a:latin typeface="Arial" charset="0"/>
                <a:cs typeface="Arial" charset="0"/>
              </a:rPr>
              <a:t>- </a:t>
            </a:r>
            <a:endParaRPr lang="en-GB" altLang="zh-CN" sz="3200" dirty="0" smtClean="0">
              <a:latin typeface="Arial" charset="0"/>
              <a:cs typeface="Arial" charset="0"/>
            </a:endParaRPr>
          </a:p>
          <a:p>
            <a:pPr marL="936625" lvl="4" indent="768350">
              <a:buClr>
                <a:srgbClr val="C00000"/>
              </a:buClr>
              <a:buSzPct val="80000"/>
              <a:buFontTx/>
              <a:buNone/>
              <a:defRPr/>
            </a:pPr>
            <a:r>
              <a:rPr lang="en-GB" altLang="zh-CN" sz="3200" dirty="0" smtClean="0">
                <a:latin typeface="Arial" charset="0"/>
                <a:cs typeface="Arial" charset="0"/>
              </a:rPr>
              <a:t> </a:t>
            </a:r>
          </a:p>
        </p:txBody>
      </p:sp>
      <p:sp>
        <p:nvSpPr>
          <p:cNvPr id="9219"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4000" b="1">
                <a:solidFill>
                  <a:srgbClr val="C00000"/>
                </a:solidFill>
                <a:latin typeface="Trebuchet MS" pitchFamily="34" charset="0"/>
              </a:rPr>
              <a:t>Block-level Elements</a:t>
            </a:r>
          </a:p>
        </p:txBody>
      </p:sp>
    </p:spTree>
    <p:extLst>
      <p:ext uri="{BB962C8B-B14F-4D97-AF65-F5344CB8AC3E}">
        <p14:creationId xmlns:p14="http://schemas.microsoft.com/office/powerpoint/2010/main" val="12417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anim calcmode="lin" valueType="num">
                                      <p:cBhvr additive="base">
                                        <p:cTn id="16"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 calcmode="lin" valueType="num">
                                      <p:cBhvr additive="base">
                                        <p:cTn id="22"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 calcmode="lin" valueType="num">
                                      <p:cBhvr additive="base">
                                        <p:cTn id="28"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23850" y="1125538"/>
            <a:ext cx="8820150" cy="5303837"/>
          </a:xfrm>
        </p:spPr>
        <p:txBody>
          <a:bodyPr>
            <a:normAutofit lnSpcReduction="10000"/>
          </a:bodyPr>
          <a:lstStyle/>
          <a:p>
            <a:pPr marL="266700" indent="-266700" eaLnBrk="1" hangingPunct="1">
              <a:spcBef>
                <a:spcPts val="1200"/>
              </a:spcBef>
              <a:spcAft>
                <a:spcPts val="600"/>
              </a:spcAft>
              <a:buClr>
                <a:srgbClr val="C00000"/>
              </a:buClr>
              <a:buSzPct val="100000"/>
              <a:buFont typeface="Arial" pitchFamily="34" charset="0"/>
              <a:buChar char="•"/>
              <a:defRPr/>
            </a:pPr>
            <a:r>
              <a:rPr lang="en-GB" altLang="zh-CN" sz="3200" kern="1200" dirty="0" smtClean="0">
                <a:latin typeface="Arial" pitchFamily="34" charset="0"/>
                <a:cs typeface="Arial" pitchFamily="34" charset="0"/>
              </a:rPr>
              <a:t>Inline elements stay in line with the rest of the content</a:t>
            </a:r>
          </a:p>
          <a:p>
            <a:pPr marL="714375" lvl="4" indent="-387350">
              <a:spcBef>
                <a:spcPts val="600"/>
              </a:spcBef>
              <a:spcAft>
                <a:spcPts val="600"/>
              </a:spcAft>
              <a:buClr>
                <a:srgbClr val="C00000"/>
              </a:buClr>
              <a:buSzPct val="100000"/>
              <a:buFont typeface="Trebuchet MS" pitchFamily="34" charset="0"/>
              <a:buChar char="–"/>
              <a:defRPr/>
            </a:pPr>
            <a:r>
              <a:rPr lang="en-GB" altLang="zh-CN" sz="3000" dirty="0" smtClean="0">
                <a:latin typeface="Arial" charset="0"/>
                <a:cs typeface="Arial" charset="0"/>
              </a:rPr>
              <a:t>cannot be placed directly inside the </a:t>
            </a:r>
            <a:r>
              <a:rPr lang="en-GB" altLang="zh-CN" sz="3000" i="1" dirty="0" smtClean="0">
                <a:latin typeface="Times New Roman" pitchFamily="18" charset="0"/>
                <a:cs typeface="Times New Roman" pitchFamily="18" charset="0"/>
              </a:rPr>
              <a:t>body</a:t>
            </a:r>
            <a:r>
              <a:rPr lang="en-GB" altLang="zh-CN" sz="3000" dirty="0" smtClean="0">
                <a:latin typeface="Arial" charset="0"/>
                <a:cs typeface="Arial" charset="0"/>
              </a:rPr>
              <a:t> element, must be nested within block elements</a:t>
            </a:r>
          </a:p>
          <a:p>
            <a:pPr marL="714375" lvl="4" indent="-387350">
              <a:spcAft>
                <a:spcPts val="600"/>
              </a:spcAft>
              <a:buClr>
                <a:srgbClr val="C00000"/>
              </a:buClr>
              <a:buSzPct val="100000"/>
              <a:buFont typeface="Trebuchet MS" pitchFamily="34" charset="0"/>
              <a:buChar char="–"/>
              <a:defRPr/>
            </a:pPr>
            <a:r>
              <a:rPr lang="en-GB" altLang="zh-CN" sz="3000" dirty="0" smtClean="0">
                <a:latin typeface="Arial" charset="0"/>
                <a:cs typeface="Arial" charset="0"/>
              </a:rPr>
              <a:t>can only contain other inline elements, but may be contained by both inline and block elements</a:t>
            </a:r>
          </a:p>
          <a:p>
            <a:pPr marL="714375" lvl="4" indent="-387350">
              <a:spcBef>
                <a:spcPts val="0"/>
              </a:spcBef>
              <a:buClr>
                <a:srgbClr val="C00000"/>
              </a:buClr>
              <a:buSzPct val="100000"/>
              <a:buFont typeface="Trebuchet MS" pitchFamily="34" charset="0"/>
              <a:buChar char="–"/>
              <a:defRPr/>
            </a:pPr>
            <a:r>
              <a:rPr lang="en-GB" altLang="zh-CN" sz="3000" dirty="0" smtClean="0">
                <a:latin typeface="Arial" charset="0"/>
                <a:cs typeface="Arial" charset="0"/>
              </a:rPr>
              <a:t>e.g. </a:t>
            </a:r>
            <a:r>
              <a:rPr lang="en-GB" altLang="zh-CN" sz="3200" dirty="0" smtClean="0">
                <a:latin typeface="Times New Roman" pitchFamily="18" charset="0"/>
                <a:cs typeface="Times New Roman" pitchFamily="18" charset="0"/>
              </a:rPr>
              <a:t>&lt;</a:t>
            </a:r>
            <a:r>
              <a:rPr lang="en-GB" altLang="zh-CN" sz="3200" dirty="0" err="1" smtClean="0">
                <a:latin typeface="Times New Roman" pitchFamily="18" charset="0"/>
                <a:cs typeface="Times New Roman" pitchFamily="18" charset="0"/>
              </a:rPr>
              <a:t>img</a:t>
            </a:r>
            <a:r>
              <a:rPr lang="en-GB" altLang="zh-CN" sz="3200" dirty="0" smtClean="0">
                <a:latin typeface="Times New Roman" pitchFamily="18" charset="0"/>
                <a:cs typeface="Times New Roman" pitchFamily="18" charset="0"/>
              </a:rPr>
              <a:t>&gt;…&lt;/</a:t>
            </a:r>
            <a:r>
              <a:rPr lang="en-GB" altLang="zh-CN" sz="3200" dirty="0" err="1" smtClean="0">
                <a:latin typeface="Times New Roman" pitchFamily="18" charset="0"/>
                <a:cs typeface="Times New Roman" pitchFamily="18" charset="0"/>
              </a:rPr>
              <a:t>img</a:t>
            </a:r>
            <a:r>
              <a:rPr lang="en-GB" altLang="zh-CN" sz="3200" dirty="0" smtClean="0">
                <a:latin typeface="Times New Roman" pitchFamily="18" charset="0"/>
                <a:cs typeface="Times New Roman" pitchFamily="18" charset="0"/>
              </a:rPr>
              <a:t>&gt; — images</a:t>
            </a:r>
          </a:p>
          <a:p>
            <a:pPr marL="714375" lvl="4" indent="723900">
              <a:spcBef>
                <a:spcPts val="0"/>
              </a:spcBef>
              <a:buClr>
                <a:srgbClr val="C00000"/>
              </a:buClr>
              <a:buSzPct val="80000"/>
              <a:buFontTx/>
              <a:buNone/>
              <a:defRPr/>
            </a:pPr>
            <a:r>
              <a:rPr lang="en-GB" altLang="zh-CN" sz="3200" dirty="0" smtClean="0">
                <a:latin typeface="Times New Roman" pitchFamily="18" charset="0"/>
                <a:cs typeface="Times New Roman" pitchFamily="18" charset="0"/>
              </a:rPr>
              <a:t>&lt;a&gt;…&lt;/a&gt; — anchor/hyperlinks</a:t>
            </a:r>
          </a:p>
          <a:p>
            <a:pPr marL="714375" lvl="4" indent="723900">
              <a:spcBef>
                <a:spcPts val="0"/>
              </a:spcBef>
              <a:buClr>
                <a:srgbClr val="C00000"/>
              </a:buClr>
              <a:buSzPct val="80000"/>
              <a:buFontTx/>
              <a:buNone/>
              <a:defRPr/>
            </a:pPr>
            <a:r>
              <a:rPr lang="en-GB" altLang="zh-CN" sz="3200" dirty="0" smtClean="0">
                <a:latin typeface="Times New Roman" pitchFamily="18" charset="0"/>
                <a:cs typeface="Times New Roman" pitchFamily="18" charset="0"/>
              </a:rPr>
              <a:t>&lt;</a:t>
            </a:r>
            <a:r>
              <a:rPr lang="en-GB" altLang="zh-CN" sz="3200" dirty="0" err="1" smtClean="0">
                <a:latin typeface="Times New Roman" pitchFamily="18" charset="0"/>
                <a:cs typeface="Times New Roman" pitchFamily="18" charset="0"/>
              </a:rPr>
              <a:t>em</a:t>
            </a:r>
            <a:r>
              <a:rPr lang="en-GB" altLang="zh-CN" sz="3200" dirty="0" smtClean="0">
                <a:latin typeface="Times New Roman" pitchFamily="18" charset="0"/>
                <a:cs typeface="Times New Roman" pitchFamily="18" charset="0"/>
              </a:rPr>
              <a:t>&gt;…&lt;/</a:t>
            </a:r>
            <a:r>
              <a:rPr lang="en-GB" altLang="zh-CN" sz="3200" dirty="0" err="1" smtClean="0">
                <a:latin typeface="Times New Roman" pitchFamily="18" charset="0"/>
                <a:cs typeface="Times New Roman" pitchFamily="18" charset="0"/>
              </a:rPr>
              <a:t>em</a:t>
            </a:r>
            <a:r>
              <a:rPr lang="en-GB" altLang="zh-CN" sz="3200" dirty="0" smtClean="0">
                <a:latin typeface="Times New Roman" pitchFamily="18" charset="0"/>
                <a:cs typeface="Times New Roman" pitchFamily="18" charset="0"/>
              </a:rPr>
              <a:t>&gt; — emphasis</a:t>
            </a:r>
          </a:p>
          <a:p>
            <a:pPr marL="714375" lvl="4" indent="723900">
              <a:spcBef>
                <a:spcPts val="0"/>
              </a:spcBef>
              <a:buClr>
                <a:srgbClr val="C00000"/>
              </a:buClr>
              <a:buSzPct val="80000"/>
              <a:buFontTx/>
              <a:buNone/>
              <a:defRPr/>
            </a:pPr>
            <a:r>
              <a:rPr lang="en-GB" altLang="zh-CN" sz="3200" dirty="0" smtClean="0">
                <a:latin typeface="Times New Roman" pitchFamily="18" charset="0"/>
                <a:cs typeface="Times New Roman" pitchFamily="18" charset="0"/>
              </a:rPr>
              <a:t>&lt;</a:t>
            </a:r>
            <a:r>
              <a:rPr lang="en-GB" altLang="zh-CN" sz="3200" dirty="0" err="1" smtClean="0">
                <a:latin typeface="Times New Roman" pitchFamily="18" charset="0"/>
                <a:cs typeface="Times New Roman" pitchFamily="18" charset="0"/>
              </a:rPr>
              <a:t>abbr</a:t>
            </a:r>
            <a:r>
              <a:rPr lang="en-GB" altLang="zh-CN" sz="3200" dirty="0" smtClean="0">
                <a:latin typeface="Times New Roman" pitchFamily="18" charset="0"/>
                <a:cs typeface="Times New Roman" pitchFamily="18" charset="0"/>
              </a:rPr>
              <a:t>&gt;…&lt;/</a:t>
            </a:r>
            <a:r>
              <a:rPr lang="en-GB" altLang="zh-CN" sz="3200" dirty="0" err="1" smtClean="0">
                <a:latin typeface="Times New Roman" pitchFamily="18" charset="0"/>
                <a:cs typeface="Times New Roman" pitchFamily="18" charset="0"/>
              </a:rPr>
              <a:t>abbr</a:t>
            </a:r>
            <a:r>
              <a:rPr lang="en-GB" altLang="zh-CN" sz="3200" dirty="0" smtClean="0">
                <a:latin typeface="Times New Roman" pitchFamily="18" charset="0"/>
                <a:cs typeface="Times New Roman" pitchFamily="18" charset="0"/>
              </a:rPr>
              <a:t>&gt; — abbreviation</a:t>
            </a:r>
            <a:endParaRPr lang="en-GB" altLang="zh-CN" sz="3100" dirty="0" smtClean="0">
              <a:latin typeface="Arial" charset="0"/>
              <a:cs typeface="Arial" charset="0"/>
            </a:endParaRPr>
          </a:p>
        </p:txBody>
      </p:sp>
      <p:sp>
        <p:nvSpPr>
          <p:cNvPr id="10243"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4000" b="1">
                <a:solidFill>
                  <a:srgbClr val="C00000"/>
                </a:solidFill>
                <a:latin typeface="Trebuchet MS" pitchFamily="34" charset="0"/>
              </a:rPr>
              <a:t>Inline-level Elements</a:t>
            </a:r>
          </a:p>
        </p:txBody>
      </p:sp>
    </p:spTree>
    <p:extLst>
      <p:ext uri="{BB962C8B-B14F-4D97-AF65-F5344CB8AC3E}">
        <p14:creationId xmlns:p14="http://schemas.microsoft.com/office/powerpoint/2010/main" val="110809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899592" y="1844824"/>
            <a:ext cx="7632848" cy="4869160"/>
          </a:xfrm>
          <a:prstGeom prst="rect">
            <a:avLst/>
          </a:prstGeom>
          <a:solidFill>
            <a:schemeClr val="accent1"/>
          </a:solidFill>
          <a:ln w="9525" algn="ctr">
            <a:solidFill>
              <a:schemeClr val="tx1"/>
            </a:solidFill>
            <a:round/>
            <a:headEnd/>
            <a:tailEnd/>
          </a:ln>
        </p:spPr>
        <p:txBody>
          <a:bodyPr/>
          <a:lstStyle/>
          <a:p>
            <a:r>
              <a:rPr lang="en-US" dirty="0"/>
              <a:t>&lt;body&gt;</a:t>
            </a:r>
          </a:p>
          <a:p>
            <a:r>
              <a:rPr lang="en-US" dirty="0"/>
              <a:t>   </a:t>
            </a:r>
            <a:r>
              <a:rPr lang="en-US" dirty="0" smtClean="0"/>
              <a:t>     &lt;</a:t>
            </a:r>
            <a:r>
              <a:rPr lang="en-US" dirty="0"/>
              <a:t>div id="content"&gt;</a:t>
            </a:r>
          </a:p>
          <a:p>
            <a:pPr lvl="3"/>
            <a:r>
              <a:rPr lang="en-US" dirty="0"/>
              <a:t>    &lt;div id="</a:t>
            </a:r>
            <a:r>
              <a:rPr lang="en-US" dirty="0" smtClean="0"/>
              <a:t>header”&gt;</a:t>
            </a:r>
          </a:p>
          <a:p>
            <a:pPr lvl="3"/>
            <a:r>
              <a:rPr lang="en-US" dirty="0" smtClean="0"/>
              <a:t>       …… </a:t>
            </a:r>
          </a:p>
          <a:p>
            <a:pPr lvl="3"/>
            <a:r>
              <a:rPr lang="en-US" dirty="0"/>
              <a:t> </a:t>
            </a:r>
            <a:r>
              <a:rPr lang="en-US" dirty="0" smtClean="0"/>
              <a:t>   &lt;</a:t>
            </a:r>
            <a:r>
              <a:rPr lang="en-US" dirty="0"/>
              <a:t>/div</a:t>
            </a:r>
            <a:r>
              <a:rPr lang="en-US" dirty="0" smtClean="0"/>
              <a:t>&gt;  &lt;!- - [end]#header </a:t>
            </a:r>
            <a:r>
              <a:rPr lang="en-US" dirty="0" smtClean="0">
                <a:sym typeface="Wingdings"/>
              </a:rPr>
              <a:t>- -&gt;</a:t>
            </a:r>
            <a:r>
              <a:rPr lang="en-US" dirty="0" smtClean="0"/>
              <a:t> </a:t>
            </a:r>
            <a:endParaRPr lang="en-US" dirty="0"/>
          </a:p>
          <a:p>
            <a:pPr lvl="3"/>
            <a:r>
              <a:rPr lang="en-US" dirty="0"/>
              <a:t>    &lt;div id="</a:t>
            </a:r>
            <a:r>
              <a:rPr lang="en-US" dirty="0" smtClean="0"/>
              <a:t>section”&gt;</a:t>
            </a:r>
          </a:p>
          <a:p>
            <a:pPr lvl="3"/>
            <a:r>
              <a:rPr lang="en-US" dirty="0" smtClean="0"/>
              <a:t>      ……</a:t>
            </a:r>
            <a:endParaRPr lang="en-US" dirty="0"/>
          </a:p>
          <a:p>
            <a:pPr lvl="3"/>
            <a:r>
              <a:rPr lang="en-US" dirty="0"/>
              <a:t>    &lt;/div</a:t>
            </a:r>
            <a:r>
              <a:rPr lang="en-US" dirty="0" smtClean="0"/>
              <a:t>&gt; </a:t>
            </a:r>
            <a:r>
              <a:rPr lang="en-US" dirty="0"/>
              <a:t>&lt;!- - [end]</a:t>
            </a:r>
            <a:r>
              <a:rPr lang="en-US" dirty="0" smtClean="0"/>
              <a:t>#section </a:t>
            </a:r>
            <a:r>
              <a:rPr lang="en-US" dirty="0">
                <a:sym typeface="Wingdings"/>
              </a:rPr>
              <a:t>- -&gt;</a:t>
            </a:r>
            <a:r>
              <a:rPr lang="en-US" dirty="0"/>
              <a:t> </a:t>
            </a:r>
          </a:p>
          <a:p>
            <a:pPr lvl="3"/>
            <a:r>
              <a:rPr lang="nl-NL" dirty="0" smtClean="0"/>
              <a:t>   &lt;</a:t>
            </a:r>
            <a:r>
              <a:rPr lang="nl-NL" dirty="0"/>
              <a:t>div </a:t>
            </a:r>
            <a:r>
              <a:rPr lang="nl-NL" dirty="0" err="1"/>
              <a:t>id</a:t>
            </a:r>
            <a:r>
              <a:rPr lang="nl-NL" dirty="0"/>
              <a:t>="</a:t>
            </a:r>
            <a:r>
              <a:rPr lang="nl-NL" dirty="0" err="1" smtClean="0"/>
              <a:t>footer</a:t>
            </a:r>
            <a:r>
              <a:rPr lang="nl-NL" dirty="0" smtClean="0"/>
              <a:t>”&gt;</a:t>
            </a:r>
          </a:p>
          <a:p>
            <a:pPr lvl="3"/>
            <a:r>
              <a:rPr lang="en-US" dirty="0" smtClean="0"/>
              <a:t>        …….</a:t>
            </a:r>
          </a:p>
          <a:p>
            <a:pPr lvl="3"/>
            <a:r>
              <a:rPr lang="en-US" dirty="0" smtClean="0"/>
              <a:t> </a:t>
            </a:r>
            <a:r>
              <a:rPr lang="en-US" dirty="0"/>
              <a:t>&lt;/div</a:t>
            </a:r>
            <a:r>
              <a:rPr lang="en-US" dirty="0" smtClean="0"/>
              <a:t>&gt;</a:t>
            </a:r>
            <a:r>
              <a:rPr lang="en-US" dirty="0"/>
              <a:t>&lt;!- - [end]</a:t>
            </a:r>
            <a:r>
              <a:rPr lang="en-US" dirty="0" smtClean="0"/>
              <a:t>#footer </a:t>
            </a:r>
            <a:r>
              <a:rPr lang="en-US" dirty="0">
                <a:sym typeface="Wingdings"/>
              </a:rPr>
              <a:t>- -</a:t>
            </a:r>
            <a:r>
              <a:rPr lang="en-US" dirty="0" smtClean="0">
                <a:sym typeface="Wingdings"/>
              </a:rPr>
              <a:t>&gt;</a:t>
            </a:r>
          </a:p>
          <a:p>
            <a:pPr lvl="2"/>
            <a:r>
              <a:rPr lang="en-US" dirty="0" smtClean="0"/>
              <a:t>&lt;/div&gt; </a:t>
            </a:r>
            <a:r>
              <a:rPr lang="en-US" dirty="0"/>
              <a:t>&lt;!- - [end]</a:t>
            </a:r>
            <a:r>
              <a:rPr lang="en-US" dirty="0" smtClean="0"/>
              <a:t>#content </a:t>
            </a:r>
            <a:r>
              <a:rPr lang="en-US" dirty="0">
                <a:sym typeface="Wingdings"/>
              </a:rPr>
              <a:t>- </a:t>
            </a:r>
            <a:r>
              <a:rPr lang="en-US" dirty="0" smtClean="0">
                <a:sym typeface="Wingdings"/>
              </a:rPr>
              <a:t>-&gt;</a:t>
            </a:r>
            <a:endParaRPr lang="en-US" dirty="0" smtClean="0"/>
          </a:p>
          <a:p>
            <a:r>
              <a:rPr lang="en-US" dirty="0" smtClean="0"/>
              <a:t>&lt;</a:t>
            </a:r>
            <a:r>
              <a:rPr lang="en-US" dirty="0"/>
              <a:t>/body</a:t>
            </a:r>
            <a:r>
              <a:rPr lang="en-US" dirty="0" smtClean="0"/>
              <a:t>&gt; </a:t>
            </a:r>
            <a:endParaRPr lang="en-GB" altLang="zh-CN" dirty="0">
              <a:latin typeface="Consolas" panose="020B0609020204030204" pitchFamily="49" charset="0"/>
              <a:cs typeface="Consolas" panose="020B0609020204030204" pitchFamily="49" charset="0"/>
            </a:endParaRPr>
          </a:p>
        </p:txBody>
      </p:sp>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smtClean="0">
                <a:latin typeface="+mj-lt"/>
                <a:ea typeface="+mj-ea"/>
                <a:cs typeface="+mj-cs"/>
              </a:rPr>
              <a:t>HTML</a:t>
            </a:r>
            <a:r>
              <a:rPr lang="en-GB" sz="4000" b="1" kern="0" dirty="0" smtClean="0">
                <a:solidFill>
                  <a:srgbClr val="C00000"/>
                </a:solidFill>
                <a:latin typeface="+mj-lt"/>
                <a:ea typeface="+mj-ea"/>
                <a:cs typeface="+mj-cs"/>
              </a:rPr>
              <a:t> &lt;div</a:t>
            </a:r>
            <a:r>
              <a:rPr lang="en-GB" sz="4000" b="1" kern="0" dirty="0">
                <a:solidFill>
                  <a:srgbClr val="C00000"/>
                </a:solidFill>
                <a:latin typeface="+mj-lt"/>
                <a:ea typeface="+mj-ea"/>
                <a:cs typeface="+mj-cs"/>
              </a:rPr>
              <a:t>&gt; </a:t>
            </a:r>
            <a:r>
              <a:rPr lang="en-GB" sz="4000" b="1" kern="0" dirty="0">
                <a:latin typeface="+mj-lt"/>
                <a:ea typeface="+mj-ea"/>
                <a:cs typeface="+mj-cs"/>
              </a:rPr>
              <a:t>Tag</a:t>
            </a:r>
          </a:p>
        </p:txBody>
      </p:sp>
      <p:sp>
        <p:nvSpPr>
          <p:cNvPr id="18435" name="Rectangle 3"/>
          <p:cNvSpPr txBox="1">
            <a:spLocks noChangeArrowheads="1"/>
          </p:cNvSpPr>
          <p:nvPr/>
        </p:nvSpPr>
        <p:spPr bwMode="auto">
          <a:xfrm>
            <a:off x="250825" y="836712"/>
            <a:ext cx="8893175" cy="1151334"/>
          </a:xfrm>
          <a:prstGeom prst="rect">
            <a:avLst/>
          </a:prstGeom>
          <a:noFill/>
          <a:ln w="9525">
            <a:noFill/>
            <a:miter lim="800000"/>
            <a:headEnd/>
            <a:tailEnd/>
          </a:ln>
        </p:spPr>
        <p:txBody>
          <a:bodyPr lIns="0" tIns="0" rIns="0" bIns="0"/>
          <a:lstStyle/>
          <a:p>
            <a:pPr marL="266700" indent="-266700">
              <a:spcAft>
                <a:spcPts val="1200"/>
              </a:spcAft>
              <a:buClr>
                <a:srgbClr val="C00000"/>
              </a:buClr>
              <a:buSzPct val="100000"/>
              <a:buFont typeface="Arial" charset="0"/>
              <a:buChar char="•"/>
              <a:defRPr/>
            </a:pPr>
            <a:r>
              <a:rPr lang="en-GB" sz="2800" dirty="0"/>
              <a:t>Defines a </a:t>
            </a:r>
            <a:r>
              <a:rPr lang="en-GB" sz="2800" i="1" dirty="0"/>
              <a:t>division</a:t>
            </a:r>
            <a:r>
              <a:rPr lang="en-GB" sz="2800" dirty="0"/>
              <a:t> or a section in an HTML document</a:t>
            </a:r>
          </a:p>
          <a:p>
            <a:pPr marL="266700" indent="-266700">
              <a:spcAft>
                <a:spcPts val="1200"/>
              </a:spcAft>
              <a:buClr>
                <a:srgbClr val="C00000"/>
              </a:buClr>
              <a:buSzPct val="100000"/>
              <a:buFont typeface="Arial" charset="0"/>
              <a:buChar char="•"/>
              <a:defRPr/>
            </a:pPr>
            <a:r>
              <a:rPr lang="en-GB" sz="2800" dirty="0"/>
              <a:t>Used to group elements to format them with </a:t>
            </a:r>
            <a:r>
              <a:rPr lang="en-GB" sz="2800" dirty="0" smtClean="0"/>
              <a:t>styles</a:t>
            </a:r>
            <a:endParaRPr lang="en-GB" sz="2800" dirty="0"/>
          </a:p>
        </p:txBody>
      </p:sp>
      <p:sp>
        <p:nvSpPr>
          <p:cNvPr id="2" name="TextBox 1"/>
          <p:cNvSpPr txBox="1"/>
          <p:nvPr/>
        </p:nvSpPr>
        <p:spPr>
          <a:xfrm>
            <a:off x="6300192" y="5157192"/>
            <a:ext cx="1944216" cy="46166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127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ppt_x</p:attrName>
                                        </p:attrNameLst>
                                      </p:cBhvr>
                                      <p:tavLst>
                                        <p:tav tm="0">
                                          <p:val>
                                            <p:strVal val="#ppt_x-.2"/>
                                          </p:val>
                                        </p:tav>
                                        <p:tav tm="100000">
                                          <p:val>
                                            <p:strVal val="#ppt_x"/>
                                          </p:val>
                                        </p:tav>
                                      </p:tavLst>
                                    </p:anim>
                                    <p:anim calcmode="lin" valueType="num">
                                      <p:cBhvr>
                                        <p:cTn id="8" dur="1000" fill="hold"/>
                                        <p:tgtEl>
                                          <p:spTgt spid="184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7544" y="2420219"/>
            <a:ext cx="8280920" cy="43271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Aft>
                <a:spcPts val="1200"/>
              </a:spcAft>
              <a:buClr>
                <a:srgbClr val="C00000"/>
              </a:buClr>
              <a:buSzPct val="100000"/>
              <a:defRPr/>
            </a:pPr>
            <a:r>
              <a:rPr lang="en-GB" sz="2000" dirty="0">
                <a:latin typeface="Consolas" panose="020B0609020204030204" pitchFamily="49" charset="0"/>
                <a:cs typeface="Consolas" panose="020B0609020204030204" pitchFamily="49" charset="0"/>
              </a:rPr>
              <a:t>&lt;p&gt;She has </a:t>
            </a:r>
            <a:r>
              <a:rPr lang="en-GB" sz="2000" dirty="0">
                <a:solidFill>
                  <a:srgbClr val="C00000"/>
                </a:solidFill>
                <a:latin typeface="Consolas" panose="020B0609020204030204" pitchFamily="49" charset="0"/>
                <a:cs typeface="Consolas" panose="020B0609020204030204" pitchFamily="49" charset="0"/>
              </a:rPr>
              <a:t>&lt;span </a:t>
            </a:r>
            <a:r>
              <a:rPr lang="en-GB" sz="2000" dirty="0">
                <a:latin typeface="Consolas" panose="020B0609020204030204" pitchFamily="49" charset="0"/>
                <a:cs typeface="Consolas" panose="020B0609020204030204" pitchFamily="49" charset="0"/>
              </a:rPr>
              <a:t>class="blue"</a:t>
            </a:r>
            <a:r>
              <a:rPr lang="en-GB" sz="2000" dirty="0">
                <a:solidFill>
                  <a:srgbClr val="C00000"/>
                </a:solidFill>
                <a:latin typeface="Consolas" panose="020B0609020204030204" pitchFamily="49" charset="0"/>
                <a:cs typeface="Consolas" panose="020B0609020204030204" pitchFamily="49" charset="0"/>
              </a:rPr>
              <a:t>&gt;</a:t>
            </a:r>
            <a:r>
              <a:rPr lang="en-GB" sz="2000" dirty="0">
                <a:latin typeface="Consolas" panose="020B0609020204030204" pitchFamily="49" charset="0"/>
                <a:cs typeface="Consolas" panose="020B0609020204030204" pitchFamily="49" charset="0"/>
              </a:rPr>
              <a:t>light </a:t>
            </a:r>
            <a:r>
              <a:rPr lang="en-GB" sz="2000" dirty="0" smtClean="0">
                <a:latin typeface="Consolas" panose="020B0609020204030204" pitchFamily="49" charset="0"/>
                <a:cs typeface="Consolas" panose="020B0609020204030204" pitchFamily="49" charset="0"/>
              </a:rPr>
              <a:t>blue</a:t>
            </a:r>
            <a:r>
              <a:rPr lang="en-GB" sz="2000" dirty="0">
                <a:solidFill>
                  <a:srgbClr val="C00000"/>
                </a:solidFill>
                <a:latin typeface="Consolas" panose="020B0609020204030204" pitchFamily="49" charset="0"/>
                <a:cs typeface="Consolas" panose="020B0609020204030204" pitchFamily="49" charset="0"/>
              </a:rPr>
              <a:t>&lt;/span&gt; </a:t>
            </a:r>
            <a:r>
              <a:rPr lang="en-GB" sz="2000" dirty="0" smtClean="0">
                <a:solidFill>
                  <a:srgbClr val="C00000"/>
                </a:solidFill>
                <a:latin typeface="Consolas" panose="020B0609020204030204" pitchFamily="49" charset="0"/>
                <a:cs typeface="Consolas" panose="020B0609020204030204" pitchFamily="49" charset="0"/>
              </a:rPr>
              <a:t>e</a:t>
            </a:r>
            <a:r>
              <a:rPr lang="en-GB" sz="2000" dirty="0" smtClean="0">
                <a:latin typeface="Consolas" panose="020B0609020204030204" pitchFamily="49" charset="0"/>
                <a:cs typeface="Consolas" panose="020B0609020204030204" pitchFamily="49" charset="0"/>
              </a:rPr>
              <a:t>yes</a:t>
            </a:r>
            <a:r>
              <a:rPr lang="en-GB" sz="2000" dirty="0">
                <a:latin typeface="Consolas" panose="020B0609020204030204" pitchFamily="49" charset="0"/>
                <a:cs typeface="Consolas" panose="020B0609020204030204" pitchFamily="49" charset="0"/>
              </a:rPr>
              <a:t>.&lt;/p&gt;</a:t>
            </a:r>
            <a:endParaRPr lang="en-GB" altLang="zh-CN" sz="2000" dirty="0">
              <a:latin typeface="Consolas" panose="020B0609020204030204" pitchFamily="49" charset="0"/>
              <a:cs typeface="Consolas" panose="020B0609020204030204" pitchFamily="49" charset="0"/>
            </a:endParaRPr>
          </a:p>
        </p:txBody>
      </p:sp>
      <p:sp>
        <p:nvSpPr>
          <p:cNvPr id="19458" name="Rectangle 3"/>
          <p:cNvSpPr>
            <a:spLocks noChangeArrowheads="1"/>
          </p:cNvSpPr>
          <p:nvPr/>
        </p:nvSpPr>
        <p:spPr bwMode="auto">
          <a:xfrm>
            <a:off x="467543" y="3284985"/>
            <a:ext cx="8280921" cy="2016223"/>
          </a:xfrm>
          <a:prstGeom prst="rect">
            <a:avLst/>
          </a:prstGeom>
          <a:solidFill>
            <a:schemeClr val="accent1"/>
          </a:solidFill>
          <a:ln w="9525" algn="ctr">
            <a:solidFill>
              <a:schemeClr val="tx1"/>
            </a:solidFill>
            <a:round/>
            <a:headEnd/>
            <a:tailEnd/>
          </a:ln>
        </p:spPr>
        <p:txBody>
          <a:bodyPr/>
          <a:lstStyle/>
          <a:p>
            <a:pPr marL="266700" indent="-1588">
              <a:spcAft>
                <a:spcPts val="300"/>
              </a:spcAft>
              <a:buClr>
                <a:srgbClr val="C00000"/>
              </a:buClr>
              <a:buSzPct val="100000"/>
              <a:defRPr/>
            </a:pPr>
            <a:r>
              <a:rPr lang="en-GB" sz="2800" dirty="0"/>
              <a:t>The difference between </a:t>
            </a:r>
            <a:r>
              <a:rPr lang="en-GB" sz="2800" i="1" dirty="0"/>
              <a:t>span</a:t>
            </a:r>
            <a:r>
              <a:rPr lang="en-GB" sz="2800" dirty="0"/>
              <a:t> and </a:t>
            </a:r>
            <a:r>
              <a:rPr lang="en-GB" sz="2800" i="1" dirty="0"/>
              <a:t>div</a:t>
            </a:r>
            <a:r>
              <a:rPr lang="en-GB" sz="2800" dirty="0"/>
              <a:t> is that a  </a:t>
            </a:r>
            <a:r>
              <a:rPr lang="en-GB" sz="2800" i="1" dirty="0"/>
              <a:t>span</a:t>
            </a:r>
            <a:r>
              <a:rPr lang="en-GB" sz="2800" dirty="0"/>
              <a:t> element is inline and often used for a small section of HTML, whereas a </a:t>
            </a:r>
            <a:r>
              <a:rPr lang="en-GB" sz="2800" i="1" dirty="0"/>
              <a:t>div</a:t>
            </a:r>
            <a:r>
              <a:rPr lang="en-GB" sz="2800" dirty="0"/>
              <a:t> element is used to group larger chunks of code</a:t>
            </a:r>
            <a:endParaRPr lang="en-GB" altLang="zh-CN" sz="2800" dirty="0">
              <a:cs typeface="Arial" charset="0"/>
            </a:endParaRPr>
          </a:p>
        </p:txBody>
      </p:sp>
      <p:sp>
        <p:nvSpPr>
          <p:cNvPr id="9" name="Rectangle 2"/>
          <p:cNvSpPr txBox="1">
            <a:spLocks noChangeArrowheads="1"/>
          </p:cNvSpPr>
          <p:nvPr/>
        </p:nvSpPr>
        <p:spPr bwMode="auto">
          <a:xfrm>
            <a:off x="250825" y="188913"/>
            <a:ext cx="8713788" cy="719137"/>
          </a:xfrm>
          <a:prstGeom prst="rect">
            <a:avLst/>
          </a:prstGeom>
          <a:noFill/>
          <a:ln w="9525">
            <a:noFill/>
            <a:miter lim="800000"/>
            <a:headEnd/>
            <a:tailEnd/>
          </a:ln>
        </p:spPr>
        <p:txBody>
          <a:bodyPr lIns="0" tIns="0" rIns="0" bIns="0"/>
          <a:lstStyle/>
          <a:p>
            <a:pPr algn="ctr" eaLnBrk="1" hangingPunct="1">
              <a:defRPr/>
            </a:pPr>
            <a:r>
              <a:rPr lang="en-GB" sz="4000" b="1" kern="0" dirty="0">
                <a:solidFill>
                  <a:srgbClr val="C00000"/>
                </a:solidFill>
                <a:latin typeface="+mj-lt"/>
                <a:ea typeface="+mj-ea"/>
                <a:cs typeface="+mj-cs"/>
              </a:rPr>
              <a:t>&lt;span&gt; </a:t>
            </a:r>
            <a:r>
              <a:rPr lang="en-GB" sz="4000" b="1" kern="0" dirty="0">
                <a:latin typeface="+mj-lt"/>
                <a:ea typeface="+mj-ea"/>
                <a:cs typeface="+mj-cs"/>
              </a:rPr>
              <a:t>Tag</a:t>
            </a:r>
          </a:p>
        </p:txBody>
      </p:sp>
      <p:sp>
        <p:nvSpPr>
          <p:cNvPr id="18435" name="Rectangle 3"/>
          <p:cNvSpPr txBox="1">
            <a:spLocks noChangeArrowheads="1"/>
          </p:cNvSpPr>
          <p:nvPr/>
        </p:nvSpPr>
        <p:spPr bwMode="auto">
          <a:xfrm>
            <a:off x="250825" y="1125539"/>
            <a:ext cx="8750300" cy="1079325"/>
          </a:xfrm>
          <a:prstGeom prst="rect">
            <a:avLst/>
          </a:prstGeom>
          <a:noFill/>
          <a:ln w="9525">
            <a:noFill/>
            <a:miter lim="800000"/>
            <a:headEnd/>
            <a:tailEnd/>
          </a:ln>
        </p:spPr>
        <p:txBody>
          <a:bodyPr lIns="0" tIns="0" rIns="0" bIns="0"/>
          <a:lstStyle/>
          <a:p>
            <a:pPr marL="266700" indent="-266700">
              <a:spcAft>
                <a:spcPts val="1200"/>
              </a:spcAft>
              <a:buClr>
                <a:srgbClr val="C00000"/>
              </a:buClr>
              <a:buSzPct val="100000"/>
              <a:buFont typeface="Arial" charset="0"/>
              <a:buChar char="•"/>
              <a:defRPr/>
            </a:pPr>
            <a:r>
              <a:rPr lang="en-GB" sz="2800" dirty="0"/>
              <a:t>Provides a way to add a hook to a piece of text or a part of a document, e.g. </a:t>
            </a:r>
          </a:p>
        </p:txBody>
      </p:sp>
    </p:spTree>
    <p:extLst>
      <p:ext uri="{BB962C8B-B14F-4D97-AF65-F5344CB8AC3E}">
        <p14:creationId xmlns:p14="http://schemas.microsoft.com/office/powerpoint/2010/main" val="426563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9" presetClass="entr" presetSubtype="0" fill="hold" grpId="0" nodeType="afterEffect">
                                  <p:stCondLst>
                                    <p:cond delay="0"/>
                                  </p:stCondLst>
                                  <p:childTnLst>
                                    <p:set>
                                      <p:cBhvr>
                                        <p:cTn id="9" dur="1" fill="hold">
                                          <p:stCondLst>
                                            <p:cond delay="0"/>
                                          </p:stCondLst>
                                        </p:cTn>
                                        <p:tgtEl>
                                          <p:spTgt spid="19458"/>
                                        </p:tgtEl>
                                        <p:attrNameLst>
                                          <p:attrName>style.visibility</p:attrName>
                                        </p:attrNameLst>
                                      </p:cBhvr>
                                      <p:to>
                                        <p:strVal val="visible"/>
                                      </p:to>
                                    </p:set>
                                    <p:anim calcmode="lin" valueType="num">
                                      <p:cBhvr>
                                        <p:cTn id="10" dur="1000" fill="hold"/>
                                        <p:tgtEl>
                                          <p:spTgt spid="19458"/>
                                        </p:tgtEl>
                                        <p:attrNameLst>
                                          <p:attrName>ppt_x</p:attrName>
                                        </p:attrNameLst>
                                      </p:cBhvr>
                                      <p:tavLst>
                                        <p:tav tm="0">
                                          <p:val>
                                            <p:strVal val="#ppt_x-.2"/>
                                          </p:val>
                                        </p:tav>
                                        <p:tav tm="100000">
                                          <p:val>
                                            <p:strVal val="#ppt_x"/>
                                          </p:val>
                                        </p:tav>
                                      </p:tavLst>
                                    </p:anim>
                                    <p:anim calcmode="lin" valueType="num">
                                      <p:cBhvr>
                                        <p:cTn id="11" dur="1000" fill="hold"/>
                                        <p:tgtEl>
                                          <p:spTgt spid="19458"/>
                                        </p:tgtEl>
                                        <p:attrNameLst>
                                          <p:attrName>ppt_y</p:attrName>
                                        </p:attrNameLst>
                                      </p:cBhvr>
                                      <p:tavLst>
                                        <p:tav tm="0">
                                          <p:val>
                                            <p:strVal val="#ppt_y"/>
                                          </p:val>
                                        </p:tav>
                                        <p:tav tm="100000">
                                          <p:val>
                                            <p:strVal val="#ppt_y"/>
                                          </p:val>
                                        </p:tav>
                                      </p:tavLst>
                                    </p:anim>
                                    <p:animEffect transition="in" filter="wipe(right)" prLst="gradientSize: 0.1">
                                      <p:cBhvr>
                                        <p:cTn id="12" dur="1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4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95288" y="1125538"/>
            <a:ext cx="8748712" cy="5018087"/>
          </a:xfrm>
        </p:spPr>
        <p:txBody>
          <a:bodyPr/>
          <a:lstStyle/>
          <a:p>
            <a:pPr marL="266700" indent="-266700" eaLnBrk="1" hangingPunct="1">
              <a:spcBef>
                <a:spcPts val="0"/>
              </a:spcBef>
              <a:spcAft>
                <a:spcPts val="0"/>
              </a:spcAft>
              <a:buClr>
                <a:srgbClr val="C00000"/>
              </a:buClr>
              <a:buSzPct val="80000"/>
              <a:buFont typeface="Arial" pitchFamily="34" charset="0"/>
              <a:buChar char="•"/>
              <a:defRPr/>
            </a:pPr>
            <a:r>
              <a:rPr lang="en-US" altLang="zh-CN" sz="3600" b="1" dirty="0" smtClean="0">
                <a:solidFill>
                  <a:srgbClr val="C00000"/>
                </a:solidFill>
              </a:rPr>
              <a:t>class </a:t>
            </a:r>
            <a:r>
              <a:rPr lang="en-GB" altLang="zh-CN" sz="3400" kern="1200" dirty="0" smtClean="0">
                <a:latin typeface="Arial" pitchFamily="34" charset="0"/>
                <a:cs typeface="Arial" pitchFamily="34" charset="0"/>
              </a:rPr>
              <a:t>specifies the element as a member of one or more </a:t>
            </a:r>
            <a:r>
              <a:rPr lang="en-GB" altLang="zh-CN" sz="3400" i="1" kern="1200" dirty="0" smtClean="0">
                <a:latin typeface="Arial" pitchFamily="34" charset="0"/>
                <a:cs typeface="Arial" pitchFamily="34" charset="0"/>
              </a:rPr>
              <a:t>classes </a:t>
            </a:r>
          </a:p>
          <a:p>
            <a:pPr marL="714375" lvl="4" indent="-387350">
              <a:spcBef>
                <a:spcPts val="0"/>
              </a:spcBef>
              <a:spcAft>
                <a:spcPts val="600"/>
              </a:spcAft>
              <a:buClr>
                <a:srgbClr val="C00000"/>
              </a:buClr>
              <a:buSzPct val="80000"/>
              <a:buFont typeface="Trebuchet MS" pitchFamily="34" charset="0"/>
              <a:buChar char="–"/>
              <a:defRPr/>
            </a:pPr>
            <a:r>
              <a:rPr lang="en-GB" altLang="zh-CN" sz="3200" kern="1200" dirty="0" smtClean="0">
                <a:latin typeface="Arial" charset="0"/>
                <a:cs typeface="Arial" charset="0"/>
              </a:rPr>
              <a:t>allow developers to define specific kinds of a given element</a:t>
            </a:r>
          </a:p>
          <a:p>
            <a:pPr marL="714375" lvl="4" indent="-387350">
              <a:spcBef>
                <a:spcPts val="0"/>
              </a:spcBef>
              <a:spcAft>
                <a:spcPts val="0"/>
              </a:spcAft>
              <a:buClr>
                <a:srgbClr val="C00000"/>
              </a:buClr>
              <a:buSzPct val="80000"/>
              <a:buFont typeface="Trebuchet MS" pitchFamily="34" charset="0"/>
              <a:buChar char="–"/>
              <a:defRPr/>
            </a:pPr>
            <a:r>
              <a:rPr lang="en-GB" altLang="zh-CN" sz="3200" kern="1200" dirty="0" smtClean="0">
                <a:latin typeface="Arial" charset="0"/>
                <a:cs typeface="Arial" charset="0"/>
              </a:rPr>
              <a:t>syntax: </a:t>
            </a:r>
            <a:r>
              <a:rPr lang="en-GB" altLang="zh-CN" sz="3200" kern="1200" dirty="0" smtClean="0">
                <a:latin typeface="Times New Roman" pitchFamily="18" charset="0"/>
                <a:cs typeface="Times New Roman" pitchFamily="18" charset="0"/>
              </a:rPr>
              <a:t>    &lt;element </a:t>
            </a:r>
            <a:r>
              <a:rPr lang="en-GB" altLang="zh-CN" sz="3200" i="1" kern="1200" dirty="0" smtClean="0">
                <a:latin typeface="Times New Roman" pitchFamily="18" charset="0"/>
                <a:cs typeface="Times New Roman" pitchFamily="18" charset="0"/>
              </a:rPr>
              <a:t>class</a:t>
            </a:r>
            <a:r>
              <a:rPr lang="en-GB" altLang="zh-CN" sz="3200" kern="1200" dirty="0" smtClean="0">
                <a:latin typeface="Times New Roman" pitchFamily="18" charset="0"/>
                <a:cs typeface="Times New Roman" pitchFamily="18" charset="0"/>
              </a:rPr>
              <a:t>="</a:t>
            </a:r>
            <a:r>
              <a:rPr lang="en-GB" altLang="zh-CN" sz="3200" kern="1200" dirty="0" err="1" smtClean="0">
                <a:latin typeface="Times New Roman" pitchFamily="18" charset="0"/>
                <a:cs typeface="Times New Roman" pitchFamily="18" charset="0"/>
              </a:rPr>
              <a:t>classname</a:t>
            </a:r>
            <a:r>
              <a:rPr lang="en-GB" altLang="zh-CN" sz="3200" kern="1200" dirty="0" smtClean="0">
                <a:latin typeface="Times New Roman" pitchFamily="18" charset="0"/>
                <a:cs typeface="Times New Roman" pitchFamily="18" charset="0"/>
              </a:rPr>
              <a:t>"&gt;</a:t>
            </a:r>
          </a:p>
          <a:p>
            <a:pPr marL="266700" indent="-266700" eaLnBrk="1" hangingPunct="1">
              <a:spcBef>
                <a:spcPts val="1800"/>
              </a:spcBef>
              <a:spcAft>
                <a:spcPts val="0"/>
              </a:spcAft>
              <a:buClr>
                <a:srgbClr val="C00000"/>
              </a:buClr>
              <a:buSzPct val="80000"/>
              <a:buFont typeface="Arial" pitchFamily="34" charset="0"/>
              <a:buChar char="•"/>
              <a:defRPr/>
            </a:pPr>
            <a:r>
              <a:rPr lang="en-GB" altLang="zh-CN" sz="3600" b="1" dirty="0" smtClean="0">
                <a:solidFill>
                  <a:srgbClr val="C00000"/>
                </a:solidFill>
              </a:rPr>
              <a:t>id</a:t>
            </a:r>
            <a:r>
              <a:rPr lang="en-GB" altLang="zh-CN" sz="3200" kern="1200" dirty="0" smtClean="0">
                <a:latin typeface="Arial" pitchFamily="34" charset="0"/>
                <a:cs typeface="Arial" pitchFamily="34" charset="0"/>
              </a:rPr>
              <a:t> specifies a unique </a:t>
            </a:r>
            <a:r>
              <a:rPr lang="en-GB" altLang="zh-CN" sz="3200" i="1" kern="1200" dirty="0" smtClean="0">
                <a:latin typeface="Arial" pitchFamily="34" charset="0"/>
                <a:cs typeface="Arial" pitchFamily="34" charset="0"/>
              </a:rPr>
              <a:t>id</a:t>
            </a:r>
            <a:r>
              <a:rPr lang="en-GB" altLang="zh-CN" sz="3200" kern="1200" dirty="0" smtClean="0">
                <a:latin typeface="Arial" pitchFamily="34" charset="0"/>
                <a:cs typeface="Arial" pitchFamily="34" charset="0"/>
              </a:rPr>
              <a:t> for an HTML element</a:t>
            </a:r>
          </a:p>
          <a:p>
            <a:pPr marL="714375" lvl="4" indent="-387350">
              <a:spcBef>
                <a:spcPts val="600"/>
              </a:spcBef>
              <a:spcAft>
                <a:spcPts val="0"/>
              </a:spcAft>
              <a:buClr>
                <a:srgbClr val="C00000"/>
              </a:buClr>
              <a:buSzPct val="80000"/>
              <a:buFont typeface="Trebuchet MS" pitchFamily="34" charset="0"/>
              <a:buChar char="–"/>
              <a:defRPr/>
            </a:pPr>
            <a:r>
              <a:rPr lang="en-GB" altLang="zh-CN" sz="3200" kern="1200" dirty="0" smtClean="0">
                <a:latin typeface="Arial" charset="0"/>
                <a:cs typeface="Arial" charset="0"/>
              </a:rPr>
              <a:t>can be used to point in a style sheet</a:t>
            </a:r>
          </a:p>
          <a:p>
            <a:pPr marL="714375" lvl="4" indent="-387350">
              <a:spcBef>
                <a:spcPts val="600"/>
              </a:spcBef>
              <a:spcAft>
                <a:spcPts val="0"/>
              </a:spcAft>
              <a:buClr>
                <a:srgbClr val="C00000"/>
              </a:buClr>
              <a:buSzPct val="80000"/>
              <a:buFont typeface="Trebuchet MS" pitchFamily="34" charset="0"/>
              <a:buChar char="–"/>
              <a:defRPr/>
            </a:pPr>
            <a:r>
              <a:rPr lang="en-GB" altLang="zh-CN" sz="3200" kern="1200" dirty="0" smtClean="0">
                <a:latin typeface="Arial" charset="0"/>
                <a:cs typeface="Arial" charset="0"/>
              </a:rPr>
              <a:t>syntax: </a:t>
            </a:r>
            <a:r>
              <a:rPr lang="en-GB" altLang="zh-CN" sz="3200" kern="1200" dirty="0" smtClean="0">
                <a:latin typeface="Times New Roman" pitchFamily="18" charset="0"/>
                <a:cs typeface="Times New Roman" pitchFamily="18" charset="0"/>
              </a:rPr>
              <a:t>&lt;element </a:t>
            </a:r>
            <a:r>
              <a:rPr lang="en-GB" altLang="zh-CN" sz="3200" i="1" kern="1200" dirty="0" smtClean="0">
                <a:latin typeface="Times New Roman" pitchFamily="18" charset="0"/>
                <a:cs typeface="Times New Roman" pitchFamily="18" charset="0"/>
              </a:rPr>
              <a:t>id</a:t>
            </a:r>
            <a:r>
              <a:rPr lang="en-GB" altLang="zh-CN" sz="3200" kern="1200" dirty="0" smtClean="0">
                <a:latin typeface="Times New Roman" pitchFamily="18" charset="0"/>
                <a:cs typeface="Times New Roman" pitchFamily="18" charset="0"/>
              </a:rPr>
              <a:t>="id"&gt;</a:t>
            </a:r>
          </a:p>
        </p:txBody>
      </p:sp>
      <p:sp>
        <p:nvSpPr>
          <p:cNvPr id="11267"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4000" b="1">
                <a:solidFill>
                  <a:srgbClr val="C00000"/>
                </a:solidFill>
                <a:latin typeface="Trebuchet MS" pitchFamily="34" charset="0"/>
              </a:rPr>
              <a:t>class </a:t>
            </a:r>
            <a:r>
              <a:rPr lang="en-US" altLang="zh-CN" sz="4000" b="1">
                <a:latin typeface="Trebuchet MS" pitchFamily="34" charset="0"/>
              </a:rPr>
              <a:t>and</a:t>
            </a:r>
            <a:r>
              <a:rPr lang="en-US" altLang="zh-CN" sz="4000" b="1">
                <a:solidFill>
                  <a:srgbClr val="C00000"/>
                </a:solidFill>
                <a:latin typeface="Trebuchet MS" pitchFamily="34" charset="0"/>
              </a:rPr>
              <a:t> id </a:t>
            </a:r>
            <a:r>
              <a:rPr lang="en-US" altLang="zh-CN" sz="4000" b="1">
                <a:latin typeface="Trebuchet MS" pitchFamily="34" charset="0"/>
              </a:rPr>
              <a:t>Attributes</a:t>
            </a:r>
          </a:p>
        </p:txBody>
      </p:sp>
    </p:spTree>
    <p:extLst>
      <p:ext uri="{BB962C8B-B14F-4D97-AF65-F5344CB8AC3E}">
        <p14:creationId xmlns:p14="http://schemas.microsoft.com/office/powerpoint/2010/main" val="225543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79388" y="260350"/>
            <a:ext cx="7632700" cy="5497513"/>
          </a:xfrm>
          <a:ln w="25400">
            <a:solidFill>
              <a:schemeClr val="accent1"/>
            </a:solidFill>
          </a:ln>
        </p:spPr>
        <p:txBody>
          <a:bodyPr>
            <a:normAutofit lnSpcReduction="10000"/>
          </a:bodyPr>
          <a:lstStyle/>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&lt;</a:t>
            </a:r>
            <a:r>
              <a:rPr lang="en-GB" altLang="zh-CN" sz="2400" kern="1200" dirty="0" err="1" smtClean="0">
                <a:latin typeface="Consolas" panose="020B0609020204030204" pitchFamily="49" charset="0"/>
                <a:cs typeface="Consolas" panose="020B0609020204030204" pitchFamily="49" charset="0"/>
              </a:rPr>
              <a:t>tr</a:t>
            </a:r>
            <a:r>
              <a:rPr lang="en-GB" altLang="zh-CN" sz="2400" kern="1200" dirty="0" smtClean="0">
                <a:latin typeface="Consolas" panose="020B0609020204030204" pitchFamily="49" charset="0"/>
                <a:cs typeface="Consolas" panose="020B0609020204030204" pitchFamily="49" charset="0"/>
              </a:rPr>
              <a:t>&gt;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a:t>
            </a:r>
            <a:r>
              <a:rPr lang="en-GB" altLang="zh-CN" sz="2400" kern="1200" dirty="0" err="1" smtClean="0">
                <a:latin typeface="Consolas" panose="020B0609020204030204" pitchFamily="49" charset="0"/>
                <a:cs typeface="Consolas" panose="020B0609020204030204" pitchFamily="49" charset="0"/>
              </a:rPr>
              <a:t>th</a:t>
            </a:r>
            <a:r>
              <a:rPr lang="en-GB" altLang="zh-CN" sz="2400" kern="1200" dirty="0" smtClean="0">
                <a:latin typeface="Consolas" panose="020B0609020204030204" pitchFamily="49" charset="0"/>
                <a:cs typeface="Consolas" panose="020B0609020204030204" pitchFamily="49" charset="0"/>
              </a:rPr>
              <a:t>&gt;Monday&lt;/</a:t>
            </a:r>
            <a:r>
              <a:rPr lang="en-GB" altLang="zh-CN" sz="2400" kern="1200" dirty="0" err="1" smtClean="0">
                <a:latin typeface="Consolas" panose="020B0609020204030204" pitchFamily="49" charset="0"/>
                <a:cs typeface="Consolas" panose="020B0609020204030204" pitchFamily="49" charset="0"/>
              </a:rPr>
              <a:t>th</a:t>
            </a:r>
            <a:r>
              <a:rPr lang="en-GB" altLang="zh-CN" sz="2400" kern="1200" dirty="0" smtClean="0">
                <a:latin typeface="Consolas" panose="020B0609020204030204" pitchFamily="49" charset="0"/>
                <a:cs typeface="Consolas" panose="020B0609020204030204" pitchFamily="49" charset="0"/>
              </a:rPr>
              <a:t>&gt;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&lt;td </a:t>
            </a:r>
            <a:r>
              <a:rPr lang="en-GB" altLang="zh-CN" sz="2400" kern="1200" dirty="0" smtClean="0">
                <a:solidFill>
                  <a:srgbClr val="C00000"/>
                </a:solidFill>
                <a:latin typeface="Consolas" panose="020B0609020204030204" pitchFamily="49" charset="0"/>
                <a:cs typeface="Consolas" panose="020B0609020204030204" pitchFamily="49" charset="0"/>
              </a:rPr>
              <a:t>id</a:t>
            </a:r>
            <a:r>
              <a:rPr lang="en-GB" altLang="zh-CN" sz="2400" kern="1200" dirty="0" smtClean="0">
                <a:latin typeface="Consolas" panose="020B0609020204030204" pitchFamily="49" charset="0"/>
                <a:cs typeface="Consolas" panose="020B0609020204030204" pitchFamily="49" charset="0"/>
              </a:rPr>
              <a:t>="</a:t>
            </a:r>
            <a:r>
              <a:rPr lang="en-GB" altLang="zh-CN" sz="2400" kern="1200" dirty="0" err="1" smtClean="0">
                <a:solidFill>
                  <a:srgbClr val="0000CC"/>
                </a:solidFill>
                <a:latin typeface="Consolas" panose="020B0609020204030204" pitchFamily="49" charset="0"/>
                <a:cs typeface="Consolas" panose="020B0609020204030204" pitchFamily="49" charset="0"/>
              </a:rPr>
              <a:t>ooad</a:t>
            </a:r>
            <a:r>
              <a:rPr lang="en-GB" altLang="zh-CN" sz="2400" kern="1200" dirty="0" smtClean="0">
                <a:latin typeface="Consolas" panose="020B0609020204030204" pitchFamily="49" charset="0"/>
                <a:cs typeface="Consolas" panose="020B0609020204030204" pitchFamily="49" charset="0"/>
              </a:rPr>
              <a:t>" </a:t>
            </a:r>
            <a:r>
              <a:rPr lang="en-GB" altLang="zh-CN" sz="2400" kern="1200" dirty="0" err="1" smtClean="0">
                <a:latin typeface="Consolas" panose="020B0609020204030204" pitchFamily="49" charset="0"/>
                <a:cs typeface="Consolas" panose="020B0609020204030204" pitchFamily="49" charset="0"/>
              </a:rPr>
              <a:t>colspan</a:t>
            </a:r>
            <a:r>
              <a:rPr lang="en-GB" altLang="zh-CN" sz="2400" kern="1200" dirty="0" smtClean="0">
                <a:latin typeface="Consolas" panose="020B0609020204030204" pitchFamily="49" charset="0"/>
                <a:cs typeface="Consolas" panose="020B0609020204030204" pitchFamily="49" charset="0"/>
              </a:rPr>
              <a:t>="2"&gt;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unit</a:t>
            </a:r>
            <a:r>
              <a:rPr lang="en-GB" altLang="zh-CN" sz="2400" kern="1200" dirty="0" smtClean="0">
                <a:latin typeface="Consolas" panose="020B0609020204030204" pitchFamily="49" charset="0"/>
                <a:cs typeface="Consolas" panose="020B0609020204030204" pitchFamily="49" charset="0"/>
              </a:rPr>
              <a:t>"&gt;OOAD&lt;/p&gt;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room</a:t>
            </a:r>
            <a:r>
              <a:rPr lang="en-GB" altLang="zh-CN" sz="2400" kern="1200" dirty="0" smtClean="0">
                <a:latin typeface="Consolas" panose="020B0609020204030204" pitchFamily="49" charset="0"/>
                <a:cs typeface="Consolas" panose="020B0609020204030204" pitchFamily="49" charset="0"/>
              </a:rPr>
              <a:t>"&gt;RM603&lt;/p&gt;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group</a:t>
            </a:r>
            <a:r>
              <a:rPr lang="en-GB" altLang="zh-CN" sz="2400" kern="1200" dirty="0" smtClean="0">
                <a:latin typeface="Consolas" panose="020B0609020204030204" pitchFamily="49" charset="0"/>
                <a:cs typeface="Consolas" panose="020B0609020204030204" pitchFamily="49" charset="0"/>
              </a:rPr>
              <a:t>"&gt;Grp2&lt;/p&gt;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&lt;/td&gt;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&lt;td&gt;&amp;</a:t>
            </a:r>
            <a:r>
              <a:rPr lang="en-GB" altLang="zh-CN" sz="2400" kern="1200" dirty="0" err="1" smtClean="0">
                <a:latin typeface="Consolas" panose="020B0609020204030204" pitchFamily="49" charset="0"/>
                <a:cs typeface="Consolas" panose="020B0609020204030204" pitchFamily="49" charset="0"/>
              </a:rPr>
              <a:t>nbsp</a:t>
            </a:r>
            <a:r>
              <a:rPr lang="en-GB" altLang="zh-CN" sz="2400" kern="1200" dirty="0" smtClean="0">
                <a:latin typeface="Consolas" panose="020B0609020204030204" pitchFamily="49" charset="0"/>
                <a:cs typeface="Consolas" panose="020B0609020204030204" pitchFamily="49" charset="0"/>
              </a:rPr>
              <a:t>;&lt;/td&gt;</a:t>
            </a:r>
          </a:p>
          <a:p>
            <a:pPr marL="266700" indent="-266700" eaLnBrk="1" hangingPunct="1">
              <a:spcBef>
                <a:spcPct val="0"/>
              </a:spcBef>
              <a:spcAft>
                <a:spcPts val="0"/>
              </a:spcAft>
              <a:buClr>
                <a:srgbClr val="C00000"/>
              </a:buClr>
              <a:buSzPct val="80000"/>
              <a:buFontTx/>
              <a:buNone/>
              <a:defRPr/>
            </a:pPr>
            <a:r>
              <a:rPr lang="en-GB" altLang="zh-CN" sz="2400" kern="1200" dirty="0">
                <a:latin typeface="Consolas" panose="020B0609020204030204" pitchFamily="49" charset="0"/>
                <a:cs typeface="Consolas" panose="020B0609020204030204" pitchFamily="49" charset="0"/>
              </a:rPr>
              <a:t>	</a:t>
            </a:r>
            <a:r>
              <a:rPr lang="en-GB" altLang="zh-CN" sz="2400" kern="1200" dirty="0" smtClean="0">
                <a:latin typeface="Consolas" panose="020B0609020204030204" pitchFamily="49" charset="0"/>
                <a:cs typeface="Consolas" panose="020B0609020204030204" pitchFamily="49" charset="0"/>
              </a:rPr>
              <a:t>		&lt;td </a:t>
            </a:r>
            <a:r>
              <a:rPr lang="en-GB" altLang="zh-CN" sz="2400" kern="1200" dirty="0" smtClean="0">
                <a:solidFill>
                  <a:srgbClr val="C00000"/>
                </a:solidFill>
                <a:latin typeface="Consolas" panose="020B0609020204030204" pitchFamily="49" charset="0"/>
                <a:cs typeface="Consolas" panose="020B0609020204030204" pitchFamily="49" charset="0"/>
              </a:rPr>
              <a:t>id</a:t>
            </a:r>
            <a:r>
              <a:rPr lang="en-GB" altLang="zh-CN" sz="2400" kern="1200" dirty="0" smtClean="0">
                <a:latin typeface="Consolas" panose="020B0609020204030204" pitchFamily="49" charset="0"/>
                <a:cs typeface="Consolas" panose="020B0609020204030204" pitchFamily="49" charset="0"/>
              </a:rPr>
              <a:t>="</a:t>
            </a:r>
            <a:r>
              <a:rPr lang="en-GB" altLang="zh-CN" sz="2400" kern="1200" dirty="0" err="1" smtClean="0">
                <a:solidFill>
                  <a:srgbClr val="0000CC"/>
                </a:solidFill>
                <a:latin typeface="Consolas" panose="020B0609020204030204" pitchFamily="49" charset="0"/>
                <a:cs typeface="Consolas" panose="020B0609020204030204" pitchFamily="49" charset="0"/>
              </a:rPr>
              <a:t>itech</a:t>
            </a:r>
            <a:r>
              <a:rPr lang="en-GB" altLang="zh-CN" sz="2400" kern="1200" dirty="0" smtClean="0">
                <a:latin typeface="Consolas" panose="020B0609020204030204" pitchFamily="49" charset="0"/>
                <a:cs typeface="Consolas" panose="020B0609020204030204" pitchFamily="49" charset="0"/>
              </a:rPr>
              <a:t>" </a:t>
            </a:r>
            <a:r>
              <a:rPr lang="en-GB" altLang="zh-CN" sz="2400" kern="1200" dirty="0" err="1" smtClean="0">
                <a:latin typeface="Consolas" panose="020B0609020204030204" pitchFamily="49" charset="0"/>
                <a:cs typeface="Consolas" panose="020B0609020204030204" pitchFamily="49" charset="0"/>
              </a:rPr>
              <a:t>colspan</a:t>
            </a:r>
            <a:r>
              <a:rPr lang="en-GB" altLang="zh-CN" sz="2400" kern="1200" dirty="0" smtClean="0">
                <a:latin typeface="Consolas" panose="020B0609020204030204" pitchFamily="49" charset="0"/>
                <a:cs typeface="Consolas" panose="020B0609020204030204" pitchFamily="49" charset="0"/>
              </a:rPr>
              <a:t>="2"&gt;</a:t>
            </a:r>
          </a:p>
          <a:p>
            <a:pPr marL="266700" indent="180975"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unit</a:t>
            </a:r>
            <a:r>
              <a:rPr lang="en-GB" altLang="zh-CN" sz="2400" kern="1200" dirty="0" smtClean="0">
                <a:latin typeface="Consolas" panose="020B0609020204030204" pitchFamily="49" charset="0"/>
                <a:cs typeface="Consolas" panose="020B0609020204030204" pitchFamily="49" charset="0"/>
              </a:rPr>
              <a:t>"&gt;Internet Tech&lt;/p&gt;</a:t>
            </a:r>
          </a:p>
          <a:p>
            <a:pPr marL="266700" indent="180975"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room</a:t>
            </a:r>
            <a:r>
              <a:rPr lang="en-GB" altLang="zh-CN" sz="2400" kern="1200" dirty="0" smtClean="0">
                <a:latin typeface="Consolas" panose="020B0609020204030204" pitchFamily="49" charset="0"/>
                <a:cs typeface="Consolas" panose="020B0609020204030204" pitchFamily="49" charset="0"/>
              </a:rPr>
              <a:t>"&gt;Area 37&lt;/p&gt;</a:t>
            </a:r>
          </a:p>
          <a:p>
            <a:pPr marL="266700" indent="180975"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&lt;p </a:t>
            </a:r>
            <a:r>
              <a:rPr lang="en-GB" altLang="zh-CN" sz="2400" kern="1200" dirty="0" smtClean="0">
                <a:solidFill>
                  <a:srgbClr val="C00000"/>
                </a:solidFill>
                <a:latin typeface="Consolas" panose="020B0609020204030204" pitchFamily="49" charset="0"/>
                <a:cs typeface="Consolas" panose="020B0609020204030204" pitchFamily="49" charset="0"/>
              </a:rPr>
              <a:t>class</a:t>
            </a:r>
            <a:r>
              <a:rPr lang="en-GB" altLang="zh-CN" sz="2400" kern="1200" dirty="0" smtClean="0">
                <a:latin typeface="Consolas" panose="020B0609020204030204" pitchFamily="49" charset="0"/>
                <a:cs typeface="Consolas" panose="020B0609020204030204" pitchFamily="49" charset="0"/>
              </a:rPr>
              <a:t>="</a:t>
            </a:r>
            <a:r>
              <a:rPr lang="en-GB" altLang="zh-CN" sz="2400" kern="1200" dirty="0" smtClean="0">
                <a:solidFill>
                  <a:srgbClr val="92D050"/>
                </a:solidFill>
                <a:latin typeface="Consolas" panose="020B0609020204030204" pitchFamily="49" charset="0"/>
                <a:cs typeface="Consolas" panose="020B0609020204030204" pitchFamily="49" charset="0"/>
              </a:rPr>
              <a:t>group</a:t>
            </a:r>
            <a:r>
              <a:rPr lang="en-GB" altLang="zh-CN" sz="2400" kern="1200" dirty="0" smtClean="0">
                <a:latin typeface="Consolas" panose="020B0609020204030204" pitchFamily="49" charset="0"/>
                <a:cs typeface="Consolas" panose="020B0609020204030204" pitchFamily="49" charset="0"/>
              </a:rPr>
              <a:t>"&gt;Grp9&lt;/p&gt;</a:t>
            </a:r>
          </a:p>
          <a:p>
            <a:pPr marL="266700" indent="180975"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	&lt;/td&gt;</a:t>
            </a:r>
          </a:p>
          <a:p>
            <a:pPr marL="266700" indent="180975"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a:t>
            </a:r>
          </a:p>
          <a:p>
            <a:pPr marL="266700" indent="-266700" eaLnBrk="1" hangingPunct="1">
              <a:spcBef>
                <a:spcPct val="0"/>
              </a:spcBef>
              <a:spcAft>
                <a:spcPts val="0"/>
              </a:spcAft>
              <a:buClr>
                <a:srgbClr val="C00000"/>
              </a:buClr>
              <a:buSzPct val="80000"/>
              <a:buFontTx/>
              <a:buNone/>
              <a:defRPr/>
            </a:pPr>
            <a:r>
              <a:rPr lang="en-GB" altLang="zh-CN" sz="2400" kern="1200" dirty="0" smtClean="0">
                <a:latin typeface="Consolas" panose="020B0609020204030204" pitchFamily="49" charset="0"/>
                <a:cs typeface="Consolas" panose="020B0609020204030204" pitchFamily="49" charset="0"/>
              </a:rPr>
              <a:t>&lt;/</a:t>
            </a:r>
            <a:r>
              <a:rPr lang="en-GB" altLang="zh-CN" sz="2400" kern="1200" dirty="0" err="1" smtClean="0">
                <a:latin typeface="Consolas" panose="020B0609020204030204" pitchFamily="49" charset="0"/>
                <a:cs typeface="Consolas" panose="020B0609020204030204" pitchFamily="49" charset="0"/>
              </a:rPr>
              <a:t>tr</a:t>
            </a:r>
            <a:r>
              <a:rPr lang="en-GB" altLang="zh-CN" sz="2400" kern="1200" dirty="0" smtClean="0">
                <a:latin typeface="Consolas" panose="020B0609020204030204" pitchFamily="49" charset="0"/>
                <a:cs typeface="Consolas" panose="020B0609020204030204" pitchFamily="49" charset="0"/>
              </a:rPr>
              <a:t>&gt;</a:t>
            </a:r>
          </a:p>
        </p:txBody>
      </p:sp>
      <p:pic>
        <p:nvPicPr>
          <p:cNvPr id="12291" name="Picture 3"/>
          <p:cNvPicPr>
            <a:picLocks noChangeAspect="1" noChangeArrowheads="1"/>
          </p:cNvPicPr>
          <p:nvPr/>
        </p:nvPicPr>
        <p:blipFill>
          <a:blip r:embed="rId3"/>
          <a:srcRect l="830" t="14761" r="66446" b="75259"/>
          <a:stretch>
            <a:fillRect/>
          </a:stretch>
        </p:blipFill>
        <p:spPr bwMode="auto">
          <a:xfrm>
            <a:off x="4716016" y="4750802"/>
            <a:ext cx="4032250" cy="984250"/>
          </a:xfrm>
          <a:prstGeom prst="rect">
            <a:avLst/>
          </a:prstGeom>
          <a:noFill/>
          <a:ln w="9525">
            <a:noFill/>
            <a:miter lim="800000"/>
            <a:headEnd/>
            <a:tailEnd/>
          </a:ln>
        </p:spPr>
      </p:pic>
      <p:sp>
        <p:nvSpPr>
          <p:cNvPr id="12292" name="Oval 5"/>
          <p:cNvSpPr>
            <a:spLocks noChangeArrowheads="1"/>
          </p:cNvSpPr>
          <p:nvPr/>
        </p:nvSpPr>
        <p:spPr bwMode="auto">
          <a:xfrm>
            <a:off x="6264275" y="0"/>
            <a:ext cx="2879725" cy="1008063"/>
          </a:xfrm>
          <a:prstGeom prst="ellipse">
            <a:avLst/>
          </a:prstGeom>
          <a:solidFill>
            <a:schemeClr val="accent1"/>
          </a:solidFill>
          <a:ln w="9525" algn="ctr">
            <a:solidFill>
              <a:schemeClr val="tx1"/>
            </a:solidFill>
            <a:round/>
            <a:headEnd/>
            <a:tailEnd/>
          </a:ln>
        </p:spPr>
        <p:txBody>
          <a:bodyPr/>
          <a:lstStyle/>
          <a:p>
            <a:pPr algn="ctr"/>
            <a:r>
              <a:rPr lang="en-US" altLang="zh-CN" b="1">
                <a:solidFill>
                  <a:srgbClr val="C00000"/>
                </a:solidFill>
                <a:latin typeface="Trebuchet MS" pitchFamily="34" charset="0"/>
              </a:rPr>
              <a:t>class </a:t>
            </a:r>
            <a:r>
              <a:rPr lang="en-US" altLang="zh-CN" b="1">
                <a:latin typeface="Trebuchet MS" pitchFamily="34" charset="0"/>
              </a:rPr>
              <a:t>and</a:t>
            </a:r>
            <a:r>
              <a:rPr lang="en-US" altLang="zh-CN" b="1">
                <a:solidFill>
                  <a:srgbClr val="C00000"/>
                </a:solidFill>
                <a:latin typeface="Trebuchet MS" pitchFamily="34" charset="0"/>
              </a:rPr>
              <a:t> id </a:t>
            </a:r>
            <a:r>
              <a:rPr lang="en-US" altLang="zh-CN" b="1">
                <a:latin typeface="Trebuchet MS" pitchFamily="34" charset="0"/>
              </a:rPr>
              <a:t>Example</a:t>
            </a:r>
          </a:p>
        </p:txBody>
      </p:sp>
    </p:spTree>
    <p:extLst>
      <p:ext uri="{BB962C8B-B14F-4D97-AF65-F5344CB8AC3E}">
        <p14:creationId xmlns:p14="http://schemas.microsoft.com/office/powerpoint/2010/main" val="3055199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txBox="1">
            <a:spLocks noChangeArrowheads="1"/>
          </p:cNvSpPr>
          <p:nvPr/>
        </p:nvSpPr>
        <p:spPr bwMode="auto">
          <a:xfrm>
            <a:off x="500063" y="763686"/>
            <a:ext cx="8443912" cy="1439863"/>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Internet Technology</a:t>
            </a:r>
            <a:r>
              <a:rPr lang="en-GB" sz="3600" b="1">
                <a:solidFill>
                  <a:srgbClr val="FF0000"/>
                </a:solidFill>
                <a:latin typeface="Trebuchet MS" pitchFamily="34" charset="0"/>
              </a:rPr>
              <a:t/>
            </a:r>
            <a:br>
              <a:rPr lang="en-GB" sz="3600" b="1">
                <a:solidFill>
                  <a:srgbClr val="FF0000"/>
                </a:solidFill>
                <a:latin typeface="Trebuchet MS" pitchFamily="34" charset="0"/>
              </a:rPr>
            </a:br>
            <a:r>
              <a:rPr lang="en-GB" sz="2800" b="1">
                <a:solidFill>
                  <a:srgbClr val="595959"/>
                </a:solidFill>
                <a:latin typeface="Trebuchet MS" pitchFamily="34" charset="0"/>
              </a:rPr>
              <a:t>(week 3)</a:t>
            </a:r>
          </a:p>
        </p:txBody>
      </p:sp>
      <p:sp>
        <p:nvSpPr>
          <p:cNvPr id="5123" name="Rectangle 3"/>
          <p:cNvSpPr txBox="1">
            <a:spLocks noChangeArrowheads="1"/>
          </p:cNvSpPr>
          <p:nvPr/>
        </p:nvSpPr>
        <p:spPr bwMode="auto">
          <a:xfrm>
            <a:off x="642938" y="2852836"/>
            <a:ext cx="8215312" cy="2592388"/>
          </a:xfrm>
          <a:prstGeom prst="rect">
            <a:avLst/>
          </a:prstGeom>
          <a:noFill/>
          <a:ln w="9525">
            <a:noFill/>
            <a:miter lim="800000"/>
            <a:headEnd/>
            <a:tailEnd/>
          </a:ln>
        </p:spPr>
        <p:txBody>
          <a:bodyPr lIns="0" tIns="0" rIns="0" bIns="0"/>
          <a:lstStyle/>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solidFill>
                  <a:schemeClr val="bg1">
                    <a:lumMod val="50000"/>
                  </a:schemeClr>
                </a:solidFill>
                <a:latin typeface="Times New Roman" pitchFamily="18" charset="0"/>
              </a:rPr>
              <a:t>HTML: Review</a:t>
            </a:r>
          </a:p>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solidFill>
                  <a:schemeClr val="bg1">
                    <a:lumMod val="50000"/>
                  </a:schemeClr>
                </a:solidFill>
                <a:latin typeface="Times New Roman" pitchFamily="18" charset="0"/>
              </a:rPr>
              <a:t>Extending HTML</a:t>
            </a:r>
          </a:p>
          <a:p>
            <a:pPr marL="542925" indent="-542925" eaLnBrk="1" hangingPunct="1">
              <a:spcAft>
                <a:spcPts val="1200"/>
              </a:spcAft>
              <a:buClr>
                <a:srgbClr val="C00000"/>
              </a:buClr>
              <a:buSzPct val="80000"/>
              <a:buFont typeface="Wingdings" pitchFamily="2" charset="2"/>
              <a:buChar char="Ø"/>
              <a:tabLst>
                <a:tab pos="93663" algn="l"/>
              </a:tabLst>
              <a:defRPr/>
            </a:pPr>
            <a:r>
              <a:rPr lang="en-GB" altLang="zh-CN" sz="4200" dirty="0">
                <a:solidFill>
                  <a:srgbClr val="C00000"/>
                </a:solidFill>
                <a:latin typeface="Times New Roman" pitchFamily="18" charset="0"/>
              </a:rPr>
              <a:t>Cascading Style Sheets (CSS)</a:t>
            </a:r>
          </a:p>
        </p:txBody>
      </p:sp>
    </p:spTree>
    <p:extLst>
      <p:ext uri="{BB962C8B-B14F-4D97-AF65-F5344CB8AC3E}">
        <p14:creationId xmlns:p14="http://schemas.microsoft.com/office/powerpoint/2010/main" val="75540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0825" y="188913"/>
            <a:ext cx="8713788" cy="1295400"/>
          </a:xfrm>
          <a:prstGeom prst="rect">
            <a:avLst/>
          </a:prstGeom>
          <a:noFill/>
          <a:ln w="9525">
            <a:noFill/>
            <a:miter lim="800000"/>
            <a:headEnd/>
            <a:tailEnd/>
          </a:ln>
        </p:spPr>
        <p:txBody>
          <a:bodyPr lIns="0" tIns="0" rIns="0" bIns="0"/>
          <a:lstStyle/>
          <a:p>
            <a:pPr algn="ctr" eaLnBrk="1" hangingPunct="1">
              <a:defRPr/>
            </a:pPr>
            <a:r>
              <a:rPr lang="en-GB" sz="3800" b="1" kern="0" dirty="0">
                <a:solidFill>
                  <a:srgbClr val="C00000"/>
                </a:solidFill>
                <a:latin typeface="+mj-lt"/>
                <a:ea typeface="+mj-ea"/>
                <a:cs typeface="+mj-cs"/>
              </a:rPr>
              <a:t>Why Separate</a:t>
            </a:r>
          </a:p>
          <a:p>
            <a:pPr algn="ctr" eaLnBrk="1" hangingPunct="1">
              <a:defRPr/>
            </a:pPr>
            <a:r>
              <a:rPr lang="en-GB" sz="3800" b="1" kern="0" dirty="0">
                <a:solidFill>
                  <a:srgbClr val="C00000"/>
                </a:solidFill>
                <a:latin typeface="+mj-lt"/>
                <a:ea typeface="+mj-ea"/>
                <a:cs typeface="+mj-cs"/>
              </a:rPr>
              <a:t>Content from Appearance?</a:t>
            </a:r>
          </a:p>
        </p:txBody>
      </p:sp>
      <p:sp>
        <p:nvSpPr>
          <p:cNvPr id="14339" name="Rectangle 3"/>
          <p:cNvSpPr txBox="1">
            <a:spLocks noChangeArrowheads="1"/>
          </p:cNvSpPr>
          <p:nvPr/>
        </p:nvSpPr>
        <p:spPr bwMode="auto">
          <a:xfrm>
            <a:off x="357188" y="1700213"/>
            <a:ext cx="8678862" cy="4321175"/>
          </a:xfrm>
          <a:prstGeom prst="rect">
            <a:avLst/>
          </a:prstGeom>
          <a:noFill/>
          <a:ln w="9525">
            <a:noFill/>
            <a:miter lim="800000"/>
            <a:headEnd/>
            <a:tailEnd/>
          </a:ln>
        </p:spPr>
        <p:txBody>
          <a:bodyPr lIns="0" tIns="0" rIns="0" bIns="0"/>
          <a:lstStyle/>
          <a:p>
            <a:pPr marL="266700" indent="-266700">
              <a:spcBef>
                <a:spcPts val="600"/>
              </a:spcBef>
              <a:spcAft>
                <a:spcPts val="1800"/>
              </a:spcAft>
              <a:buClr>
                <a:srgbClr val="C00000"/>
              </a:buClr>
              <a:buSzPct val="100000"/>
              <a:buFont typeface="Arial" charset="0"/>
              <a:buChar char="•"/>
            </a:pPr>
            <a:r>
              <a:rPr lang="en-GB" altLang="zh-CN" sz="3400">
                <a:cs typeface="Arial" charset="0"/>
              </a:rPr>
              <a:t>Multiple developers can work on different aspects of the web site development</a:t>
            </a:r>
          </a:p>
          <a:p>
            <a:pPr marL="266700" indent="-266700">
              <a:spcBef>
                <a:spcPts val="600"/>
              </a:spcBef>
              <a:spcAft>
                <a:spcPts val="1800"/>
              </a:spcAft>
              <a:buClr>
                <a:srgbClr val="C00000"/>
              </a:buClr>
              <a:buSzPct val="100000"/>
              <a:buFont typeface="Arial" charset="0"/>
              <a:buChar char="•"/>
            </a:pPr>
            <a:r>
              <a:rPr lang="en-GB" altLang="zh-CN" sz="3400">
                <a:cs typeface="Arial" charset="0"/>
              </a:rPr>
              <a:t>Makes your web site quicker to update</a:t>
            </a:r>
          </a:p>
          <a:p>
            <a:pPr marL="266700" indent="-266700">
              <a:spcBef>
                <a:spcPts val="600"/>
              </a:spcBef>
              <a:spcAft>
                <a:spcPts val="1800"/>
              </a:spcAft>
              <a:buClr>
                <a:srgbClr val="C00000"/>
              </a:buClr>
              <a:buSzPct val="100000"/>
              <a:buFont typeface="Arial" charset="0"/>
              <a:buChar char="•"/>
            </a:pPr>
            <a:r>
              <a:rPr lang="en-GB" altLang="zh-CN" sz="3400">
                <a:cs typeface="Arial" charset="0"/>
              </a:rPr>
              <a:t>Smaller file sizes and good for search engine optimisation</a:t>
            </a:r>
          </a:p>
          <a:p>
            <a:pPr marL="266700" indent="-266700">
              <a:spcBef>
                <a:spcPts val="600"/>
              </a:spcBef>
              <a:spcAft>
                <a:spcPts val="1800"/>
              </a:spcAft>
              <a:buClr>
                <a:srgbClr val="C00000"/>
              </a:buClr>
              <a:buSzPct val="100000"/>
              <a:buFont typeface="Arial" charset="0"/>
              <a:buChar char="•"/>
            </a:pPr>
            <a:r>
              <a:rPr lang="en-GB" altLang="zh-CN" sz="3400">
                <a:cs typeface="Arial" charset="0"/>
              </a:rPr>
              <a:t>Helps browsing from different devices</a:t>
            </a:r>
          </a:p>
        </p:txBody>
      </p:sp>
    </p:spTree>
    <p:extLst>
      <p:ext uri="{BB962C8B-B14F-4D97-AF65-F5344CB8AC3E}">
        <p14:creationId xmlns:p14="http://schemas.microsoft.com/office/powerpoint/2010/main" val="363425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1866</TotalTime>
  <Words>1327</Words>
  <Application>Microsoft Macintosh PowerPoint</Application>
  <PresentationFormat>On-screen Show (4:3)</PresentationFormat>
  <Paragraphs>204</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Consolas</vt:lpstr>
      <vt:lpstr>ＭＳ Ｐゴシック</vt:lpstr>
      <vt:lpstr>Times New Roman</vt:lpstr>
      <vt:lpstr>Trebuchet MS</vt:lpstr>
      <vt:lpstr>Wingdings</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Appleton</dc:creator>
  <cp:lastModifiedBy>Joe Appleton</cp:lastModifiedBy>
  <cp:revision>4</cp:revision>
  <dcterms:created xsi:type="dcterms:W3CDTF">2015-10-09T11:41:06Z</dcterms:created>
  <dcterms:modified xsi:type="dcterms:W3CDTF">2016-10-11T05:42:47Z</dcterms:modified>
</cp:coreProperties>
</file>