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7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p:restoredTop sz="94732"/>
  </p:normalViewPr>
  <p:slideViewPr>
    <p:cSldViewPr snapToGrid="0" snapToObjects="1">
      <p:cViewPr varScale="1">
        <p:scale>
          <a:sx n="81" d="100"/>
          <a:sy n="81" d="100"/>
        </p:scale>
        <p:origin x="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71A91-F82C-1543-894F-ACF696096512}" type="datetimeFigureOut">
              <a:rPr lang="en-US" smtClean="0"/>
              <a:t>10/3/17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09C-DE99-5942-834A-C3CFB856D20F}" type="slidenum">
              <a:rPr lang="en-US" smtClean="0"/>
              <a:t>‹#›</a:t>
            </a:fld>
            <a:endParaRPr lang="en-US"/>
          </a:p>
        </p:txBody>
      </p:sp>
    </p:spTree>
    <p:extLst>
      <p:ext uri="{BB962C8B-B14F-4D97-AF65-F5344CB8AC3E}">
        <p14:creationId xmlns:p14="http://schemas.microsoft.com/office/powerpoint/2010/main" val="58898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104984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prstGeom prst="rect">
            <a:avLst/>
          </a:prstGeom>
        </p:spPr>
        <p:txBody>
          <a:bodyPr/>
          <a:lstStyle/>
          <a:p>
            <a:pPr lvl="0"/>
            <a:endParaRPr/>
          </a:p>
        </p:txBody>
      </p:sp>
      <p:sp>
        <p:nvSpPr>
          <p:cNvPr id="88" name="Shape 88"/>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The link address is specified in the href attribute</a:t>
            </a:r>
          </a:p>
        </p:txBody>
      </p:sp>
    </p:spTree>
    <p:extLst>
      <p:ext uri="{BB962C8B-B14F-4D97-AF65-F5344CB8AC3E}">
        <p14:creationId xmlns:p14="http://schemas.microsoft.com/office/powerpoint/2010/main" val="97378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a:spLocks noGrp="1" noRot="1" noChangeAspect="1"/>
          </p:cNvSpPr>
          <p:nvPr>
            <p:ph type="sldImg"/>
          </p:nvPr>
        </p:nvSpPr>
        <p:spPr>
          <a:prstGeom prst="rect">
            <a:avLst/>
          </a:prstGeom>
        </p:spPr>
        <p:txBody>
          <a:bodyPr/>
          <a:lstStyle/>
          <a:p>
            <a:pPr lvl="0"/>
            <a:endParaRPr/>
          </a:p>
        </p:txBody>
      </p:sp>
      <p:sp>
        <p:nvSpPr>
          <p:cNvPr id="93" name="Shape 93"/>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Headings define the structure of the document and screen readers use them to create a table of contents for the page</a:t>
            </a:r>
          </a:p>
        </p:txBody>
      </p:sp>
    </p:spTree>
    <p:extLst>
      <p:ext uri="{BB962C8B-B14F-4D97-AF65-F5344CB8AC3E}">
        <p14:creationId xmlns:p14="http://schemas.microsoft.com/office/powerpoint/2010/main" val="2001706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45672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pPr lvl="0"/>
            <a:endParaRPr/>
          </a:p>
        </p:txBody>
      </p:sp>
      <p:sp>
        <p:nvSpPr>
          <p:cNvPr id="103" name="Shape 103"/>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213825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pPr lvl="0"/>
            <a:endParaRPr/>
          </a:p>
        </p:txBody>
      </p:sp>
      <p:sp>
        <p:nvSpPr>
          <p:cNvPr id="108" name="Shape 108"/>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The most common embedded content in websites is images</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The most common of image type, supported by all modern browsers … </a:t>
            </a:r>
            <a:r>
              <a:rPr sz="1200">
                <a:latin typeface="Times New Roman"/>
                <a:ea typeface="Times New Roman"/>
                <a:cs typeface="Times New Roman"/>
                <a:sym typeface="Times New Roman"/>
              </a:rPr>
              <a:t>Portable Network Graphics </a:t>
            </a:r>
            <a:endParaRPr sz="1200">
              <a:latin typeface="Calibri"/>
              <a:ea typeface="Calibri"/>
              <a:cs typeface="Calibri"/>
              <a:sym typeface="Calibri"/>
            </a:endParaRPr>
          </a:p>
          <a:p>
            <a:pPr lvl="0" defTabSz="914400">
              <a:lnSpc>
                <a:spcPct val="100000"/>
              </a:lnSpc>
              <a:spcBef>
                <a:spcPts val="400"/>
              </a:spcBef>
              <a:defRPr sz="1800"/>
            </a:pPr>
            <a:endParaRPr sz="1200">
              <a:latin typeface="Times New Roman"/>
              <a:ea typeface="Times New Roman"/>
              <a:cs typeface="Times New Roman"/>
              <a:sym typeface="Times New Roman"/>
            </a:endParaRPr>
          </a:p>
          <a:p>
            <a:pPr lvl="0" defTabSz="914400">
              <a:lnSpc>
                <a:spcPct val="100000"/>
              </a:lnSpc>
              <a:spcBef>
                <a:spcPts val="400"/>
              </a:spcBef>
              <a:defRPr sz="1800"/>
            </a:pPr>
            <a:r>
              <a:rPr sz="1200">
                <a:latin typeface="Calibri"/>
                <a:ea typeface="Calibri"/>
                <a:cs typeface="Calibri"/>
                <a:sym typeface="Calibri"/>
              </a:rPr>
              <a:t>&lt;img&gt; tag is empty, which means that it contains attributes only, and has no closing tag … Src stands for "source". </a:t>
            </a:r>
          </a:p>
        </p:txBody>
      </p:sp>
    </p:spTree>
    <p:extLst>
      <p:ext uri="{BB962C8B-B14F-4D97-AF65-F5344CB8AC3E}">
        <p14:creationId xmlns:p14="http://schemas.microsoft.com/office/powerpoint/2010/main" val="7787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pPr lvl="0"/>
            <a:endParaRPr/>
          </a:p>
        </p:txBody>
      </p:sp>
      <p:sp>
        <p:nvSpPr>
          <p:cNvPr id="127" name="Shape 12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85875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pPr lvl="0"/>
            <a:endParaRPr/>
          </a:p>
        </p:txBody>
      </p:sp>
      <p:sp>
        <p:nvSpPr>
          <p:cNvPr id="132" name="Shape 13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a:t>
            </a: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Other then the obvious, the letter "L," there's not much of a difference between the two extensions. Most, if not all, web browsers and servers will treat a file with an HTM extension exactly as it would a file with an HTML extension, and vice versa</a:t>
            </a:r>
          </a:p>
          <a:p>
            <a:pPr lvl="0" defTabSz="914400">
              <a:lnSpc>
                <a:spcPct val="100000"/>
              </a:lnSpc>
              <a:spcBef>
                <a:spcPts val="400"/>
              </a:spcBef>
              <a:defRPr sz="1800"/>
            </a:pPr>
            <a:r>
              <a:rPr sz="1200">
                <a:latin typeface="Calibri"/>
                <a:ea typeface="Calibri"/>
                <a:cs typeface="Calibri"/>
                <a:sym typeface="Calibri"/>
              </a:rPr>
              <a:t>http://www.sightspecific.com/~mosh/WWW_FAQ/ext.html</a:t>
            </a:r>
          </a:p>
          <a:p>
            <a:pPr lvl="0" defTabSz="914400">
              <a:lnSpc>
                <a:spcPct val="100000"/>
              </a:lnSpc>
              <a:spcBef>
                <a:spcPts val="400"/>
              </a:spcBef>
              <a:defRPr sz="1800"/>
            </a:pPr>
            <a:r>
              <a:rPr sz="1200">
                <a:latin typeface="Calibri"/>
                <a:ea typeface="Calibri"/>
                <a:cs typeface="Calibri"/>
                <a:sym typeface="Calibri"/>
              </a:rPr>
              <a:t>-----</a:t>
            </a:r>
          </a:p>
        </p:txBody>
      </p:sp>
    </p:spTree>
    <p:extLst>
      <p:ext uri="{BB962C8B-B14F-4D97-AF65-F5344CB8AC3E}">
        <p14:creationId xmlns:p14="http://schemas.microsoft.com/office/powerpoint/2010/main" val="190767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37662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21215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84676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66625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92E12A30-5579-354D-B65C-6775607DA9D2}" type="datetimeFigureOut">
              <a:rPr lang="en-US" smtClean="0"/>
              <a:t>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16642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4913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92E12A30-5579-354D-B65C-6775607DA9D2}" type="datetimeFigureOut">
              <a:rPr lang="en-US" smtClean="0"/>
              <a:t>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43296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92E12A30-5579-354D-B65C-6775607DA9D2}" type="datetimeFigureOut">
              <a:rPr lang="en-US" smtClean="0"/>
              <a:t>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7280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12A30-5579-354D-B65C-6775607DA9D2}" type="datetimeFigureOut">
              <a:rPr lang="en-US" smtClean="0"/>
              <a:t>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87646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95270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92E12A30-5579-354D-B65C-6775607DA9D2}" type="datetimeFigureOut">
              <a:rPr lang="en-US" smtClean="0"/>
              <a:t>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42B21-5978-354D-9B0B-A444B9C949C6}" type="slidenum">
              <a:rPr lang="en-US" smtClean="0"/>
              <a:t>‹#›</a:t>
            </a:fld>
            <a:endParaRPr lang="en-US"/>
          </a:p>
        </p:txBody>
      </p:sp>
    </p:spTree>
    <p:extLst>
      <p:ext uri="{BB962C8B-B14F-4D97-AF65-F5344CB8AC3E}">
        <p14:creationId xmlns:p14="http://schemas.microsoft.com/office/powerpoint/2010/main" val="12774887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12A30-5579-354D-B65C-6775607DA9D2}" type="datetimeFigureOut">
              <a:rPr lang="en-US" smtClean="0"/>
              <a:t>10/3/17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42B21-5978-354D-9B0B-A444B9C949C6}" type="slidenum">
              <a:rPr lang="en-US" smtClean="0"/>
              <a:t>‹#›</a:t>
            </a:fld>
            <a:endParaRPr lang="en-US"/>
          </a:p>
        </p:txBody>
      </p:sp>
    </p:spTree>
    <p:extLst>
      <p:ext uri="{BB962C8B-B14F-4D97-AF65-F5344CB8AC3E}">
        <p14:creationId xmlns:p14="http://schemas.microsoft.com/office/powerpoint/2010/main" val="98457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validator.w3.org/" TargetMode="External"/><Relationship Id="rId3"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1738313" y="1831901"/>
            <a:ext cx="8643937" cy="2389188"/>
          </a:xfrm>
          <a:prstGeom prst="rect">
            <a:avLst/>
          </a:prstGeom>
        </p:spPr>
        <p:txBody>
          <a:bodyPr>
            <a:normAutofit/>
          </a:bodyPr>
          <a:lstStyle/>
          <a:p>
            <a:pPr algn="ctr">
              <a:spcBef>
                <a:spcPts val="844"/>
              </a:spcBef>
              <a:defRPr sz="1800" b="0">
                <a:solidFill>
                  <a:srgbClr val="000000"/>
                </a:solidFill>
              </a:defRPr>
            </a:pPr>
            <a:r>
              <a:rPr sz="4922" b="1" dirty="0">
                <a:solidFill>
                  <a:srgbClr val="C00000"/>
                </a:solidFill>
              </a:rPr>
              <a:t>Internet Technology </a:t>
            </a:r>
            <a:br>
              <a:rPr sz="4922" b="1" dirty="0">
                <a:solidFill>
                  <a:srgbClr val="C00000"/>
                </a:solidFill>
              </a:rPr>
            </a:br>
            <a:r>
              <a:rPr sz="4922" b="1" dirty="0">
                <a:solidFill>
                  <a:srgbClr val="C00000"/>
                </a:solidFill>
              </a:rPr>
              <a:t/>
            </a:r>
            <a:br>
              <a:rPr sz="4922" b="1" dirty="0">
                <a:solidFill>
                  <a:srgbClr val="C00000"/>
                </a:solidFill>
              </a:rPr>
            </a:br>
            <a:r>
              <a:rPr sz="4922" b="1" dirty="0">
                <a:solidFill>
                  <a:srgbClr val="C00000"/>
                </a:solidFill>
              </a:rPr>
              <a:t> </a:t>
            </a:r>
            <a:r>
              <a:rPr sz="3516" b="1" dirty="0">
                <a:solidFill>
                  <a:srgbClr val="595959"/>
                </a:solidFill>
              </a:rPr>
              <a:t>(Unit Code: </a:t>
            </a:r>
            <a:r>
              <a:rPr lang="en-GB" sz="3516" dirty="0">
                <a:solidFill>
                  <a:srgbClr val="595959"/>
                </a:solidFill>
              </a:rPr>
              <a:t>CDA</a:t>
            </a:r>
            <a:r>
              <a:rPr sz="3516" b="1" dirty="0">
                <a:solidFill>
                  <a:srgbClr val="595959"/>
                </a:solidFill>
              </a:rPr>
              <a:t>400)</a:t>
            </a:r>
          </a:p>
        </p:txBody>
      </p:sp>
    </p:spTree>
    <p:extLst>
      <p:ext uri="{BB962C8B-B14F-4D97-AF65-F5344CB8AC3E}">
        <p14:creationId xmlns:p14="http://schemas.microsoft.com/office/powerpoint/2010/main" val="1594070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a:spLocks noGrp="1"/>
          </p:cNvSpPr>
          <p:nvPr>
            <p:ph type="title"/>
          </p:nvPr>
        </p:nvSpPr>
        <p:spPr>
          <a:xfrm>
            <a:off x="1973262" y="260350"/>
            <a:ext cx="8227194" cy="792164"/>
          </a:xfrm>
          <a:prstGeom prst="rect">
            <a:avLst/>
          </a:prstGeom>
        </p:spPr>
        <p:txBody>
          <a:bodyPr>
            <a:normAutofit/>
          </a:bodyPr>
          <a:lstStyle>
            <a:lvl1pPr algn="ctr">
              <a:defRPr sz="5000">
                <a:solidFill>
                  <a:srgbClr val="000000"/>
                </a:solidFill>
              </a:defRPr>
            </a:lvl1pPr>
          </a:lstStyle>
          <a:p>
            <a:pPr lvl="0">
              <a:defRPr sz="1800" b="0"/>
            </a:pPr>
            <a:r>
              <a:rPr sz="3516" b="1"/>
              <a:t>HTML Comment</a:t>
            </a:r>
          </a:p>
        </p:txBody>
      </p:sp>
      <p:sp>
        <p:nvSpPr>
          <p:cNvPr id="106" name="Shape 106"/>
          <p:cNvSpPr/>
          <p:nvPr/>
        </p:nvSpPr>
        <p:spPr>
          <a:xfrm>
            <a:off x="1774825" y="1125538"/>
            <a:ext cx="8893176" cy="42691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517" indent="-187517" defTabSz="642915">
              <a:spcBef>
                <a:spcPts val="844"/>
              </a:spcBef>
              <a:tabLst>
                <a:tab pos="80364" algn="l"/>
              </a:tabLst>
              <a:defRPr sz="1800"/>
            </a:pPr>
            <a:r>
              <a:rPr sz="3375">
                <a:solidFill>
                  <a:srgbClr val="C00000"/>
                </a:solidFill>
                <a:latin typeface="Consolas"/>
                <a:ea typeface="Consolas"/>
                <a:cs typeface="Consolas"/>
                <a:sym typeface="Consolas"/>
              </a:rPr>
              <a:t>&lt;!--</a:t>
            </a:r>
            <a:r>
              <a:rPr sz="3375">
                <a:latin typeface="Consolas"/>
                <a:ea typeface="Consolas"/>
                <a:cs typeface="Consolas"/>
                <a:sym typeface="Consolas"/>
              </a:rPr>
              <a:t> </a:t>
            </a:r>
            <a:r>
              <a:rPr sz="3375" i="1">
                <a:solidFill>
                  <a:srgbClr val="808080"/>
                </a:solidFill>
                <a:latin typeface="Consolas"/>
                <a:ea typeface="Consolas"/>
                <a:cs typeface="Consolas"/>
                <a:sym typeface="Consolas"/>
              </a:rPr>
              <a:t>This is a comment </a:t>
            </a:r>
            <a:r>
              <a:rPr sz="3375">
                <a:solidFill>
                  <a:srgbClr val="C00000"/>
                </a:solidFill>
                <a:latin typeface="Consolas"/>
                <a:ea typeface="Consolas"/>
                <a:cs typeface="Consolas"/>
                <a:sym typeface="Consolas"/>
              </a:rPr>
              <a:t>--&gt;</a:t>
            </a:r>
            <a:endParaRPr sz="2391">
              <a:latin typeface="Arial"/>
              <a:ea typeface="Arial"/>
              <a:cs typeface="Arial"/>
              <a:sym typeface="Arial"/>
            </a:endParaRPr>
          </a:p>
          <a:p>
            <a:pPr marL="343781" indent="-343781" defTabSz="642915">
              <a:spcBef>
                <a:spcPts val="1266"/>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Add comments for the purpose of making the source code easier to understand</a:t>
            </a:r>
            <a:endParaRPr sz="3094">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Comments are not displayed in the browsers</a:t>
            </a:r>
            <a:endParaRPr sz="3094">
              <a:latin typeface="Arial"/>
              <a:ea typeface="Arial"/>
              <a:cs typeface="Arial"/>
              <a:sym typeface="Arial"/>
            </a:endParaRPr>
          </a:p>
          <a:p>
            <a:pPr marL="343781" indent="-343781" defTabSz="642915">
              <a:spcBef>
                <a:spcPts val="844"/>
              </a:spcBef>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It is also a good practice to "hide" scripts from browsers without support for it</a:t>
            </a:r>
            <a:endParaRPr sz="3094">
              <a:latin typeface="Arial"/>
              <a:ea typeface="Arial"/>
              <a:cs typeface="Arial"/>
              <a:sym typeface="Arial"/>
            </a:endParaRPr>
          </a:p>
          <a:p>
            <a:pPr marL="375034" indent="-375034" defTabSz="642915">
              <a:lnSpc>
                <a:spcPct val="150000"/>
              </a:lnSpc>
              <a:spcBef>
                <a:spcPts val="1687"/>
              </a:spcBef>
              <a:buClr>
                <a:srgbClr val="C00000"/>
              </a:buClr>
              <a:buSzPct val="80000"/>
              <a:buFont typeface="Arial"/>
              <a:buChar char="•"/>
              <a:tabLst>
                <a:tab pos="80364" algn="l"/>
              </a:tabLst>
              <a:defRPr sz="1800"/>
            </a:pPr>
            <a:r>
              <a:rPr sz="3375" i="1">
                <a:solidFill>
                  <a:srgbClr val="C00000"/>
                </a:solidFill>
                <a:latin typeface="Times New Roman"/>
                <a:ea typeface="Times New Roman"/>
                <a:cs typeface="Times New Roman"/>
                <a:sym typeface="Times New Roman"/>
              </a:rPr>
              <a:t>This will be checked in your assessment !</a:t>
            </a:r>
          </a:p>
        </p:txBody>
      </p:sp>
    </p:spTree>
    <p:extLst>
      <p:ext uri="{BB962C8B-B14F-4D97-AF65-F5344CB8AC3E}">
        <p14:creationId xmlns:p14="http://schemas.microsoft.com/office/powerpoint/2010/main" val="17323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hape 110"/>
          <p:cNvSpPr>
            <a:spLocks noGrp="1"/>
          </p:cNvSpPr>
          <p:nvPr>
            <p:ph type="title"/>
          </p:nvPr>
        </p:nvSpPr>
        <p:spPr>
          <a:xfrm>
            <a:off x="2211388" y="260350"/>
            <a:ext cx="7772401" cy="647700"/>
          </a:xfrm>
          <a:prstGeom prst="rect">
            <a:avLst/>
          </a:prstGeom>
        </p:spPr>
        <p:txBody>
          <a:bodyPr>
            <a:normAutofit/>
          </a:bodyPr>
          <a:lstStyle>
            <a:lvl1pPr algn="ctr">
              <a:defRPr sz="5600">
                <a:solidFill>
                  <a:srgbClr val="000000"/>
                </a:solidFill>
              </a:defRPr>
            </a:lvl1pPr>
          </a:lstStyle>
          <a:p>
            <a:pPr lvl="0">
              <a:defRPr sz="1800" b="0"/>
            </a:pPr>
            <a:r>
              <a:rPr sz="3937" b="1"/>
              <a:t>Top-level structure</a:t>
            </a:r>
          </a:p>
        </p:txBody>
      </p:sp>
      <p:grpSp>
        <p:nvGrpSpPr>
          <p:cNvPr id="122" name="Group 122"/>
          <p:cNvGrpSpPr/>
          <p:nvPr/>
        </p:nvGrpSpPr>
        <p:grpSpPr>
          <a:xfrm>
            <a:off x="2379777" y="1124744"/>
            <a:ext cx="7435621" cy="4139465"/>
            <a:chOff x="0" y="0"/>
            <a:chExt cx="10575104" cy="5887238"/>
          </a:xfrm>
        </p:grpSpPr>
        <p:sp>
          <p:nvSpPr>
            <p:cNvPr id="111" name="Shape 111"/>
            <p:cNvSpPr/>
            <p:nvPr/>
          </p:nvSpPr>
          <p:spPr>
            <a:xfrm>
              <a:off x="0" y="0"/>
              <a:ext cx="7066386" cy="58872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642915">
                <a:defRPr sz="1800"/>
              </a:pP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!DOCTYPE</a:t>
              </a:r>
              <a:r>
                <a:rPr sz="2391">
                  <a:latin typeface="Consolas"/>
                  <a:ea typeface="Consolas"/>
                  <a:cs typeface="Consolas"/>
                  <a:sym typeface="Consolas"/>
                </a:rPr>
                <a:t> </a:t>
              </a:r>
              <a:r>
                <a:rPr sz="2391">
                  <a:solidFill>
                    <a:srgbClr val="DC143C"/>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r>
                <a:rPr sz="2391">
                  <a:latin typeface="Consolas"/>
                  <a:ea typeface="Consolas"/>
                  <a:cs typeface="Consolas"/>
                  <a:sym typeface="Consolas"/>
                </a:rPr>
                <a:t>Page Title</a:t>
              </a: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/title</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/head</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latin typeface="Consolas"/>
                  <a:ea typeface="Consolas"/>
                  <a:cs typeface="Consolas"/>
                  <a:sym typeface="Consolas"/>
                </a:rPr>
                <a:t>The content of the page....</a:t>
              </a:r>
              <a:br>
                <a:rPr sz="2391">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/body</a:t>
              </a:r>
              <a:r>
                <a:rPr sz="2391">
                  <a:solidFill>
                    <a:srgbClr val="0000FF"/>
                  </a:solidFill>
                  <a:latin typeface="Consolas"/>
                  <a:ea typeface="Consolas"/>
                  <a:cs typeface="Consolas"/>
                  <a:sym typeface="Consolas"/>
                </a:rPr>
                <a:t>&gt;</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
              </a:r>
              <a:br>
                <a:rPr sz="2391">
                  <a:solidFill>
                    <a:srgbClr val="0000FF"/>
                  </a:solidFill>
                  <a:latin typeface="Consolas"/>
                  <a:ea typeface="Consolas"/>
                  <a:cs typeface="Consolas"/>
                  <a:sym typeface="Consolas"/>
                </a:rPr>
              </a:br>
              <a:r>
                <a:rPr sz="2391">
                  <a:solidFill>
                    <a:srgbClr val="0000FF"/>
                  </a:solidFill>
                  <a:latin typeface="Consolas"/>
                  <a:ea typeface="Consolas"/>
                  <a:cs typeface="Consolas"/>
                  <a:sym typeface="Consolas"/>
                </a:rPr>
                <a:t>&lt;</a:t>
              </a:r>
              <a:r>
                <a:rPr sz="2391">
                  <a:solidFill>
                    <a:srgbClr val="A52A2A"/>
                  </a:solidFill>
                  <a:latin typeface="Consolas"/>
                  <a:ea typeface="Consolas"/>
                  <a:cs typeface="Consolas"/>
                  <a:sym typeface="Consolas"/>
                </a:rPr>
                <a:t>/html</a:t>
              </a:r>
              <a:r>
                <a:rPr sz="2391">
                  <a:solidFill>
                    <a:srgbClr val="0000FF"/>
                  </a:solidFill>
                  <a:latin typeface="Consolas"/>
                  <a:ea typeface="Consolas"/>
                  <a:cs typeface="Consolas"/>
                  <a:sym typeface="Consolas"/>
                </a:rPr>
                <a:t>&gt;</a:t>
              </a:r>
            </a:p>
          </p:txBody>
        </p:sp>
        <p:sp>
          <p:nvSpPr>
            <p:cNvPr id="112" name="Shape 112"/>
            <p:cNvSpPr/>
            <p:nvPr/>
          </p:nvSpPr>
          <p:spPr>
            <a:xfrm>
              <a:off x="6742977" y="31908"/>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This file contains HTML</a:t>
              </a:r>
            </a:p>
          </p:txBody>
        </p:sp>
        <p:sp>
          <p:nvSpPr>
            <p:cNvPr id="113" name="Shape 113"/>
            <p:cNvSpPr/>
            <p:nvPr/>
          </p:nvSpPr>
          <p:spPr>
            <a:xfrm flipH="1" flipV="1">
              <a:off x="3891632" y="293482"/>
              <a:ext cx="2851346" cy="1062"/>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4" name="Shape 114"/>
            <p:cNvSpPr/>
            <p:nvPr/>
          </p:nvSpPr>
          <p:spPr>
            <a:xfrm>
              <a:off x="6748048" y="679696"/>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Start of HTML content</a:t>
              </a:r>
            </a:p>
          </p:txBody>
        </p:sp>
        <p:sp>
          <p:nvSpPr>
            <p:cNvPr id="115" name="Shape 115"/>
            <p:cNvSpPr/>
            <p:nvPr/>
          </p:nvSpPr>
          <p:spPr>
            <a:xfrm flipH="1" flipV="1">
              <a:off x="1800286" y="845967"/>
              <a:ext cx="4947762" cy="9636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6" name="Shape 116"/>
            <p:cNvSpPr/>
            <p:nvPr/>
          </p:nvSpPr>
          <p:spPr>
            <a:xfrm>
              <a:off x="6769709" y="5275163"/>
              <a:ext cx="3805395"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End of HTML content</a:t>
              </a:r>
            </a:p>
          </p:txBody>
        </p:sp>
        <p:sp>
          <p:nvSpPr>
            <p:cNvPr id="117" name="Shape 117"/>
            <p:cNvSpPr/>
            <p:nvPr/>
          </p:nvSpPr>
          <p:spPr>
            <a:xfrm flipH="1" flipV="1">
              <a:off x="1800286" y="5516725"/>
              <a:ext cx="4969423" cy="21075"/>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defTabSz="321457">
                <a:defRPr sz="1600">
                  <a:latin typeface="+mn-lt"/>
                  <a:ea typeface="+mn-ea"/>
                  <a:cs typeface="+mn-cs"/>
                  <a:sym typeface="Helvetica"/>
                </a:defRPr>
              </a:pPr>
              <a:endParaRPr sz="1125"/>
            </a:p>
          </p:txBody>
        </p:sp>
        <p:sp>
          <p:nvSpPr>
            <p:cNvPr id="118" name="Shape 118"/>
            <p:cNvSpPr/>
            <p:nvPr/>
          </p:nvSpPr>
          <p:spPr>
            <a:xfrm>
              <a:off x="6451917" y="3161262"/>
              <a:ext cx="614469" cy="16385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02"/>
                    <a:pt x="10800" y="675"/>
                  </a:cubicBezTo>
                  <a:lnTo>
                    <a:pt x="10800" y="10125"/>
                  </a:lnTo>
                  <a:cubicBezTo>
                    <a:pt x="10800" y="10498"/>
                    <a:pt x="15635" y="10800"/>
                    <a:pt x="21600" y="10800"/>
                  </a:cubicBezTo>
                  <a:cubicBezTo>
                    <a:pt x="15635" y="10800"/>
                    <a:pt x="10800" y="11102"/>
                    <a:pt x="10800" y="11475"/>
                  </a:cubicBezTo>
                  <a:lnTo>
                    <a:pt x="10800" y="20925"/>
                  </a:lnTo>
                  <a:cubicBezTo>
                    <a:pt x="10800" y="2129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19" name="Shape 119"/>
            <p:cNvSpPr/>
            <p:nvPr/>
          </p:nvSpPr>
          <p:spPr>
            <a:xfrm>
              <a:off x="7066386" y="3673319"/>
              <a:ext cx="3481988" cy="500557"/>
            </a:xfrm>
            <a:prstGeom prst="rect">
              <a:avLst/>
            </a:prstGeom>
            <a:noFill/>
            <a:ln w="12700" cap="flat">
              <a:solidFill>
                <a:srgbClr val="40404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Visible page content</a:t>
              </a:r>
            </a:p>
          </p:txBody>
        </p:sp>
        <p:sp>
          <p:nvSpPr>
            <p:cNvPr id="120" name="Shape 120"/>
            <p:cNvSpPr/>
            <p:nvPr/>
          </p:nvSpPr>
          <p:spPr>
            <a:xfrm>
              <a:off x="6247094" y="1204967"/>
              <a:ext cx="495884" cy="12394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noFill/>
            <a:ln w="12700" cap="flat">
              <a:solidFill>
                <a:srgbClr val="00000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121" name="Shape 121"/>
            <p:cNvSpPr/>
            <p:nvPr/>
          </p:nvSpPr>
          <p:spPr>
            <a:xfrm>
              <a:off x="6769709" y="1522681"/>
              <a:ext cx="3805395" cy="500557"/>
            </a:xfrm>
            <a:prstGeom prst="rect">
              <a:avLst/>
            </a:prstGeom>
            <a:noFill/>
            <a:ln w="12700" cap="flat">
              <a:solidFill>
                <a:srgbClr val="000000"/>
              </a:solidFill>
              <a:prstDash val="solid"/>
              <a:bevel/>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defRPr sz="2400">
                  <a:latin typeface="Arial"/>
                  <a:ea typeface="Arial"/>
                  <a:cs typeface="Arial"/>
                  <a:sym typeface="Arial"/>
                </a:defRPr>
              </a:lvl1pPr>
            </a:lstStyle>
            <a:p>
              <a:pPr lvl="0">
                <a:defRPr sz="1800"/>
              </a:pPr>
              <a:r>
                <a:rPr sz="1687"/>
                <a:t>Meta-information</a:t>
              </a:r>
            </a:p>
          </p:txBody>
        </p:sp>
      </p:grpSp>
      <p:sp>
        <p:nvSpPr>
          <p:cNvPr id="123" name="Shape 123"/>
          <p:cNvSpPr/>
          <p:nvPr/>
        </p:nvSpPr>
        <p:spPr>
          <a:xfrm>
            <a:off x="2344308" y="2060849"/>
            <a:ext cx="71438" cy="78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26"/>
                  <a:pt x="0" y="21434"/>
                </a:cubicBezTo>
                <a:lnTo>
                  <a:pt x="0" y="166"/>
                </a:lnTo>
                <a:cubicBezTo>
                  <a:pt x="0" y="7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4" name="Shape 124"/>
          <p:cNvSpPr/>
          <p:nvPr/>
        </p:nvSpPr>
        <p:spPr>
          <a:xfrm>
            <a:off x="2344308" y="3604081"/>
            <a:ext cx="71438" cy="689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6"/>
                  <a:pt x="0" y="21412"/>
                </a:cubicBezTo>
                <a:lnTo>
                  <a:pt x="0" y="188"/>
                </a:lnTo>
                <a:cubicBezTo>
                  <a:pt x="0" y="84"/>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25" name="Shape 125"/>
          <p:cNvSpPr/>
          <p:nvPr/>
        </p:nvSpPr>
        <p:spPr>
          <a:xfrm>
            <a:off x="2190550" y="1737165"/>
            <a:ext cx="160838" cy="32989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0"/>
                  <a:pt x="0" y="21512"/>
                </a:cubicBezTo>
                <a:lnTo>
                  <a:pt x="0" y="88"/>
                </a:lnTo>
                <a:cubicBezTo>
                  <a:pt x="0" y="40"/>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Tree>
    <p:extLst>
      <p:ext uri="{BB962C8B-B14F-4D97-AF65-F5344CB8AC3E}">
        <p14:creationId xmlns:p14="http://schemas.microsoft.com/office/powerpoint/2010/main" val="95630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Abs val="0"/>
                                  </p:iterate>
                                  <p:childTnLst>
                                    <p:set>
                                      <p:cBhvr>
                                        <p:cTn id="6" fill="hold"/>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Abs val="0"/>
                                  </p:iterate>
                                  <p:childTnLst>
                                    <p:set>
                                      <p:cBhvr>
                                        <p:cTn id="10" fill="hold"/>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p:tmAbs val="0"/>
                                  </p:iterate>
                                  <p:childTnLst>
                                    <p:set>
                                      <p:cBhvr>
                                        <p:cTn id="14" fill="hold"/>
                                        <p:tgtEl>
                                          <p:spTgt spid="125"/>
                                        </p:tgtEl>
                                        <p:attrNameLst>
                                          <p:attrName>style.visibility</p:attrName>
                                        </p:attrNameLst>
                                      </p:cBhvr>
                                      <p:to>
                                        <p:strVal val="visible"/>
                                      </p:to>
                                    </p:set>
                                    <p:animEffect transition="in" filter="fade">
                                      <p:cBhvr>
                                        <p:cTn id="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P spid="124" grpId="0" animBg="1" advAuto="0"/>
      <p:bldP spid="125"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xfrm>
            <a:off x="2211388" y="260350"/>
            <a:ext cx="7772401" cy="647700"/>
          </a:xfrm>
          <a:prstGeom prst="rect">
            <a:avLst/>
          </a:prstGeom>
        </p:spPr>
        <p:txBody>
          <a:bodyPr>
            <a:normAutofit/>
          </a:bodyPr>
          <a:lstStyle>
            <a:lvl1pPr algn="ctr">
              <a:defRPr sz="5600">
                <a:solidFill>
                  <a:srgbClr val="C00000"/>
                </a:solidFill>
              </a:defRPr>
            </a:lvl1pPr>
          </a:lstStyle>
          <a:p>
            <a:pPr lvl="0">
              <a:defRPr sz="1800" b="0">
                <a:solidFill>
                  <a:srgbClr val="000000"/>
                </a:solidFill>
              </a:defRPr>
            </a:pPr>
            <a:r>
              <a:rPr sz="3937" b="1"/>
              <a:t>Some Common Mistakes</a:t>
            </a:r>
          </a:p>
        </p:txBody>
      </p:sp>
      <p:sp>
        <p:nvSpPr>
          <p:cNvPr id="130" name="Shape 130"/>
          <p:cNvSpPr>
            <a:spLocks noGrp="1"/>
          </p:cNvSpPr>
          <p:nvPr>
            <p:ph type="body" idx="1"/>
          </p:nvPr>
        </p:nvSpPr>
        <p:spPr>
          <a:xfrm>
            <a:off x="1973263" y="1125538"/>
            <a:ext cx="8515226" cy="5039767"/>
          </a:xfrm>
          <a:prstGeom prst="rect">
            <a:avLst/>
          </a:prstGeom>
        </p:spPr>
        <p:txBody>
          <a:bodyPr>
            <a:normAutofit/>
          </a:bodyPr>
          <a:lstStyle/>
          <a:p>
            <a:pPr marL="0" indent="0">
              <a:spcBef>
                <a:spcPts val="0"/>
              </a:spcBef>
              <a:buNone/>
              <a:tabLst>
                <a:tab pos="62506" algn="l"/>
              </a:tabLst>
              <a:defRPr sz="1800"/>
            </a:pPr>
            <a:r>
              <a:rPr sz="2391">
                <a:solidFill>
                  <a:srgbClr val="808080"/>
                </a:solidFill>
                <a:latin typeface="Consolas"/>
                <a:ea typeface="Consolas"/>
                <a:cs typeface="Consolas"/>
                <a:sym typeface="Consolas"/>
              </a:rPr>
              <a:t>1</a:t>
            </a:r>
            <a:r>
              <a:rPr sz="2391">
                <a:latin typeface="Consolas"/>
                <a:ea typeface="Consolas"/>
                <a:cs typeface="Consolas"/>
                <a:sym typeface="Consolas"/>
              </a:rPr>
              <a:t> &lt;hmtl&gt;</a:t>
            </a:r>
          </a:p>
          <a:p>
            <a:pPr marL="0" indent="0">
              <a:spcBef>
                <a:spcPts val="0"/>
              </a:spcBef>
              <a:buNone/>
              <a:tabLst>
                <a:tab pos="62506" algn="l"/>
              </a:tabLst>
              <a:defRPr sz="1800"/>
            </a:pPr>
            <a:r>
              <a:rPr sz="2391">
                <a:solidFill>
                  <a:srgbClr val="808080"/>
                </a:solidFill>
                <a:latin typeface="Consolas"/>
                <a:ea typeface="Consolas"/>
                <a:cs typeface="Consolas"/>
                <a:sym typeface="Consolas"/>
              </a:rPr>
              <a:t>2</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3</a:t>
            </a:r>
            <a:r>
              <a:rPr sz="2391">
                <a:latin typeface="Consolas"/>
                <a:ea typeface="Consolas"/>
                <a:cs typeface="Consolas"/>
                <a:sym typeface="Consolas"/>
              </a:rPr>
              <a:t>          </a:t>
            </a:r>
            <a:r>
              <a:rPr sz="2391">
                <a:solidFill>
                  <a:srgbClr val="FF2600"/>
                </a:solidFill>
                <a:latin typeface="Consolas"/>
                <a:ea typeface="Consolas"/>
                <a:cs typeface="Consolas"/>
                <a:sym typeface="Consolas"/>
              </a:rPr>
              <a:t> &lt;h1&gt; My first web page&lt;/h1&gt;</a:t>
            </a:r>
          </a:p>
          <a:p>
            <a:pPr marL="0" indent="0">
              <a:spcBef>
                <a:spcPts val="0"/>
              </a:spcBef>
              <a:buNone/>
              <a:tabLst>
                <a:tab pos="62506" algn="l"/>
              </a:tabLst>
              <a:defRPr sz="1800"/>
            </a:pPr>
            <a:r>
              <a:rPr sz="2391">
                <a:solidFill>
                  <a:srgbClr val="808080"/>
                </a:solidFill>
                <a:latin typeface="Consolas"/>
                <a:ea typeface="Consolas"/>
                <a:cs typeface="Consolas"/>
                <a:sym typeface="Consolas"/>
              </a:rPr>
              <a:t>4</a:t>
            </a:r>
            <a:r>
              <a:rPr sz="2391">
                <a:latin typeface="Consolas"/>
                <a:ea typeface="Consolas"/>
                <a:cs typeface="Consolas"/>
                <a:sym typeface="Consolas"/>
              </a:rPr>
              <a:t>     &lt;/head&gt;</a:t>
            </a:r>
          </a:p>
          <a:p>
            <a:pPr marL="0" indent="0">
              <a:spcBef>
                <a:spcPts val="0"/>
              </a:spcBef>
              <a:buNone/>
              <a:tabLst>
                <a:tab pos="62506" algn="l"/>
              </a:tabLst>
              <a:defRPr sz="1800"/>
            </a:pPr>
            <a:r>
              <a:rPr sz="2391">
                <a:solidFill>
                  <a:srgbClr val="808080"/>
                </a:solidFill>
                <a:latin typeface="Consolas"/>
                <a:ea typeface="Consolas"/>
                <a:cs typeface="Consolas"/>
                <a:sym typeface="Consolas"/>
              </a:rPr>
              <a:t>5</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6</a:t>
            </a:r>
            <a:r>
              <a:rPr sz="2391">
                <a:latin typeface="Consolas"/>
                <a:ea typeface="Consolas"/>
                <a:cs typeface="Consolas"/>
                <a:sym typeface="Consolas"/>
              </a:rPr>
              <a:t>        </a:t>
            </a:r>
            <a:r>
              <a:rPr sz="2391">
                <a:solidFill>
                  <a:srgbClr val="FF2600"/>
                </a:solidFill>
                <a:latin typeface="Consolas"/>
                <a:ea typeface="Consolas"/>
                <a:cs typeface="Consolas"/>
                <a:sym typeface="Consolas"/>
              </a:rPr>
              <a:t>&lt;p1&gt; This is a paragraph …. &lt;/p1&gt;</a:t>
            </a:r>
          </a:p>
          <a:p>
            <a:pPr marL="0" indent="0">
              <a:spcBef>
                <a:spcPts val="0"/>
              </a:spcBef>
              <a:buNone/>
              <a:tabLst>
                <a:tab pos="62506" algn="l"/>
              </a:tabLst>
              <a:defRPr sz="1800"/>
            </a:pPr>
            <a:r>
              <a:rPr sz="2391">
                <a:solidFill>
                  <a:srgbClr val="808080"/>
                </a:solidFill>
                <a:latin typeface="Consolas"/>
                <a:ea typeface="Consolas"/>
                <a:cs typeface="Consolas"/>
                <a:sym typeface="Consolas"/>
              </a:rPr>
              <a:t>7</a:t>
            </a:r>
            <a:r>
              <a:rPr sz="2391">
                <a:latin typeface="Consolas"/>
                <a:ea typeface="Consolas"/>
                <a:cs typeface="Consolas"/>
                <a:sym typeface="Consolas"/>
              </a:rPr>
              <a:t>	    &lt;img scr="image.jpg" alt="description"&gt;</a:t>
            </a:r>
          </a:p>
          <a:p>
            <a:pPr marL="0" indent="0">
              <a:spcBef>
                <a:spcPts val="0"/>
              </a:spcBef>
              <a:buNone/>
              <a:tabLst>
                <a:tab pos="62506" algn="l"/>
              </a:tabLst>
              <a:defRPr sz="1800"/>
            </a:pPr>
            <a:r>
              <a:rPr sz="2391">
                <a:solidFill>
                  <a:srgbClr val="808080"/>
                </a:solidFill>
                <a:latin typeface="Consolas"/>
                <a:ea typeface="Consolas"/>
                <a:cs typeface="Consolas"/>
                <a:sym typeface="Consolas"/>
              </a:rPr>
              <a:t>8</a:t>
            </a:r>
            <a:r>
              <a:rPr sz="2391">
                <a:latin typeface="Consolas"/>
                <a:ea typeface="Consolas"/>
                <a:cs typeface="Consolas"/>
                <a:sym typeface="Consolas"/>
              </a:rPr>
              <a:t>        </a:t>
            </a:r>
            <a:r>
              <a:rPr sz="2391">
                <a:solidFill>
                  <a:srgbClr val="FF2600"/>
                </a:solidFill>
                <a:latin typeface="Consolas"/>
                <a:ea typeface="Consolas"/>
                <a:cs typeface="Consolas"/>
                <a:sym typeface="Consolas"/>
              </a:rPr>
              <a:t>&lt;a href="http://www.w3schools.com"&gt;&lt;/a&gt;</a:t>
            </a:r>
          </a:p>
          <a:p>
            <a:pPr marL="0" indent="0">
              <a:spcBef>
                <a:spcPts val="0"/>
              </a:spcBef>
              <a:buNone/>
              <a:tabLst>
                <a:tab pos="62506" algn="l"/>
              </a:tabLst>
              <a:defRPr sz="1800"/>
            </a:pPr>
            <a:r>
              <a:rPr sz="2391">
                <a:solidFill>
                  <a:srgbClr val="808080"/>
                </a:solidFill>
                <a:latin typeface="Consolas"/>
                <a:ea typeface="Consolas"/>
                <a:cs typeface="Consolas"/>
                <a:sym typeface="Consolas"/>
              </a:rPr>
              <a:t>9</a:t>
            </a:r>
            <a:r>
              <a:rPr sz="2391">
                <a:latin typeface="Consolas"/>
                <a:ea typeface="Consolas"/>
                <a:cs typeface="Consolas"/>
                <a:sym typeface="Consolas"/>
              </a:rPr>
              <a:t>    &lt;/body&gt;</a:t>
            </a:r>
          </a:p>
          <a:p>
            <a:pPr marL="0" indent="0">
              <a:spcBef>
                <a:spcPts val="0"/>
              </a:spcBef>
              <a:buNone/>
              <a:tabLst>
                <a:tab pos="62506" algn="l"/>
              </a:tabLst>
              <a:defRPr sz="1800"/>
            </a:pPr>
            <a:r>
              <a:rPr sz="2391">
                <a:solidFill>
                  <a:srgbClr val="808080"/>
                </a:solidFill>
                <a:latin typeface="Consolas"/>
                <a:ea typeface="Consolas"/>
                <a:cs typeface="Consolas"/>
                <a:sym typeface="Consolas"/>
              </a:rPr>
              <a:t>10</a:t>
            </a:r>
            <a:r>
              <a:rPr sz="2391">
                <a:latin typeface="Consolas"/>
                <a:ea typeface="Consolas"/>
                <a:cs typeface="Consolas"/>
                <a:sym typeface="Consolas"/>
              </a:rPr>
              <a:t> &lt;/html&gt;</a:t>
            </a:r>
          </a:p>
        </p:txBody>
      </p:sp>
    </p:spTree>
    <p:extLst>
      <p:ext uri="{BB962C8B-B14F-4D97-AF65-F5344CB8AC3E}">
        <p14:creationId xmlns:p14="http://schemas.microsoft.com/office/powerpoint/2010/main" val="202672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nvSpPr>
        <p:spPr>
          <a:xfrm>
            <a:off x="2024062" y="500063"/>
            <a:ext cx="8443913" cy="4761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4400" b="1">
                <a:latin typeface="Trebuchet MS"/>
                <a:ea typeface="Trebuchet MS"/>
                <a:cs typeface="Trebuchet MS"/>
                <a:sym typeface="Trebuchet MS"/>
              </a:defRPr>
            </a:lvl1pPr>
          </a:lstStyle>
          <a:p>
            <a:pPr lvl="0">
              <a:defRPr sz="1800" b="0"/>
            </a:pPr>
            <a:r>
              <a:rPr sz="3094"/>
              <a:t>Week 1: Create Your Own Simple Web Page</a:t>
            </a:r>
          </a:p>
        </p:txBody>
      </p:sp>
      <p:sp>
        <p:nvSpPr>
          <p:cNvPr id="135" name="Shape 135"/>
          <p:cNvSpPr/>
          <p:nvPr/>
        </p:nvSpPr>
        <p:spPr>
          <a:xfrm>
            <a:off x="2166938" y="1500187"/>
            <a:ext cx="7643812" cy="41987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Basic HTML Structure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Creating a title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Including section headers</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Starting a paragraph</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Inserting images on a page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Creating a link to another web page</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Adding line breaks/horizontal rules</a:t>
            </a:r>
            <a:endParaRPr sz="3094">
              <a:latin typeface="Arial"/>
              <a:ea typeface="Arial"/>
              <a:cs typeface="Arial"/>
              <a:sym typeface="Arial"/>
            </a:endParaRPr>
          </a:p>
          <a:p>
            <a:pPr marL="321457" lvl="1" defTabSz="642915">
              <a:buClr>
                <a:srgbClr val="C00000"/>
              </a:buClr>
              <a:buSzPct val="80000"/>
              <a:buFont typeface="Arial"/>
              <a:buChar char="•"/>
              <a:tabLst>
                <a:tab pos="80364" algn="l"/>
              </a:tabLst>
              <a:defRPr sz="1800"/>
            </a:pPr>
            <a:r>
              <a:rPr sz="3094">
                <a:latin typeface="Times New Roman"/>
                <a:ea typeface="Times New Roman"/>
                <a:cs typeface="Times New Roman"/>
                <a:sym typeface="Times New Roman"/>
              </a:rPr>
              <a:t> Adding comments</a:t>
            </a:r>
            <a:endParaRPr sz="3094">
              <a:latin typeface="Arial"/>
              <a:ea typeface="Arial"/>
              <a:cs typeface="Arial"/>
              <a:sym typeface="Arial"/>
            </a:endParaRPr>
          </a:p>
          <a:p>
            <a:pPr lvl="1" indent="321457" defTabSz="642915">
              <a:tabLst>
                <a:tab pos="80364" algn="l"/>
              </a:tabLst>
              <a:defRPr sz="1800"/>
            </a:pPr>
            <a:endParaRPr sz="2531">
              <a:latin typeface="Times New Roman"/>
              <a:ea typeface="Times New Roman"/>
              <a:cs typeface="Times New Roman"/>
              <a:sym typeface="Times New Roman"/>
            </a:endParaRPr>
          </a:p>
        </p:txBody>
      </p:sp>
    </p:spTree>
    <p:extLst>
      <p:ext uri="{BB962C8B-B14F-4D97-AF65-F5344CB8AC3E}">
        <p14:creationId xmlns:p14="http://schemas.microsoft.com/office/powerpoint/2010/main" val="31700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1" name="Shape 141"/>
          <p:cNvSpPr/>
          <p:nvPr/>
        </p:nvSpPr>
        <p:spPr>
          <a:xfrm>
            <a:off x="1691412" y="1629186"/>
            <a:ext cx="9633913" cy="2256641"/>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a:t>
            </a:r>
            <a:r>
              <a:rPr sz="3094">
                <a:solidFill>
                  <a:srgbClr val="FF2600"/>
                </a:solidFill>
                <a:latin typeface="Times New Roman"/>
                <a:ea typeface="Times New Roman"/>
                <a:cs typeface="Times New Roman"/>
                <a:sym typeface="Times New Roman"/>
              </a:rPr>
              <a:t>&lt;br&gt; </a:t>
            </a:r>
            <a:r>
              <a:rPr sz="3094">
                <a:latin typeface="Times New Roman"/>
                <a:ea typeface="Times New Roman"/>
                <a:cs typeface="Times New Roman"/>
                <a:sym typeface="Times New Roman"/>
              </a:rPr>
              <a:t>creates a line break</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Introducing the unordered list element</a:t>
            </a:r>
          </a:p>
          <a:p>
            <a:pPr defTabSz="642915">
              <a:buClr>
                <a:srgbClr val="C00000"/>
              </a:buClr>
              <a:buSzPct val="80000"/>
              <a:buFont typeface="Wingdings"/>
              <a:buChar char="➢"/>
              <a:tabLst>
                <a:tab pos="80364" algn="l"/>
              </a:tabLst>
              <a:defRPr sz="1800"/>
            </a:pPr>
            <a:r>
              <a:rPr sz="3094">
                <a:latin typeface="Times New Roman"/>
                <a:ea typeface="Times New Roman"/>
                <a:cs typeface="Times New Roman"/>
                <a:sym typeface="Times New Roman"/>
              </a:rPr>
              <a:t> Used for lists (obviously) and for navigation links</a:t>
            </a:r>
          </a:p>
          <a:p>
            <a:pPr defTabSz="642915">
              <a:tabLst>
                <a:tab pos="80364" algn="l"/>
              </a:tabLst>
              <a:defRPr sz="1800"/>
            </a:pPr>
            <a:endParaRPr sz="2391">
              <a:latin typeface="Arial"/>
              <a:ea typeface="Arial"/>
              <a:cs typeface="Arial"/>
              <a:sym typeface="Arial"/>
            </a:endParaRPr>
          </a:p>
          <a:p>
            <a:pPr defTabSz="642915">
              <a:tabLst>
                <a:tab pos="80364" algn="l"/>
              </a:tabLst>
              <a:defRPr sz="1800"/>
            </a:pPr>
            <a:endParaRPr sz="2391">
              <a:latin typeface="Arial"/>
              <a:ea typeface="Arial"/>
              <a:cs typeface="Arial"/>
              <a:sym typeface="Arial"/>
            </a:endParaRPr>
          </a:p>
        </p:txBody>
      </p:sp>
      <p:sp>
        <p:nvSpPr>
          <p:cNvPr id="142" name="Shape 142"/>
          <p:cNvSpPr/>
          <p:nvPr/>
        </p:nvSpPr>
        <p:spPr>
          <a:xfrm>
            <a:off x="1955942" y="3707006"/>
            <a:ext cx="4918011" cy="2299858"/>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a:solidFill>
                  <a:srgbClr val="0000FF"/>
                </a:solidFill>
                <a:latin typeface="Consolas"/>
                <a:ea typeface="Consolas"/>
                <a:cs typeface="Consolas"/>
                <a:sym typeface="Consolas"/>
              </a:rPr>
              <a:t>&lt;ul&gt;</a:t>
            </a:r>
          </a:p>
          <a:p>
            <a:pPr lvl="1" indent="321457" defTabSz="642915">
              <a:defRPr sz="1800"/>
            </a:pPr>
            <a:r>
              <a:rPr sz="2391">
                <a:solidFill>
                  <a:srgbClr val="0000FF"/>
                </a:solidFill>
                <a:latin typeface="Consolas"/>
                <a:ea typeface="Consolas"/>
                <a:cs typeface="Consolas"/>
                <a:sym typeface="Consolas"/>
              </a:rPr>
              <a:t>&lt;li&gt;List item one&lt;/li&gt;</a:t>
            </a:r>
          </a:p>
          <a:p>
            <a:pPr lvl="1" indent="321457" defTabSz="642915">
              <a:defRPr sz="1800"/>
            </a:pPr>
            <a:r>
              <a:rPr sz="2391">
                <a:solidFill>
                  <a:srgbClr val="0000FF"/>
                </a:solidFill>
                <a:latin typeface="Consolas"/>
                <a:ea typeface="Consolas"/>
                <a:cs typeface="Consolas"/>
                <a:sym typeface="Consolas"/>
              </a:rPr>
              <a:t>&lt;li&gt;List item two&lt;/li&gt;</a:t>
            </a:r>
          </a:p>
          <a:p>
            <a:pPr lvl="1" indent="321457" defTabSz="642915">
              <a:defRPr sz="1800"/>
            </a:pPr>
            <a:r>
              <a:rPr sz="2391">
                <a:solidFill>
                  <a:srgbClr val="0000FF"/>
                </a:solidFill>
                <a:latin typeface="Consolas"/>
                <a:ea typeface="Consolas"/>
                <a:cs typeface="Consolas"/>
                <a:sym typeface="Consolas"/>
              </a:rPr>
              <a:t>&lt;li&gt;List item three&lt;/li&gt;</a:t>
            </a:r>
          </a:p>
          <a:p>
            <a:pPr defTabSz="642915">
              <a:defRPr sz="1800"/>
            </a:pPr>
            <a:r>
              <a:rPr sz="2391">
                <a:solidFill>
                  <a:srgbClr val="0000FF"/>
                </a:solidFill>
                <a:latin typeface="Consolas"/>
                <a:ea typeface="Consolas"/>
                <a:cs typeface="Consolas"/>
                <a:sym typeface="Consolas"/>
              </a:rPr>
              <a:t>&lt;/ul&gt;</a:t>
            </a:r>
            <a:br>
              <a:rPr sz="2391">
                <a:solidFill>
                  <a:srgbClr val="0000FF"/>
                </a:solidFill>
                <a:latin typeface="Consolas"/>
                <a:ea typeface="Consolas"/>
                <a:cs typeface="Consolas"/>
                <a:sym typeface="Consolas"/>
              </a:rPr>
            </a:br>
            <a:endParaRPr sz="2391">
              <a:solidFill>
                <a:srgbClr val="0000FF"/>
              </a:solidFill>
              <a:latin typeface="Consolas"/>
              <a:ea typeface="Consolas"/>
              <a:cs typeface="Consolas"/>
              <a:sym typeface="Consolas"/>
            </a:endParaRPr>
          </a:p>
        </p:txBody>
      </p:sp>
      <p:sp>
        <p:nvSpPr>
          <p:cNvPr id="143" name="Shape 143"/>
          <p:cNvSpPr/>
          <p:nvPr/>
        </p:nvSpPr>
        <p:spPr>
          <a:xfrm>
            <a:off x="6708985" y="3833395"/>
            <a:ext cx="348668" cy="1987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0"/>
                </a:lnTo>
                <a:cubicBezTo>
                  <a:pt x="5965" y="0"/>
                  <a:pt x="10800" y="322"/>
                  <a:pt x="10800" y="720"/>
                </a:cubicBezTo>
                <a:lnTo>
                  <a:pt x="10800" y="10080"/>
                </a:lnTo>
                <a:cubicBezTo>
                  <a:pt x="10800" y="10478"/>
                  <a:pt x="15635" y="10800"/>
                  <a:pt x="21600" y="10800"/>
                </a:cubicBezTo>
                <a:cubicBezTo>
                  <a:pt x="15635" y="10800"/>
                  <a:pt x="10800" y="11122"/>
                  <a:pt x="10800" y="11520"/>
                </a:cubicBezTo>
                <a:lnTo>
                  <a:pt x="10800" y="20880"/>
                </a:lnTo>
                <a:cubicBezTo>
                  <a:pt x="10800" y="21278"/>
                  <a:pt x="5965" y="21600"/>
                  <a:pt x="0" y="21600"/>
                </a:cubicBezTo>
              </a:path>
            </a:pathLst>
          </a:custGeom>
          <a:ln w="12700">
            <a:solidFill/>
            <a:round/>
          </a:ln>
        </p:spPr>
        <p:txBody>
          <a:bodyPr lIns="45719" tIns="45719" rIns="45719" bIns="45719"/>
          <a:lstStyle/>
          <a:p>
            <a:pPr defTabSz="642915">
              <a:defRPr sz="3400">
                <a:latin typeface="Arial"/>
                <a:ea typeface="Arial"/>
                <a:cs typeface="Arial"/>
                <a:sym typeface="Arial"/>
              </a:defRPr>
            </a:pPr>
            <a:endParaRPr sz="2391"/>
          </a:p>
        </p:txBody>
      </p:sp>
      <p:sp>
        <p:nvSpPr>
          <p:cNvPr id="144" name="Shape 144"/>
          <p:cNvSpPr/>
          <p:nvPr/>
        </p:nvSpPr>
        <p:spPr>
          <a:xfrm>
            <a:off x="7303934" y="4118133"/>
            <a:ext cx="2382702" cy="1196095"/>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marL="239683" indent="-239683" defTabSz="642915">
              <a:buSzPct val="100000"/>
              <a:buChar char="•"/>
              <a:defRPr sz="1800"/>
            </a:pPr>
            <a:r>
              <a:rPr sz="2391">
                <a:latin typeface="Trebuchet MS"/>
                <a:ea typeface="Trebuchet MS"/>
                <a:cs typeface="Trebuchet MS"/>
                <a:sym typeface="Trebuchet MS"/>
              </a:rPr>
              <a:t>List item one</a:t>
            </a:r>
          </a:p>
          <a:p>
            <a:pPr marL="239683" indent="-239683" defTabSz="642915">
              <a:buSzPct val="100000"/>
              <a:buChar char="•"/>
              <a:defRPr sz="1800"/>
            </a:pPr>
            <a:r>
              <a:rPr sz="2391">
                <a:latin typeface="Trebuchet MS"/>
                <a:ea typeface="Trebuchet MS"/>
                <a:cs typeface="Trebuchet MS"/>
                <a:sym typeface="Trebuchet MS"/>
              </a:rPr>
              <a:t>List item two</a:t>
            </a:r>
          </a:p>
          <a:p>
            <a:pPr marL="239683" indent="-239683" defTabSz="642915">
              <a:buSzPct val="100000"/>
              <a:buChar char="•"/>
              <a:defRPr sz="1800"/>
            </a:pPr>
            <a:r>
              <a:rPr sz="2391">
                <a:latin typeface="Trebuchet MS"/>
                <a:ea typeface="Trebuchet MS"/>
                <a:cs typeface="Trebuchet MS"/>
                <a:sym typeface="Trebuchet MS"/>
              </a:rPr>
              <a:t>List item three</a:t>
            </a:r>
          </a:p>
        </p:txBody>
      </p:sp>
      <p:sp>
        <p:nvSpPr>
          <p:cNvPr id="145" name="Shape 145"/>
          <p:cNvSpPr/>
          <p:nvPr/>
        </p:nvSpPr>
        <p:spPr>
          <a:xfrm>
            <a:off x="3884085" y="3081688"/>
            <a:ext cx="844140"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HTML</a:t>
            </a:r>
          </a:p>
        </p:txBody>
      </p:sp>
      <p:sp>
        <p:nvSpPr>
          <p:cNvPr id="146" name="Shape 146"/>
          <p:cNvSpPr/>
          <p:nvPr/>
        </p:nvSpPr>
        <p:spPr>
          <a:xfrm>
            <a:off x="7318879" y="3081688"/>
            <a:ext cx="2237149" cy="460252"/>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defRPr sz="3400" b="1">
                <a:latin typeface="Trebuchet MS"/>
                <a:ea typeface="Trebuchet MS"/>
                <a:cs typeface="Trebuchet MS"/>
                <a:sym typeface="Trebuchet MS"/>
              </a:defRPr>
            </a:lvl1pPr>
          </a:lstStyle>
          <a:p>
            <a:pPr lvl="0">
              <a:defRPr sz="1800" b="0"/>
            </a:pPr>
            <a:r>
              <a:rPr sz="2391"/>
              <a:t>Browser Output</a:t>
            </a:r>
          </a:p>
        </p:txBody>
      </p:sp>
    </p:spTree>
    <p:extLst>
      <p:ext uri="{BB962C8B-B14F-4D97-AF65-F5344CB8AC3E}">
        <p14:creationId xmlns:p14="http://schemas.microsoft.com/office/powerpoint/2010/main" val="6311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a:solidFill>
                  <a:srgbClr val="C00000"/>
                </a:solidFill>
                <a:latin typeface="Trebuchet MS"/>
                <a:ea typeface="Trebuchet MS"/>
                <a:cs typeface="Trebuchet MS"/>
                <a:sym typeface="Trebuchet MS"/>
              </a:rPr>
              <a:t>Internet Technology</a:t>
            </a:r>
            <a:br>
              <a:rPr sz="4359" b="1">
                <a:solidFill>
                  <a:srgbClr val="C00000"/>
                </a:solidFill>
                <a:latin typeface="Trebuchet MS"/>
                <a:ea typeface="Trebuchet MS"/>
                <a:cs typeface="Trebuchet MS"/>
                <a:sym typeface="Trebuchet MS"/>
              </a:rPr>
            </a:br>
            <a:r>
              <a:rPr sz="2672" b="1">
                <a:solidFill>
                  <a:srgbClr val="595959"/>
                </a:solidFill>
                <a:latin typeface="Trebuchet MS"/>
                <a:ea typeface="Trebuchet MS"/>
                <a:cs typeface="Trebuchet MS"/>
                <a:sym typeface="Trebuchet MS"/>
              </a:rPr>
              <a:t>(week 2)</a:t>
            </a:r>
          </a:p>
        </p:txBody>
      </p:sp>
      <p:sp>
        <p:nvSpPr>
          <p:cNvPr id="149" name="Shape 149"/>
          <p:cNvSpPr/>
          <p:nvPr/>
        </p:nvSpPr>
        <p:spPr>
          <a:xfrm>
            <a:off x="2166938" y="2349846"/>
            <a:ext cx="8215312" cy="27153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Recap of week 1</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808080"/>
                </a:solidFill>
                <a:latin typeface="Times New Roman"/>
                <a:ea typeface="Times New Roman"/>
                <a:cs typeface="Times New Roman"/>
                <a:sym typeface="Times New Roman"/>
              </a:rPr>
              <a:t>Web Standards</a:t>
            </a:r>
            <a:endParaRPr sz="4078">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4078">
                <a:solidFill>
                  <a:srgbClr val="C00000"/>
                </a:solidFill>
                <a:latin typeface="Times New Roman"/>
                <a:ea typeface="Times New Roman"/>
                <a:cs typeface="Times New Roman"/>
                <a:sym typeface="Times New Roman"/>
              </a:rPr>
              <a:t>Make another web page using Table Elements</a:t>
            </a:r>
          </a:p>
        </p:txBody>
      </p:sp>
    </p:spTree>
    <p:extLst>
      <p:ext uri="{BB962C8B-B14F-4D97-AF65-F5344CB8AC3E}">
        <p14:creationId xmlns:p14="http://schemas.microsoft.com/office/powerpoint/2010/main" val="208624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Web Standards</a:t>
            </a:r>
          </a:p>
        </p:txBody>
      </p:sp>
      <p:sp>
        <p:nvSpPr>
          <p:cNvPr id="152" name="Shape 152"/>
          <p:cNvSpPr/>
          <p:nvPr/>
        </p:nvSpPr>
        <p:spPr>
          <a:xfrm>
            <a:off x="2046288" y="1287912"/>
            <a:ext cx="8678862" cy="36890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We need to write valid W3C HTML</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World Wide Web Consortium  = W3C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W3C is a committee that lays down web  standards</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Some browsers may tolerate errors, however we need consistency across all of them. </a:t>
            </a:r>
          </a:p>
          <a:p>
            <a:pPr marL="237466" indent="-237466" defTabSz="642915">
              <a:spcBef>
                <a:spcPts val="422"/>
              </a:spcBef>
              <a:buClr>
                <a:srgbClr val="C00000"/>
              </a:buClr>
              <a:buSzPct val="80000"/>
              <a:buFont typeface="Arial"/>
              <a:buChar char="•"/>
              <a:defRPr sz="1800"/>
            </a:pPr>
            <a:r>
              <a:rPr sz="3234" dirty="0">
                <a:latin typeface="Times New Roman"/>
                <a:ea typeface="Times New Roman"/>
                <a:cs typeface="Times New Roman"/>
                <a:sym typeface="Times New Roman"/>
              </a:rPr>
              <a:t>Browsers will interpret HTML/CSS using the W3C specification. </a:t>
            </a:r>
            <a:endParaRPr sz="2391" dirty="0">
              <a:latin typeface="Arial"/>
              <a:ea typeface="Arial"/>
              <a:cs typeface="Arial"/>
              <a:sym typeface="Arial"/>
            </a:endParaRPr>
          </a:p>
        </p:txBody>
      </p:sp>
    </p:spTree>
    <p:extLst>
      <p:ext uri="{BB962C8B-B14F-4D97-AF65-F5344CB8AC3E}">
        <p14:creationId xmlns:p14="http://schemas.microsoft.com/office/powerpoint/2010/main" val="163392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How do we validate HTML?</a:t>
            </a:r>
          </a:p>
        </p:txBody>
      </p:sp>
      <p:sp>
        <p:nvSpPr>
          <p:cNvPr id="155" name="Shape 155"/>
          <p:cNvSpPr/>
          <p:nvPr/>
        </p:nvSpPr>
        <p:spPr>
          <a:xfrm>
            <a:off x="3489965" y="1046480"/>
            <a:ext cx="5300488" cy="828173"/>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p>
            <a:pPr defTabSz="642915">
              <a:defRPr sz="1800"/>
            </a:pPr>
            <a:r>
              <a:rPr sz="2391" dirty="0">
                <a:latin typeface="Trebuchet MS"/>
                <a:ea typeface="Trebuchet MS"/>
                <a:cs typeface="Trebuchet MS"/>
                <a:sym typeface="Trebuchet MS"/>
              </a:rPr>
              <a:t>W3C offers a online validation service</a:t>
            </a:r>
          </a:p>
          <a:p>
            <a:pPr defTabSz="642915">
              <a:defRPr sz="1800"/>
            </a:pPr>
            <a:r>
              <a:rPr sz="2391" dirty="0">
                <a:solidFill>
                  <a:srgbClr val="009999"/>
                </a:solidFill>
                <a:uFill>
                  <a:solidFill>
                    <a:srgbClr val="009999"/>
                  </a:solidFill>
                </a:uFill>
                <a:latin typeface="Trebuchet MS"/>
                <a:ea typeface="Trebuchet MS"/>
                <a:cs typeface="Trebuchet MS"/>
                <a:sym typeface="Trebuchet MS"/>
                <a:hlinkClick r:id="rId2"/>
              </a:rPr>
              <a:t>https://validator.w3.org/</a:t>
            </a:r>
            <a:r>
              <a:rPr sz="2391" dirty="0">
                <a:latin typeface="Trebuchet MS"/>
                <a:ea typeface="Trebuchet MS"/>
                <a:cs typeface="Trebuchet MS"/>
                <a:sym typeface="Trebuchet MS"/>
              </a:rPr>
              <a:t> </a:t>
            </a:r>
          </a:p>
        </p:txBody>
      </p:sp>
      <p:pic>
        <p:nvPicPr>
          <p:cNvPr id="156" name="image5.png"/>
          <p:cNvPicPr/>
          <p:nvPr/>
        </p:nvPicPr>
        <p:blipFill>
          <a:blip r:embed="rId3">
            <a:extLst/>
          </a:blip>
          <a:stretch>
            <a:fillRect/>
          </a:stretch>
        </p:blipFill>
        <p:spPr>
          <a:xfrm>
            <a:off x="1700262" y="2039830"/>
            <a:ext cx="8696277" cy="3253797"/>
          </a:xfrm>
          <a:prstGeom prst="rect">
            <a:avLst/>
          </a:prstGeom>
          <a:ln w="12700">
            <a:miter lim="400000"/>
          </a:ln>
        </p:spPr>
      </p:pic>
      <p:sp>
        <p:nvSpPr>
          <p:cNvPr id="157" name="Shape 157"/>
          <p:cNvSpPr/>
          <p:nvPr/>
        </p:nvSpPr>
        <p:spPr>
          <a:xfrm>
            <a:off x="1690945" y="5455319"/>
            <a:ext cx="6871303" cy="568487"/>
          </a:xfrm>
          <a:prstGeom prst="rect">
            <a:avLst/>
          </a:prstGeom>
          <a:ln w="12700">
            <a:miter lim="400000"/>
          </a:ln>
          <a:extLst>
            <a:ext uri="{C572A759-6A51-4108-AA02-DFA0A04FC94B}">
              <ma14:wrappingTextBoxFlag xmlns:ma14="http://schemas.microsoft.com/office/mac/drawingml/2011/main" val="1"/>
            </a:ext>
          </a:extLst>
        </p:spPr>
        <p:txBody>
          <a:bodyPr wrap="none" lIns="45719" tIns="45719" rIns="45719" bIns="45719">
            <a:spAutoFit/>
          </a:bodyPr>
          <a:lstStyle>
            <a:lvl1pPr algn="l" defTabSz="914400">
              <a:buClr>
                <a:srgbClr val="C00000"/>
              </a:buClr>
              <a:buSzPct val="80000"/>
              <a:buFont typeface="Wingdings"/>
              <a:buChar char="➢"/>
              <a:tabLst>
                <a:tab pos="114300" algn="l"/>
              </a:tabLst>
              <a:defRPr sz="4400">
                <a:latin typeface="Times New Roman"/>
                <a:ea typeface="Times New Roman"/>
                <a:cs typeface="Times New Roman"/>
                <a:sym typeface="Times New Roman"/>
              </a:defRPr>
            </a:lvl1pPr>
          </a:lstStyle>
          <a:p>
            <a:pPr lvl="0">
              <a:defRPr sz="1800"/>
            </a:pPr>
            <a:r>
              <a:rPr sz="3094"/>
              <a:t> Your HTML must be valid from now on</a:t>
            </a:r>
          </a:p>
        </p:txBody>
      </p:sp>
    </p:spTree>
    <p:extLst>
      <p:ext uri="{BB962C8B-B14F-4D97-AF65-F5344CB8AC3E}">
        <p14:creationId xmlns:p14="http://schemas.microsoft.com/office/powerpoint/2010/main" val="152142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a:t>Table Elements</a:t>
            </a:r>
          </a:p>
        </p:txBody>
      </p:sp>
      <p:sp>
        <p:nvSpPr>
          <p:cNvPr id="160" name="Shape 160"/>
          <p:cNvSpPr/>
          <p:nvPr/>
        </p:nvSpPr>
        <p:spPr>
          <a:xfrm>
            <a:off x="1881188" y="1165224"/>
            <a:ext cx="8678862" cy="39412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a:t>
            </a:r>
            <a:r>
              <a:rPr sz="3516" dirty="0">
                <a:latin typeface="Times New Roman"/>
                <a:ea typeface="Times New Roman"/>
                <a:cs typeface="Times New Roman"/>
                <a:sym typeface="Times New Roman"/>
              </a:rPr>
              <a:t>tag encompasses the whole table </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It contains rows, each one is a </a:t>
            </a:r>
            <a:r>
              <a:rPr sz="2672" dirty="0">
                <a:solidFill>
                  <a:srgbClr val="C00000"/>
                </a:solidFill>
                <a:latin typeface="Consolas"/>
                <a:ea typeface="Consolas"/>
                <a:cs typeface="Consolas"/>
                <a:sym typeface="Consolas"/>
              </a:rPr>
              <a:t>&lt;tr&gt; </a:t>
            </a:r>
            <a:r>
              <a:rPr sz="3516" dirty="0">
                <a:latin typeface="Times New Roman"/>
                <a:ea typeface="Times New Roman"/>
                <a:cs typeface="Times New Roman"/>
                <a:sym typeface="Times New Roman"/>
              </a:rPr>
              <a:t>element</a:t>
            </a: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Each row may contain a mixture of heading and data cells which are defined by the </a:t>
            </a:r>
            <a:r>
              <a:rPr sz="2672" dirty="0">
                <a:solidFill>
                  <a:srgbClr val="C00000"/>
                </a:solidFill>
                <a:latin typeface="Consolas"/>
                <a:ea typeface="Consolas"/>
                <a:cs typeface="Consolas"/>
                <a:sym typeface="Consolas"/>
              </a:rPr>
              <a:t>&lt;th&gt; </a:t>
            </a:r>
            <a:r>
              <a:rPr sz="3516" dirty="0">
                <a:latin typeface="Times New Roman"/>
                <a:ea typeface="Times New Roman"/>
                <a:cs typeface="Times New Roman"/>
                <a:sym typeface="Times New Roman"/>
              </a:rPr>
              <a:t>and </a:t>
            </a:r>
            <a:r>
              <a:rPr sz="2672" dirty="0">
                <a:solidFill>
                  <a:srgbClr val="C00000"/>
                </a:solidFill>
                <a:latin typeface="Consolas"/>
                <a:ea typeface="Consolas"/>
                <a:cs typeface="Consolas"/>
                <a:sym typeface="Consolas"/>
              </a:rPr>
              <a:t>&lt;td&gt; </a:t>
            </a:r>
            <a:r>
              <a:rPr sz="3516" dirty="0">
                <a:latin typeface="Times New Roman"/>
                <a:ea typeface="Times New Roman"/>
                <a:cs typeface="Times New Roman"/>
                <a:sym typeface="Times New Roman"/>
              </a:rPr>
              <a:t>tags</a:t>
            </a:r>
            <a:endParaRPr sz="2391" dirty="0">
              <a:latin typeface="Arial"/>
              <a:ea typeface="Arial"/>
              <a:cs typeface="Arial"/>
              <a:sym typeface="Arial"/>
            </a:endParaRPr>
          </a:p>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Optionally you may also add a </a:t>
            </a:r>
            <a:r>
              <a:rPr sz="2672" dirty="0">
                <a:solidFill>
                  <a:srgbClr val="C00000"/>
                </a:solidFill>
                <a:latin typeface="Consolas"/>
                <a:ea typeface="Consolas"/>
                <a:cs typeface="Consolas"/>
                <a:sym typeface="Consolas"/>
              </a:rPr>
              <a:t>&lt;caption&gt; </a:t>
            </a:r>
            <a:r>
              <a:rPr sz="3516" dirty="0">
                <a:latin typeface="Times New Roman"/>
                <a:ea typeface="Times New Roman"/>
                <a:cs typeface="Times New Roman"/>
                <a:sym typeface="Times New Roman"/>
              </a:rPr>
              <a:t>to your table</a:t>
            </a:r>
          </a:p>
        </p:txBody>
      </p:sp>
    </p:spTree>
    <p:extLst>
      <p:ext uri="{BB962C8B-B14F-4D97-AF65-F5344CB8AC3E}">
        <p14:creationId xmlns:p14="http://schemas.microsoft.com/office/powerpoint/2010/main" val="51286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992313" y="381720"/>
            <a:ext cx="8321676" cy="51276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tabLst>
                <a:tab pos="80364" algn="l"/>
              </a:tabLst>
              <a:defRPr sz="1800"/>
            </a:pPr>
            <a:r>
              <a:rPr sz="2953">
                <a:solidFill>
                  <a:srgbClr val="C00000"/>
                </a:solidFill>
                <a:latin typeface="Arial"/>
                <a:ea typeface="Arial"/>
                <a:cs typeface="Arial"/>
                <a:sym typeface="Arial"/>
              </a:rPr>
              <a:t>A basic 3 x 3 table</a:t>
            </a:r>
          </a:p>
          <a:p>
            <a:pPr defTabSz="642915">
              <a:tabLst>
                <a:tab pos="80364" algn="l"/>
              </a:tabLst>
              <a:defRPr sz="1800"/>
            </a:pPr>
            <a:r>
              <a:rPr sz="1687" b="1">
                <a:solidFill>
                  <a:srgbClr val="C00000"/>
                </a:solidFill>
                <a:latin typeface="Consolas"/>
                <a:ea typeface="Consolas"/>
                <a:cs typeface="Consolas"/>
                <a:sym typeface="Consolas"/>
              </a:rPr>
              <a:t>&lt;table&gt;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&lt;caption&gt;</a:t>
            </a:r>
            <a:r>
              <a:rPr sz="1687">
                <a:latin typeface="Consolas"/>
                <a:ea typeface="Consolas"/>
                <a:cs typeface="Consolas"/>
                <a:sym typeface="Consolas"/>
              </a:rPr>
              <a:t>Table Title</a:t>
            </a:r>
            <a:r>
              <a:rPr sz="1687" b="1">
                <a:solidFill>
                  <a:srgbClr val="C00000"/>
                </a:solidFill>
                <a:latin typeface="Consolas"/>
                <a:ea typeface="Consolas"/>
                <a:cs typeface="Consolas"/>
                <a:sym typeface="Consolas"/>
              </a:rPr>
              <a:t>&lt;/caption&gt;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 &lt;tr&gt;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1</a:t>
            </a:r>
            <a:r>
              <a:rPr sz="1687" b="1">
                <a:solidFill>
                  <a:srgbClr val="C00000"/>
                </a:solidFill>
                <a:latin typeface="Consolas"/>
                <a:ea typeface="Consolas"/>
                <a:cs typeface="Consolas"/>
                <a:sym typeface="Consolas"/>
              </a:rPr>
              <a:t>&lt;/th&gt;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2&lt;/th&gt;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&lt;th&gt;</a:t>
            </a:r>
            <a:r>
              <a:rPr sz="1687">
                <a:latin typeface="Consolas"/>
                <a:ea typeface="Consolas"/>
                <a:cs typeface="Consolas"/>
                <a:sym typeface="Consolas"/>
              </a:rPr>
              <a:t>Header 3&lt;/th&gt;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&lt;td&gt;</a:t>
            </a:r>
            <a:r>
              <a:rPr sz="1687">
                <a:latin typeface="Consolas"/>
                <a:ea typeface="Consolas"/>
                <a:cs typeface="Consolas"/>
                <a:sym typeface="Consolas"/>
              </a:rPr>
              <a:t>Row 1 Col 1</a:t>
            </a:r>
            <a:r>
              <a:rPr sz="1687" b="1">
                <a:solidFill>
                  <a:srgbClr val="C00000"/>
                </a:solidFill>
                <a:latin typeface="Consolas"/>
                <a:ea typeface="Consolas"/>
                <a:cs typeface="Consolas"/>
                <a:sym typeface="Consolas"/>
              </a:rPr>
              <a:t>&lt;/td&gt;</a:t>
            </a:r>
            <a:br>
              <a:rPr sz="1687" b="1">
                <a:solidFill>
                  <a:srgbClr val="C00000"/>
                </a:solidFill>
                <a:latin typeface="Consolas"/>
                <a:ea typeface="Consolas"/>
                <a:cs typeface="Consolas"/>
                <a:sym typeface="Consolas"/>
              </a:rPr>
            </a:br>
            <a:r>
              <a:rPr sz="1687">
                <a:latin typeface="Consolas"/>
                <a:ea typeface="Consolas"/>
                <a:cs typeface="Consolas"/>
                <a:sym typeface="Consolas"/>
              </a:rPr>
              <a:t>        &lt;td&gt;Row 1 Col 2&lt;/td&gt;</a:t>
            </a:r>
            <a:br>
              <a:rPr sz="1687">
                <a:latin typeface="Consolas"/>
                <a:ea typeface="Consolas"/>
                <a:cs typeface="Consolas"/>
                <a:sym typeface="Consolas"/>
              </a:rPr>
            </a:br>
            <a:r>
              <a:rPr sz="1687">
                <a:latin typeface="Consolas"/>
                <a:ea typeface="Consolas"/>
                <a:cs typeface="Consolas"/>
                <a:sym typeface="Consolas"/>
              </a:rPr>
              <a:t>        &lt;td&gt;Row 1 Col 3&lt;/td&gt;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a:latin typeface="Consolas"/>
                <a:ea typeface="Consolas"/>
                <a:cs typeface="Consolas"/>
                <a:sym typeface="Consolas"/>
              </a:rPr>
              <a:t>        &lt;td&gt;Row 2 Col 1&lt;/td&gt;</a:t>
            </a:r>
            <a:br>
              <a:rPr sz="1687">
                <a:latin typeface="Consolas"/>
                <a:ea typeface="Consolas"/>
                <a:cs typeface="Consolas"/>
                <a:sym typeface="Consolas"/>
              </a:rPr>
            </a:br>
            <a:r>
              <a:rPr sz="1687">
                <a:latin typeface="Consolas"/>
                <a:ea typeface="Consolas"/>
                <a:cs typeface="Consolas"/>
                <a:sym typeface="Consolas"/>
              </a:rPr>
              <a:t>        &lt;td&gt;Row 2 Col 2&lt;/td&gt;</a:t>
            </a:r>
            <a:br>
              <a:rPr sz="1687">
                <a:latin typeface="Consolas"/>
                <a:ea typeface="Consolas"/>
                <a:cs typeface="Consolas"/>
                <a:sym typeface="Consolas"/>
              </a:rPr>
            </a:br>
            <a:r>
              <a:rPr sz="1687">
                <a:latin typeface="Consolas"/>
                <a:ea typeface="Consolas"/>
                <a:cs typeface="Consolas"/>
                <a:sym typeface="Consolas"/>
              </a:rPr>
              <a:t>        &lt;td&gt;Row 2 Col 3&lt;/td&gt;</a:t>
            </a:r>
            <a:br>
              <a:rPr sz="1687">
                <a:latin typeface="Consolas"/>
                <a:ea typeface="Consolas"/>
                <a:cs typeface="Consolas"/>
                <a:sym typeface="Consolas"/>
              </a:rPr>
            </a:br>
            <a:r>
              <a:rPr sz="1687">
                <a:latin typeface="Consolas"/>
                <a:ea typeface="Consolas"/>
                <a:cs typeface="Consolas"/>
                <a:sym typeface="Consolas"/>
              </a:rPr>
              <a:t>  </a:t>
            </a:r>
            <a:r>
              <a:rPr sz="1687" b="1">
                <a:solidFill>
                  <a:srgbClr val="C00000"/>
                </a:solidFill>
                <a:latin typeface="Consolas"/>
                <a:ea typeface="Consolas"/>
                <a:cs typeface="Consolas"/>
                <a:sym typeface="Consolas"/>
              </a:rPr>
              <a:t>&lt;/tr&gt;</a:t>
            </a:r>
            <a:br>
              <a:rPr sz="1687" b="1">
                <a:solidFill>
                  <a:srgbClr val="C00000"/>
                </a:solidFill>
                <a:latin typeface="Consolas"/>
                <a:ea typeface="Consolas"/>
                <a:cs typeface="Consolas"/>
                <a:sym typeface="Consolas"/>
              </a:rPr>
            </a:br>
            <a:r>
              <a:rPr sz="1687" b="1">
                <a:solidFill>
                  <a:srgbClr val="C00000"/>
                </a:solidFill>
                <a:latin typeface="Consolas"/>
                <a:ea typeface="Consolas"/>
                <a:cs typeface="Consolas"/>
                <a:sym typeface="Consolas"/>
              </a:rPr>
              <a:t> &lt;/table&gt;</a:t>
            </a:r>
          </a:p>
        </p:txBody>
      </p:sp>
      <p:pic>
        <p:nvPicPr>
          <p:cNvPr id="163" name="image6.png" descr="Task1"/>
          <p:cNvPicPr/>
          <p:nvPr/>
        </p:nvPicPr>
        <p:blipFill>
          <a:blip r:embed="rId2">
            <a:extLst/>
          </a:blip>
          <a:stretch>
            <a:fillRect/>
          </a:stretch>
        </p:blipFill>
        <p:spPr>
          <a:xfrm>
            <a:off x="6245275" y="1700807"/>
            <a:ext cx="4139953" cy="2036105"/>
          </a:xfrm>
          <a:prstGeom prst="rect">
            <a:avLst/>
          </a:prstGeom>
          <a:ln w="12700">
            <a:miter lim="400000"/>
          </a:ln>
        </p:spPr>
      </p:pic>
      <p:sp>
        <p:nvSpPr>
          <p:cNvPr id="164" name="Shape 164"/>
          <p:cNvSpPr/>
          <p:nvPr/>
        </p:nvSpPr>
        <p:spPr>
          <a:xfrm>
            <a:off x="1992313" y="1566732"/>
            <a:ext cx="88278" cy="10701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34"/>
                  <a:pt x="0" y="21454"/>
                </a:cubicBezTo>
                <a:lnTo>
                  <a:pt x="0" y="146"/>
                </a:lnTo>
                <a:cubicBezTo>
                  <a:pt x="0" y="66"/>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5" name="Shape 165"/>
          <p:cNvSpPr/>
          <p:nvPr/>
        </p:nvSpPr>
        <p:spPr>
          <a:xfrm>
            <a:off x="2005073" y="2924944"/>
            <a:ext cx="58480" cy="10801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57"/>
                  <a:pt x="0" y="21504"/>
                </a:cubicBezTo>
                <a:lnTo>
                  <a:pt x="0" y="96"/>
                </a:lnTo>
                <a:cubicBezTo>
                  <a:pt x="0" y="43"/>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6" name="Shape 166"/>
          <p:cNvSpPr/>
          <p:nvPr/>
        </p:nvSpPr>
        <p:spPr>
          <a:xfrm>
            <a:off x="2028753" y="4277056"/>
            <a:ext cx="51838" cy="10961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62"/>
                  <a:pt x="0" y="21516"/>
                </a:cubicBezTo>
                <a:lnTo>
                  <a:pt x="0" y="84"/>
                </a:lnTo>
                <a:cubicBezTo>
                  <a:pt x="0" y="38"/>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
        <p:nvSpPr>
          <p:cNvPr id="167" name="Shape 167"/>
          <p:cNvSpPr/>
          <p:nvPr/>
        </p:nvSpPr>
        <p:spPr>
          <a:xfrm>
            <a:off x="1776288" y="1002406"/>
            <a:ext cx="144786" cy="46588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75"/>
                  <a:pt x="0" y="21545"/>
                </a:cubicBezTo>
                <a:lnTo>
                  <a:pt x="0" y="55"/>
                </a:lnTo>
                <a:cubicBezTo>
                  <a:pt x="0" y="25"/>
                  <a:pt x="9671" y="0"/>
                  <a:pt x="21600" y="0"/>
                </a:cubicBezTo>
              </a:path>
            </a:pathLst>
          </a:cu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spTree>
    <p:extLst>
      <p:ext uri="{BB962C8B-B14F-4D97-AF65-F5344CB8AC3E}">
        <p14:creationId xmlns:p14="http://schemas.microsoft.com/office/powerpoint/2010/main" val="1830111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6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6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6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advAuto="0"/>
      <p:bldP spid="164" grpId="0" animBg="1" advAuto="0"/>
      <p:bldP spid="165" grpId="0" animBg="1" advAuto="0"/>
      <p:bldP spid="166" grpId="0" animBg="1" advAuto="0"/>
      <p:bldP spid="16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2024062" y="476597"/>
            <a:ext cx="8443913" cy="10820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642915">
              <a:defRPr sz="1800"/>
            </a:pPr>
            <a:r>
              <a:rPr sz="4359" b="1" dirty="0">
                <a:solidFill>
                  <a:srgbClr val="C00000"/>
                </a:solidFill>
                <a:latin typeface="Trebuchet MS"/>
                <a:ea typeface="Trebuchet MS"/>
                <a:cs typeface="Trebuchet MS"/>
                <a:sym typeface="Trebuchet MS"/>
              </a:rPr>
              <a:t>Internet Technology</a:t>
            </a:r>
            <a:br>
              <a:rPr sz="4359" b="1" dirty="0">
                <a:solidFill>
                  <a:srgbClr val="C00000"/>
                </a:solidFill>
                <a:latin typeface="Trebuchet MS"/>
                <a:ea typeface="Trebuchet MS"/>
                <a:cs typeface="Trebuchet MS"/>
                <a:sym typeface="Trebuchet MS"/>
              </a:rPr>
            </a:br>
            <a:r>
              <a:rPr sz="2672" b="1" dirty="0">
                <a:solidFill>
                  <a:srgbClr val="595959"/>
                </a:solidFill>
                <a:latin typeface="Trebuchet MS"/>
                <a:ea typeface="Trebuchet MS"/>
                <a:cs typeface="Trebuchet MS"/>
                <a:sym typeface="Trebuchet MS"/>
              </a:rPr>
              <a:t>(week 2)</a:t>
            </a:r>
          </a:p>
        </p:txBody>
      </p:sp>
      <p:sp>
        <p:nvSpPr>
          <p:cNvPr id="58" name="Shape 58"/>
          <p:cNvSpPr/>
          <p:nvPr/>
        </p:nvSpPr>
        <p:spPr>
          <a:xfrm>
            <a:off x="2138363" y="1778347"/>
            <a:ext cx="8215312" cy="31094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Recap of week 1</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HTML5 Template</a:t>
            </a:r>
          </a:p>
          <a:p>
            <a:pPr marL="922515" indent="-922515" defTabSz="642915">
              <a:spcBef>
                <a:spcPts val="844"/>
              </a:spcBef>
              <a:buClr>
                <a:srgbClr val="C00000"/>
              </a:buClr>
              <a:buSzPct val="80000"/>
              <a:buFont typeface="Wingdings"/>
              <a:buChar char="➢"/>
              <a:tabLst>
                <a:tab pos="80364" algn="l"/>
              </a:tabLst>
              <a:defRPr sz="1800"/>
            </a:pPr>
            <a:r>
              <a:rPr lang="en-GB" sz="2812" dirty="0">
                <a:latin typeface="Times New Roman"/>
                <a:ea typeface="Times New Roman"/>
                <a:cs typeface="Times New Roman"/>
                <a:sym typeface="Times New Roman"/>
              </a:rPr>
              <a:t>Some New Tags</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Web Standards</a:t>
            </a: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Complete HTML table task</a:t>
            </a:r>
            <a:endParaRPr sz="2812" dirty="0">
              <a:latin typeface="Arial"/>
              <a:ea typeface="Arial"/>
              <a:cs typeface="Arial"/>
              <a:sym typeface="Arial"/>
            </a:endParaRPr>
          </a:p>
          <a:p>
            <a:pPr marL="922515" indent="-922515" defTabSz="642915">
              <a:spcBef>
                <a:spcPts val="844"/>
              </a:spcBef>
              <a:buClr>
                <a:srgbClr val="C00000"/>
              </a:buClr>
              <a:buSzPct val="80000"/>
              <a:buFont typeface="Wingdings"/>
              <a:buChar char="➢"/>
              <a:tabLst>
                <a:tab pos="80364" algn="l"/>
              </a:tabLst>
              <a:defRPr sz="1800"/>
            </a:pPr>
            <a:r>
              <a:rPr sz="2812" dirty="0">
                <a:latin typeface="Times New Roman"/>
                <a:ea typeface="Times New Roman"/>
                <a:cs typeface="Times New Roman"/>
                <a:sym typeface="Times New Roman"/>
              </a:rPr>
              <a:t>Start assessment 1 </a:t>
            </a:r>
          </a:p>
        </p:txBody>
      </p:sp>
    </p:spTree>
    <p:extLst>
      <p:ext uri="{BB962C8B-B14F-4D97-AF65-F5344CB8AC3E}">
        <p14:creationId xmlns:p14="http://schemas.microsoft.com/office/powerpoint/2010/main" val="168745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p:nvPr/>
        </p:nvSpPr>
        <p:spPr>
          <a:xfrm>
            <a:off x="1952624" y="285750"/>
            <a:ext cx="8443915"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solidFill>
                  <a:srgbClr val="C00000"/>
                </a:solidFill>
                <a:latin typeface="Trebuchet MS"/>
                <a:ea typeface="Trebuchet MS"/>
                <a:cs typeface="Trebuchet MS"/>
                <a:sym typeface="Trebuchet MS"/>
              </a:defRPr>
            </a:lvl1pPr>
          </a:lstStyle>
          <a:p>
            <a:pPr lvl="0">
              <a:defRPr sz="1800" b="0">
                <a:solidFill>
                  <a:srgbClr val="000000"/>
                </a:solidFill>
              </a:defRPr>
            </a:pPr>
            <a:r>
              <a:rPr sz="4359" dirty="0"/>
              <a:t>Table Attributes</a:t>
            </a:r>
          </a:p>
        </p:txBody>
      </p:sp>
      <p:sp>
        <p:nvSpPr>
          <p:cNvPr id="170" name="Shape 170"/>
          <p:cNvSpPr/>
          <p:nvPr/>
        </p:nvSpPr>
        <p:spPr>
          <a:xfrm>
            <a:off x="1881188" y="1165225"/>
            <a:ext cx="8678862" cy="33705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8115" indent="-258115" defTabSz="642915">
              <a:spcBef>
                <a:spcPts val="422"/>
              </a:spcBef>
              <a:buClr>
                <a:srgbClr val="C00000"/>
              </a:buClr>
              <a:buSzPct val="80000"/>
              <a:buFont typeface="Arial"/>
              <a:buChar char="•"/>
              <a:defRPr sz="1800"/>
            </a:pPr>
            <a:r>
              <a:rPr sz="3516" dirty="0">
                <a:latin typeface="Times New Roman"/>
                <a:ea typeface="Times New Roman"/>
                <a:cs typeface="Times New Roman"/>
                <a:sym typeface="Times New Roman"/>
              </a:rPr>
              <a:t>The </a:t>
            </a:r>
            <a:r>
              <a:rPr sz="2672" dirty="0">
                <a:solidFill>
                  <a:srgbClr val="C00000"/>
                </a:solidFill>
                <a:latin typeface="Consolas"/>
                <a:ea typeface="Consolas"/>
                <a:cs typeface="Consolas"/>
                <a:sym typeface="Consolas"/>
              </a:rPr>
              <a:t>&lt;table&gt;, &lt;td&gt; and &lt;th&gt; </a:t>
            </a:r>
            <a:r>
              <a:rPr sz="3516" dirty="0">
                <a:latin typeface="Times New Roman"/>
                <a:ea typeface="Times New Roman"/>
                <a:cs typeface="Times New Roman"/>
                <a:sym typeface="Times New Roman"/>
              </a:rPr>
              <a:t>tag elements can also contain attributes to modify the look and feel of the table.</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a:t>
            </a:r>
            <a:r>
              <a:rPr sz="2672" dirty="0">
                <a:latin typeface="Consolas"/>
                <a:ea typeface="Consolas"/>
                <a:cs typeface="Consolas"/>
                <a:sym typeface="Consolas"/>
              </a:rPr>
              <a:t>table</a:t>
            </a:r>
            <a:r>
              <a:rPr sz="2672" dirty="0">
                <a:solidFill>
                  <a:srgbClr val="C00000"/>
                </a:solidFill>
                <a:latin typeface="Consolas"/>
                <a:ea typeface="Consolas"/>
                <a:cs typeface="Consolas"/>
                <a:sym typeface="Consolas"/>
              </a:rPr>
              <a:t> border= "1"&gt; </a:t>
            </a:r>
            <a:r>
              <a:rPr sz="2672" dirty="0">
                <a:latin typeface="Consolas"/>
                <a:ea typeface="Consolas"/>
                <a:cs typeface="Consolas"/>
                <a:sym typeface="Consolas"/>
              </a:rPr>
              <a:t>this can be used until we introduce CSS</a:t>
            </a:r>
          </a:p>
          <a:p>
            <a:pPr marL="517624" lvl="1" indent="-196167" defTabSz="642915">
              <a:spcBef>
                <a:spcPts val="422"/>
              </a:spcBef>
              <a:buClr>
                <a:srgbClr val="C00000"/>
              </a:buClr>
              <a:buSzPct val="80000"/>
              <a:buFont typeface="Arial"/>
              <a:buChar char="•"/>
              <a:defRPr sz="1800"/>
            </a:pPr>
            <a:r>
              <a:rPr sz="2672" dirty="0">
                <a:solidFill>
                  <a:srgbClr val="C00000"/>
                </a:solidFill>
                <a:latin typeface="Consolas"/>
                <a:ea typeface="Consolas"/>
                <a:cs typeface="Consolas"/>
                <a:sym typeface="Consolas"/>
              </a:rPr>
              <a:t>&lt;th colspan="2"&gt;, &lt;td colspan="2"&gt; </a:t>
            </a:r>
            <a:r>
              <a:rPr sz="2672" dirty="0">
                <a:latin typeface="Consolas"/>
                <a:ea typeface="Consolas"/>
                <a:cs typeface="Consolas"/>
                <a:sym typeface="Consolas"/>
              </a:rPr>
              <a:t>defines the number of columns a cell should span</a:t>
            </a:r>
            <a:endParaRPr sz="2672" dirty="0">
              <a:solidFill>
                <a:srgbClr val="C00000"/>
              </a:solidFill>
              <a:latin typeface="Consolas"/>
              <a:ea typeface="Consolas"/>
              <a:cs typeface="Consolas"/>
              <a:sym typeface="Consolas"/>
            </a:endParaRPr>
          </a:p>
        </p:txBody>
      </p:sp>
    </p:spTree>
    <p:extLst>
      <p:ext uri="{BB962C8B-B14F-4D97-AF65-F5344CB8AC3E}">
        <p14:creationId xmlns:p14="http://schemas.microsoft.com/office/powerpoint/2010/main" val="279082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rebuchet MS"/>
                <a:ea typeface="Trebuchet MS"/>
                <a:cs typeface="Trebuchet MS"/>
                <a:sym typeface="Trebuchet MS"/>
              </a:rPr>
              <a:t>Tech News</a:t>
            </a:r>
            <a:endParaRPr lang="en-US" dirty="0"/>
          </a:p>
        </p:txBody>
      </p:sp>
      <p:sp>
        <p:nvSpPr>
          <p:cNvPr id="3" name="Content Placeholder 2"/>
          <p:cNvSpPr>
            <a:spLocks noGrp="1"/>
          </p:cNvSpPr>
          <p:nvPr>
            <p:ph idx="1"/>
          </p:nvPr>
        </p:nvSpPr>
        <p:spPr/>
        <p:txBody>
          <a:bodyPr/>
          <a:lstStyle/>
          <a:p>
            <a:r>
              <a:rPr lang="en-US" dirty="0" err="1" smtClean="0"/>
              <a:t>Deliveroo</a:t>
            </a:r>
            <a:r>
              <a:rPr lang="en-US" dirty="0" smtClean="0"/>
              <a:t> lost £129 million (Dec 2012)</a:t>
            </a:r>
          </a:p>
          <a:p>
            <a:r>
              <a:rPr lang="en-US" dirty="0" smtClean="0"/>
              <a:t>Raised 275 million</a:t>
            </a:r>
          </a:p>
          <a:p>
            <a:r>
              <a:rPr lang="en-US" dirty="0" smtClean="0"/>
              <a:t>Revenue up 29%</a:t>
            </a:r>
          </a:p>
          <a:p>
            <a:endParaRPr lang="en-US" dirty="0"/>
          </a:p>
        </p:txBody>
      </p:sp>
    </p:spTree>
    <p:extLst>
      <p:ext uri="{BB962C8B-B14F-4D97-AF65-F5344CB8AC3E}">
        <p14:creationId xmlns:p14="http://schemas.microsoft.com/office/powerpoint/2010/main" val="65459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847849" y="357188"/>
            <a:ext cx="8443914" cy="6708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6200" b="1">
                <a:latin typeface="Trebuchet MS"/>
                <a:ea typeface="Trebuchet MS"/>
                <a:cs typeface="Trebuchet MS"/>
                <a:sym typeface="Trebuchet MS"/>
              </a:defRPr>
            </a:lvl1pPr>
          </a:lstStyle>
          <a:p>
            <a:pPr lvl="0">
              <a:defRPr sz="1800" b="0"/>
            </a:pPr>
            <a:r>
              <a:rPr sz="4359"/>
              <a:t>About the Unit</a:t>
            </a:r>
          </a:p>
        </p:txBody>
      </p:sp>
      <p:sp>
        <p:nvSpPr>
          <p:cNvPr id="62" name="Shape 62"/>
          <p:cNvSpPr/>
          <p:nvPr/>
        </p:nvSpPr>
        <p:spPr>
          <a:xfrm>
            <a:off x="1919288" y="1268412"/>
            <a:ext cx="5760889" cy="34356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Two</a:t>
            </a:r>
            <a:r>
              <a:rPr sz="3094" dirty="0">
                <a:latin typeface="Times New Roman"/>
                <a:ea typeface="Times New Roman"/>
                <a:cs typeface="Times New Roman"/>
                <a:sym typeface="Times New Roman"/>
              </a:rPr>
              <a:t>Parts</a:t>
            </a:r>
            <a:endParaRPr sz="3094" dirty="0">
              <a:latin typeface="Arial"/>
              <a:ea typeface="Arial"/>
              <a:cs typeface="Arial"/>
              <a:sym typeface="Arial"/>
            </a:endParaRP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HTML</a:t>
            </a:r>
          </a:p>
          <a:p>
            <a:pPr marL="665238" lvl="3" indent="-343781" defTabSz="642915">
              <a:buClr>
                <a:srgbClr val="C00000"/>
              </a:buClr>
              <a:buSzPct val="80000"/>
              <a:buFont typeface="Times New Roman"/>
              <a:buChar char="–"/>
              <a:tabLst>
                <a:tab pos="80364" algn="l"/>
              </a:tabLst>
              <a:defRPr sz="1800"/>
            </a:pPr>
            <a:r>
              <a:rPr sz="3094" dirty="0">
                <a:latin typeface="Times New Roman"/>
                <a:ea typeface="Times New Roman"/>
                <a:cs typeface="Times New Roman"/>
                <a:sym typeface="Times New Roman"/>
              </a:rPr>
              <a:t>CSS</a:t>
            </a:r>
            <a:endParaRPr sz="3094" dirty="0">
              <a:latin typeface="Arial"/>
              <a:ea typeface="Arial"/>
              <a:cs typeface="Arial"/>
              <a:sym typeface="Arial"/>
            </a:endParaRPr>
          </a:p>
          <a:p>
            <a:pPr marL="343781" lvl="2" indent="-343781" defTabSz="642915">
              <a:spcBef>
                <a:spcPts val="422"/>
              </a:spcBef>
              <a:buClr>
                <a:srgbClr val="C00000"/>
              </a:buClr>
              <a:buSzPct val="80000"/>
              <a:buFont typeface="Arial"/>
              <a:buChar char="•"/>
              <a:tabLst>
                <a:tab pos="80364" algn="l"/>
              </a:tabLst>
              <a:defRPr sz="1800"/>
            </a:pPr>
            <a:r>
              <a:rPr lang="en-GB" sz="3094" dirty="0">
                <a:latin typeface="Times New Roman"/>
                <a:ea typeface="Times New Roman"/>
                <a:cs typeface="Times New Roman"/>
                <a:sym typeface="Times New Roman"/>
              </a:rPr>
              <a:t>One Assessment, a TCA in mid January 2017</a:t>
            </a:r>
          </a:p>
          <a:p>
            <a:pPr marL="343781" lvl="4" indent="-343781" defTabSz="642915">
              <a:spcBef>
                <a:spcPts val="422"/>
              </a:spcBef>
              <a:buClr>
                <a:srgbClr val="C00000"/>
              </a:buClr>
              <a:buSzPct val="80000"/>
              <a:buFont typeface="Arial"/>
              <a:buChar char="•"/>
              <a:tabLst>
                <a:tab pos="80364" algn="l"/>
              </a:tabLst>
              <a:defRPr sz="1800"/>
            </a:pPr>
            <a:endParaRPr sz="3094" dirty="0">
              <a:latin typeface="Arial"/>
              <a:ea typeface="Arial"/>
              <a:cs typeface="Arial"/>
              <a:sym typeface="Arial"/>
            </a:endParaRPr>
          </a:p>
          <a:p>
            <a:pPr marL="187517" lvl="2" indent="-187517" defTabSz="642915">
              <a:tabLst>
                <a:tab pos="80364" algn="l"/>
              </a:tabLst>
              <a:defRPr sz="1800"/>
            </a:pPr>
            <a:endParaRPr sz="3094"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40477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body" idx="1"/>
          </p:nvPr>
        </p:nvSpPr>
        <p:spPr>
          <a:xfrm>
            <a:off x="1775520" y="2492896"/>
            <a:ext cx="8681278" cy="431253"/>
          </a:xfrm>
          <a:prstGeom prst="rect">
            <a:avLst/>
          </a:prstGeom>
        </p:spPr>
        <p:txBody>
          <a:bodyPr>
            <a:normAutofit fontScale="92500"/>
          </a:bodyPr>
          <a:lstStyle/>
          <a:p>
            <a:pPr marL="187517" lvl="2" indent="-187517">
              <a:spcBef>
                <a:spcPts val="844"/>
              </a:spcBef>
              <a:tabLst>
                <a:tab pos="62506" algn="l"/>
              </a:tabLst>
              <a:defRPr sz="1800"/>
            </a:pP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0000CC"/>
                </a:solidFill>
                <a:latin typeface="Consolas"/>
                <a:ea typeface="Consolas"/>
                <a:cs typeface="Consolas"/>
                <a:sym typeface="Consolas"/>
              </a:rPr>
              <a:t> </a:t>
            </a:r>
            <a:r>
              <a:rPr sz="1969">
                <a:solidFill>
                  <a:srgbClr val="CC00CC"/>
                </a:solidFill>
                <a:latin typeface="Consolas"/>
                <a:ea typeface="Consolas"/>
                <a:cs typeface="Consolas"/>
                <a:sym typeface="Consolas"/>
              </a:rPr>
              <a:t>href</a:t>
            </a:r>
            <a:r>
              <a:rPr sz="1969">
                <a:solidFill>
                  <a:srgbClr val="7030A0"/>
                </a:solidFill>
                <a:latin typeface="Consolas"/>
                <a:ea typeface="Consolas"/>
                <a:cs typeface="Consolas"/>
                <a:sym typeface="Consolas"/>
              </a:rPr>
              <a:t>=</a:t>
            </a:r>
            <a:r>
              <a:rPr sz="1969">
                <a:solidFill>
                  <a:srgbClr val="663300"/>
                </a:solidFill>
                <a:latin typeface="Consolas"/>
                <a:ea typeface="Consolas"/>
                <a:cs typeface="Consolas"/>
                <a:sym typeface="Consolas"/>
              </a:rPr>
              <a:t>"http://www.w3schools.com"</a:t>
            </a:r>
            <a:r>
              <a:rPr sz="1969">
                <a:solidFill>
                  <a:srgbClr val="7030A0"/>
                </a:solidFill>
                <a:latin typeface="Consolas"/>
                <a:ea typeface="Consolas"/>
                <a:cs typeface="Consolas"/>
                <a:sym typeface="Consolas"/>
              </a:rPr>
              <a:t>&gt;</a:t>
            </a:r>
            <a:r>
              <a:rPr sz="1969">
                <a:solidFill>
                  <a:srgbClr val="0000CC"/>
                </a:solidFill>
                <a:latin typeface="Consolas"/>
                <a:ea typeface="Consolas"/>
                <a:cs typeface="Consolas"/>
                <a:sym typeface="Consolas"/>
              </a:rPr>
              <a:t>Click here for 3schools</a:t>
            </a:r>
            <a:r>
              <a:rPr sz="1969">
                <a:solidFill>
                  <a:srgbClr val="7030A0"/>
                </a:solidFill>
                <a:latin typeface="Consolas"/>
                <a:ea typeface="Consolas"/>
                <a:cs typeface="Consolas"/>
                <a:sym typeface="Consolas"/>
              </a:rPr>
              <a:t>&lt;/</a:t>
            </a:r>
            <a:r>
              <a:rPr sz="1969">
                <a:solidFill>
                  <a:srgbClr val="00B050"/>
                </a:solidFill>
                <a:latin typeface="Consolas"/>
                <a:ea typeface="Consolas"/>
                <a:cs typeface="Consolas"/>
                <a:sym typeface="Consolas"/>
              </a:rPr>
              <a:t>a</a:t>
            </a:r>
            <a:r>
              <a:rPr sz="1969">
                <a:solidFill>
                  <a:srgbClr val="7030A0"/>
                </a:solidFill>
                <a:latin typeface="Consolas"/>
                <a:ea typeface="Consolas"/>
                <a:cs typeface="Consolas"/>
                <a:sym typeface="Consolas"/>
              </a:rPr>
              <a:t>&gt;</a:t>
            </a:r>
          </a:p>
        </p:txBody>
      </p:sp>
      <p:sp>
        <p:nvSpPr>
          <p:cNvPr id="65" name="Shape 65"/>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
        <p:nvSpPr>
          <p:cNvPr id="66" name="Shape 66"/>
          <p:cNvSpPr/>
          <p:nvPr/>
        </p:nvSpPr>
        <p:spPr>
          <a:xfrm>
            <a:off x="1671696" y="1052735"/>
            <a:ext cx="8816918" cy="4032449"/>
          </a:xfrm>
          <a:prstGeom prst="rect">
            <a:avLst/>
          </a:prstGeom>
          <a:ln w="25400">
            <a:solidFill/>
            <a:round/>
          </a:ln>
        </p:spPr>
        <p:txBody>
          <a:bodyPr lIns="45719" tIns="45719" rIns="45719" bIns="45719"/>
          <a:lstStyle/>
          <a:p>
            <a:pPr defTabSz="642915">
              <a:defRPr sz="3400">
                <a:latin typeface="Arial"/>
                <a:ea typeface="Arial"/>
                <a:cs typeface="Arial"/>
                <a:sym typeface="Arial"/>
              </a:defRPr>
            </a:pPr>
            <a:endParaRPr sz="2391"/>
          </a:p>
        </p:txBody>
      </p:sp>
      <p:sp>
        <p:nvSpPr>
          <p:cNvPr id="67" name="Shape 67"/>
          <p:cNvSpPr/>
          <p:nvPr/>
        </p:nvSpPr>
        <p:spPr>
          <a:xfrm>
            <a:off x="9076804" y="1007975"/>
            <a:ext cx="1368153"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latin typeface="Arial"/>
                <a:ea typeface="Arial"/>
                <a:cs typeface="Arial"/>
                <a:sym typeface="Arial"/>
              </a:defRPr>
            </a:lvl1pPr>
          </a:lstStyle>
          <a:p>
            <a:pPr lvl="0">
              <a:defRPr sz="1800"/>
            </a:pPr>
            <a:r>
              <a:rPr sz="2391"/>
              <a:t>Element</a:t>
            </a:r>
          </a:p>
        </p:txBody>
      </p:sp>
      <p:sp>
        <p:nvSpPr>
          <p:cNvPr id="68" name="Shape 68"/>
          <p:cNvSpPr/>
          <p:nvPr/>
        </p:nvSpPr>
        <p:spPr>
          <a:xfrm>
            <a:off x="1775521" y="1205136"/>
            <a:ext cx="4851797" cy="3592017"/>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69" name="Shape 69"/>
          <p:cNvSpPr/>
          <p:nvPr/>
        </p:nvSpPr>
        <p:spPr>
          <a:xfrm>
            <a:off x="3071814" y="1205136"/>
            <a:ext cx="2304107" cy="460252"/>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3400">
                <a:solidFill>
                  <a:srgbClr val="7030A0"/>
                </a:solidFill>
                <a:latin typeface="Arial"/>
                <a:ea typeface="Arial"/>
                <a:cs typeface="Arial"/>
                <a:sym typeface="Arial"/>
              </a:defRPr>
            </a:lvl1pPr>
          </a:lstStyle>
          <a:p>
            <a:pPr lvl="0">
              <a:defRPr sz="1800">
                <a:solidFill>
                  <a:srgbClr val="000000"/>
                </a:solidFill>
              </a:defRPr>
            </a:pPr>
            <a:r>
              <a:rPr sz="2391"/>
              <a:t>Opening tag</a:t>
            </a:r>
          </a:p>
        </p:txBody>
      </p:sp>
      <p:sp>
        <p:nvSpPr>
          <p:cNvPr id="70" name="Shape 70"/>
          <p:cNvSpPr/>
          <p:nvPr/>
        </p:nvSpPr>
        <p:spPr>
          <a:xfrm>
            <a:off x="9912423" y="2060848"/>
            <a:ext cx="544375" cy="2951995"/>
          </a:xfrm>
          <a:prstGeom prst="rect">
            <a:avLst/>
          </a:prstGeom>
          <a:ln w="25400">
            <a:solidFill>
              <a:srgbClr val="7030A0"/>
            </a:solidFill>
            <a:round/>
          </a:ln>
        </p:spPr>
        <p:txBody>
          <a:bodyPr lIns="45719" tIns="45719" rIns="45719" bIns="45719"/>
          <a:lstStyle/>
          <a:p>
            <a:pPr defTabSz="642915">
              <a:defRPr sz="3400">
                <a:latin typeface="Arial"/>
                <a:ea typeface="Arial"/>
                <a:cs typeface="Arial"/>
                <a:sym typeface="Arial"/>
              </a:defRPr>
            </a:pPr>
            <a:endParaRPr sz="2391"/>
          </a:p>
        </p:txBody>
      </p:sp>
      <p:sp>
        <p:nvSpPr>
          <p:cNvPr id="72" name="Shape 72"/>
          <p:cNvSpPr/>
          <p:nvPr/>
        </p:nvSpPr>
        <p:spPr>
          <a:xfrm>
            <a:off x="6672064" y="1666801"/>
            <a:ext cx="3195614" cy="2986336"/>
          </a:xfrm>
          <a:prstGeom prst="rect">
            <a:avLst/>
          </a:prstGeom>
          <a:ln w="25400">
            <a:solidFill>
              <a:srgbClr val="0000CC"/>
            </a:solidFill>
            <a:round/>
          </a:ln>
        </p:spPr>
        <p:txBody>
          <a:bodyPr lIns="45719" tIns="45719" rIns="45719" bIns="45719"/>
          <a:lstStyle/>
          <a:p>
            <a:pPr defTabSz="642915">
              <a:defRPr sz="3400">
                <a:latin typeface="Arial"/>
                <a:ea typeface="Arial"/>
                <a:cs typeface="Arial"/>
                <a:sym typeface="Arial"/>
              </a:defRPr>
            </a:pPr>
            <a:endParaRPr sz="2391"/>
          </a:p>
        </p:txBody>
      </p:sp>
      <p:grpSp>
        <p:nvGrpSpPr>
          <p:cNvPr id="75" name="Group 75"/>
          <p:cNvGrpSpPr/>
          <p:nvPr/>
        </p:nvGrpSpPr>
        <p:grpSpPr>
          <a:xfrm>
            <a:off x="2478918" y="1858199"/>
            <a:ext cx="2459697" cy="669549"/>
            <a:chOff x="0" y="0"/>
            <a:chExt cx="3498235" cy="952247"/>
          </a:xfrm>
        </p:grpSpPr>
        <p:sp>
          <p:nvSpPr>
            <p:cNvPr id="73" name="Shape 73"/>
            <p:cNvSpPr/>
            <p:nvPr/>
          </p:nvSpPr>
          <p:spPr>
            <a:xfrm>
              <a:off x="0" y="364770"/>
              <a:ext cx="728773" cy="5874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273" y="0"/>
                  </a:lnTo>
                  <a:lnTo>
                    <a:pt x="0" y="21600"/>
                  </a:lnTo>
                </a:path>
              </a:pathLst>
            </a:custGeom>
            <a:noFill/>
            <a:ln w="12700" cap="flat">
              <a:solidFill>
                <a:srgbClr val="CC00CC"/>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4" name="Shape 74"/>
            <p:cNvSpPr/>
            <p:nvPr/>
          </p:nvSpPr>
          <p:spPr>
            <a:xfrm>
              <a:off x="843230" y="0"/>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CC00CC"/>
                  </a:solidFill>
                  <a:latin typeface="Arial"/>
                  <a:ea typeface="Arial"/>
                  <a:cs typeface="Arial"/>
                  <a:sym typeface="Arial"/>
                </a:defRPr>
              </a:lvl1pPr>
            </a:lstStyle>
            <a:p>
              <a:pPr lvl="0">
                <a:defRPr sz="1800">
                  <a:solidFill>
                    <a:srgbClr val="000000"/>
                  </a:solidFill>
                </a:defRPr>
              </a:pPr>
              <a:r>
                <a:rPr sz="1969"/>
                <a:t>Attribute name</a:t>
              </a:r>
            </a:p>
          </p:txBody>
        </p:sp>
      </p:grpSp>
      <p:sp>
        <p:nvSpPr>
          <p:cNvPr id="76" name="Shape 76"/>
          <p:cNvSpPr/>
          <p:nvPr/>
        </p:nvSpPr>
        <p:spPr>
          <a:xfrm>
            <a:off x="2920546" y="2359497"/>
            <a:ext cx="3607503" cy="1132833"/>
          </a:xfrm>
          <a:prstGeom prst="rect">
            <a:avLst/>
          </a:prstGeom>
          <a:ln w="25400">
            <a:solidFill>
              <a:srgbClr val="663300"/>
            </a:solidFill>
            <a:round/>
          </a:ln>
        </p:spPr>
        <p:txBody>
          <a:bodyPr lIns="45719" tIns="45719" rIns="45719" bIns="45719"/>
          <a:lstStyle/>
          <a:p>
            <a:pPr defTabSz="642915">
              <a:defRPr sz="3400">
                <a:latin typeface="Arial"/>
                <a:ea typeface="Arial"/>
                <a:cs typeface="Arial"/>
                <a:sym typeface="Arial"/>
              </a:defRPr>
            </a:pPr>
            <a:endParaRPr sz="2391"/>
          </a:p>
        </p:txBody>
      </p:sp>
      <p:sp>
        <p:nvSpPr>
          <p:cNvPr id="77" name="Shape 77"/>
          <p:cNvSpPr/>
          <p:nvPr/>
        </p:nvSpPr>
        <p:spPr>
          <a:xfrm>
            <a:off x="3719736" y="3092219"/>
            <a:ext cx="1986065" cy="395363"/>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lvl1pPr algn="l" defTabSz="914400">
              <a:defRPr sz="2800">
                <a:solidFill>
                  <a:srgbClr val="663300"/>
                </a:solidFill>
                <a:latin typeface="Arial"/>
                <a:ea typeface="Arial"/>
                <a:cs typeface="Arial"/>
                <a:sym typeface="Arial"/>
              </a:defRPr>
            </a:lvl1pPr>
          </a:lstStyle>
          <a:p>
            <a:pPr lvl="0">
              <a:defRPr sz="1800">
                <a:solidFill>
                  <a:srgbClr val="000000"/>
                </a:solidFill>
              </a:defRPr>
            </a:pPr>
            <a:r>
              <a:rPr sz="1969"/>
              <a:t>“Attribute value”</a:t>
            </a:r>
          </a:p>
        </p:txBody>
      </p:sp>
      <p:grpSp>
        <p:nvGrpSpPr>
          <p:cNvPr id="80" name="Group 80"/>
          <p:cNvGrpSpPr/>
          <p:nvPr/>
        </p:nvGrpSpPr>
        <p:grpSpPr>
          <a:xfrm>
            <a:off x="1963002" y="2771964"/>
            <a:ext cx="2399399" cy="1403888"/>
            <a:chOff x="0" y="0"/>
            <a:chExt cx="3412478" cy="1996640"/>
          </a:xfrm>
        </p:grpSpPr>
        <p:sp>
          <p:nvSpPr>
            <p:cNvPr id="78" name="Shape 78"/>
            <p:cNvSpPr/>
            <p:nvPr/>
          </p:nvSpPr>
          <p:spPr>
            <a:xfrm>
              <a:off x="0" y="0"/>
              <a:ext cx="643016" cy="1799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1029" y="21600"/>
                  </a:lnTo>
                  <a:lnTo>
                    <a:pt x="0" y="0"/>
                  </a:lnTo>
                </a:path>
              </a:pathLst>
            </a:custGeom>
            <a:noFill/>
            <a:ln w="12700" cap="flat">
              <a:solidFill>
                <a:srgbClr val="00B050"/>
              </a:solidFill>
              <a:prstDash val="solid"/>
              <a:round/>
            </a:ln>
            <a:effectLst/>
          </p:spPr>
          <p:txBody>
            <a:bodyPr wrap="square" lIns="45719" tIns="45719" rIns="45719" bIns="45719" numCol="1" anchor="t">
              <a:noAutofit/>
            </a:bodyPr>
            <a:lstStyle/>
            <a:p>
              <a:pPr defTabSz="642915">
                <a:defRPr sz="3400">
                  <a:latin typeface="Arial"/>
                  <a:ea typeface="Arial"/>
                  <a:cs typeface="Arial"/>
                  <a:sym typeface="Arial"/>
                </a:defRPr>
              </a:pPr>
              <a:endParaRPr sz="2391"/>
            </a:p>
          </p:txBody>
        </p:sp>
        <p:sp>
          <p:nvSpPr>
            <p:cNvPr id="79" name="Shape 79"/>
            <p:cNvSpPr/>
            <p:nvPr/>
          </p:nvSpPr>
          <p:spPr>
            <a:xfrm>
              <a:off x="757473" y="1434346"/>
              <a:ext cx="2655005" cy="5622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l" defTabSz="914400">
                <a:defRPr sz="2800">
                  <a:solidFill>
                    <a:srgbClr val="00B050"/>
                  </a:solidFill>
                  <a:latin typeface="Arial"/>
                  <a:ea typeface="Arial"/>
                  <a:cs typeface="Arial"/>
                  <a:sym typeface="Arial"/>
                </a:defRPr>
              </a:lvl1pPr>
            </a:lstStyle>
            <a:p>
              <a:pPr lvl="0">
                <a:defRPr sz="1800">
                  <a:solidFill>
                    <a:srgbClr val="000000"/>
                  </a:solidFill>
                </a:defRPr>
              </a:pPr>
              <a:r>
                <a:rPr sz="1969"/>
                <a:t>Element name</a:t>
              </a:r>
            </a:p>
          </p:txBody>
        </p:sp>
      </p:grpSp>
      <p:sp>
        <p:nvSpPr>
          <p:cNvPr id="81" name="Shape 81"/>
          <p:cNvSpPr/>
          <p:nvPr/>
        </p:nvSpPr>
        <p:spPr>
          <a:xfrm>
            <a:off x="7163730" y="3125341"/>
            <a:ext cx="2168376" cy="1066316"/>
          </a:xfrm>
          <a:prstGeom prst="rect">
            <a:avLst/>
          </a:prstGeom>
          <a:ln w="12700">
            <a:miter lim="400000"/>
          </a:ln>
          <a:extLst>
            <a:ext uri="{C572A759-6A51-4108-AA02-DFA0A04FC94B}">
              <ma14:wrappingTextBoxFlag xmlns:ma14="http://schemas.microsoft.com/office/mac/drawingml/2011/main" val="1"/>
            </a:ext>
          </a:extLst>
        </p:spPr>
        <p:txBody>
          <a:bodyPr lIns="45719" tIns="45719" rIns="45719" bIns="45719">
            <a:spAutoFit/>
          </a:bodyPr>
          <a:lstStyle/>
          <a:p>
            <a:pPr defTabSz="642915">
              <a:spcBef>
                <a:spcPts val="422"/>
              </a:spcBef>
              <a:defRPr sz="1800"/>
            </a:pPr>
            <a:r>
              <a:rPr sz="2391">
                <a:solidFill>
                  <a:srgbClr val="0000CC"/>
                </a:solidFill>
                <a:latin typeface="Arial"/>
                <a:ea typeface="Arial"/>
                <a:cs typeface="Arial"/>
                <a:sym typeface="Arial"/>
              </a:rPr>
              <a:t>Content</a:t>
            </a:r>
            <a:endParaRPr sz="2391">
              <a:latin typeface="Arial"/>
              <a:ea typeface="Arial"/>
              <a:cs typeface="Arial"/>
              <a:sym typeface="Arial"/>
            </a:endParaRPr>
          </a:p>
          <a:p>
            <a:pPr defTabSz="642915">
              <a:defRPr sz="1800"/>
            </a:pPr>
            <a:r>
              <a:rPr sz="1969" i="1">
                <a:solidFill>
                  <a:srgbClr val="0000CC"/>
                </a:solidFill>
                <a:latin typeface="Arial"/>
                <a:ea typeface="Arial"/>
                <a:cs typeface="Arial"/>
                <a:sym typeface="Arial"/>
              </a:rPr>
              <a:t>May include other elements</a:t>
            </a:r>
          </a:p>
        </p:txBody>
      </p:sp>
    </p:spTree>
    <p:extLst>
      <p:ext uri="{BB962C8B-B14F-4D97-AF65-F5344CB8AC3E}">
        <p14:creationId xmlns:p14="http://schemas.microsoft.com/office/powerpoint/2010/main" val="127689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1919288" y="1125538"/>
            <a:ext cx="8353177" cy="4463703"/>
          </a:xfrm>
          <a:prstGeom prst="rect">
            <a:avLst/>
          </a:prstGeom>
        </p:spPr>
        <p:txBody>
          <a:bodyPr>
            <a:normAutofit/>
          </a:bodyPr>
          <a:lstStyle/>
          <a:p>
            <a:pPr marL="458374" indent="-458374">
              <a:spcBef>
                <a:spcPts val="844"/>
              </a:spcBef>
              <a:buClr>
                <a:srgbClr val="C00000"/>
              </a:buClr>
              <a:buSzPct val="80000"/>
              <a:tabLst>
                <a:tab pos="62506" algn="l"/>
              </a:tabLst>
              <a:defRPr sz="1800"/>
            </a:pPr>
            <a:r>
              <a:rPr sz="3094">
                <a:latin typeface="Times New Roman"/>
                <a:ea typeface="Times New Roman"/>
                <a:cs typeface="Times New Roman"/>
                <a:sym typeface="Times New Roman"/>
              </a:rPr>
              <a:t>Basic building block of an HTML document</a:t>
            </a:r>
            <a:endParaRPr sz="3094" b="1" i="1">
              <a:solidFill>
                <a:srgbClr val="C00000"/>
              </a:solidFill>
              <a:latin typeface="Times New Roman"/>
              <a:ea typeface="Times New Roman"/>
              <a:cs typeface="Times New Roman"/>
              <a:sym typeface="Times New Roman"/>
            </a:endParaRP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container for content</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each type of element may contain certain other elements</a:t>
            </a:r>
          </a:p>
          <a:p>
            <a:pPr marL="832664" lvl="2" indent="-578177">
              <a:spcBef>
                <a:spcPts val="844"/>
              </a:spcBef>
              <a:buClr>
                <a:srgbClr val="C00000"/>
              </a:buClr>
              <a:buSzPct val="80000"/>
              <a:buFont typeface="Times New Roman"/>
              <a:buChar char="–"/>
              <a:tabLst>
                <a:tab pos="80364" algn="l"/>
                <a:tab pos="705420" algn="l"/>
              </a:tabLst>
              <a:defRPr sz="1800"/>
            </a:pPr>
            <a:r>
              <a:rPr sz="2953">
                <a:latin typeface="Times New Roman"/>
                <a:ea typeface="Times New Roman"/>
                <a:cs typeface="Times New Roman"/>
                <a:sym typeface="Times New Roman"/>
              </a:rPr>
              <a:t>e</a:t>
            </a:r>
            <a:r>
              <a:rPr sz="3094">
                <a:latin typeface="Times New Roman"/>
                <a:ea typeface="Times New Roman"/>
                <a:cs typeface="Times New Roman"/>
                <a:sym typeface="Times New Roman"/>
              </a:rPr>
              <a:t>ach type of element may have certain attributes</a:t>
            </a:r>
          </a:p>
          <a:p>
            <a:pPr marL="860196" lvl="2" indent="-605709">
              <a:spcBef>
                <a:spcPts val="844"/>
              </a:spcBef>
              <a:buClr>
                <a:srgbClr val="C00000"/>
              </a:buClr>
              <a:buSzPct val="80000"/>
              <a:buFont typeface="Times New Roman"/>
              <a:buChar char="–"/>
              <a:tabLst>
                <a:tab pos="80364" algn="l"/>
                <a:tab pos="705420" algn="l"/>
              </a:tabLst>
              <a:defRPr sz="1800"/>
            </a:pPr>
            <a:r>
              <a:rPr sz="3094">
                <a:latin typeface="Times New Roman"/>
                <a:ea typeface="Times New Roman"/>
                <a:cs typeface="Times New Roman"/>
                <a:sym typeface="Times New Roman"/>
              </a:rPr>
              <a:t>some elements don’t need closing tag (“void” elements) e.g. </a:t>
            </a:r>
            <a:r>
              <a:rPr sz="3094">
                <a:solidFill>
                  <a:srgbClr val="C00000"/>
                </a:solidFill>
                <a:latin typeface="Consolas"/>
                <a:ea typeface="Consolas"/>
                <a:cs typeface="Consolas"/>
                <a:sym typeface="Consolas"/>
              </a:rPr>
              <a:t>&lt;img&gt;</a:t>
            </a:r>
          </a:p>
        </p:txBody>
      </p:sp>
      <p:sp>
        <p:nvSpPr>
          <p:cNvPr id="86" name="Shape 86"/>
          <p:cNvSpPr/>
          <p:nvPr/>
        </p:nvSpPr>
        <p:spPr>
          <a:xfrm>
            <a:off x="1631950" y="188913"/>
            <a:ext cx="8856664" cy="541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914400">
              <a:defRPr sz="5000" b="1">
                <a:latin typeface="Trebuchet MS"/>
                <a:ea typeface="Trebuchet MS"/>
                <a:cs typeface="Trebuchet MS"/>
                <a:sym typeface="Trebuchet MS"/>
              </a:defRPr>
            </a:lvl1pPr>
          </a:lstStyle>
          <a:p>
            <a:pPr lvl="0">
              <a:defRPr sz="1800" b="0"/>
            </a:pPr>
            <a:r>
              <a:rPr sz="3516"/>
              <a:t>Element syntax</a:t>
            </a:r>
          </a:p>
        </p:txBody>
      </p:sp>
    </p:spTree>
    <p:extLst>
      <p:ext uri="{BB962C8B-B14F-4D97-AF65-F5344CB8AC3E}">
        <p14:creationId xmlns:p14="http://schemas.microsoft.com/office/powerpoint/2010/main" val="103118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dirty="0"/>
              <a:t>HTML Headings</a:t>
            </a:r>
            <a:r>
              <a:rPr sz="3937" b="1" dirty="0">
                <a:solidFill>
                  <a:srgbClr val="FF0003"/>
                </a:solidFill>
              </a:rPr>
              <a:t> </a:t>
            </a:r>
          </a:p>
        </p:txBody>
      </p:sp>
      <p:sp>
        <p:nvSpPr>
          <p:cNvPr id="91" name="Shape 91"/>
          <p:cNvSpPr/>
          <p:nvPr/>
        </p:nvSpPr>
        <p:spPr>
          <a:xfrm>
            <a:off x="1774825" y="1341437"/>
            <a:ext cx="8748714" cy="34242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Six levels of headings, elements </a:t>
            </a:r>
            <a:r>
              <a:rPr sz="3516" dirty="0">
                <a:solidFill>
                  <a:srgbClr val="C00000"/>
                </a:solidFill>
                <a:latin typeface="Times New Roman"/>
                <a:ea typeface="Times New Roman"/>
                <a:cs typeface="Times New Roman"/>
                <a:sym typeface="Times New Roman"/>
              </a:rPr>
              <a:t>h1</a:t>
            </a:r>
            <a:r>
              <a:rPr sz="3516" dirty="0">
                <a:latin typeface="Times New Roman"/>
                <a:ea typeface="Times New Roman"/>
                <a:cs typeface="Times New Roman"/>
                <a:sym typeface="Times New Roman"/>
              </a:rPr>
              <a:t> to </a:t>
            </a:r>
            <a:r>
              <a:rPr sz="3516" dirty="0">
                <a:solidFill>
                  <a:srgbClr val="C00000"/>
                </a:solidFill>
                <a:latin typeface="Times New Roman"/>
                <a:ea typeface="Times New Roman"/>
                <a:cs typeface="Times New Roman"/>
                <a:sym typeface="Times New Roman"/>
              </a:rPr>
              <a:t>h6</a:t>
            </a:r>
            <a:endParaRPr sz="2391" dirty="0">
              <a:latin typeface="Arial"/>
              <a:ea typeface="Arial"/>
              <a:cs typeface="Arial"/>
              <a:sym typeface="Arial"/>
            </a:endParaRPr>
          </a:p>
          <a:p>
            <a:pPr indent="187517" defTabSz="642915">
              <a:tabLst>
                <a:tab pos="80364" algn="l"/>
              </a:tabLst>
              <a:defRPr sz="1800"/>
            </a:pPr>
            <a:r>
              <a:rPr sz="3094" dirty="0">
                <a:solidFill>
                  <a:srgbClr val="C00000"/>
                </a:solidFill>
                <a:latin typeface="Consolas"/>
                <a:ea typeface="Consolas"/>
                <a:cs typeface="Consolas"/>
                <a:sym typeface="Consolas"/>
              </a:rPr>
              <a:t>&lt;h1&gt;</a:t>
            </a:r>
            <a:r>
              <a:rPr sz="3094" dirty="0">
                <a:solidFill>
                  <a:srgbClr val="0000CC"/>
                </a:solidFill>
                <a:latin typeface="Consolas"/>
                <a:ea typeface="Consolas"/>
                <a:cs typeface="Consolas"/>
                <a:sym typeface="Consolas"/>
              </a:rPr>
              <a:t>This is biggest heading</a:t>
            </a:r>
            <a:r>
              <a:rPr sz="3094" dirty="0">
                <a:solidFill>
                  <a:srgbClr val="C00000"/>
                </a:solidFill>
                <a:latin typeface="Consolas"/>
                <a:ea typeface="Consolas"/>
                <a:cs typeface="Consolas"/>
                <a:sym typeface="Consolas"/>
              </a:rPr>
              <a:t>&lt;/h1&gt;</a:t>
            </a:r>
            <a:endParaRPr sz="2391" dirty="0">
              <a:latin typeface="Arial"/>
              <a:ea typeface="Arial"/>
              <a:cs typeface="Arial"/>
              <a:sym typeface="Arial"/>
            </a:endParaRPr>
          </a:p>
          <a:p>
            <a:pPr indent="187517" defTabSz="642915">
              <a:spcBef>
                <a:spcPts val="844"/>
              </a:spcBef>
              <a:tabLst>
                <a:tab pos="80364" algn="l"/>
              </a:tabLst>
              <a:defRPr sz="1800"/>
            </a:pPr>
            <a:r>
              <a:rPr sz="3094" dirty="0">
                <a:solidFill>
                  <a:srgbClr val="C00000"/>
                </a:solidFill>
                <a:latin typeface="Consolas"/>
                <a:ea typeface="Consolas"/>
                <a:cs typeface="Consolas"/>
                <a:sym typeface="Consolas"/>
              </a:rPr>
              <a:t>&lt;h2&gt;</a:t>
            </a:r>
            <a:r>
              <a:rPr sz="3094" dirty="0">
                <a:solidFill>
                  <a:srgbClr val="0000CC"/>
                </a:solidFill>
                <a:latin typeface="Consolas"/>
                <a:ea typeface="Consolas"/>
                <a:cs typeface="Consolas"/>
                <a:sym typeface="Consolas"/>
              </a:rPr>
              <a:t>This is smaller heading</a:t>
            </a:r>
            <a:r>
              <a:rPr sz="3094" dirty="0">
                <a:solidFill>
                  <a:srgbClr val="C00000"/>
                </a:solidFill>
                <a:latin typeface="Consolas"/>
                <a:ea typeface="Consolas"/>
                <a:cs typeface="Consolas"/>
                <a:sym typeface="Consolas"/>
              </a:rPr>
              <a:t>&lt;/h2&gt;</a:t>
            </a:r>
            <a:endParaRPr sz="2391"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latin typeface="Times New Roman"/>
                <a:ea typeface="Times New Roman"/>
                <a:cs typeface="Times New Roman"/>
                <a:sym typeface="Times New Roman"/>
              </a:rPr>
              <a:t>Use the heading order sensibly and do not skip heading levels (e.g. from h2 to h</a:t>
            </a:r>
            <a:r>
              <a:rPr lang="en-GB" sz="3516" dirty="0">
                <a:latin typeface="Times New Roman"/>
                <a:ea typeface="Times New Roman"/>
                <a:cs typeface="Times New Roman"/>
                <a:sym typeface="Times New Roman"/>
              </a:rPr>
              <a:t>6</a:t>
            </a:r>
            <a:r>
              <a:rPr sz="3516" dirty="0">
                <a:latin typeface="Times New Roman"/>
                <a:ea typeface="Times New Roman"/>
                <a:cs typeface="Times New Roman"/>
                <a:sym typeface="Times New Roman"/>
              </a:rPr>
              <a:t>)</a:t>
            </a:r>
            <a:endParaRPr sz="3516" dirty="0">
              <a:latin typeface="Arial"/>
              <a:ea typeface="Arial"/>
              <a:cs typeface="Arial"/>
              <a:sym typeface="Arial"/>
            </a:endParaRPr>
          </a:p>
          <a:p>
            <a:pPr marL="390660" indent="-390660" defTabSz="642915">
              <a:spcBef>
                <a:spcPts val="844"/>
              </a:spcBef>
              <a:buClr>
                <a:srgbClr val="C00000"/>
              </a:buClr>
              <a:buSzPct val="80000"/>
              <a:buFont typeface="Arial"/>
              <a:buChar char="•"/>
              <a:tabLst>
                <a:tab pos="80364" algn="l"/>
              </a:tabLst>
              <a:defRPr sz="1800"/>
            </a:pPr>
            <a:r>
              <a:rPr sz="3516" dirty="0">
                <a:solidFill>
                  <a:srgbClr val="C00000"/>
                </a:solidFill>
                <a:latin typeface="Consolas"/>
                <a:ea typeface="Consolas"/>
                <a:cs typeface="Consolas"/>
                <a:sym typeface="Consolas"/>
              </a:rPr>
              <a:t>&lt;h1&gt; </a:t>
            </a:r>
            <a:r>
              <a:rPr sz="3516" dirty="0">
                <a:latin typeface="Consolas"/>
                <a:ea typeface="Consolas"/>
                <a:cs typeface="Consolas"/>
                <a:sym typeface="Consolas"/>
              </a:rPr>
              <a:t>should only be used once</a:t>
            </a:r>
            <a:endParaRPr sz="3516"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3812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HTML Images: </a:t>
            </a:r>
            <a:r>
              <a:rPr sz="3937" b="1">
                <a:solidFill>
                  <a:srgbClr val="C00000"/>
                </a:solidFill>
                <a:latin typeface="Times New Roman"/>
                <a:ea typeface="Times New Roman"/>
                <a:cs typeface="Times New Roman"/>
                <a:sym typeface="Times New Roman"/>
              </a:rPr>
              <a:t>img </a:t>
            </a:r>
            <a:r>
              <a:rPr sz="3937" b="1"/>
              <a:t>element</a:t>
            </a:r>
            <a:r>
              <a:rPr sz="3937" b="1">
                <a:solidFill>
                  <a:srgbClr val="FF0003"/>
                </a:solidFill>
              </a:rPr>
              <a:t> </a:t>
            </a:r>
          </a:p>
        </p:txBody>
      </p:sp>
      <p:sp>
        <p:nvSpPr>
          <p:cNvPr id="96" name="Shape 96"/>
          <p:cNvSpPr/>
          <p:nvPr/>
        </p:nvSpPr>
        <p:spPr>
          <a:xfrm>
            <a:off x="1775520" y="1052513"/>
            <a:ext cx="8712969" cy="48145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Image type: PNG, JPEG and GIF</a:t>
            </a:r>
            <a:endParaRPr sz="3375">
              <a:latin typeface="Arial"/>
              <a:ea typeface="Arial"/>
              <a:cs typeface="Arial"/>
              <a:sym typeface="Arial"/>
            </a:endParaRPr>
          </a:p>
          <a:p>
            <a:pPr marL="343781" indent="-343781" defTabSz="642915">
              <a:spcBef>
                <a:spcPts val="422"/>
              </a:spcBef>
              <a:buClr>
                <a:srgbClr val="C00000"/>
              </a:buClr>
              <a:buSzPct val="80000"/>
              <a:buFont typeface="Arial"/>
              <a:buChar char="•"/>
              <a:tabLst>
                <a:tab pos="80364" algn="l"/>
              </a:tabLst>
              <a:defRPr sz="1800"/>
            </a:pPr>
            <a:r>
              <a:rPr sz="3094">
                <a:solidFill>
                  <a:srgbClr val="C00000"/>
                </a:solidFill>
                <a:latin typeface="Consolas"/>
                <a:ea typeface="Consolas"/>
                <a:cs typeface="Consolas"/>
                <a:sym typeface="Consolas"/>
              </a:rPr>
              <a:t>&lt;img&gt; </a:t>
            </a:r>
            <a:r>
              <a:rPr sz="3375">
                <a:latin typeface="Times New Roman"/>
                <a:ea typeface="Times New Roman"/>
                <a:cs typeface="Times New Roman"/>
                <a:sym typeface="Times New Roman"/>
              </a:rPr>
              <a:t>tag is </a:t>
            </a:r>
            <a:r>
              <a:rPr sz="3375" i="1">
                <a:latin typeface="Times New Roman"/>
                <a:ea typeface="Times New Roman"/>
                <a:cs typeface="Times New Roman"/>
                <a:sym typeface="Times New Roman"/>
              </a:rPr>
              <a:t>empty</a:t>
            </a:r>
            <a:r>
              <a:rPr sz="3375">
                <a:latin typeface="Times New Roman"/>
                <a:ea typeface="Times New Roman"/>
                <a:cs typeface="Times New Roman"/>
                <a:sym typeface="Times New Roman"/>
              </a:rPr>
              <a:t>, i.e. it contains attributes only, and has no closing tag</a:t>
            </a:r>
            <a:endParaRPr sz="2391">
              <a:latin typeface="Arial"/>
              <a:ea typeface="Arial"/>
              <a:cs typeface="Arial"/>
              <a:sym typeface="Arial"/>
            </a:endParaRPr>
          </a:p>
          <a:p>
            <a:pPr marL="187517" indent="-187517" defTabSz="642915">
              <a:spcBef>
                <a:spcPts val="422"/>
              </a:spcBef>
              <a:tabLst>
                <a:tab pos="80364" algn="l"/>
              </a:tabLst>
              <a:defRPr sz="1800"/>
            </a:pPr>
            <a:r>
              <a:rPr sz="2953">
                <a:solidFill>
                  <a:srgbClr val="0000CC"/>
                </a:solidFill>
                <a:latin typeface="Consolas"/>
                <a:ea typeface="Consolas"/>
                <a:cs typeface="Consolas"/>
                <a:sym typeface="Consolas"/>
              </a:rPr>
              <a:t> &lt;</a:t>
            </a:r>
            <a:r>
              <a:rPr sz="2953">
                <a:solidFill>
                  <a:srgbClr val="C00000"/>
                </a:solidFill>
                <a:latin typeface="Consolas"/>
                <a:ea typeface="Consolas"/>
                <a:cs typeface="Consolas"/>
                <a:sym typeface="Consolas"/>
              </a:rPr>
              <a:t>img</a:t>
            </a:r>
            <a:r>
              <a:rPr sz="2953">
                <a:solidFill>
                  <a:srgbClr val="0000CC"/>
                </a:solidFill>
                <a:latin typeface="Consolas"/>
                <a:ea typeface="Consolas"/>
                <a:cs typeface="Consolas"/>
                <a:sym typeface="Consolas"/>
              </a:rPr>
              <a:t> </a:t>
            </a:r>
            <a:r>
              <a:rPr sz="2953">
                <a:solidFill>
                  <a:srgbClr val="C00000"/>
                </a:solidFill>
                <a:latin typeface="Consolas"/>
                <a:ea typeface="Consolas"/>
                <a:cs typeface="Consolas"/>
                <a:sym typeface="Consolas"/>
              </a:rPr>
              <a:t>src</a:t>
            </a:r>
            <a:r>
              <a:rPr sz="2953">
                <a:solidFill>
                  <a:srgbClr val="0000CC"/>
                </a:solidFill>
                <a:latin typeface="Consolas"/>
                <a:ea typeface="Consolas"/>
                <a:cs typeface="Consolas"/>
                <a:sym typeface="Consolas"/>
              </a:rPr>
              <a:t>="pulpit.jpg" </a:t>
            </a:r>
            <a:r>
              <a:rPr sz="2953">
                <a:solidFill>
                  <a:srgbClr val="C00000"/>
                </a:solidFill>
                <a:latin typeface="Consolas"/>
                <a:ea typeface="Consolas"/>
                <a:cs typeface="Consolas"/>
                <a:sym typeface="Consolas"/>
              </a:rPr>
              <a:t>alt</a:t>
            </a:r>
            <a:r>
              <a:rPr sz="2953">
                <a:solidFill>
                  <a:srgbClr val="0000CC"/>
                </a:solidFill>
                <a:latin typeface="Consolas"/>
                <a:ea typeface="Consolas"/>
                <a:cs typeface="Consolas"/>
                <a:sym typeface="Consolas"/>
              </a:rPr>
              <a:t>="Pulpit rock"&gt; </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src</a:t>
            </a:r>
            <a:r>
              <a:rPr sz="3375">
                <a:latin typeface="Times New Roman"/>
                <a:ea typeface="Times New Roman"/>
                <a:cs typeface="Times New Roman"/>
                <a:sym typeface="Times New Roman"/>
              </a:rPr>
              <a:t> attribute: exact filename of picture, with path if necessary</a:t>
            </a:r>
          </a:p>
          <a:p>
            <a:pPr marL="328154" indent="-328154" defTabSz="642915">
              <a:spcBef>
                <a:spcPts val="422"/>
              </a:spcBef>
              <a:buClr>
                <a:srgbClr val="C00000"/>
              </a:buClr>
              <a:buSzPct val="80000"/>
              <a:buFont typeface="Arial"/>
              <a:buChar char="•"/>
              <a:tabLst>
                <a:tab pos="80364" algn="l"/>
              </a:tabLst>
              <a:defRPr sz="1800"/>
            </a:pPr>
            <a:r>
              <a:rPr sz="2953">
                <a:solidFill>
                  <a:srgbClr val="C00000"/>
                </a:solidFill>
                <a:latin typeface="Consolas"/>
                <a:ea typeface="Consolas"/>
                <a:cs typeface="Consolas"/>
                <a:sym typeface="Consolas"/>
              </a:rPr>
              <a:t>alt</a:t>
            </a:r>
            <a:r>
              <a:rPr sz="3375">
                <a:latin typeface="Times New Roman"/>
                <a:ea typeface="Times New Roman"/>
                <a:cs typeface="Times New Roman"/>
                <a:sym typeface="Times New Roman"/>
              </a:rPr>
              <a:t> attribute: specifies an alternate text for an image, if the image cannot be displayed and is also used by search engines</a:t>
            </a:r>
          </a:p>
        </p:txBody>
      </p:sp>
    </p:spTree>
    <p:extLst>
      <p:ext uri="{BB962C8B-B14F-4D97-AF65-F5344CB8AC3E}">
        <p14:creationId xmlns:p14="http://schemas.microsoft.com/office/powerpoint/2010/main" val="19960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96">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6">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96">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96">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96">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p:cNvSpPr>
          <p:nvPr>
            <p:ph type="title"/>
          </p:nvPr>
        </p:nvSpPr>
        <p:spPr>
          <a:xfrm>
            <a:off x="1973263" y="260350"/>
            <a:ext cx="7772401" cy="792164"/>
          </a:xfrm>
          <a:prstGeom prst="rect">
            <a:avLst/>
          </a:prstGeom>
        </p:spPr>
        <p:txBody>
          <a:bodyPr>
            <a:normAutofit/>
          </a:bodyPr>
          <a:lstStyle/>
          <a:p>
            <a:pPr lvl="0" algn="ctr">
              <a:defRPr sz="1800" b="0">
                <a:solidFill>
                  <a:srgbClr val="000000"/>
                </a:solidFill>
              </a:defRPr>
            </a:pPr>
            <a:r>
              <a:rPr sz="3937" b="1"/>
              <a:t>Links: anchor</a:t>
            </a:r>
            <a:r>
              <a:rPr sz="3937" b="1">
                <a:latin typeface="Times New Roman"/>
                <a:ea typeface="Times New Roman"/>
                <a:cs typeface="Times New Roman"/>
                <a:sym typeface="Times New Roman"/>
              </a:rPr>
              <a:t> </a:t>
            </a:r>
            <a:r>
              <a:rPr sz="3937" b="1"/>
              <a:t>element</a:t>
            </a:r>
            <a:r>
              <a:rPr sz="3937" b="1">
                <a:solidFill>
                  <a:srgbClr val="FF0003"/>
                </a:solidFill>
              </a:rPr>
              <a:t> </a:t>
            </a:r>
            <a:r>
              <a:rPr sz="3937" b="1">
                <a:solidFill>
                  <a:srgbClr val="C00000"/>
                </a:solidFill>
                <a:latin typeface="Consolas"/>
                <a:ea typeface="Consolas"/>
                <a:cs typeface="Consolas"/>
                <a:sym typeface="Consolas"/>
              </a:rPr>
              <a:t>&lt;a&gt;</a:t>
            </a:r>
          </a:p>
        </p:txBody>
      </p:sp>
      <p:sp>
        <p:nvSpPr>
          <p:cNvPr id="101" name="Shape 101"/>
          <p:cNvSpPr/>
          <p:nvPr/>
        </p:nvSpPr>
        <p:spPr>
          <a:xfrm>
            <a:off x="1774825" y="1125537"/>
            <a:ext cx="8748714" cy="49684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Syntax: </a:t>
            </a:r>
            <a:r>
              <a:rPr sz="2672">
                <a:solidFill>
                  <a:srgbClr val="C00000"/>
                </a:solidFill>
                <a:latin typeface="Consolas"/>
                <a:ea typeface="Consolas"/>
                <a:cs typeface="Consolas"/>
                <a:sym typeface="Consolas"/>
              </a:rPr>
              <a:t>&lt;a </a:t>
            </a:r>
            <a:r>
              <a:rPr sz="2672">
                <a:latin typeface="Consolas"/>
                <a:ea typeface="Consolas"/>
                <a:cs typeface="Consolas"/>
                <a:sym typeface="Consolas"/>
              </a:rPr>
              <a:t>href="url"</a:t>
            </a:r>
            <a:r>
              <a:rPr sz="2672">
                <a:solidFill>
                  <a:srgbClr val="C00000"/>
                </a:solidFill>
                <a:latin typeface="Consolas"/>
                <a:ea typeface="Consolas"/>
                <a:cs typeface="Consolas"/>
                <a:sym typeface="Consolas"/>
              </a:rPr>
              <a:t>&gt;</a:t>
            </a:r>
            <a:r>
              <a:rPr sz="2672">
                <a:latin typeface="Consolas"/>
                <a:ea typeface="Consolas"/>
                <a:cs typeface="Consolas"/>
                <a:sym typeface="Consolas"/>
              </a:rPr>
              <a:t>Link text</a:t>
            </a:r>
            <a:r>
              <a:rPr sz="2672">
                <a:solidFill>
                  <a:srgbClr val="C00000"/>
                </a:solidFill>
                <a:latin typeface="Consolas"/>
                <a:ea typeface="Consolas"/>
                <a:cs typeface="Consolas"/>
                <a:sym typeface="Consolas"/>
              </a:rPr>
              <a:t>&lt;/a&gt;</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Example: </a:t>
            </a:r>
            <a:endParaRPr sz="3375">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 href</a:t>
            </a:r>
            <a:r>
              <a:rPr sz="2109">
                <a:latin typeface="Consolas"/>
                <a:ea typeface="Consolas"/>
                <a:cs typeface="Consolas"/>
                <a:sym typeface="Consolas"/>
              </a:rPr>
              <a:t>="http://www.w3schools.com/"  target="_blank"</a:t>
            </a:r>
            <a:r>
              <a:rPr sz="2109">
                <a:solidFill>
                  <a:srgbClr val="C00000"/>
                </a:solidFill>
                <a:latin typeface="Consolas"/>
                <a:ea typeface="Consolas"/>
                <a:cs typeface="Consolas"/>
                <a:sym typeface="Consolas"/>
              </a:rPr>
              <a:t>&gt;</a:t>
            </a:r>
            <a:endParaRPr sz="2391">
              <a:latin typeface="Arial"/>
              <a:ea typeface="Arial"/>
              <a:cs typeface="Arial"/>
              <a:sym typeface="Arial"/>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a:t>
            </a:r>
            <a:r>
              <a:rPr sz="2109">
                <a:latin typeface="Consolas"/>
                <a:ea typeface="Consolas"/>
                <a:cs typeface="Consolas"/>
                <a:sym typeface="Consolas"/>
              </a:rPr>
              <a:t>Visit W3Schools</a:t>
            </a:r>
            <a:endParaRPr sz="2109">
              <a:solidFill>
                <a:srgbClr val="C00000"/>
              </a:solidFill>
              <a:latin typeface="Consolas"/>
              <a:ea typeface="Consolas"/>
              <a:cs typeface="Consolas"/>
              <a:sym typeface="Consolas"/>
            </a:endParaRPr>
          </a:p>
          <a:p>
            <a:pPr marL="187517" indent="-187517" defTabSz="642915">
              <a:spcBef>
                <a:spcPts val="422"/>
              </a:spcBef>
              <a:tabLst>
                <a:tab pos="80364" algn="l"/>
              </a:tabLst>
              <a:defRPr sz="1800"/>
            </a:pPr>
            <a:r>
              <a:rPr sz="2109">
                <a:solidFill>
                  <a:srgbClr val="C00000"/>
                </a:solidFill>
                <a:latin typeface="Consolas"/>
                <a:ea typeface="Consolas"/>
                <a:cs typeface="Consolas"/>
                <a:sym typeface="Consolas"/>
              </a:rPr>
              <a:t> &lt;/a&gt;</a:t>
            </a:r>
            <a:endParaRPr sz="3375">
              <a:latin typeface="Times New Roman"/>
              <a:ea typeface="Times New Roman"/>
              <a:cs typeface="Times New Roman"/>
              <a:sym typeface="Times New Roman"/>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Link text should clearly identify the target of each link</a:t>
            </a:r>
            <a:endParaRPr sz="2391">
              <a:latin typeface="Arial"/>
              <a:ea typeface="Arial"/>
              <a:cs typeface="Arial"/>
              <a:sym typeface="Arial"/>
            </a:endParaRPr>
          </a:p>
          <a:p>
            <a:pPr marL="375034" indent="-375034" defTabSz="642915">
              <a:spcBef>
                <a:spcPts val="422"/>
              </a:spcBef>
              <a:buClr>
                <a:srgbClr val="C00000"/>
              </a:buClr>
              <a:buSzPct val="80000"/>
              <a:buFont typeface="Arial"/>
              <a:buChar char="•"/>
              <a:tabLst>
                <a:tab pos="80364" algn="l"/>
              </a:tabLst>
              <a:defRPr sz="1800"/>
            </a:pPr>
            <a:r>
              <a:rPr sz="3375">
                <a:latin typeface="Times New Roman"/>
                <a:ea typeface="Times New Roman"/>
                <a:cs typeface="Times New Roman"/>
                <a:sym typeface="Times New Roman"/>
              </a:rPr>
              <a:t>Use text that makes sense when read out of context, e.g. avoid “click here”</a:t>
            </a:r>
            <a:endParaRPr sz="3375">
              <a:latin typeface="Arial"/>
              <a:ea typeface="Arial"/>
              <a:cs typeface="Arial"/>
              <a:sym typeface="Arial"/>
            </a:endParaRPr>
          </a:p>
          <a:p>
            <a:pPr defTabSz="642915">
              <a:spcBef>
                <a:spcPts val="422"/>
              </a:spcBef>
              <a:tabLst>
                <a:tab pos="80364" algn="l"/>
              </a:tabLst>
              <a:defRPr sz="1800"/>
            </a:pPr>
            <a:r>
              <a:rPr sz="3375">
                <a:latin typeface="Times New Roman"/>
                <a:ea typeface="Times New Roman"/>
                <a:cs typeface="Times New Roman"/>
                <a:sym typeface="Times New Roman"/>
              </a:rPr>
              <a:t> </a:t>
            </a:r>
          </a:p>
        </p:txBody>
      </p:sp>
    </p:spTree>
    <p:extLst>
      <p:ext uri="{BB962C8B-B14F-4D97-AF65-F5344CB8AC3E}">
        <p14:creationId xmlns:p14="http://schemas.microsoft.com/office/powerpoint/2010/main" val="99714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0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0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0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0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01">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01">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01">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01">
                                            <p:txEl>
                                              <p:pRg st="6" end="6"/>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uild="p" bldLvl="5"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1038</Words>
  <Application>Microsoft Macintosh PowerPoint</Application>
  <PresentationFormat>Widescreen</PresentationFormat>
  <Paragraphs>157</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Calibri Light</vt:lpstr>
      <vt:lpstr>Consolas</vt:lpstr>
      <vt:lpstr>Helvetica</vt:lpstr>
      <vt:lpstr>Times New Roman</vt:lpstr>
      <vt:lpstr>Trebuchet MS</vt:lpstr>
      <vt:lpstr>Wingdings</vt:lpstr>
      <vt:lpstr>Arial</vt:lpstr>
      <vt:lpstr>Office Theme</vt:lpstr>
      <vt:lpstr>Internet Technology    (Unit Code: CDA400)</vt:lpstr>
      <vt:lpstr>PowerPoint Presentation</vt:lpstr>
      <vt:lpstr>Tech News</vt:lpstr>
      <vt:lpstr>PowerPoint Presentation</vt:lpstr>
      <vt:lpstr>PowerPoint Presentation</vt:lpstr>
      <vt:lpstr>PowerPoint Presentation</vt:lpstr>
      <vt:lpstr>HTML Headings </vt:lpstr>
      <vt:lpstr>HTML Images: img element </vt:lpstr>
      <vt:lpstr>Links: anchor element &lt;a&gt;</vt:lpstr>
      <vt:lpstr>HTML Comment</vt:lpstr>
      <vt:lpstr>Top-level structure</vt:lpstr>
      <vt:lpstr>Some Common Mistakes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    (Unit Code: CDA400)</dc:title>
  <dc:creator>Joe Appleton</dc:creator>
  <cp:lastModifiedBy>Microsoft Office User</cp:lastModifiedBy>
  <cp:revision>3</cp:revision>
  <dcterms:created xsi:type="dcterms:W3CDTF">2016-10-04T08:44:30Z</dcterms:created>
  <dcterms:modified xsi:type="dcterms:W3CDTF">2017-10-03T07:46:32Z</dcterms:modified>
</cp:coreProperties>
</file>