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9" r:id="rId2"/>
    <p:sldId id="270" r:id="rId3"/>
    <p:sldId id="271" r:id="rId4"/>
    <p:sldId id="272" r:id="rId5"/>
    <p:sldId id="279" r:id="rId6"/>
    <p:sldId id="274" r:id="rId7"/>
    <p:sldId id="275" r:id="rId8"/>
    <p:sldId id="276" r:id="rId9"/>
    <p:sldId id="277" r:id="rId10"/>
    <p:sldId id="278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9"/>
    <p:restoredTop sz="93112"/>
  </p:normalViewPr>
  <p:slideViewPr>
    <p:cSldViewPr snapToGrid="0" snapToObjects="1">
      <p:cViewPr varScale="1">
        <p:scale>
          <a:sx n="58" d="100"/>
          <a:sy n="58" d="100"/>
        </p:scale>
        <p:origin x="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BA2FB-D71B-064B-8EFB-0424ACF5A30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22CCE-FC51-134F-9D0A-918FF5A3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selector is normally the HTML element you want to style.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Each declaration consists of a property and a value.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property is the style attribute you want to change. Each property has a value.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5" name="Shape 4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All elements on a page are positioned according to one of three positioning schemes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a:link - a normal, unvisited link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a:visited - a link the user has visited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a:hover - a link when the user mouses over it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a:active - a link the moment it is clicked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2" name="Shape 3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a:link - a normal, unvisited link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a:visited - a link the user has visited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a:hover - a link when the user mouses over it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a:active - a link the moment it is clicked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a:link - a normal, unvisited link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a:visited - a link the user has visited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a:hover - a link when the user mouses over it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a:active - a link the moment it is clicked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… which are related to the HTML concepts of block and inline elements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8" name="Shape 4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All elements on a page are positioned according to one of three positioning schemes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6" name="Shape 4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All elements on a page are positioned according to one of three positioning schemes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All elements on a page are positioned according to one of three positioning schemes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All elements on a page are positioned according to one of three positioning schemes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449262" y="485775"/>
            <a:ext cx="7772401" cy="11430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0003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066424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7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0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6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9F95-50B1-5247-A649-31FFB8CDD7C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hyperlink" Target="http://w3schools.com/css/css_boxmodel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ref/pr_margin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3schools.com/css/css_positioning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schools.com/cssref/pr_class_float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w3schools.com/cssref/sel_firstline.asp" TargetMode="External"/><Relationship Id="rId12" Type="http://schemas.openxmlformats.org/officeDocument/2006/relationships/hyperlink" Target="http://www.w3schools.com/cssref/sel_firstletter.asp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3schools.com/css/css3_intro.asp" TargetMode="External"/><Relationship Id="rId3" Type="http://schemas.openxmlformats.org/officeDocument/2006/relationships/hyperlink" Target="http://www.w3schools.com/css/css_howto.asp" TargetMode="External"/><Relationship Id="rId4" Type="http://schemas.openxmlformats.org/officeDocument/2006/relationships/hyperlink" Target="http://www.w3schools.com/cssref/css_colorsfull.asp" TargetMode="External"/><Relationship Id="rId5" Type="http://schemas.openxmlformats.org/officeDocument/2006/relationships/hyperlink" Target="http://www.css-validator.org/" TargetMode="External"/><Relationship Id="rId6" Type="http://schemas.openxmlformats.org/officeDocument/2006/relationships/hyperlink" Target="http://www.w3schools.com/cssref/css_selectors.asp" TargetMode="External"/><Relationship Id="rId7" Type="http://schemas.openxmlformats.org/officeDocument/2006/relationships/hyperlink" Target="http://www.w3schools.com/css/css_pseudo_elements.asp" TargetMode="External"/><Relationship Id="rId8" Type="http://schemas.openxmlformats.org/officeDocument/2006/relationships/hyperlink" Target="http://w3schools.com/css/css_boxmodel.asp" TargetMode="External"/><Relationship Id="rId9" Type="http://schemas.openxmlformats.org/officeDocument/2006/relationships/hyperlink" Target="http://www.w3schools.com/cssref/pr_margin.asp" TargetMode="External"/><Relationship Id="rId10" Type="http://schemas.openxmlformats.org/officeDocument/2006/relationships/hyperlink" Target="http://w3schools.com/css/css_positioning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3schools.com/cssref/css_colorsfull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3schools.com/cssref/css_selectors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tryit.asp?filename=trycss_before" TargetMode="External"/><Relationship Id="rId3" Type="http://schemas.openxmlformats.org/officeDocument/2006/relationships/hyperlink" Target="http://www.w3schools.com/css/css_pseudo_element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23528" y="981025"/>
            <a:ext cx="844391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400" b="1">
                <a:solidFill>
                  <a:srgbClr val="C00000"/>
                </a:solidFill>
              </a:rPr>
              <a:t>Internet Technology</a:t>
            </a:r>
            <a:br>
              <a:rPr sz="4400" b="1">
                <a:solidFill>
                  <a:srgbClr val="C00000"/>
                </a:solidFill>
              </a:rPr>
            </a:br>
            <a:r>
              <a:rPr sz="2800" b="1">
                <a:solidFill>
                  <a:srgbClr val="595959"/>
                </a:solidFill>
              </a:rPr>
              <a:t>(week 4)</a:t>
            </a:r>
          </a:p>
        </p:txBody>
      </p:sp>
      <p:sp>
        <p:nvSpPr>
          <p:cNvPr id="286" name="Shape 286"/>
          <p:cNvSpPr/>
          <p:nvPr/>
        </p:nvSpPr>
        <p:spPr>
          <a:xfrm>
            <a:off x="642938" y="2852935"/>
            <a:ext cx="8215311" cy="2110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Review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 dirty="0">
                <a:latin typeface="Times New Roman"/>
                <a:ea typeface="Times New Roman"/>
                <a:cs typeface="Times New Roman"/>
                <a:sym typeface="Times New Roman"/>
              </a:rPr>
              <a:t>CSS Pseudo-elements/classes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 dirty="0">
                <a:latin typeface="Times New Roman"/>
                <a:ea typeface="Times New Roman"/>
                <a:cs typeface="Times New Roman"/>
                <a:sym typeface="Times New Roman"/>
              </a:rPr>
              <a:t>Basic Page Layout</a:t>
            </a:r>
          </a:p>
        </p:txBody>
      </p:sp>
    </p:spTree>
    <p:extLst>
      <p:ext uri="{BB962C8B-B14F-4D97-AF65-F5344CB8AC3E}">
        <p14:creationId xmlns:p14="http://schemas.microsoft.com/office/powerpoint/2010/main" val="132252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250824" y="261591"/>
            <a:ext cx="871379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 dirty="0">
                <a:solidFill>
                  <a:srgbClr val="C00000"/>
                </a:solidFill>
              </a:rPr>
              <a:t>CSS Pseudo-classes</a:t>
            </a:r>
            <a:endParaRPr sz="4000" b="1" dirty="0"/>
          </a:p>
        </p:txBody>
      </p:sp>
      <p:sp>
        <p:nvSpPr>
          <p:cNvPr id="373" name="Shape 373"/>
          <p:cNvSpPr/>
          <p:nvPr/>
        </p:nvSpPr>
        <p:spPr>
          <a:xfrm>
            <a:off x="250825" y="2277765"/>
            <a:ext cx="8893175" cy="393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8787" lvl="1" indent="-193675">
              <a:spcBef>
                <a:spcPts val="6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:hover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0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the user has the mouse over the element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8787" lvl="1" indent="-193675">
              <a:spcBef>
                <a:spcPts val="6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:active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0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the element is being activated (e.g. clicked)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8787" lvl="1" indent="-193675">
              <a:spcBef>
                <a:spcPts val="6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:visited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0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a link has been visited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588" lvl="0" indent="263523">
              <a:spcBef>
                <a:spcPts val="6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:focus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0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the element has the keyboard as its focus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51520" y="1196751"/>
            <a:ext cx="8748712" cy="120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buClr>
                <a:srgbClr val="C00000"/>
              </a:buClr>
              <a:buSzPct val="100000"/>
              <a:buFont typeface="Arial"/>
              <a:buChar char="•"/>
              <a:tabLst>
                <a:tab pos="88900" algn="l"/>
              </a:tabLst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to add special effects to elements themselves or a special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of the element </a:t>
            </a:r>
            <a:endParaRPr sz="2800" i="1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4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323528" y="981025"/>
            <a:ext cx="844391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400" b="1">
                <a:solidFill>
                  <a:srgbClr val="C00000"/>
                </a:solidFill>
              </a:rPr>
              <a:t>Internet Technology</a:t>
            </a:r>
            <a:br>
              <a:rPr sz="4400" b="1">
                <a:solidFill>
                  <a:srgbClr val="C00000"/>
                </a:solidFill>
              </a:rPr>
            </a:br>
            <a:r>
              <a:rPr sz="2800" b="1">
                <a:solidFill>
                  <a:srgbClr val="595959"/>
                </a:solidFill>
              </a:rPr>
              <a:t>(week 4)</a:t>
            </a:r>
          </a:p>
        </p:txBody>
      </p:sp>
      <p:sp>
        <p:nvSpPr>
          <p:cNvPr id="386" name="Shape 386"/>
          <p:cNvSpPr/>
          <p:nvPr/>
        </p:nvSpPr>
        <p:spPr>
          <a:xfrm>
            <a:off x="642938" y="2852935"/>
            <a:ext cx="8215311" cy="2110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Review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Pseudo-elements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Page Layout</a:t>
            </a:r>
          </a:p>
        </p:txBody>
      </p:sp>
    </p:spTree>
    <p:extLst>
      <p:ext uri="{BB962C8B-B14F-4D97-AF65-F5344CB8AC3E}">
        <p14:creationId xmlns:p14="http://schemas.microsoft.com/office/powerpoint/2010/main" val="8985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C00000"/>
                </a:solidFill>
              </a:rPr>
              <a:t>CSS </a:t>
            </a:r>
            <a:r>
              <a:rPr sz="3600" b="1" i="1">
                <a:solidFill>
                  <a:srgbClr val="C00000"/>
                </a:solidFill>
              </a:rPr>
              <a:t>display</a:t>
            </a:r>
            <a:r>
              <a:rPr sz="3600" b="1">
                <a:solidFill>
                  <a:srgbClr val="C00000"/>
                </a:solidFill>
              </a:rPr>
              <a:t> Property</a:t>
            </a:r>
          </a:p>
        </p:txBody>
      </p:sp>
      <p:sp>
        <p:nvSpPr>
          <p:cNvPr id="405" name="Shape 405"/>
          <p:cNvSpPr/>
          <p:nvPr/>
        </p:nvSpPr>
        <p:spPr>
          <a:xfrm>
            <a:off x="251520" y="620688"/>
            <a:ext cx="8281614" cy="207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CSS has two main ways of displaying elements</a:t>
            </a:r>
            <a:endParaRPr sz="2800" i="1">
              <a:latin typeface="Arial"/>
              <a:ea typeface="Arial"/>
              <a:cs typeface="Arial"/>
              <a:sym typeface="Arial"/>
            </a:endParaRPr>
          </a:p>
          <a:p>
            <a:pPr marL="266700" lvl="1" indent="190500">
              <a:spcBef>
                <a:spcPts val="12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66700" lvl="1" indent="190500">
              <a:spcBef>
                <a:spcPts val="12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Example: Centring an image</a:t>
            </a:r>
          </a:p>
        </p:txBody>
      </p:sp>
      <p:sp>
        <p:nvSpPr>
          <p:cNvPr id="406" name="Shape 406"/>
          <p:cNvSpPr/>
          <p:nvPr/>
        </p:nvSpPr>
        <p:spPr>
          <a:xfrm>
            <a:off x="1475655" y="2780927"/>
            <a:ext cx="6321886" cy="1474452"/>
          </a:xfrm>
          <a:prstGeom prst="rect">
            <a:avLst/>
          </a:prstGeom>
          <a:solidFill>
            <a:srgbClr val="BBE0E3"/>
          </a:solidFill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img.displayed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2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  margin-left: auto;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  margin-right: auto;}</a:t>
            </a:r>
          </a:p>
        </p:txBody>
      </p:sp>
      <p:sp>
        <p:nvSpPr>
          <p:cNvPr id="407" name="Shape 407"/>
          <p:cNvSpPr/>
          <p:nvPr/>
        </p:nvSpPr>
        <p:spPr>
          <a:xfrm>
            <a:off x="539551" y="4437112"/>
            <a:ext cx="8208914" cy="404476"/>
          </a:xfrm>
          <a:prstGeom prst="rect">
            <a:avLst/>
          </a:prstGeom>
          <a:solidFill>
            <a:srgbClr val="BBE0E3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400"/>
              <a:t>&lt;img class="displayed" src="..." alt="..."  /&gt;</a:t>
            </a:r>
          </a:p>
        </p:txBody>
      </p:sp>
      <p:sp>
        <p:nvSpPr>
          <p:cNvPr id="408" name="Shape 408"/>
          <p:cNvSpPr/>
          <p:nvPr/>
        </p:nvSpPr>
        <p:spPr>
          <a:xfrm>
            <a:off x="1331639" y="5279583"/>
            <a:ext cx="6321886" cy="1474452"/>
          </a:xfrm>
          <a:prstGeom prst="rect">
            <a:avLst/>
          </a:prstGeom>
          <a:solidFill>
            <a:srgbClr val="BBE0E3"/>
          </a:solidFill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img.displayed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2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 margin: 0 auto;  </a:t>
            </a: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09" name="Shape 409"/>
          <p:cNvSpPr/>
          <p:nvPr/>
        </p:nvSpPr>
        <p:spPr>
          <a:xfrm>
            <a:off x="2555775" y="4869160"/>
            <a:ext cx="38769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We can also use shorthand:</a:t>
            </a:r>
          </a:p>
        </p:txBody>
      </p:sp>
    </p:spTree>
    <p:extLst>
      <p:ext uri="{BB962C8B-B14F-4D97-AF65-F5344CB8AC3E}">
        <p14:creationId xmlns:p14="http://schemas.microsoft.com/office/powerpoint/2010/main" val="321744350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/>
          </p:cNvSpPr>
          <p:nvPr>
            <p:ph type="title"/>
          </p:nvPr>
        </p:nvSpPr>
        <p:spPr>
          <a:xfrm>
            <a:off x="107949" y="260349"/>
            <a:ext cx="8856665" cy="79216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8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C00000"/>
                </a:solidFill>
              </a:rPr>
              <a:t>Element: Margin, Border and  Padding</a:t>
            </a:r>
          </a:p>
        </p:txBody>
      </p:sp>
      <p:pic>
        <p:nvPicPr>
          <p:cNvPr id="389" name="image11.png" descr="IC467066.bmp"/>
          <p:cNvPicPr/>
          <p:nvPr/>
        </p:nvPicPr>
        <p:blipFill>
          <a:blip r:embed="rId2">
            <a:extLst/>
          </a:blip>
          <a:srcRect l="7867" t="7599" r="10095" b="8250"/>
          <a:stretch>
            <a:fillRect/>
          </a:stretch>
        </p:blipFill>
        <p:spPr>
          <a:xfrm>
            <a:off x="2123727" y="1052512"/>
            <a:ext cx="5257801" cy="3671889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Shape 390"/>
          <p:cNvSpPr/>
          <p:nvPr/>
        </p:nvSpPr>
        <p:spPr>
          <a:xfrm>
            <a:off x="250031" y="4751892"/>
            <a:ext cx="8572501" cy="8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The background of an element (image or colour) fills the padding box and the content box only</a:t>
            </a:r>
          </a:p>
        </p:txBody>
      </p:sp>
    </p:spTree>
    <p:extLst>
      <p:ext uri="{BB962C8B-B14F-4D97-AF65-F5344CB8AC3E}">
        <p14:creationId xmlns:p14="http://schemas.microsoft.com/office/powerpoint/2010/main" val="6391136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107949" y="260349"/>
            <a:ext cx="8856665" cy="79216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8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C00000"/>
                </a:solidFill>
              </a:rPr>
              <a:t>Element: Margin, Border and Padding</a:t>
            </a:r>
          </a:p>
        </p:txBody>
      </p:sp>
      <p:pic>
        <p:nvPicPr>
          <p:cNvPr id="393" name="image12.png" descr="boxmodel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7987" y="1019477"/>
            <a:ext cx="4464051" cy="446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hape 394"/>
          <p:cNvSpPr/>
          <p:nvPr/>
        </p:nvSpPr>
        <p:spPr>
          <a:xfrm>
            <a:off x="1115616" y="5483528"/>
            <a:ext cx="7128793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  <a:hlinkClick r:id="rId3"/>
              </a:rPr>
              <a:t>Further details on CSS Box Model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from w3schools</a:t>
            </a:r>
          </a:p>
        </p:txBody>
      </p:sp>
    </p:spTree>
    <p:extLst>
      <p:ext uri="{BB962C8B-B14F-4D97-AF65-F5344CB8AC3E}">
        <p14:creationId xmlns:p14="http://schemas.microsoft.com/office/powerpoint/2010/main" val="14597822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Margins</a:t>
            </a:r>
          </a:p>
        </p:txBody>
      </p:sp>
      <p:sp>
        <p:nvSpPr>
          <p:cNvPr id="397" name="Shape 397"/>
          <p:cNvSpPr/>
          <p:nvPr/>
        </p:nvSpPr>
        <p:spPr>
          <a:xfrm>
            <a:off x="250825" y="1125537"/>
            <a:ext cx="8893175" cy="454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Margin values can be specified either on all sides or on individual sides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692414" lvl="0" indent="-424127">
              <a:spcBef>
                <a:spcPts val="18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single value for each margin: top, left, bottom and right, e.g.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margin:10px;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692414" lvl="0" indent="-424127">
              <a:spcBef>
                <a:spcPts val="18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two values: 1</a:t>
            </a:r>
            <a:r>
              <a:rPr sz="2800" baseline="30000">
                <a:latin typeface="Arial"/>
                <a:ea typeface="Arial"/>
                <a:cs typeface="Arial"/>
                <a:sym typeface="Arial"/>
              </a:rPr>
              <a:t>st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=top &amp; bottom; 2</a:t>
            </a:r>
            <a:r>
              <a:rPr sz="2800" baseline="30000">
                <a:latin typeface="Arial"/>
                <a:ea typeface="Arial"/>
                <a:cs typeface="Arial"/>
                <a:sym typeface="Arial"/>
              </a:rPr>
              <a:t>nd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=left &amp; right, e.g.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margin:10px 5px;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692414" lvl="0" indent="-424127">
              <a:spcBef>
                <a:spcPts val="18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four values: top, right, bottom and left, e.g.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margin:10px 5px 15px 20px;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699791" y="5374680"/>
            <a:ext cx="532859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  <a:hlinkClick r:id="rId2"/>
              </a:defRPr>
            </a:lvl1pPr>
          </a:lstStyle>
          <a:p>
            <a:pPr lvl="0">
              <a:defRPr sz="1800" i="0"/>
            </a:pPr>
            <a:r>
              <a:rPr sz="2400" i="1">
                <a:hlinkClick r:id="rId2"/>
              </a:rPr>
              <a:t>Further examples from w3schools …</a:t>
            </a:r>
          </a:p>
        </p:txBody>
      </p:sp>
    </p:spTree>
    <p:extLst>
      <p:ext uri="{BB962C8B-B14F-4D97-AF65-F5344CB8AC3E}">
        <p14:creationId xmlns:p14="http://schemas.microsoft.com/office/powerpoint/2010/main" val="13150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2339751" y="5076799"/>
            <a:ext cx="4680522" cy="800473"/>
          </a:xfrm>
          <a:prstGeom prst="rect">
            <a:avLst/>
          </a:prstGeom>
          <a:solidFill>
            <a:srgbClr val="CCECFF"/>
          </a:solidFill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250824" y="404937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Width and Height</a:t>
            </a:r>
          </a:p>
        </p:txBody>
      </p:sp>
      <p:sp>
        <p:nvSpPr>
          <p:cNvPr id="402" name="Shape 402"/>
          <p:cNvSpPr/>
          <p:nvPr/>
        </p:nvSpPr>
        <p:spPr>
          <a:xfrm>
            <a:off x="212725" y="1805925"/>
            <a:ext cx="8497639" cy="59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lvl="0" indent="-35560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z="3200" i="1" dirty="0"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sz="3200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z="3200" i="1" dirty="0"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sz="3200" dirty="0">
                <a:latin typeface="Arial"/>
                <a:ea typeface="Arial"/>
                <a:cs typeface="Arial"/>
                <a:sym typeface="Arial"/>
              </a:rPr>
              <a:t> properties can be specified using percentage or length values (e.g. pixels or %)</a:t>
            </a:r>
          </a:p>
          <a:p>
            <a:pPr marL="355600" lvl="0" indent="-35560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dirty="0">
                <a:latin typeface="Arial"/>
                <a:ea typeface="Arial"/>
                <a:cs typeface="Arial"/>
                <a:sym typeface="Arial"/>
              </a:rPr>
              <a:t>Specifying widths of elements in % means they will will shrink or grow so they are always in scale with the screen size.			          </a:t>
            </a:r>
          </a:p>
          <a:p>
            <a:pPr marL="355600" lvl="0" indent="-35560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dirty="0">
                <a:latin typeface="Arial"/>
                <a:ea typeface="Arial"/>
                <a:cs typeface="Arial"/>
                <a:sym typeface="Arial"/>
              </a:rPr>
              <a:t>                      p {width: 40</a:t>
            </a:r>
            <a:r>
              <a:rPr sz="32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sz="32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8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250824" y="188913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000" b="1" i="1">
                <a:solidFill>
                  <a:srgbClr val="C00000"/>
                </a:solidFill>
              </a:rPr>
              <a:t>position</a:t>
            </a:r>
            <a:r>
              <a:rPr sz="4000" b="1">
                <a:solidFill>
                  <a:srgbClr val="C00000"/>
                </a:solidFill>
              </a:rPr>
              <a:t> </a:t>
            </a:r>
            <a:r>
              <a:rPr sz="4000" b="1"/>
              <a:t>Property</a:t>
            </a:r>
          </a:p>
        </p:txBody>
      </p:sp>
      <p:sp>
        <p:nvSpPr>
          <p:cNvPr id="414" name="Shape 414"/>
          <p:cNvSpPr/>
          <p:nvPr/>
        </p:nvSpPr>
        <p:spPr>
          <a:xfrm>
            <a:off x="107504" y="1484783"/>
            <a:ext cx="8640961" cy="48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588" lvl="0" indent="263523">
              <a:spcBef>
                <a:spcPts val="600"/>
              </a:spcBef>
              <a:defRPr sz="1800"/>
            </a:pPr>
            <a:r>
              <a:rPr sz="2800" b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 b="1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 b="1">
                <a:latin typeface="Arial"/>
                <a:ea typeface="Arial"/>
                <a:cs typeface="Arial"/>
                <a:sym typeface="Arial"/>
              </a:rPr>
              <a:t>default value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, i.e. elements are laid out in the normal flow</a:t>
            </a:r>
          </a:p>
          <a:p>
            <a:pPr marL="1588" lvl="0" indent="263523">
              <a:spcBef>
                <a:spcPts val="600"/>
              </a:spcBef>
              <a:defRPr sz="1800"/>
            </a:pPr>
            <a:r>
              <a:rPr sz="2800" b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an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element is moved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to its place in the normal flow according to its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values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588" lvl="0" indent="263523">
              <a:spcBef>
                <a:spcPts val="600"/>
              </a:spcBef>
              <a:defRPr sz="1800"/>
            </a:pPr>
            <a:r>
              <a:rPr sz="2800" b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an element is taken completely out of the flow and then positioned with respect to the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of the first element that contains it. Used for sticky footers, try to avoid in any other case. </a:t>
            </a:r>
          </a:p>
          <a:p>
            <a:pPr marL="1588" lvl="0" indent="263523">
              <a:spcBef>
                <a:spcPts val="1200"/>
              </a:spcBef>
              <a:defRPr sz="1800"/>
            </a:pPr>
            <a:r>
              <a:rPr sz="2800" b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– an element remains exactly where it is when the page is scrolled</a:t>
            </a:r>
          </a:p>
        </p:txBody>
      </p:sp>
      <p:sp>
        <p:nvSpPr>
          <p:cNvPr id="415" name="Shape 415"/>
          <p:cNvSpPr/>
          <p:nvPr/>
        </p:nvSpPr>
        <p:spPr>
          <a:xfrm>
            <a:off x="2771800" y="6237311"/>
            <a:ext cx="54006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  <a:hlinkClick r:id="rId2"/>
              </a:defRPr>
            </a:lvl1pPr>
          </a:lstStyle>
          <a:p>
            <a:pPr lvl="0">
              <a:defRPr sz="1800" i="0"/>
            </a:pPr>
            <a:r>
              <a:rPr sz="2400" i="1">
                <a:hlinkClick r:id="rId2"/>
              </a:rPr>
              <a:t>Further examples from w3schools …</a:t>
            </a:r>
          </a:p>
        </p:txBody>
      </p:sp>
      <p:sp>
        <p:nvSpPr>
          <p:cNvPr id="416" name="Shape 416"/>
          <p:cNvSpPr/>
          <p:nvPr/>
        </p:nvSpPr>
        <p:spPr>
          <a:xfrm>
            <a:off x="1043608" y="836712"/>
            <a:ext cx="736397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400" b="1"/>
              <a:t>You’ll rarely need to change the position property </a:t>
            </a:r>
          </a:p>
        </p:txBody>
      </p:sp>
    </p:spTree>
    <p:extLst>
      <p:ext uri="{BB962C8B-B14F-4D97-AF65-F5344CB8AC3E}">
        <p14:creationId xmlns:p14="http://schemas.microsoft.com/office/powerpoint/2010/main" val="7368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14">
                                            <p:txEl>
                                              <p:charRg st="460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4">
                                            <p:txEl>
                                              <p:charRg st="460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4">
                                            <p:txEl>
                                              <p:charRg st="460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  <p:bldP spid="415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Positioning Scheme</a:t>
            </a:r>
          </a:p>
        </p:txBody>
      </p:sp>
      <p:sp>
        <p:nvSpPr>
          <p:cNvPr id="425" name="Shape 425"/>
          <p:cNvSpPr/>
          <p:nvPr/>
        </p:nvSpPr>
        <p:spPr>
          <a:xfrm>
            <a:off x="250825" y="1125537"/>
            <a:ext cx="8750332" cy="528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Normal flow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631825" lvl="0" indent="-363538">
              <a:spcBef>
                <a:spcPts val="6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block elements begin new block and inline elements laid out in line within their containing block element</a:t>
            </a:r>
          </a:p>
          <a:p>
            <a:pPr marL="631825" lvl="0" indent="-363538">
              <a:spcBef>
                <a:spcPts val="6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for elements with a </a:t>
            </a:r>
            <a:r>
              <a:rPr sz="2400" i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sz="2400" i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property</a:t>
            </a: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Floated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631825" lvl="0" indent="-363538">
              <a:spcBef>
                <a:spcPts val="6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element is shifted to the </a:t>
            </a:r>
            <a:r>
              <a:rPr sz="2400" i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sz="2400" i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within its current line until reaches the edge of its containing block</a:t>
            </a:r>
          </a:p>
          <a:p>
            <a:pPr marL="355600" lvl="0" indent="-3556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Absolute position (try to avoid)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692414" lvl="0" indent="-424127">
              <a:spcBef>
                <a:spcPts val="6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elements having a position property value of </a:t>
            </a:r>
            <a:r>
              <a:rPr sz="2800" i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sz="2800" i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are absolutely positioned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631825" lvl="0" indent="-363538">
              <a:spcBef>
                <a:spcPts val="6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2987824" y="5661247"/>
            <a:ext cx="615617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 lvl="0">
              <a:defRPr sz="1800" i="0"/>
            </a:pPr>
            <a:r>
              <a:rPr sz="2400" i="1">
                <a:hlinkClick r:id="rId3"/>
              </a:rPr>
              <a:t>More on “float” property from w3schools …</a:t>
            </a:r>
          </a:p>
        </p:txBody>
      </p:sp>
    </p:spTree>
    <p:extLst>
      <p:ext uri="{BB962C8B-B14F-4D97-AF65-F5344CB8AC3E}">
        <p14:creationId xmlns:p14="http://schemas.microsoft.com/office/powerpoint/2010/main" val="12841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5">
                                            <p:txEl>
                                              <p:charRg st="417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5">
                                            <p:txEl>
                                              <p:charRg st="417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5">
                                            <p:txEl>
                                              <p:charRg st="417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build="p" bldLvl="5" animBg="1" advAuto="0"/>
      <p:bldP spid="426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Default static position of 2 DIVS</a:t>
            </a:r>
          </a:p>
        </p:txBody>
      </p:sp>
      <p:pic>
        <p:nvPicPr>
          <p:cNvPr id="431" name="no_float.psd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2942" y="-2337848"/>
            <a:ext cx="3738685" cy="10632221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Shape 432"/>
          <p:cNvSpPr/>
          <p:nvPr/>
        </p:nvSpPr>
        <p:spPr>
          <a:xfrm>
            <a:off x="840601" y="2445067"/>
            <a:ext cx="2531639" cy="3529966"/>
          </a:xfrm>
          <a:prstGeom prst="rect">
            <a:avLst/>
          </a:prstGeom>
          <a:gradFill>
            <a:gsLst>
              <a:gs pos="100000">
                <a:srgbClr val="9EB0B2"/>
              </a:gs>
              <a:gs pos="100000">
                <a:srgbClr val="B7CCCE"/>
              </a:gs>
              <a:gs pos="100000">
                <a:srgbClr val="D0E8EA"/>
              </a:gs>
              <a:gs pos="100000">
                <a:srgbClr val="D0E9EC"/>
              </a:gs>
            </a:gsLst>
            <a:lin ang="16200000"/>
          </a:gradFill>
          <a:ln>
            <a:solidFill>
              <a:srgbClr val="D4E8E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#wrapper{</a:t>
            </a:r>
          </a:p>
          <a:p>
            <a:pPr lvl="1">
              <a:defRPr sz="1800"/>
            </a:pPr>
            <a:r>
              <a:rPr sz="2600">
                <a:solidFill>
                  <a:srgbClr val="FFFFFF"/>
                </a:solidFill>
              </a:rPr>
              <a:t>width: 80%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#box1 {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     width: 20%;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#box2 {   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   width: 20%;   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33" name="Shape 433"/>
          <p:cNvSpPr/>
          <p:nvPr/>
        </p:nvSpPr>
        <p:spPr>
          <a:xfrm>
            <a:off x="4641398" y="2126091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34" name="Shape 434"/>
          <p:cNvSpPr/>
          <p:nvPr/>
        </p:nvSpPr>
        <p:spPr>
          <a:xfrm>
            <a:off x="4615998" y="4018279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#box2</a:t>
            </a:r>
          </a:p>
        </p:txBody>
      </p:sp>
    </p:spTree>
    <p:extLst>
      <p:ext uri="{BB962C8B-B14F-4D97-AF65-F5344CB8AC3E}">
        <p14:creationId xmlns:p14="http://schemas.microsoft.com/office/powerpoint/2010/main" val="22090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142999" y="3605212"/>
            <a:ext cx="7358065" cy="1810158"/>
          </a:xfrm>
          <a:prstGeom prst="rect">
            <a:avLst/>
          </a:prstGeom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       font-family: Tahoma, Arial, sans-serif;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       color: black;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       background-color: white;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       margin: 8px;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</p:txBody>
      </p:sp>
      <p:sp>
        <p:nvSpPr>
          <p:cNvPr id="289" name="Shape 289"/>
          <p:cNvSpPr/>
          <p:nvPr/>
        </p:nvSpPr>
        <p:spPr>
          <a:xfrm>
            <a:off x="914400" y="2478088"/>
            <a:ext cx="122228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0000"/>
                </a:solidFill>
              </a:rPr>
              <a:t>Selector</a:t>
            </a:r>
          </a:p>
        </p:txBody>
      </p:sp>
      <p:sp>
        <p:nvSpPr>
          <p:cNvPr id="290" name="Shape 290"/>
          <p:cNvSpPr/>
          <p:nvPr/>
        </p:nvSpPr>
        <p:spPr>
          <a:xfrm>
            <a:off x="4146550" y="2478088"/>
            <a:ext cx="247586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80000"/>
                </a:solidFill>
              </a:rPr>
              <a:t>Declaration Block</a:t>
            </a:r>
          </a:p>
        </p:txBody>
      </p:sp>
      <p:sp>
        <p:nvSpPr>
          <p:cNvPr id="291" name="Shape 291"/>
          <p:cNvSpPr/>
          <p:nvPr/>
        </p:nvSpPr>
        <p:spPr>
          <a:xfrm>
            <a:off x="1530350" y="6135687"/>
            <a:ext cx="215380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80000"/>
                </a:solidFill>
              </a:rPr>
              <a:t>Property Name</a:t>
            </a:r>
          </a:p>
        </p:txBody>
      </p:sp>
      <p:sp>
        <p:nvSpPr>
          <p:cNvPr id="292" name="Shape 292"/>
          <p:cNvSpPr/>
          <p:nvPr/>
        </p:nvSpPr>
        <p:spPr>
          <a:xfrm>
            <a:off x="4627562" y="5670550"/>
            <a:ext cx="86108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80000"/>
                </a:solidFill>
              </a:rPr>
              <a:t>Value</a:t>
            </a:r>
          </a:p>
        </p:txBody>
      </p:sp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49262" y="285750"/>
            <a:ext cx="7772401" cy="7143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>
                <a:solidFill>
                  <a:srgbClr val="80808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808080"/>
                </a:solidFill>
              </a:rPr>
              <a:t>CSS Example</a:t>
            </a:r>
          </a:p>
        </p:txBody>
      </p:sp>
      <p:sp>
        <p:nvSpPr>
          <p:cNvPr id="294" name="Shape 294"/>
          <p:cNvSpPr/>
          <p:nvPr/>
        </p:nvSpPr>
        <p:spPr>
          <a:xfrm flipH="1">
            <a:off x="1566862" y="2935288"/>
            <a:ext cx="1" cy="685801"/>
          </a:xfrm>
          <a:prstGeom prst="line">
            <a:avLst/>
          </a:prstGeom>
          <a:ln w="19050">
            <a:solidFill>
              <a:srgbClr val="99CC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 flipH="1">
            <a:off x="4495800" y="2935288"/>
            <a:ext cx="685801" cy="838201"/>
          </a:xfrm>
          <a:prstGeom prst="line">
            <a:avLst/>
          </a:prstGeom>
          <a:ln w="19050">
            <a:solidFill>
              <a:srgbClr val="99CC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 flipV="1">
            <a:off x="2640013" y="5221287"/>
            <a:ext cx="1" cy="914401"/>
          </a:xfrm>
          <a:prstGeom prst="line">
            <a:avLst/>
          </a:prstGeom>
          <a:ln w="19050">
            <a:solidFill>
              <a:srgbClr val="99CC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 flipH="1" flipV="1">
            <a:off x="3786188" y="5184775"/>
            <a:ext cx="846138" cy="547689"/>
          </a:xfrm>
          <a:prstGeom prst="line">
            <a:avLst/>
          </a:prstGeom>
          <a:ln w="19050">
            <a:solidFill>
              <a:srgbClr val="99CC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611188" y="1147762"/>
            <a:ext cx="7993061" cy="968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CSS stands for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heets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Styles define how to display HTML elements</a:t>
            </a:r>
          </a:p>
        </p:txBody>
      </p:sp>
    </p:spTree>
    <p:extLst>
      <p:ext uri="{BB962C8B-B14F-4D97-AF65-F5344CB8AC3E}">
        <p14:creationId xmlns:p14="http://schemas.microsoft.com/office/powerpoint/2010/main" val="264682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Adding a float to the left</a:t>
            </a:r>
          </a:p>
        </p:txBody>
      </p:sp>
      <p:sp>
        <p:nvSpPr>
          <p:cNvPr id="439" name="Shape 439"/>
          <p:cNvSpPr/>
          <p:nvPr/>
        </p:nvSpPr>
        <p:spPr>
          <a:xfrm>
            <a:off x="4472652" y="3103690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40" name="Shape 440"/>
          <p:cNvSpPr/>
          <p:nvPr/>
        </p:nvSpPr>
        <p:spPr>
          <a:xfrm>
            <a:off x="4472652" y="5167328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#box2</a:t>
            </a:r>
          </a:p>
        </p:txBody>
      </p:sp>
      <p:sp>
        <p:nvSpPr>
          <p:cNvPr id="441" name="Shape 441"/>
          <p:cNvSpPr/>
          <p:nvPr/>
        </p:nvSpPr>
        <p:spPr>
          <a:xfrm>
            <a:off x="700901" y="2188004"/>
            <a:ext cx="2442752" cy="4291966"/>
          </a:xfrm>
          <a:prstGeom prst="rect">
            <a:avLst/>
          </a:prstGeom>
          <a:gradFill>
            <a:gsLst>
              <a:gs pos="100000">
                <a:srgbClr val="9EB0B2"/>
              </a:gs>
              <a:gs pos="100000">
                <a:srgbClr val="B7CCCE"/>
              </a:gs>
              <a:gs pos="100000">
                <a:srgbClr val="D0E8EA"/>
              </a:gs>
              <a:gs pos="100000">
                <a:srgbClr val="D0E9EC"/>
              </a:gs>
            </a:gsLst>
            <a:lin ang="16200000"/>
          </a:gradFill>
          <a:ln>
            <a:solidFill>
              <a:srgbClr val="D4E8E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#wrapper{</a:t>
            </a:r>
          </a:p>
          <a:p>
            <a:pPr lvl="1">
              <a:defRPr sz="1800"/>
            </a:pPr>
            <a:r>
              <a:rPr sz="2600">
                <a:solidFill>
                  <a:srgbClr val="FFFFFF"/>
                </a:solidFill>
              </a:rPr>
              <a:t>width: 80%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#box1 {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     width: 20%;</a:t>
            </a:r>
          </a:p>
          <a:p>
            <a:pPr lvl="1">
              <a:defRPr sz="1800"/>
            </a:pPr>
            <a:r>
              <a:rPr sz="2600">
                <a:solidFill>
                  <a:srgbClr val="FFFFFF"/>
                </a:solidFill>
              </a:rPr>
              <a:t>  float: left;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#box2 {   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   width: 20%; 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   float: left;   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</p:txBody>
      </p:sp>
      <p:pic>
        <p:nvPicPr>
          <p:cNvPr id="442" name="float_left_example.psd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9298" y="2471753"/>
            <a:ext cx="5355316" cy="3928255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Shape 443"/>
          <p:cNvSpPr/>
          <p:nvPr/>
        </p:nvSpPr>
        <p:spPr>
          <a:xfrm>
            <a:off x="4260398" y="3078290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44" name="Shape 444"/>
          <p:cNvSpPr/>
          <p:nvPr/>
        </p:nvSpPr>
        <p:spPr>
          <a:xfrm>
            <a:off x="5276398" y="3078290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#box2</a:t>
            </a:r>
          </a:p>
        </p:txBody>
      </p:sp>
    </p:spTree>
    <p:extLst>
      <p:ext uri="{BB962C8B-B14F-4D97-AF65-F5344CB8AC3E}">
        <p14:creationId xmlns:p14="http://schemas.microsoft.com/office/powerpoint/2010/main" val="251536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250824" y="188912"/>
            <a:ext cx="871379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 dirty="0">
                <a:solidFill>
                  <a:srgbClr val="C00000"/>
                </a:solidFill>
              </a:rPr>
              <a:t>Adding a float to the </a:t>
            </a:r>
            <a:r>
              <a:rPr sz="4000" b="1" dirty="0" smtClean="0">
                <a:solidFill>
                  <a:srgbClr val="C00000"/>
                </a:solidFill>
              </a:rPr>
              <a:t>left</a:t>
            </a:r>
            <a:r>
              <a:rPr lang="en-GB" sz="4000" b="1" dirty="0" smtClean="0">
                <a:solidFill>
                  <a:srgbClr val="C00000"/>
                </a:solidFill>
              </a:rPr>
              <a:t> and right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4472652" y="3103690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40" name="Shape 440"/>
          <p:cNvSpPr/>
          <p:nvPr/>
        </p:nvSpPr>
        <p:spPr>
          <a:xfrm>
            <a:off x="4472652" y="5167328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#box2</a:t>
            </a:r>
          </a:p>
        </p:txBody>
      </p:sp>
      <p:sp>
        <p:nvSpPr>
          <p:cNvPr id="441" name="Shape 441"/>
          <p:cNvSpPr/>
          <p:nvPr/>
        </p:nvSpPr>
        <p:spPr>
          <a:xfrm>
            <a:off x="700901" y="2188004"/>
            <a:ext cx="2251380" cy="4401205"/>
          </a:xfrm>
          <a:prstGeom prst="rect">
            <a:avLst/>
          </a:prstGeom>
          <a:gradFill>
            <a:gsLst>
              <a:gs pos="100000">
                <a:srgbClr val="9EB0B2"/>
              </a:gs>
              <a:gs pos="100000">
                <a:srgbClr val="B7CCCE"/>
              </a:gs>
              <a:gs pos="100000">
                <a:srgbClr val="D0E8EA"/>
              </a:gs>
              <a:gs pos="100000">
                <a:srgbClr val="D0E9EC"/>
              </a:gs>
            </a:gsLst>
            <a:lin ang="16200000"/>
          </a:gradFill>
          <a:ln>
            <a:solidFill>
              <a:srgbClr val="D4E8E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#wrapper{</a:t>
            </a:r>
          </a:p>
          <a:p>
            <a:pPr lvl="1">
              <a:defRPr sz="1800"/>
            </a:pPr>
            <a:r>
              <a:rPr sz="2600" dirty="0">
                <a:solidFill>
                  <a:srgbClr val="FFFFFF"/>
                </a:solidFill>
              </a:rPr>
              <a:t>width: 80%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#box1 {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     width: 20%;</a:t>
            </a:r>
          </a:p>
          <a:p>
            <a:pPr lvl="1">
              <a:defRPr sz="1800"/>
            </a:pPr>
            <a:r>
              <a:rPr sz="2600" dirty="0">
                <a:solidFill>
                  <a:srgbClr val="FFFFFF"/>
                </a:solidFill>
              </a:rPr>
              <a:t>  float: left;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#box2 {   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   width: 20%; 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   float: </a:t>
            </a:r>
            <a:r>
              <a:rPr lang="en-GB" sz="2600" dirty="0" smtClean="0">
                <a:solidFill>
                  <a:srgbClr val="FFFFFF"/>
                </a:solidFill>
              </a:rPr>
              <a:t>right</a:t>
            </a:r>
            <a:r>
              <a:rPr sz="2600" dirty="0" smtClean="0">
                <a:solidFill>
                  <a:srgbClr val="FFFFFF"/>
                </a:solidFill>
              </a:rPr>
              <a:t>;   </a:t>
            </a:r>
            <a:endParaRPr sz="2600" dirty="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43" name="Shape 443"/>
          <p:cNvSpPr/>
          <p:nvPr/>
        </p:nvSpPr>
        <p:spPr>
          <a:xfrm>
            <a:off x="4260398" y="3078290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44" name="Shape 444"/>
          <p:cNvSpPr/>
          <p:nvPr/>
        </p:nvSpPr>
        <p:spPr>
          <a:xfrm>
            <a:off x="5276398" y="3078290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#box2</a:t>
            </a:r>
          </a:p>
        </p:txBody>
      </p:sp>
      <p:pic>
        <p:nvPicPr>
          <p:cNvPr id="2" name="Picture 1" descr="float_right_example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31" y="2643936"/>
            <a:ext cx="5158002" cy="36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248026" y="671512"/>
            <a:ext cx="871378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Task </a:t>
            </a:r>
          </a:p>
        </p:txBody>
      </p:sp>
      <p:sp>
        <p:nvSpPr>
          <p:cNvPr id="449" name="Shape 449"/>
          <p:cNvSpPr/>
          <p:nvPr/>
        </p:nvSpPr>
        <p:spPr>
          <a:xfrm>
            <a:off x="4574252" y="2729341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50" name="Shape 450"/>
          <p:cNvSpPr/>
          <p:nvPr/>
        </p:nvSpPr>
        <p:spPr>
          <a:xfrm>
            <a:off x="4574252" y="4792979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#box2</a:t>
            </a:r>
          </a:p>
        </p:txBody>
      </p:sp>
      <p:sp>
        <p:nvSpPr>
          <p:cNvPr id="451" name="Shape 451"/>
          <p:cNvSpPr/>
          <p:nvPr/>
        </p:nvSpPr>
        <p:spPr>
          <a:xfrm>
            <a:off x="4438198" y="3084941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52" name="Shape 452"/>
          <p:cNvSpPr/>
          <p:nvPr/>
        </p:nvSpPr>
        <p:spPr>
          <a:xfrm>
            <a:off x="7536998" y="3084941"/>
            <a:ext cx="77560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#box2</a:t>
            </a:r>
          </a:p>
        </p:txBody>
      </p:sp>
      <p:sp>
        <p:nvSpPr>
          <p:cNvPr id="453" name="Shape 453"/>
          <p:cNvSpPr/>
          <p:nvPr/>
        </p:nvSpPr>
        <p:spPr>
          <a:xfrm>
            <a:off x="846789" y="2037079"/>
            <a:ext cx="752186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lvl="0" indent="-240631">
              <a:buSzPct val="100000"/>
              <a:buChar char="•"/>
              <a:defRPr sz="1800"/>
            </a:pPr>
            <a:r>
              <a:rPr sz="2400"/>
              <a:t>Download the weekly task from myCourse</a:t>
            </a:r>
          </a:p>
          <a:p>
            <a:pPr marL="240631" lvl="0" indent="-240631">
              <a:buSzPct val="100000"/>
              <a:buChar char="•"/>
              <a:defRPr sz="1800"/>
            </a:pPr>
            <a:r>
              <a:rPr sz="2400"/>
              <a:t>Ensure you update your learning log when your done</a:t>
            </a:r>
          </a:p>
        </p:txBody>
      </p:sp>
    </p:spTree>
    <p:extLst>
      <p:ext uri="{BB962C8B-B14F-4D97-AF65-F5344CB8AC3E}">
        <p14:creationId xmlns:p14="http://schemas.microsoft.com/office/powerpoint/2010/main" val="23241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500063" y="260350"/>
            <a:ext cx="844391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458" name="Shape 458"/>
          <p:cNvSpPr/>
          <p:nvPr/>
        </p:nvSpPr>
        <p:spPr>
          <a:xfrm>
            <a:off x="642937" y="1500187"/>
            <a:ext cx="8301037" cy="4257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CSS3</a:t>
            </a:r>
            <a:r>
              <a: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http://www.w3schools.com/css/css3_intro.asp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47675" lvl="0" indent="-447675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Three Ways to Insert (use) CSS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http://www.w3schools.com/css/css_howto.asp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color values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http://www.w3schools.com/cssref/css_colorsfull.asp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Validation Service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http://www.css-validator.org/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Selector Reference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http://www.w3schools.com/cssref/css_selectors.asp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Pseudo-elements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http://www.w3schools.com/css/css_pseudo_elements.asp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Box Model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http://w3schools.com/css/css_boxmodel.asp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margin Property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http://www.w3schools.com/cssref/pr_margin.asp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Positioning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http://w3schools.com/css/css_positioning.asp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47675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::first-line Selector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http://www.w3schools.com/cssref/sel_firstline.asp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::first-letter Selector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http://www.w3schools.com/cssref/sel_firstletter.asp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47675" lvl="0" indent="-447675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tabLst>
                <a:tab pos="88900" algn="l"/>
              </a:tabLst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90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80808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808080"/>
                </a:solidFill>
              </a:rPr>
              <a:t>How is CSS Used?</a:t>
            </a:r>
          </a:p>
        </p:txBody>
      </p:sp>
      <p:sp>
        <p:nvSpPr>
          <p:cNvPr id="301" name="Shape 301"/>
          <p:cNvSpPr/>
          <p:nvPr/>
        </p:nvSpPr>
        <p:spPr>
          <a:xfrm>
            <a:off x="357187" y="1125537"/>
            <a:ext cx="8391278" cy="61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lvl="0" indent="-3556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dirty="0">
                <a:latin typeface="Arial"/>
                <a:ea typeface="Arial"/>
                <a:cs typeface="Arial"/>
                <a:sym typeface="Arial"/>
              </a:rPr>
              <a:t>Inline style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78933" lvl="4" indent="-451908">
              <a:spcBef>
                <a:spcPts val="600"/>
              </a:spcBef>
              <a:buClr>
                <a:srgbClr val="C00000"/>
              </a:buClr>
              <a:buSzPct val="80000"/>
              <a:buFont typeface="Trebuchet MS"/>
              <a:buChar char="–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&lt;p style="color: red"&gt;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78933" lvl="4" indent="-451908">
              <a:spcBef>
                <a:spcPts val="600"/>
              </a:spcBef>
              <a:buClr>
                <a:srgbClr val="C00000"/>
              </a:buClr>
              <a:buSzPct val="80000"/>
              <a:buFont typeface="Trebuchet MS"/>
              <a:buChar char="–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does not separate presentation from content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>
              <a:spcBef>
                <a:spcPts val="18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dirty="0">
                <a:latin typeface="Arial"/>
                <a:ea typeface="Arial"/>
                <a:cs typeface="Arial"/>
                <a:sym typeface="Arial"/>
              </a:rPr>
              <a:t>Internal style sheet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78933" lvl="4" indent="-451908">
              <a:spcBef>
                <a:spcPts val="600"/>
              </a:spcBef>
              <a:buClr>
                <a:srgbClr val="C00000"/>
              </a:buClr>
              <a:buSzPct val="80000"/>
              <a:buFont typeface="Trebuchet MS"/>
              <a:buChar char="–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page specific styles</a:t>
            </a:r>
            <a:endParaRPr sz="2800" i="1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>
              <a:spcBef>
                <a:spcPts val="18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b="1" dirty="0">
                <a:latin typeface="Arial"/>
                <a:ea typeface="Arial"/>
                <a:cs typeface="Arial"/>
                <a:sym typeface="Arial"/>
              </a:rPr>
              <a:t>External style sheet (the preference)</a:t>
            </a:r>
          </a:p>
          <a:p>
            <a:pPr marL="778933" lvl="4" indent="-451908">
              <a:spcBef>
                <a:spcPts val="600"/>
              </a:spcBef>
              <a:buClr>
                <a:srgbClr val="C00000"/>
              </a:buClr>
              <a:buSzPct val="80000"/>
              <a:buFont typeface="Trebuchet MS"/>
              <a:buChar char="–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style sheet for several </a:t>
            </a:r>
            <a:r>
              <a:rPr sz="2800" dirty="0" smtClean="0">
                <a:latin typeface="Arial"/>
                <a:ea typeface="Arial"/>
                <a:cs typeface="Arial"/>
                <a:sym typeface="Arial"/>
              </a:rPr>
              <a:t>pages</a:t>
            </a:r>
            <a:endParaRPr lang="en-GB" sz="2800" dirty="0" smtClean="0">
              <a:latin typeface="Arial"/>
              <a:ea typeface="Arial"/>
              <a:cs typeface="Arial"/>
              <a:sym typeface="Arial"/>
            </a:endParaRPr>
          </a:p>
          <a:p>
            <a:pPr marL="778933" lvl="4" indent="-451908">
              <a:spcBef>
                <a:spcPts val="600"/>
              </a:spcBef>
              <a:buClr>
                <a:srgbClr val="C00000"/>
              </a:buClr>
              <a:buSzPct val="80000"/>
              <a:buFont typeface="Trebuchet MS"/>
              <a:buChar char="–"/>
              <a:defRPr sz="1800"/>
            </a:pP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&lt;link </a:t>
            </a:r>
            <a:r>
              <a:rPr lang="en-US" sz="2300" dirty="0" err="1" smtClean="0"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300" dirty="0" err="1" smtClean="0"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en-US" sz="23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3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dirty="0" err="1" smtClean="0"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2300" dirty="0" smtClean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300" dirty="0" err="1" smtClean="0"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US" sz="2300" dirty="0" smtClean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dirty="0" err="1" smtClean="0">
                <a:latin typeface="Consolas"/>
                <a:ea typeface="Consolas"/>
                <a:cs typeface="Consolas"/>
                <a:sym typeface="Consolas"/>
              </a:rPr>
              <a:t>styles.css</a:t>
            </a:r>
            <a:r>
              <a:rPr lang="en-US" sz="23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300" dirty="0" smtClean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>
              <a:spcBef>
                <a:spcPts val="600"/>
              </a:spcBef>
              <a:defRPr sz="180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-2667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-2667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637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80808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808080"/>
                </a:solidFill>
              </a:rPr>
              <a:t>CSS Styling</a:t>
            </a:r>
          </a:p>
        </p:txBody>
      </p:sp>
      <p:sp>
        <p:nvSpPr>
          <p:cNvPr id="315" name="Shape 315"/>
          <p:cNvSpPr/>
          <p:nvPr/>
        </p:nvSpPr>
        <p:spPr>
          <a:xfrm>
            <a:off x="250825" y="1125538"/>
            <a:ext cx="8893175" cy="435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Backgrounds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colour &amp; images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Text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colour, alignment, decoration, indentation …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Fonts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style &amp; size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Tables</a:t>
            </a: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colour, border, width, height, padding …</a:t>
            </a:r>
            <a:br>
              <a:rPr sz="2800"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31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xfrm>
            <a:off x="449263" y="612924"/>
            <a:ext cx="8694737" cy="50594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lvl="0" indent="-533400">
              <a:spcBef>
                <a:spcPts val="600"/>
              </a:spcBef>
              <a:buClr>
                <a:srgbClr val="C00000"/>
              </a:buClr>
              <a:buFont typeface="Arial"/>
              <a:buChar char="•"/>
              <a:tabLst>
                <a:tab pos="88900" algn="l"/>
              </a:tabLst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Predefined names:</a:t>
            </a:r>
          </a:p>
          <a:p>
            <a:pPr marL="0" lvl="1" indent="457200">
              <a:buSzTx/>
              <a:buNone/>
              <a:tabLst>
                <a:tab pos="88900" algn="l"/>
              </a:tabLst>
            </a:pPr>
            <a:r>
              <a:rPr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white black red …</a:t>
            </a:r>
          </a:p>
          <a:p>
            <a:pPr marL="533400" lvl="0" indent="-533400">
              <a:spcBef>
                <a:spcPts val="600"/>
              </a:spcBef>
              <a:buClr>
                <a:srgbClr val="C00000"/>
              </a:buClr>
              <a:buFont typeface="Arial"/>
              <a:buChar char="•"/>
              <a:tabLst>
                <a:tab pos="88900" algn="l"/>
              </a:tabLst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Hexadecimal intensities of red, green, blue:</a:t>
            </a:r>
          </a:p>
          <a:p>
            <a:pPr lvl="0">
              <a:buBlip>
                <a:blip r:embed="rId2"/>
              </a:buBlip>
              <a:tabLst>
                <a:tab pos="88900" algn="l"/>
              </a:tabLst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buBlip>
                <a:blip r:embed="rId2"/>
              </a:buBlip>
              <a:tabLst>
                <a:tab pos="88900" algn="l"/>
              </a:tabLst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33400" lvl="0" indent="-533400">
              <a:spcBef>
                <a:spcPts val="2400"/>
              </a:spcBef>
              <a:buClr>
                <a:srgbClr val="C00000"/>
              </a:buClr>
              <a:buFont typeface="Arial"/>
              <a:buChar char="•"/>
              <a:tabLst>
                <a:tab pos="88900" algn="l"/>
              </a:tabLst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0-255 decimal intensities:</a:t>
            </a:r>
          </a:p>
          <a:p>
            <a:pPr marL="0" lvl="0" indent="0">
              <a:spcBef>
                <a:spcPts val="0"/>
              </a:spcBef>
              <a:buNone/>
              <a:tabLst>
                <a:tab pos="88900" algn="l"/>
              </a:tabLst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33400" lvl="0" indent="-533400">
              <a:spcBef>
                <a:spcPts val="3000"/>
              </a:spcBef>
              <a:buClr>
                <a:srgbClr val="C00000"/>
              </a:buClr>
              <a:buFont typeface="Arial"/>
              <a:buChar char="•"/>
              <a:tabLst>
                <a:tab pos="88900" algn="l"/>
              </a:tabLst>
            </a:pPr>
            <a:r>
              <a:rPr sz="2500" dirty="0">
                <a:latin typeface="Arial"/>
                <a:ea typeface="Arial"/>
                <a:cs typeface="Arial"/>
                <a:sym typeface="Arial"/>
              </a:rPr>
              <a:t>Percentage intensities:</a:t>
            </a:r>
          </a:p>
        </p:txBody>
      </p:sp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449262" y="71437"/>
            <a:ext cx="7772401" cy="92868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CSS Colour Specifiers</a:t>
            </a:r>
          </a:p>
        </p:txBody>
      </p:sp>
      <p:sp>
        <p:nvSpPr>
          <p:cNvPr id="321" name="Shape 321"/>
          <p:cNvSpPr/>
          <p:nvPr/>
        </p:nvSpPr>
        <p:spPr>
          <a:xfrm>
            <a:off x="914400" y="2279650"/>
            <a:ext cx="2365375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333399"/>
                </a:solidFill>
              </a:rPr>
              <a:t>#FF0000</a:t>
            </a:r>
          </a:p>
        </p:txBody>
      </p:sp>
      <p:grpSp>
        <p:nvGrpSpPr>
          <p:cNvPr id="328" name="Group 328"/>
          <p:cNvGrpSpPr/>
          <p:nvPr/>
        </p:nvGrpSpPr>
        <p:grpSpPr>
          <a:xfrm>
            <a:off x="1149350" y="2670175"/>
            <a:ext cx="1143000" cy="517079"/>
            <a:chOff x="0" y="0"/>
            <a:chExt cx="1143000" cy="517078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38100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381000" y="0"/>
              <a:ext cx="38100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62000" y="0"/>
              <a:ext cx="38100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107950" y="171450"/>
              <a:ext cx="232817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R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482600" y="171450"/>
              <a:ext cx="249784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G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869950" y="171450"/>
              <a:ext cx="232817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B</a:t>
              </a:r>
            </a:p>
          </p:txBody>
        </p:sp>
      </p:grpSp>
      <p:sp>
        <p:nvSpPr>
          <p:cNvPr id="329" name="Shape 329"/>
          <p:cNvSpPr/>
          <p:nvPr/>
        </p:nvSpPr>
        <p:spPr>
          <a:xfrm>
            <a:off x="2520950" y="2578100"/>
            <a:ext cx="2736850" cy="0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5562600" y="2439988"/>
            <a:ext cx="914400" cy="533401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914400" y="3708400"/>
            <a:ext cx="3657600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333399"/>
                </a:solidFill>
              </a:rPr>
              <a:t>rgb(255,255,0)</a:t>
            </a:r>
          </a:p>
        </p:txBody>
      </p:sp>
      <p:sp>
        <p:nvSpPr>
          <p:cNvPr id="332" name="Shape 332"/>
          <p:cNvSpPr/>
          <p:nvPr/>
        </p:nvSpPr>
        <p:spPr>
          <a:xfrm>
            <a:off x="1752600" y="4098925"/>
            <a:ext cx="625475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99CC00"/>
            </a:solidFill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378075" y="4098925"/>
            <a:ext cx="627063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99CC00"/>
            </a:solidFill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005138" y="4087812"/>
            <a:ext cx="411163" cy="163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99CC00"/>
            </a:solidFill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930400" y="4270375"/>
            <a:ext cx="23281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99CC00"/>
                </a:solidFill>
              </a:rPr>
              <a:t>R</a:t>
            </a:r>
          </a:p>
        </p:txBody>
      </p:sp>
      <p:sp>
        <p:nvSpPr>
          <p:cNvPr id="336" name="Shape 336"/>
          <p:cNvSpPr/>
          <p:nvPr/>
        </p:nvSpPr>
        <p:spPr>
          <a:xfrm>
            <a:off x="2544763" y="4270375"/>
            <a:ext cx="249784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99CC00"/>
                </a:solidFill>
              </a:rPr>
              <a:t>G</a:t>
            </a:r>
          </a:p>
        </p:txBody>
      </p:sp>
      <p:sp>
        <p:nvSpPr>
          <p:cNvPr id="337" name="Shape 337"/>
          <p:cNvSpPr/>
          <p:nvPr/>
        </p:nvSpPr>
        <p:spPr>
          <a:xfrm>
            <a:off x="3128963" y="4270375"/>
            <a:ext cx="23281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99CC00"/>
                </a:solidFill>
              </a:rPr>
              <a:t>B</a:t>
            </a:r>
          </a:p>
        </p:txBody>
      </p:sp>
      <p:sp>
        <p:nvSpPr>
          <p:cNvPr id="338" name="Shape 338"/>
          <p:cNvSpPr/>
          <p:nvPr/>
        </p:nvSpPr>
        <p:spPr>
          <a:xfrm>
            <a:off x="3733800" y="4002087"/>
            <a:ext cx="1447800" cy="1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562600" y="3725862"/>
            <a:ext cx="914400" cy="53340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144892" y="5027612"/>
            <a:ext cx="365760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333399"/>
                </a:solidFill>
              </a:rPr>
              <a:t>rgb(80%,80%,100%)</a:t>
            </a:r>
          </a:p>
        </p:txBody>
      </p:sp>
      <p:sp>
        <p:nvSpPr>
          <p:cNvPr id="341" name="Shape 341"/>
          <p:cNvSpPr/>
          <p:nvPr/>
        </p:nvSpPr>
        <p:spPr>
          <a:xfrm>
            <a:off x="4419600" y="5303837"/>
            <a:ext cx="762000" cy="1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5562600" y="5027612"/>
            <a:ext cx="914400" cy="533401"/>
          </a:xfrm>
          <a:prstGeom prst="rect">
            <a:avLst/>
          </a:prstGeom>
          <a:solidFill>
            <a:srgbClr val="CDCD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49" name="Group 349"/>
          <p:cNvGrpSpPr/>
          <p:nvPr/>
        </p:nvGrpSpPr>
        <p:grpSpPr>
          <a:xfrm>
            <a:off x="1945130" y="5444521"/>
            <a:ext cx="2133600" cy="517080"/>
            <a:chOff x="0" y="0"/>
            <a:chExt cx="2133600" cy="517078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71120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711200" y="0"/>
              <a:ext cx="71120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422400" y="0"/>
              <a:ext cx="71120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01506" y="171449"/>
              <a:ext cx="232818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R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900853" y="171449"/>
              <a:ext cx="249784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G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1623906" y="171449"/>
              <a:ext cx="232818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B</a:t>
              </a:r>
            </a:p>
          </p:txBody>
        </p:sp>
      </p:grpSp>
      <p:sp>
        <p:nvSpPr>
          <p:cNvPr id="350" name="Shape 350"/>
          <p:cNvSpPr/>
          <p:nvPr/>
        </p:nvSpPr>
        <p:spPr>
          <a:xfrm>
            <a:off x="1115616" y="5961602"/>
            <a:ext cx="5610509" cy="1251532"/>
          </a:xfrm>
          <a:prstGeom prst="rect">
            <a:avLst/>
          </a:prstGeom>
          <a:ln w="12700">
            <a:miter lim="400000"/>
          </a:ln>
          <a:effectLst>
            <a:outerShdw blurRad="12700" rotWithShape="0">
              <a:srgbClr val="80808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000" dirty="0">
                <a:latin typeface="Arial"/>
                <a:ea typeface="Arial"/>
                <a:cs typeface="Arial"/>
                <a:sym typeface="Arial"/>
                <a:hlinkClick r:id="rId3"/>
              </a:rPr>
              <a:t>Use HEX and a chart to find the colour you want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dirty="0">
                <a:latin typeface="Arial"/>
                <a:ea typeface="Arial"/>
                <a:cs typeface="Arial"/>
                <a:sym typeface="Arial"/>
                <a:hlinkClick r:id="rId3"/>
              </a:rPr>
              <a:t>http://w3schools.com/cssref/css_colorsfull.asp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7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467543" y="116632"/>
            <a:ext cx="7772401" cy="647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0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Measurements</a:t>
            </a:r>
          </a:p>
        </p:txBody>
      </p:sp>
      <p:graphicFrame>
        <p:nvGraphicFramePr>
          <p:cNvPr id="353" name="Table 353"/>
          <p:cNvGraphicFramePr/>
          <p:nvPr/>
        </p:nvGraphicFramePr>
        <p:xfrm>
          <a:off x="611560" y="1628799"/>
          <a:ext cx="7924800" cy="5135552"/>
        </p:xfrm>
        <a:graphic>
          <a:graphicData uri="http://schemas.openxmlformats.org/drawingml/2006/table">
            <a:tbl>
              <a:tblPr/>
              <a:tblGrid>
                <a:gridCol w="1512888"/>
                <a:gridCol w="6411912"/>
              </a:tblGrid>
              <a:tr h="332555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</a:rPr>
                        <a:t>Unit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</a:rPr>
                        <a:t>Description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BBE0E3"/>
                    </a:solidFill>
                  </a:tcPr>
                </a:tc>
              </a:tr>
              <a:tr h="50060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%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00A6A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a percentage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00A6AC"/>
                    </a:solidFill>
                  </a:tcPr>
                </a:tc>
              </a:tr>
              <a:tr h="666464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px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00A6A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pixel, a single dot of the screen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00A6AC"/>
                    </a:solidFill>
                  </a:tcPr>
                </a:tc>
              </a:tr>
              <a:tr h="50237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cm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centimetre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060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mm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millimetre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237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em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one </a:t>
                      </a:r>
                      <a:r>
                        <a:rPr sz="2400" i="1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em</a:t>
                      </a:r>
                      <a:r>
                        <a:rPr sz="2400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 is equivalent to the current font size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060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ex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x-height of current font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237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point, equivalent to 1/72 inch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237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pica, equivalent to 12 points or 1/6 of an inch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060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in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inch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4" name="Shape 354"/>
          <p:cNvSpPr/>
          <p:nvPr/>
        </p:nvSpPr>
        <p:spPr>
          <a:xfrm>
            <a:off x="2483767" y="836712"/>
            <a:ext cx="371858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You’ll mostly use % and px</a:t>
            </a:r>
          </a:p>
        </p:txBody>
      </p:sp>
    </p:spTree>
    <p:extLst>
      <p:ext uri="{BB962C8B-B14F-4D97-AF65-F5344CB8AC3E}">
        <p14:creationId xmlns:p14="http://schemas.microsoft.com/office/powerpoint/2010/main" val="42225751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323528" y="981025"/>
            <a:ext cx="844391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400" b="1">
                <a:solidFill>
                  <a:srgbClr val="C00000"/>
                </a:solidFill>
              </a:rPr>
              <a:t>Internet Technology</a:t>
            </a:r>
            <a:br>
              <a:rPr sz="4400" b="1">
                <a:solidFill>
                  <a:srgbClr val="C00000"/>
                </a:solidFill>
              </a:rPr>
            </a:br>
            <a:r>
              <a:rPr sz="2800" b="1">
                <a:solidFill>
                  <a:srgbClr val="595959"/>
                </a:solidFill>
              </a:rPr>
              <a:t>(week 4)</a:t>
            </a:r>
          </a:p>
        </p:txBody>
      </p:sp>
      <p:sp>
        <p:nvSpPr>
          <p:cNvPr id="357" name="Shape 357"/>
          <p:cNvSpPr/>
          <p:nvPr/>
        </p:nvSpPr>
        <p:spPr>
          <a:xfrm>
            <a:off x="642938" y="2852935"/>
            <a:ext cx="8215311" cy="2110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Review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Pseudo-elements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latin typeface="Times New Roman"/>
                <a:ea typeface="Times New Roman"/>
                <a:cs typeface="Times New Roman"/>
                <a:sym typeface="Times New Roman"/>
              </a:rPr>
              <a:t>Basic Page Layout</a:t>
            </a:r>
          </a:p>
        </p:txBody>
      </p:sp>
    </p:spTree>
    <p:extLst>
      <p:ext uri="{BB962C8B-B14F-4D97-AF65-F5344CB8AC3E}">
        <p14:creationId xmlns:p14="http://schemas.microsoft.com/office/powerpoint/2010/main" val="13734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000" b="1"/>
              <a:t>Recall:</a:t>
            </a:r>
            <a:r>
              <a:rPr sz="4000" b="1">
                <a:solidFill>
                  <a:srgbClr val="C00000"/>
                </a:solidFill>
              </a:rPr>
              <a:t> Selectors</a:t>
            </a:r>
          </a:p>
        </p:txBody>
      </p:sp>
      <p:sp>
        <p:nvSpPr>
          <p:cNvPr id="360" name="Shape 360"/>
          <p:cNvSpPr/>
          <p:nvPr/>
        </p:nvSpPr>
        <p:spPr>
          <a:xfrm>
            <a:off x="142844" y="1125537"/>
            <a:ext cx="9001158" cy="4429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Element selectors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name of an HTML element, e.g.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Grouping selectors together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the same style applies to all elements, e.g.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66700" lvl="6" indent="1276350"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h1, h2, h3, h4, h5, h6</a:t>
            </a: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selectors: “.” followed by the value of the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class,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.unit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p.unit</a:t>
            </a: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selectors: “#” followed by the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id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name, e.g.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#itech</a:t>
            </a:r>
          </a:p>
          <a:p>
            <a:pPr marL="536575" lvl="4" indent="-444500" algn="r">
              <a:spcBef>
                <a:spcPts val="1200"/>
              </a:spcBef>
              <a:defRPr sz="1800"/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Find out more from </a:t>
            </a: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CSS Selector Reference </a:t>
            </a: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68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748712" cy="1782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6569" lvl="0" indent="-406569" defTabSz="896111">
              <a:spcBef>
                <a:spcPts val="0"/>
              </a:spcBef>
              <a:buClr>
                <a:srgbClr val="C00000"/>
              </a:buClr>
              <a:buFont typeface="Arial"/>
              <a:buChar char="•"/>
              <a:tabLst>
                <a:tab pos="76200" algn="l"/>
              </a:tabLst>
            </a:pPr>
            <a:r>
              <a:rPr sz="2744" dirty="0">
                <a:latin typeface="Arial"/>
                <a:ea typeface="Arial"/>
                <a:cs typeface="Arial"/>
                <a:sym typeface="Arial"/>
              </a:rPr>
              <a:t>to add special effects to a </a:t>
            </a:r>
            <a:r>
              <a:rPr sz="2744" i="1" dirty="0">
                <a:latin typeface="Arial"/>
                <a:ea typeface="Arial"/>
                <a:cs typeface="Arial"/>
                <a:sym typeface="Arial"/>
              </a:rPr>
              <a:t>sub-part </a:t>
            </a:r>
            <a:r>
              <a:rPr sz="2744" dirty="0">
                <a:latin typeface="Arial"/>
                <a:ea typeface="Arial"/>
                <a:cs typeface="Arial"/>
                <a:sym typeface="Arial"/>
              </a:rPr>
              <a:t>of an existing element</a:t>
            </a:r>
            <a:endParaRPr sz="2744" i="1" dirty="0">
              <a:latin typeface="Arial"/>
              <a:ea typeface="Arial"/>
              <a:cs typeface="Arial"/>
              <a:sym typeface="Arial"/>
            </a:endParaRPr>
          </a:p>
          <a:p>
            <a:pPr marL="406569" lvl="4" indent="-406569" defTabSz="896111">
              <a:spcBef>
                <a:spcPts val="500"/>
              </a:spcBef>
              <a:buClr>
                <a:srgbClr val="C00000"/>
              </a:buClr>
              <a:buFont typeface="Arial"/>
              <a:buChar char="•"/>
              <a:tabLst>
                <a:tab pos="76200" algn="l"/>
              </a:tabLst>
            </a:pPr>
            <a:r>
              <a:rPr sz="2744" dirty="0">
                <a:latin typeface="Arial"/>
                <a:ea typeface="Arial"/>
                <a:cs typeface="Arial"/>
                <a:sym typeface="Arial"/>
              </a:rPr>
              <a:t>syntax </a:t>
            </a:r>
            <a:r>
              <a:rPr sz="2744" dirty="0" smtClean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sz="2744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z="2744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pseudo-element</a:t>
            </a:r>
            <a:r>
              <a:rPr sz="2744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744" dirty="0">
                <a:latin typeface="Times New Roman"/>
                <a:ea typeface="Times New Roman"/>
                <a:cs typeface="Times New Roman"/>
                <a:sym typeface="Times New Roman"/>
              </a:rPr>
              <a:t>{property:value;}</a:t>
            </a:r>
          </a:p>
          <a:p>
            <a:pPr marL="406569" lvl="4" indent="-406569" defTabSz="896111">
              <a:spcBef>
                <a:spcPts val="500"/>
              </a:spcBef>
              <a:buClr>
                <a:srgbClr val="C00000"/>
              </a:buClr>
              <a:buFont typeface="Arial"/>
              <a:buChar char="•"/>
              <a:tabLst>
                <a:tab pos="76200" algn="l"/>
              </a:tabLst>
            </a:pPr>
            <a:r>
              <a:rPr sz="2744" dirty="0"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365" name="Shape 365"/>
          <p:cNvSpPr/>
          <p:nvPr/>
        </p:nvSpPr>
        <p:spPr>
          <a:xfrm>
            <a:off x="107949" y="188912"/>
            <a:ext cx="885666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CSS Pseudo-elements</a:t>
            </a:r>
          </a:p>
        </p:txBody>
      </p:sp>
      <p:sp>
        <p:nvSpPr>
          <p:cNvPr id="366" name="Shape 366"/>
          <p:cNvSpPr/>
          <p:nvPr/>
        </p:nvSpPr>
        <p:spPr>
          <a:xfrm>
            <a:off x="971599" y="3502473"/>
            <a:ext cx="3600401" cy="1015663"/>
          </a:xfrm>
          <a:prstGeom prst="rect">
            <a:avLst/>
          </a:prstGeom>
          <a:ln>
            <a:solidFill>
              <a:srgbClr val="C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p:</a:t>
            </a:r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first-line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{ color:#ff0000;</a:t>
            </a:r>
            <a:b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   font-variant:small-caps;}</a:t>
            </a:r>
          </a:p>
        </p:txBody>
      </p:sp>
      <p:sp>
        <p:nvSpPr>
          <p:cNvPr id="367" name="Shape 367"/>
          <p:cNvSpPr/>
          <p:nvPr/>
        </p:nvSpPr>
        <p:spPr>
          <a:xfrm>
            <a:off x="971599" y="4870625"/>
            <a:ext cx="3600401" cy="773818"/>
          </a:xfrm>
          <a:prstGeom prst="rect">
            <a:avLst/>
          </a:prstGeom>
          <a:ln>
            <a:solidFill>
              <a:srgbClr val="C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p:</a:t>
            </a:r>
            <a:r>
              <a:rPr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first-letter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{...}</a:t>
            </a:r>
          </a:p>
        </p:txBody>
      </p:sp>
      <p:sp>
        <p:nvSpPr>
          <p:cNvPr id="368" name="Shape 368"/>
          <p:cNvSpPr/>
          <p:nvPr/>
        </p:nvSpPr>
        <p:spPr>
          <a:xfrm>
            <a:off x="4932040" y="3502473"/>
            <a:ext cx="3600401" cy="773817"/>
          </a:xfrm>
          <a:prstGeom prst="rect">
            <a:avLst/>
          </a:prstGeom>
          <a:ln>
            <a:solidFill>
              <a:srgbClr val="C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h1:</a:t>
            </a:r>
            <a:r>
              <a:rPr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{content:url(smiley.gif);}</a:t>
            </a:r>
          </a:p>
        </p:txBody>
      </p:sp>
      <p:sp>
        <p:nvSpPr>
          <p:cNvPr id="369" name="Shape 369"/>
          <p:cNvSpPr/>
          <p:nvPr/>
        </p:nvSpPr>
        <p:spPr>
          <a:xfrm>
            <a:off x="4932040" y="4870625"/>
            <a:ext cx="3600401" cy="773818"/>
          </a:xfrm>
          <a:prstGeom prst="rect">
            <a:avLst/>
          </a:prstGeom>
          <a:ln>
            <a:solidFill>
              <a:srgbClr val="C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h1:</a:t>
            </a:r>
            <a:r>
              <a:rPr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{content:url(smiley.gif);}</a:t>
            </a:r>
          </a:p>
        </p:txBody>
      </p:sp>
      <p:sp>
        <p:nvSpPr>
          <p:cNvPr id="370" name="Shape 370"/>
          <p:cNvSpPr/>
          <p:nvPr/>
        </p:nvSpPr>
        <p:spPr>
          <a:xfrm>
            <a:off x="251519" y="5733255"/>
            <a:ext cx="8713093" cy="375232"/>
          </a:xfrm>
          <a:prstGeom prst="rect">
            <a:avLst/>
          </a:prstGeom>
          <a:ln w="12700">
            <a:miter lim="400000"/>
          </a:ln>
          <a:effectLst>
            <a:outerShdw blurRad="12700" rotWithShape="0">
              <a:srgbClr val="80808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000" i="1" dirty="0">
                <a:latin typeface="Arial"/>
                <a:ea typeface="Arial"/>
                <a:cs typeface="Arial"/>
                <a:sym typeface="Arial"/>
              </a:rPr>
              <a:t>Visit </a:t>
            </a:r>
            <a:r>
              <a:rPr sz="2000" i="1" dirty="0">
                <a:latin typeface="Arial"/>
                <a:ea typeface="Arial"/>
                <a:cs typeface="Arial"/>
                <a:sym typeface="Arial"/>
                <a:hlinkClick r:id="rId2"/>
              </a:rPr>
              <a:t>w3schools.com</a:t>
            </a:r>
            <a:r>
              <a:rPr sz="2000" i="1" dirty="0">
                <a:latin typeface="Arial"/>
                <a:ea typeface="Arial"/>
                <a:cs typeface="Arial"/>
                <a:sym typeface="Arial"/>
              </a:rPr>
              <a:t> for further details  and … </a:t>
            </a:r>
            <a:r>
              <a:rPr sz="2000" i="1" dirty="0">
                <a:latin typeface="Arial"/>
                <a:ea typeface="Arial"/>
                <a:cs typeface="Arial"/>
                <a:sym typeface="Arial"/>
                <a:hlinkClick r:id="rId3"/>
              </a:rPr>
              <a:t>CSS Pseudo-elements </a:t>
            </a:r>
          </a:p>
        </p:txBody>
      </p:sp>
    </p:spTree>
    <p:extLst>
      <p:ext uri="{BB962C8B-B14F-4D97-AF65-F5344CB8AC3E}">
        <p14:creationId xmlns:p14="http://schemas.microsoft.com/office/powerpoint/2010/main" val="14277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build="p" bldLvl="5" animBg="1" advAuto="0"/>
      <p:bldP spid="366" grpId="0" animBg="1" advAuto="0"/>
      <p:bldP spid="367" grpId="0" animBg="1" advAuto="0"/>
      <p:bldP spid="368" grpId="0" animBg="1" advAuto="0"/>
      <p:bldP spid="369" grpId="0" animBg="1" advAuto="0"/>
      <p:bldP spid="37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1326</Words>
  <Application>Microsoft Macintosh PowerPoint</Application>
  <PresentationFormat>On-screen Show (4:3)</PresentationFormat>
  <Paragraphs>252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Consolas</vt:lpstr>
      <vt:lpstr>Courier New</vt:lpstr>
      <vt:lpstr>Helvetica</vt:lpstr>
      <vt:lpstr>Times New Roman</vt:lpstr>
      <vt:lpstr>Trebuchet MS</vt:lpstr>
      <vt:lpstr>Wingdings</vt:lpstr>
      <vt:lpstr>Arial</vt:lpstr>
      <vt:lpstr>Office Theme</vt:lpstr>
      <vt:lpstr>PowerPoint Presentation</vt:lpstr>
      <vt:lpstr>CSS Example</vt:lpstr>
      <vt:lpstr>PowerPoint Presentation</vt:lpstr>
      <vt:lpstr>PowerPoint Presentation</vt:lpstr>
      <vt:lpstr>CSS Colour Specifiers</vt:lpstr>
      <vt:lpstr>Measurements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display Property</vt:lpstr>
      <vt:lpstr>Element: Margin, Border and  Padding</vt:lpstr>
      <vt:lpstr>Element: Margin, Border and Padding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Appleton</dc:creator>
  <cp:lastModifiedBy>Microsoft Office User</cp:lastModifiedBy>
  <cp:revision>6</cp:revision>
  <dcterms:created xsi:type="dcterms:W3CDTF">2015-10-18T16:32:52Z</dcterms:created>
  <dcterms:modified xsi:type="dcterms:W3CDTF">2017-10-18T06:03:12Z</dcterms:modified>
</cp:coreProperties>
</file>