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65" r:id="rId2"/>
    <p:sldId id="306" r:id="rId3"/>
    <p:sldId id="318" r:id="rId4"/>
    <p:sldId id="317" r:id="rId5"/>
    <p:sldId id="282" r:id="rId6"/>
    <p:sldId id="307" r:id="rId7"/>
    <p:sldId id="320" r:id="rId8"/>
    <p:sldId id="309" r:id="rId9"/>
    <p:sldId id="281" r:id="rId10"/>
    <p:sldId id="316" r:id="rId11"/>
    <p:sldId id="319" r:id="rId12"/>
    <p:sldId id="310" r:id="rId13"/>
    <p:sldId id="300" r:id="rId14"/>
    <p:sldId id="286" r:id="rId15"/>
    <p:sldId id="287" r:id="rId16"/>
    <p:sldId id="294" r:id="rId17"/>
    <p:sldId id="305" r:id="rId18"/>
    <p:sldId id="301" r:id="rId19"/>
    <p:sldId id="266" r:id="rId20"/>
    <p:sldId id="315" r:id="rId21"/>
  </p:sldIdLst>
  <p:sldSz cx="9144000" cy="6858000" type="screen4x3"/>
  <p:notesSz cx="6781800"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28">
          <p15:clr>
            <a:srgbClr val="A4A3A4"/>
          </p15:clr>
        </p15:guide>
        <p15:guide id="3" orient="horz" pos="1008">
          <p15:clr>
            <a:srgbClr val="A4A3A4"/>
          </p15:clr>
        </p15:guide>
        <p15:guide id="4" pos="72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FF0101"/>
    <a:srgbClr val="0000CC"/>
    <a:srgbClr val="CCECFF"/>
    <a:srgbClr val="0099FF"/>
    <a:srgbClr val="6699FF"/>
    <a:srgbClr val="DC9006"/>
    <a:srgbClr val="3399FF"/>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8" autoAdjust="0"/>
    <p:restoredTop sz="84846" autoAdjust="0"/>
  </p:normalViewPr>
  <p:slideViewPr>
    <p:cSldViewPr>
      <p:cViewPr>
        <p:scale>
          <a:sx n="100" d="100"/>
          <a:sy n="100" d="100"/>
        </p:scale>
        <p:origin x="144" y="176"/>
      </p:cViewPr>
      <p:guideLst>
        <p:guide orient="horz" pos="2160"/>
        <p:guide orient="horz" pos="4128"/>
        <p:guide orient="horz" pos="1008"/>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100" d="100"/>
          <a:sy n="100" d="100"/>
        </p:scale>
        <p:origin x="-924" y="944"/>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6867"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6868"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36869"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25F203-07D7-4C69-ABA6-6AF1DFEC720D}" type="slidenum">
              <a:rPr lang="en-GB"/>
              <a:pPr>
                <a:defRPr/>
              </a:pPr>
              <a:t>‹#›</a:t>
            </a:fld>
            <a:endParaRPr lang="en-GB"/>
          </a:p>
        </p:txBody>
      </p:sp>
    </p:spTree>
    <p:extLst>
      <p:ext uri="{BB962C8B-B14F-4D97-AF65-F5344CB8AC3E}">
        <p14:creationId xmlns:p14="http://schemas.microsoft.com/office/powerpoint/2010/main" val="985842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6888"/>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 name="Date Placeholder 2"/>
          <p:cNvSpPr>
            <a:spLocks noGrp="1"/>
          </p:cNvSpPr>
          <p:nvPr>
            <p:ph type="dt" idx="1"/>
          </p:nvPr>
        </p:nvSpPr>
        <p:spPr>
          <a:xfrm>
            <a:off x="3841750" y="0"/>
            <a:ext cx="293846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3F0975A-4C42-4D28-A0FA-178B8CCEEF61}" type="datetimeFigureOut">
              <a:rPr lang="en-US"/>
              <a:pPr>
                <a:defRPr/>
              </a:pPr>
              <a:t>9/25/16</a:t>
            </a:fld>
            <a:endParaRPr lang="en-GB"/>
          </a:p>
        </p:txBody>
      </p:sp>
      <p:sp>
        <p:nvSpPr>
          <p:cNvPr id="4" name="Slide Image Placeholder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428163"/>
            <a:ext cx="29384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C4CE3D5-9C32-4B67-963F-A97662ADCAC2}" type="slidenum">
              <a:rPr lang="en-GB"/>
              <a:pPr>
                <a:defRPr/>
              </a:pPr>
              <a:t>‹#›</a:t>
            </a:fld>
            <a:endParaRPr lang="en-GB"/>
          </a:p>
        </p:txBody>
      </p:sp>
    </p:spTree>
    <p:extLst>
      <p:ext uri="{BB962C8B-B14F-4D97-AF65-F5344CB8AC3E}">
        <p14:creationId xmlns:p14="http://schemas.microsoft.com/office/powerpoint/2010/main" val="2170488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endParaRPr lang="en-GB" smtClean="0"/>
          </a:p>
        </p:txBody>
      </p:sp>
      <p:sp>
        <p:nvSpPr>
          <p:cNvPr id="37892" name="Slide Number Placeholder 3"/>
          <p:cNvSpPr>
            <a:spLocks noGrp="1"/>
          </p:cNvSpPr>
          <p:nvPr>
            <p:ph type="sldNum" sz="quarter" idx="5"/>
          </p:nvPr>
        </p:nvSpPr>
        <p:spPr bwMode="auto">
          <a:noFill/>
          <a:ln>
            <a:miter lim="800000"/>
            <a:headEnd/>
            <a:tailEnd/>
          </a:ln>
        </p:spPr>
        <p:txBody>
          <a:bodyPr/>
          <a:lstStyle/>
          <a:p>
            <a:fld id="{AD8B5038-126A-4861-9462-997DEC6360D1}" type="slidenum">
              <a:rPr lang="en-GB" smtClean="0"/>
              <a:pPr/>
              <a:t>1</a:t>
            </a:fld>
            <a:endParaRPr lang="en-GB" smtClean="0"/>
          </a:p>
        </p:txBody>
      </p:sp>
    </p:spTree>
    <p:extLst>
      <p:ext uri="{BB962C8B-B14F-4D97-AF65-F5344CB8AC3E}">
        <p14:creationId xmlns:p14="http://schemas.microsoft.com/office/powerpoint/2010/main" val="1923104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1DC1DAAA-B61E-4B13-A3CA-5F53EA3A7023}" type="slidenum">
              <a:rPr lang="en-US" altLang="zh-CN" smtClean="0"/>
              <a:pPr/>
              <a:t>14</a:t>
            </a:fld>
            <a:endParaRPr lang="en-US" altLang="zh-CN"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r>
              <a:rPr lang="en-US" altLang="zh-CN" smtClean="0"/>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endParaRPr lang="en-US" altLang="zh-CN" smtClean="0"/>
          </a:p>
          <a:p>
            <a:r>
              <a:rPr lang="en-US" altLang="zh-CN" smtClean="0"/>
              <a:t>----</a:t>
            </a:r>
          </a:p>
          <a:p>
            <a:endParaRPr lang="en-US" altLang="zh-CN" smtClean="0"/>
          </a:p>
          <a:p>
            <a:r>
              <a:rPr lang="en-GB" smtClean="0"/>
              <a:t>Other then the obvious, the letter "L," there's not much of a difference between the two extensions. Most, if not all, web browsers and servers will treat a file with an HTM extension exactly as it would a file with an HTML extension, and vice versa</a:t>
            </a:r>
          </a:p>
          <a:p>
            <a:r>
              <a:rPr lang="en-US" altLang="zh-CN" smtClean="0"/>
              <a:t>http://www.sightspecific.com/~mosh/WWW_FAQ/ext.html</a:t>
            </a:r>
          </a:p>
          <a:p>
            <a:r>
              <a:rPr lang="en-US" altLang="zh-CN" smtClean="0"/>
              <a:t>-----</a:t>
            </a:r>
          </a:p>
        </p:txBody>
      </p:sp>
    </p:spTree>
    <p:extLst>
      <p:ext uri="{BB962C8B-B14F-4D97-AF65-F5344CB8AC3E}">
        <p14:creationId xmlns:p14="http://schemas.microsoft.com/office/powerpoint/2010/main" val="275304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lstStyle/>
          <a:p>
            <a:endParaRPr lang="en-GB" smtClean="0"/>
          </a:p>
        </p:txBody>
      </p:sp>
      <p:sp>
        <p:nvSpPr>
          <p:cNvPr id="55300" name="Slide Number Placeholder 3"/>
          <p:cNvSpPr>
            <a:spLocks noGrp="1"/>
          </p:cNvSpPr>
          <p:nvPr>
            <p:ph type="sldNum" sz="quarter" idx="5"/>
          </p:nvPr>
        </p:nvSpPr>
        <p:spPr bwMode="auto">
          <a:noFill/>
          <a:ln>
            <a:miter lim="800000"/>
            <a:headEnd/>
            <a:tailEnd/>
          </a:ln>
        </p:spPr>
        <p:txBody>
          <a:bodyPr/>
          <a:lstStyle/>
          <a:p>
            <a:fld id="{965B33FB-F30F-401F-8A87-F4FF129CBD0D}" type="slidenum">
              <a:rPr lang="en-GB" smtClean="0"/>
              <a:pPr/>
              <a:t>15</a:t>
            </a:fld>
            <a:endParaRPr lang="en-GB" smtClean="0"/>
          </a:p>
        </p:txBody>
      </p:sp>
    </p:spTree>
    <p:extLst>
      <p:ext uri="{BB962C8B-B14F-4D97-AF65-F5344CB8AC3E}">
        <p14:creationId xmlns:p14="http://schemas.microsoft.com/office/powerpoint/2010/main" val="211134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GB" smtClean="0"/>
              <a:t>The link address is specified in the href attribute</a:t>
            </a:r>
          </a:p>
        </p:txBody>
      </p:sp>
      <p:sp>
        <p:nvSpPr>
          <p:cNvPr id="60420" name="Slide Number Placeholder 3"/>
          <p:cNvSpPr>
            <a:spLocks noGrp="1"/>
          </p:cNvSpPr>
          <p:nvPr>
            <p:ph type="sldNum" sz="quarter" idx="5"/>
          </p:nvPr>
        </p:nvSpPr>
        <p:spPr bwMode="auto">
          <a:noFill/>
          <a:ln>
            <a:miter lim="800000"/>
            <a:headEnd/>
            <a:tailEnd/>
          </a:ln>
        </p:spPr>
        <p:txBody>
          <a:bodyPr/>
          <a:lstStyle/>
          <a:p>
            <a:fld id="{D2267919-C7B6-4CA8-9A49-DC9C37204E69}" type="slidenum">
              <a:rPr lang="en-GB" smtClean="0"/>
              <a:pPr/>
              <a:t>16</a:t>
            </a:fld>
            <a:endParaRPr lang="en-GB" smtClean="0"/>
          </a:p>
        </p:txBody>
      </p:sp>
    </p:spTree>
    <p:extLst>
      <p:ext uri="{BB962C8B-B14F-4D97-AF65-F5344CB8AC3E}">
        <p14:creationId xmlns:p14="http://schemas.microsoft.com/office/powerpoint/2010/main" val="187760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a:lstStyle/>
          <a:p>
            <a:r>
              <a:rPr lang="en-GB" smtClean="0"/>
              <a:t>Src stands for "source". The value of the src attribute is the URL of the image you want to display</a:t>
            </a:r>
          </a:p>
          <a:p>
            <a:endParaRPr lang="en-GB" smtClean="0"/>
          </a:p>
          <a:p>
            <a:endParaRPr lang="en-GB" smtClean="0"/>
          </a:p>
          <a:p>
            <a:r>
              <a:rPr lang="en-GB" smtClean="0"/>
              <a:t>The alt attribute provides alternative information for an image if a user for some reason cannot view it (because of slow connection, an error in the src attribute, or if the user uses a screen reader).</a:t>
            </a:r>
          </a:p>
          <a:p>
            <a:endParaRPr lang="en-GB" smtClean="0"/>
          </a:p>
          <a:p>
            <a:r>
              <a:rPr lang="en-GB" smtClean="0"/>
              <a:t>The link address is specified in the href attribute</a:t>
            </a:r>
          </a:p>
        </p:txBody>
      </p:sp>
      <p:sp>
        <p:nvSpPr>
          <p:cNvPr id="61444" name="Slide Number Placeholder 3"/>
          <p:cNvSpPr>
            <a:spLocks noGrp="1"/>
          </p:cNvSpPr>
          <p:nvPr>
            <p:ph type="sldNum" sz="quarter" idx="5"/>
          </p:nvPr>
        </p:nvSpPr>
        <p:spPr bwMode="auto">
          <a:noFill/>
          <a:ln>
            <a:miter lim="800000"/>
            <a:headEnd/>
            <a:tailEnd/>
          </a:ln>
        </p:spPr>
        <p:txBody>
          <a:bodyPr/>
          <a:lstStyle/>
          <a:p>
            <a:fld id="{54E40160-C7A8-4B38-9F96-A2AAEBCE7093}" type="slidenum">
              <a:rPr lang="en-GB" smtClean="0"/>
              <a:pPr/>
              <a:t>17</a:t>
            </a:fld>
            <a:endParaRPr lang="en-GB" smtClean="0"/>
          </a:p>
        </p:txBody>
      </p:sp>
    </p:spTree>
    <p:extLst>
      <p:ext uri="{BB962C8B-B14F-4D97-AF65-F5344CB8AC3E}">
        <p14:creationId xmlns:p14="http://schemas.microsoft.com/office/powerpoint/2010/main" val="312707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a:lstStyle/>
          <a:p>
            <a:endParaRPr lang="en-GB" smtClean="0"/>
          </a:p>
        </p:txBody>
      </p:sp>
      <p:sp>
        <p:nvSpPr>
          <p:cNvPr id="64516" name="Slide Number Placeholder 3"/>
          <p:cNvSpPr>
            <a:spLocks noGrp="1"/>
          </p:cNvSpPr>
          <p:nvPr>
            <p:ph type="sldNum" sz="quarter" idx="5"/>
          </p:nvPr>
        </p:nvSpPr>
        <p:spPr bwMode="auto">
          <a:noFill/>
          <a:ln>
            <a:miter lim="800000"/>
            <a:headEnd/>
            <a:tailEnd/>
          </a:ln>
        </p:spPr>
        <p:txBody>
          <a:bodyPr/>
          <a:lstStyle/>
          <a:p>
            <a:fld id="{F1CC1756-0B1C-4B73-80EA-635050A30487}" type="slidenum">
              <a:rPr lang="en-GB" smtClean="0"/>
              <a:pPr/>
              <a:t>18</a:t>
            </a:fld>
            <a:endParaRPr lang="en-GB" smtClean="0"/>
          </a:p>
        </p:txBody>
      </p:sp>
    </p:spTree>
    <p:extLst>
      <p:ext uri="{BB962C8B-B14F-4D97-AF65-F5344CB8AC3E}">
        <p14:creationId xmlns:p14="http://schemas.microsoft.com/office/powerpoint/2010/main" val="3677995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endParaRPr lang="en-GB" smtClean="0"/>
          </a:p>
        </p:txBody>
      </p:sp>
      <p:sp>
        <p:nvSpPr>
          <p:cNvPr id="65540" name="Slide Number Placeholder 3"/>
          <p:cNvSpPr>
            <a:spLocks noGrp="1"/>
          </p:cNvSpPr>
          <p:nvPr>
            <p:ph type="sldNum" sz="quarter" idx="5"/>
          </p:nvPr>
        </p:nvSpPr>
        <p:spPr bwMode="auto">
          <a:noFill/>
          <a:ln>
            <a:miter lim="800000"/>
            <a:headEnd/>
            <a:tailEnd/>
          </a:ln>
        </p:spPr>
        <p:txBody>
          <a:bodyPr/>
          <a:lstStyle/>
          <a:p>
            <a:fld id="{C6BCE373-5B11-4E85-BC29-811EA1E107FB}" type="slidenum">
              <a:rPr lang="en-GB" smtClean="0"/>
              <a:pPr/>
              <a:t>19</a:t>
            </a:fld>
            <a:endParaRPr lang="en-GB" smtClean="0"/>
          </a:p>
        </p:txBody>
      </p:sp>
    </p:spTree>
    <p:extLst>
      <p:ext uri="{BB962C8B-B14F-4D97-AF65-F5344CB8AC3E}">
        <p14:creationId xmlns:p14="http://schemas.microsoft.com/office/powerpoint/2010/main" val="377561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GB" smtClean="0"/>
          </a:p>
        </p:txBody>
      </p:sp>
      <p:sp>
        <p:nvSpPr>
          <p:cNvPr id="67588" name="Slide Number Placeholder 3"/>
          <p:cNvSpPr>
            <a:spLocks noGrp="1"/>
          </p:cNvSpPr>
          <p:nvPr>
            <p:ph type="sldNum" sz="quarter" idx="5"/>
          </p:nvPr>
        </p:nvSpPr>
        <p:spPr bwMode="auto">
          <a:noFill/>
          <a:ln>
            <a:miter lim="800000"/>
            <a:headEnd/>
            <a:tailEnd/>
          </a:ln>
        </p:spPr>
        <p:txBody>
          <a:bodyPr/>
          <a:lstStyle/>
          <a:p>
            <a:fld id="{075A1BE3-65F8-41FB-A37C-97438561E47D}" type="slidenum">
              <a:rPr lang="en-GB" smtClean="0"/>
              <a:pPr/>
              <a:t>20</a:t>
            </a:fld>
            <a:endParaRPr lang="en-GB" smtClean="0"/>
          </a:p>
        </p:txBody>
      </p:sp>
    </p:spTree>
    <p:extLst>
      <p:ext uri="{BB962C8B-B14F-4D97-AF65-F5344CB8AC3E}">
        <p14:creationId xmlns:p14="http://schemas.microsoft.com/office/powerpoint/2010/main" val="81480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GB" smtClean="0"/>
          </a:p>
        </p:txBody>
      </p:sp>
      <p:sp>
        <p:nvSpPr>
          <p:cNvPr id="15364" name="Slide Number Placeholder 3"/>
          <p:cNvSpPr>
            <a:spLocks noGrp="1"/>
          </p:cNvSpPr>
          <p:nvPr>
            <p:ph type="sldNum" sz="quarter" idx="5"/>
          </p:nvPr>
        </p:nvSpPr>
        <p:spPr bwMode="auto">
          <a:noFill/>
          <a:ln>
            <a:miter lim="800000"/>
            <a:headEnd/>
            <a:tailEnd/>
          </a:ln>
        </p:spPr>
        <p:txBody>
          <a:bodyPr/>
          <a:lstStyle/>
          <a:p>
            <a:fld id="{5457D2E8-E502-42FC-8041-4E5697E5807E}" type="slidenum">
              <a:rPr lang="en-GB" smtClean="0"/>
              <a:pPr/>
              <a:t>2</a:t>
            </a:fld>
            <a:endParaRPr lang="en-GB" smtClean="0"/>
          </a:p>
        </p:txBody>
      </p:sp>
    </p:spTree>
    <p:extLst>
      <p:ext uri="{BB962C8B-B14F-4D97-AF65-F5344CB8AC3E}">
        <p14:creationId xmlns:p14="http://schemas.microsoft.com/office/powerpoint/2010/main" val="303304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endParaRPr lang="en-GB" smtClean="0"/>
          </a:p>
        </p:txBody>
      </p:sp>
      <p:sp>
        <p:nvSpPr>
          <p:cNvPr id="39940" name="Slide Number Placeholder 3"/>
          <p:cNvSpPr>
            <a:spLocks noGrp="1"/>
          </p:cNvSpPr>
          <p:nvPr>
            <p:ph type="sldNum" sz="quarter" idx="5"/>
          </p:nvPr>
        </p:nvSpPr>
        <p:spPr bwMode="auto">
          <a:noFill/>
          <a:ln>
            <a:miter lim="800000"/>
            <a:headEnd/>
            <a:tailEnd/>
          </a:ln>
        </p:spPr>
        <p:txBody>
          <a:bodyPr/>
          <a:lstStyle/>
          <a:p>
            <a:fld id="{7E38EC94-2EE5-49CC-83FF-7664353A1071}" type="slidenum">
              <a:rPr lang="en-GB" smtClean="0"/>
              <a:pPr/>
              <a:t>5</a:t>
            </a:fld>
            <a:endParaRPr lang="en-GB" smtClean="0"/>
          </a:p>
        </p:txBody>
      </p:sp>
    </p:spTree>
    <p:extLst>
      <p:ext uri="{BB962C8B-B14F-4D97-AF65-F5344CB8AC3E}">
        <p14:creationId xmlns:p14="http://schemas.microsoft.com/office/powerpoint/2010/main" val="216126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6</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GB" smtClean="0"/>
          </a:p>
        </p:txBody>
      </p:sp>
      <p:sp>
        <p:nvSpPr>
          <p:cNvPr id="21508" name="Slide Number Placeholder 3"/>
          <p:cNvSpPr>
            <a:spLocks noGrp="1"/>
          </p:cNvSpPr>
          <p:nvPr>
            <p:ph type="sldNum" sz="quarter" idx="5"/>
          </p:nvPr>
        </p:nvSpPr>
        <p:spPr bwMode="auto">
          <a:noFill/>
          <a:ln>
            <a:miter lim="800000"/>
            <a:headEnd/>
            <a:tailEnd/>
          </a:ln>
        </p:spPr>
        <p:txBody>
          <a:bodyPr/>
          <a:lstStyle/>
          <a:p>
            <a:fld id="{CFF5450F-A3EF-4057-87A9-6172334CC88F}" type="slidenum">
              <a:rPr lang="en-GB" smtClean="0"/>
              <a:pPr/>
              <a:t>8</a:t>
            </a:fld>
            <a:endParaRPr lang="en-GB" smtClean="0"/>
          </a:p>
        </p:txBody>
      </p:sp>
    </p:spTree>
    <p:extLst>
      <p:ext uri="{BB962C8B-B14F-4D97-AF65-F5344CB8AC3E}">
        <p14:creationId xmlns:p14="http://schemas.microsoft.com/office/powerpoint/2010/main" val="1697862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96104FE3-68E9-47DA-8F10-572B1A92EF17}" type="slidenum">
              <a:rPr lang="en-GB" smtClean="0"/>
              <a:pPr/>
              <a:t>9</a:t>
            </a:fld>
            <a:endParaRPr lang="en-GB"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a:lstStyle/>
          <a:p>
            <a:r>
              <a:rPr lang="en-GB" sz="1200" b="1" i="0" kern="1200" dirty="0" smtClean="0">
                <a:solidFill>
                  <a:schemeClr val="tx1"/>
                </a:solidFill>
                <a:effectLst/>
                <a:latin typeface="+mn-lt"/>
                <a:ea typeface="+mn-ea"/>
                <a:cs typeface="+mn-cs"/>
              </a:rPr>
              <a:t>Web Design and Development: all 3</a:t>
            </a:r>
          </a:p>
        </p:txBody>
      </p:sp>
    </p:spTree>
    <p:extLst>
      <p:ext uri="{BB962C8B-B14F-4D97-AF65-F5344CB8AC3E}">
        <p14:creationId xmlns:p14="http://schemas.microsoft.com/office/powerpoint/2010/main" val="23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10</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endParaRPr lang="en-GB" smtClean="0"/>
          </a:p>
        </p:txBody>
      </p:sp>
      <p:sp>
        <p:nvSpPr>
          <p:cNvPr id="22532" name="Slide Number Placeholder 3"/>
          <p:cNvSpPr>
            <a:spLocks noGrp="1"/>
          </p:cNvSpPr>
          <p:nvPr>
            <p:ph type="sldNum" sz="quarter" idx="5"/>
          </p:nvPr>
        </p:nvSpPr>
        <p:spPr bwMode="auto">
          <a:noFill/>
          <a:ln>
            <a:miter lim="800000"/>
            <a:headEnd/>
            <a:tailEnd/>
          </a:ln>
        </p:spPr>
        <p:txBody>
          <a:bodyPr/>
          <a:lstStyle/>
          <a:p>
            <a:fld id="{95F9670F-0C69-454F-A8ED-CC08BD1E5A6B}" type="slidenum">
              <a:rPr lang="en-GB" smtClean="0"/>
              <a:pPr/>
              <a:t>12</a:t>
            </a:fld>
            <a:endParaRPr lang="en-GB" smtClean="0"/>
          </a:p>
        </p:txBody>
      </p:sp>
    </p:spTree>
    <p:extLst>
      <p:ext uri="{BB962C8B-B14F-4D97-AF65-F5344CB8AC3E}">
        <p14:creationId xmlns:p14="http://schemas.microsoft.com/office/powerpoint/2010/main" val="211011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endParaRPr lang="en-GB" smtClean="0"/>
          </a:p>
        </p:txBody>
      </p:sp>
      <p:sp>
        <p:nvSpPr>
          <p:cNvPr id="52228" name="Slide Number Placeholder 3"/>
          <p:cNvSpPr>
            <a:spLocks noGrp="1"/>
          </p:cNvSpPr>
          <p:nvPr>
            <p:ph type="sldNum" sz="quarter" idx="5"/>
          </p:nvPr>
        </p:nvSpPr>
        <p:spPr bwMode="auto">
          <a:noFill/>
          <a:ln>
            <a:miter lim="800000"/>
            <a:headEnd/>
            <a:tailEnd/>
          </a:ln>
        </p:spPr>
        <p:txBody>
          <a:bodyPr/>
          <a:lstStyle/>
          <a:p>
            <a:fld id="{861127C5-50DC-40AF-92FD-231644126025}" type="slidenum">
              <a:rPr lang="en-GB" smtClean="0"/>
              <a:pPr/>
              <a:t>13</a:t>
            </a:fld>
            <a:endParaRPr lang="en-GB" smtClean="0"/>
          </a:p>
        </p:txBody>
      </p:sp>
    </p:spTree>
    <p:extLst>
      <p:ext uri="{BB962C8B-B14F-4D97-AF65-F5344CB8AC3E}">
        <p14:creationId xmlns:p14="http://schemas.microsoft.com/office/powerpoint/2010/main" val="247540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78563" y="485775"/>
            <a:ext cx="1943100" cy="50133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49263" y="485775"/>
            <a:ext cx="5676900" cy="501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9263" y="485775"/>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49263" y="1384300"/>
            <a:ext cx="7772400" cy="4114800"/>
          </a:xfrm>
        </p:spPr>
        <p:txBody>
          <a:bodyPr/>
          <a:lstStyle/>
          <a:p>
            <a:pPr lvl="0"/>
            <a:endParaRPr lang="en-GB"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9263" y="485775"/>
            <a:ext cx="7772400" cy="5013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492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116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Slide1_02"/>
          <p:cNvPicPr>
            <a:picLocks noChangeAspect="1" noChangeArrowheads="1"/>
          </p:cNvPicPr>
          <p:nvPr userDrawn="1"/>
        </p:nvPicPr>
        <p:blipFill>
          <a:blip r:embed="rId15"/>
          <a:srcRect/>
          <a:stretch>
            <a:fillRect/>
          </a:stretch>
        </p:blipFill>
        <p:spPr bwMode="auto">
          <a:xfrm>
            <a:off x="0" y="6161088"/>
            <a:ext cx="9144000" cy="7239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49263" y="485775"/>
            <a:ext cx="7772400"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49263" y="1384300"/>
            <a:ext cx="7772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 Click to edit Master text </a:t>
            </a:r>
          </a:p>
          <a:p>
            <a:pPr lvl="2"/>
            <a:r>
              <a:rPr lang="en-US" dirty="0" smtClean="0"/>
              <a:t>Second level</a:t>
            </a:r>
          </a:p>
          <a:p>
            <a:pPr lvl="2"/>
            <a:endParaRPr lang="en-US" dirty="0" smtClean="0"/>
          </a:p>
        </p:txBody>
      </p:sp>
      <p:sp>
        <p:nvSpPr>
          <p:cNvPr id="1029" name="TextBox 6"/>
          <p:cNvSpPr txBox="1">
            <a:spLocks noChangeArrowheads="1"/>
          </p:cNvSpPr>
          <p:nvPr userDrawn="1"/>
        </p:nvSpPr>
        <p:spPr bwMode="auto">
          <a:xfrm>
            <a:off x="3995936" y="6165304"/>
            <a:ext cx="3578150" cy="646331"/>
          </a:xfrm>
          <a:prstGeom prst="rect">
            <a:avLst/>
          </a:prstGeom>
          <a:noFill/>
          <a:ln w="9525">
            <a:noFill/>
            <a:miter lim="800000"/>
            <a:headEnd/>
            <a:tailEnd/>
          </a:ln>
        </p:spPr>
        <p:txBody>
          <a:bodyPr wrap="square">
            <a:spAutoFit/>
          </a:bodyPr>
          <a:lstStyle/>
          <a:p>
            <a:pPr algn="r">
              <a:defRPr/>
            </a:pPr>
            <a:r>
              <a:rPr lang="en-GB" sz="1200" dirty="0">
                <a:solidFill>
                  <a:srgbClr val="FF0000"/>
                </a:solidFill>
                <a:latin typeface="Times New Roman" pitchFamily="18" charset="0"/>
                <a:cs typeface="Times New Roman" pitchFamily="18" charset="0"/>
              </a:rPr>
              <a:t>Internet Technology</a:t>
            </a:r>
          </a:p>
          <a:p>
            <a:pPr algn="r">
              <a:defRPr/>
            </a:pPr>
            <a:r>
              <a:rPr lang="en-GB" sz="1200" dirty="0">
                <a:solidFill>
                  <a:srgbClr val="FF0000"/>
                </a:solidFill>
                <a:latin typeface="Times New Roman" pitchFamily="18" charset="0"/>
                <a:cs typeface="Times New Roman" pitchFamily="18" charset="0"/>
              </a:rPr>
              <a:t>Dr Jing </a:t>
            </a:r>
            <a:r>
              <a:rPr lang="en-GB" sz="1200" dirty="0" smtClean="0">
                <a:solidFill>
                  <a:srgbClr val="FF0000"/>
                </a:solidFill>
                <a:latin typeface="Times New Roman" pitchFamily="18" charset="0"/>
                <a:cs typeface="Times New Roman" pitchFamily="18" charset="0"/>
              </a:rPr>
              <a:t>LU</a:t>
            </a:r>
          </a:p>
          <a:p>
            <a:pPr algn="r">
              <a:defRPr/>
            </a:pPr>
            <a:r>
              <a:rPr lang="en-GB" sz="1200" dirty="0" smtClean="0">
                <a:solidFill>
                  <a:srgbClr val="FF0000"/>
                </a:solidFill>
                <a:latin typeface="Times New Roman" pitchFamily="18" charset="0"/>
                <a:cs typeface="Times New Roman" pitchFamily="18" charset="0"/>
              </a:rPr>
              <a:t>Updated</a:t>
            </a:r>
            <a:r>
              <a:rPr lang="en-GB" sz="1200" baseline="0" dirty="0" smtClean="0">
                <a:solidFill>
                  <a:srgbClr val="FF0000"/>
                </a:solidFill>
                <a:latin typeface="Times New Roman" pitchFamily="18" charset="0"/>
                <a:cs typeface="Times New Roman" pitchFamily="18" charset="0"/>
              </a:rPr>
              <a:t> 2015-16 Joe Appleton</a:t>
            </a:r>
            <a:endParaRPr lang="en-GB" sz="1200" dirty="0">
              <a:solidFill>
                <a:srgbClr val="FF0000"/>
              </a:solidFill>
              <a:latin typeface="Times New Roman" pitchFamily="18" charset="0"/>
              <a:cs typeface="Times New Roman" pitchFamily="18" charset="0"/>
            </a:endParaRPr>
          </a:p>
        </p:txBody>
      </p:sp>
      <p:sp>
        <p:nvSpPr>
          <p:cNvPr id="2" name="TextBox 1"/>
          <p:cNvSpPr txBox="1"/>
          <p:nvPr userDrawn="1"/>
        </p:nvSpPr>
        <p:spPr>
          <a:xfrm>
            <a:off x="35496" y="6381328"/>
            <a:ext cx="413767" cy="584775"/>
          </a:xfrm>
          <a:prstGeom prst="rect">
            <a:avLst/>
          </a:prstGeom>
          <a:noFill/>
        </p:spPr>
        <p:txBody>
          <a:bodyPr wrap="square" rtlCol="0">
            <a:spAutoFit/>
          </a:bodyPr>
          <a:lstStyle/>
          <a:p>
            <a:fld id="{87BD9AD9-8422-43BC-ACAF-7B0263A359FD}" type="slidenum">
              <a:rPr lang="en-GB" sz="1600" smtClean="0">
                <a:solidFill>
                  <a:srgbClr val="FF0000"/>
                </a:solidFill>
              </a:rPr>
              <a:t>‹#›</a:t>
            </a:fld>
            <a:endParaRPr lang="en-GB"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3400" b="1">
          <a:solidFill>
            <a:srgbClr val="FF0003"/>
          </a:solidFill>
          <a:latin typeface="+mj-lt"/>
          <a:ea typeface="MS PGothic" pitchFamily="34" charset="-128"/>
          <a:cs typeface="+mj-cs"/>
        </a:defRPr>
      </a:lvl1pPr>
      <a:lvl2pPr algn="l" rtl="0" eaLnBrk="0" fontAlgn="base" hangingPunct="0">
        <a:spcBef>
          <a:spcPct val="0"/>
        </a:spcBef>
        <a:spcAft>
          <a:spcPct val="0"/>
        </a:spcAft>
        <a:defRPr sz="3400" b="1">
          <a:solidFill>
            <a:srgbClr val="FF0003"/>
          </a:solidFill>
          <a:latin typeface="Trebuchet MS" pitchFamily="34" charset="0"/>
          <a:ea typeface="MS PGothic" pitchFamily="34" charset="-128"/>
        </a:defRPr>
      </a:lvl2pPr>
      <a:lvl3pPr algn="l" rtl="0" eaLnBrk="0" fontAlgn="base" hangingPunct="0">
        <a:spcBef>
          <a:spcPct val="0"/>
        </a:spcBef>
        <a:spcAft>
          <a:spcPct val="0"/>
        </a:spcAft>
        <a:defRPr sz="3400" b="1">
          <a:solidFill>
            <a:srgbClr val="FF0003"/>
          </a:solidFill>
          <a:latin typeface="Trebuchet MS" pitchFamily="34" charset="0"/>
          <a:ea typeface="MS PGothic" pitchFamily="34" charset="-128"/>
        </a:defRPr>
      </a:lvl3pPr>
      <a:lvl4pPr algn="l" rtl="0" eaLnBrk="0" fontAlgn="base" hangingPunct="0">
        <a:spcBef>
          <a:spcPct val="0"/>
        </a:spcBef>
        <a:spcAft>
          <a:spcPct val="0"/>
        </a:spcAft>
        <a:defRPr sz="3400" b="1">
          <a:solidFill>
            <a:srgbClr val="FF0003"/>
          </a:solidFill>
          <a:latin typeface="Trebuchet MS" pitchFamily="34" charset="0"/>
          <a:ea typeface="MS PGothic" pitchFamily="34" charset="-128"/>
        </a:defRPr>
      </a:lvl4pPr>
      <a:lvl5pPr algn="l" rtl="0" eaLnBrk="0" fontAlgn="base" hangingPunct="0">
        <a:spcBef>
          <a:spcPct val="0"/>
        </a:spcBef>
        <a:spcAft>
          <a:spcPct val="0"/>
        </a:spcAft>
        <a:defRPr sz="3400" b="1">
          <a:solidFill>
            <a:srgbClr val="FF0003"/>
          </a:solidFill>
          <a:latin typeface="Trebuchet MS" pitchFamily="34" charset="0"/>
          <a:ea typeface="MS PGothic" pitchFamily="34" charset="-128"/>
        </a:defRPr>
      </a:lvl5pPr>
      <a:lvl6pPr marL="457200" algn="l" rtl="0" fontAlgn="base">
        <a:spcBef>
          <a:spcPct val="0"/>
        </a:spcBef>
        <a:spcAft>
          <a:spcPct val="0"/>
        </a:spcAft>
        <a:defRPr sz="3400" b="1">
          <a:solidFill>
            <a:srgbClr val="FF0003"/>
          </a:solidFill>
          <a:latin typeface="Trebuchet MS" pitchFamily="34" charset="0"/>
          <a:ea typeface="ＭＳ Ｐゴシック" pitchFamily="34" charset="-128"/>
        </a:defRPr>
      </a:lvl6pPr>
      <a:lvl7pPr marL="914400" algn="l" rtl="0" fontAlgn="base">
        <a:spcBef>
          <a:spcPct val="0"/>
        </a:spcBef>
        <a:spcAft>
          <a:spcPct val="0"/>
        </a:spcAft>
        <a:defRPr sz="3400" b="1">
          <a:solidFill>
            <a:srgbClr val="FF0003"/>
          </a:solidFill>
          <a:latin typeface="Trebuchet MS" pitchFamily="34" charset="0"/>
          <a:ea typeface="ＭＳ Ｐゴシック" pitchFamily="34" charset="-128"/>
        </a:defRPr>
      </a:lvl7pPr>
      <a:lvl8pPr marL="1371600" algn="l" rtl="0" fontAlgn="base">
        <a:spcBef>
          <a:spcPct val="0"/>
        </a:spcBef>
        <a:spcAft>
          <a:spcPct val="0"/>
        </a:spcAft>
        <a:defRPr sz="3400" b="1">
          <a:solidFill>
            <a:srgbClr val="FF0003"/>
          </a:solidFill>
          <a:latin typeface="Trebuchet MS" pitchFamily="34" charset="0"/>
          <a:ea typeface="ＭＳ Ｐゴシック" pitchFamily="34" charset="-128"/>
        </a:defRPr>
      </a:lvl8pPr>
      <a:lvl9pPr marL="1828800" algn="l" rtl="0" fontAlgn="base">
        <a:spcBef>
          <a:spcPct val="0"/>
        </a:spcBef>
        <a:spcAft>
          <a:spcPct val="0"/>
        </a:spcAft>
        <a:defRPr sz="3400" b="1">
          <a:solidFill>
            <a:srgbClr val="FF0003"/>
          </a:solidFill>
          <a:latin typeface="Trebuchet MS" pitchFamily="34" charset="0"/>
          <a:ea typeface="ＭＳ Ｐゴシック" pitchFamily="34" charset="-128"/>
        </a:defRPr>
      </a:lvl9pPr>
    </p:titleStyle>
    <p:bodyStyle>
      <a:lvl1pPr marL="342900" indent="-3429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cs typeface="+mn-cs"/>
        </a:defRPr>
      </a:lvl1pPr>
      <a:lvl2pPr marL="190500" indent="2667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2pPr>
      <a:lvl3pPr marL="381000" indent="533400" algn="l" rtl="0" eaLnBrk="0" fontAlgn="base" hangingPunct="0">
        <a:spcBef>
          <a:spcPct val="20000"/>
        </a:spcBef>
        <a:spcAft>
          <a:spcPct val="0"/>
        </a:spcAft>
        <a:tabLst>
          <a:tab pos="93663" algn="l"/>
        </a:tabLst>
        <a:defRPr>
          <a:solidFill>
            <a:schemeClr val="tx1"/>
          </a:solidFill>
          <a:latin typeface="+mn-lt"/>
          <a:ea typeface="MS PGothic" pitchFamily="34" charset="-128"/>
        </a:defRPr>
      </a:lvl3pPr>
      <a:lvl4pPr marL="574675" indent="-317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4pPr>
      <a:lvl5pPr marL="765175" indent="106362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5pPr>
      <a:lvl6pPr marL="1222375" algn="l" rtl="0" fontAlgn="base">
        <a:spcBef>
          <a:spcPct val="20000"/>
        </a:spcBef>
        <a:spcAft>
          <a:spcPct val="0"/>
        </a:spcAft>
        <a:buBlip>
          <a:blip r:embed="rId16"/>
        </a:buBlip>
        <a:tabLst>
          <a:tab pos="93663" algn="l"/>
        </a:tabLst>
        <a:defRPr>
          <a:solidFill>
            <a:schemeClr val="tx1"/>
          </a:solidFill>
          <a:latin typeface="+mn-lt"/>
          <a:ea typeface="+mn-ea"/>
        </a:defRPr>
      </a:lvl6pPr>
      <a:lvl7pPr marL="1679575" algn="l" rtl="0" fontAlgn="base">
        <a:spcBef>
          <a:spcPct val="20000"/>
        </a:spcBef>
        <a:spcAft>
          <a:spcPct val="0"/>
        </a:spcAft>
        <a:buBlip>
          <a:blip r:embed="rId16"/>
        </a:buBlip>
        <a:tabLst>
          <a:tab pos="93663" algn="l"/>
        </a:tabLst>
        <a:defRPr>
          <a:solidFill>
            <a:schemeClr val="tx1"/>
          </a:solidFill>
          <a:latin typeface="+mn-lt"/>
          <a:ea typeface="+mn-ea"/>
        </a:defRPr>
      </a:lvl7pPr>
      <a:lvl8pPr marL="2136775" algn="l" rtl="0" fontAlgn="base">
        <a:spcBef>
          <a:spcPct val="20000"/>
        </a:spcBef>
        <a:spcAft>
          <a:spcPct val="0"/>
        </a:spcAft>
        <a:buBlip>
          <a:blip r:embed="rId16"/>
        </a:buBlip>
        <a:tabLst>
          <a:tab pos="93663" algn="l"/>
        </a:tabLst>
        <a:defRPr>
          <a:solidFill>
            <a:schemeClr val="tx1"/>
          </a:solidFill>
          <a:latin typeface="+mn-lt"/>
          <a:ea typeface="+mn-ea"/>
        </a:defRPr>
      </a:lvl8pPr>
      <a:lvl9pPr marL="2593975" algn="l" rtl="0" fontAlgn="base">
        <a:spcBef>
          <a:spcPct val="20000"/>
        </a:spcBef>
        <a:spcAft>
          <a:spcPct val="0"/>
        </a:spcAft>
        <a:buBlip>
          <a:blip r:embed="rId16"/>
        </a:buBlip>
        <a:tabLst>
          <a:tab pos="93663" algn="l"/>
        </a:tabLst>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mrdoob.com/#/97/depth_of_field" TargetMode="External"/><Relationship Id="rId4" Type="http://schemas.openxmlformats.org/officeDocument/2006/relationships/hyperlink" Target="http://www.thewildernessdowntown.com/"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 Id="rId3" Type="http://schemas.openxmlformats.org/officeDocument/2006/relationships/hyperlink" Target="https://www.crunchbase.com/organization/every1mobile#/ent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3" y="2047925"/>
            <a:ext cx="8643937" cy="2389187"/>
          </a:xfrm>
        </p:spPr>
        <p:txBody>
          <a:bodyPr/>
          <a:lstStyle/>
          <a:p>
            <a:pPr algn="ctr" eaLnBrk="1" hangingPunct="1">
              <a:spcAft>
                <a:spcPts val="1200"/>
              </a:spcAft>
            </a:pPr>
            <a:r>
              <a:rPr lang="en-GB" sz="5000" dirty="0" smtClean="0">
                <a:solidFill>
                  <a:srgbClr val="C00000"/>
                </a:solidFill>
              </a:rPr>
              <a:t>Internet Technology </a:t>
            </a:r>
            <a:br>
              <a:rPr lang="en-GB" sz="5000" dirty="0" smtClean="0">
                <a:solidFill>
                  <a:srgbClr val="C00000"/>
                </a:solidFill>
              </a:rPr>
            </a:br>
            <a:r>
              <a:rPr lang="en-GB" sz="3000" dirty="0" smtClean="0">
                <a:solidFill>
                  <a:srgbClr val="C00000"/>
                </a:solidFill>
              </a:rPr>
              <a:t/>
            </a:r>
            <a:br>
              <a:rPr lang="en-GB" sz="3000" dirty="0" smtClean="0">
                <a:solidFill>
                  <a:srgbClr val="C00000"/>
                </a:solidFill>
              </a:rPr>
            </a:br>
            <a:r>
              <a:rPr lang="en-GB" sz="5000" dirty="0" smtClean="0">
                <a:solidFill>
                  <a:srgbClr val="C00000"/>
                </a:solidFill>
              </a:rPr>
              <a:t> </a:t>
            </a:r>
            <a:r>
              <a:rPr lang="en-GB" sz="3600" dirty="0" smtClean="0">
                <a:solidFill>
                  <a:srgbClr val="595959"/>
                </a:solidFill>
              </a:rPr>
              <a:t>(Unit Code: SWD400)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476266" y="188640"/>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Why This Unit Is Exciting </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980728"/>
            <a:ext cx="8605868" cy="5399088"/>
          </a:xfrm>
          <a:prstGeom prst="rect">
            <a:avLst/>
          </a:prstGeom>
          <a:noFill/>
          <a:ln w="9525">
            <a:noFill/>
            <a:miter lim="800000"/>
            <a:headEnd/>
            <a:tailEnd/>
          </a:ln>
        </p:spPr>
        <p:txBody>
          <a:bodyPr lIns="0" tIns="0" rIns="0" bIns="0"/>
          <a:lstStyle/>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There’s a huge demand for the skills covered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680 million websites live on the web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Thousands more being added daily</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HTML5 is no longer static, it allows us to create feature rich stunning graphical applications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Want to know the hostory of the world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Amazing </a:t>
            </a:r>
            <a:r>
              <a:rPr lang="en-US" altLang="zh-CN" sz="3200" dirty="0" smtClean="0">
                <a:latin typeface="Times New Roman" pitchFamily="18" charset="0"/>
                <a:cs typeface="Times New Roman" pitchFamily="18" charset="0"/>
                <a:hlinkClick r:id="rId3"/>
              </a:rPr>
              <a:t>interactive graphics</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4"/>
              </a:rPr>
              <a:t>Another Example</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898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offers a great </a:t>
            </a:r>
            <a:r>
              <a:rPr lang="en-US" dirty="0" err="1" smtClean="0"/>
              <a:t>buisness</a:t>
            </a:r>
            <a:r>
              <a:rPr lang="en-US" dirty="0" smtClean="0"/>
              <a:t> opportunity </a:t>
            </a:r>
            <a:endParaRPr lang="en-US" dirty="0"/>
          </a:p>
        </p:txBody>
      </p:sp>
      <p:pic>
        <p:nvPicPr>
          <p:cNvPr id="4" name="Picture 3"/>
          <p:cNvPicPr>
            <a:picLocks noChangeAspect="1"/>
          </p:cNvPicPr>
          <p:nvPr/>
        </p:nvPicPr>
        <p:blipFill>
          <a:blip r:embed="rId2"/>
          <a:stretch>
            <a:fillRect/>
          </a:stretch>
        </p:blipFill>
        <p:spPr>
          <a:xfrm>
            <a:off x="3146581" y="2348880"/>
            <a:ext cx="2159000" cy="762000"/>
          </a:xfrm>
          <a:prstGeom prst="rect">
            <a:avLst/>
          </a:prstGeom>
        </p:spPr>
      </p:pic>
      <p:sp>
        <p:nvSpPr>
          <p:cNvPr id="6" name="TextBox 5"/>
          <p:cNvSpPr txBox="1"/>
          <p:nvPr/>
        </p:nvSpPr>
        <p:spPr>
          <a:xfrm>
            <a:off x="2862167" y="3110879"/>
            <a:ext cx="2924903" cy="461665"/>
          </a:xfrm>
          <a:prstGeom prst="rect">
            <a:avLst/>
          </a:prstGeom>
          <a:noFill/>
        </p:spPr>
        <p:txBody>
          <a:bodyPr wrap="none" rtlCol="0">
            <a:spAutoFit/>
          </a:bodyPr>
          <a:lstStyle/>
          <a:p>
            <a:r>
              <a:rPr lang="en-US" dirty="0" smtClean="0">
                <a:hlinkClick r:id="rId3"/>
              </a:rPr>
              <a:t>A business example</a:t>
            </a:r>
            <a:endParaRPr lang="en-US" dirty="0"/>
          </a:p>
        </p:txBody>
      </p:sp>
    </p:spTree>
    <p:extLst>
      <p:ext uri="{BB962C8B-B14F-4D97-AF65-F5344CB8AC3E}">
        <p14:creationId xmlns:p14="http://schemas.microsoft.com/office/powerpoint/2010/main" val="5899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ChangeArrowheads="1"/>
          </p:cNvSpPr>
          <p:nvPr/>
        </p:nvSpPr>
        <p:spPr bwMode="auto">
          <a:xfrm>
            <a:off x="323850" y="357188"/>
            <a:ext cx="8443913" cy="911225"/>
          </a:xfrm>
          <a:prstGeom prst="rect">
            <a:avLst/>
          </a:prstGeom>
          <a:noFill/>
          <a:ln w="9525">
            <a:noFill/>
            <a:miter lim="800000"/>
            <a:headEnd/>
            <a:tailEnd/>
          </a:ln>
        </p:spPr>
        <p:txBody>
          <a:bodyPr lIns="0" tIns="0" rIns="0" bIns="0"/>
          <a:lstStyle/>
          <a:p>
            <a:pPr algn="ctr" eaLnBrk="1" hangingPunct="1"/>
            <a:r>
              <a:rPr lang="en-GB" sz="4400" b="1">
                <a:solidFill>
                  <a:srgbClr val="C00000"/>
                </a:solidFill>
                <a:latin typeface="Trebuchet MS" pitchFamily="34" charset="0"/>
              </a:rPr>
              <a:t>Other Information</a:t>
            </a:r>
            <a:endParaRPr lang="en-GB" sz="2800" b="1">
              <a:solidFill>
                <a:srgbClr val="C00000"/>
              </a:solidFill>
              <a:latin typeface="Trebuchet MS" pitchFamily="34" charset="0"/>
            </a:endParaRPr>
          </a:p>
        </p:txBody>
      </p:sp>
      <p:sp>
        <p:nvSpPr>
          <p:cNvPr id="15363" name="Rectangle 3"/>
          <p:cNvSpPr txBox="1">
            <a:spLocks noChangeArrowheads="1"/>
          </p:cNvSpPr>
          <p:nvPr/>
        </p:nvSpPr>
        <p:spPr bwMode="auto">
          <a:xfrm>
            <a:off x="395288" y="1340520"/>
            <a:ext cx="8748712" cy="4176712"/>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Attend </a:t>
            </a:r>
            <a:r>
              <a:rPr lang="en-GB" altLang="zh-CN" sz="3200" dirty="0" smtClean="0">
                <a:latin typeface="Times New Roman" pitchFamily="18" charset="0"/>
                <a:cs typeface="Times New Roman" pitchFamily="18" charset="0"/>
              </a:rPr>
              <a:t>all classes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please arrive </a:t>
            </a:r>
            <a:r>
              <a:rPr lang="en-GB" altLang="zh-CN" sz="3200" dirty="0">
                <a:latin typeface="Times New Roman" pitchFamily="18" charset="0"/>
                <a:cs typeface="Times New Roman" pitchFamily="18" charset="0"/>
              </a:rPr>
              <a:t>on </a:t>
            </a:r>
            <a:r>
              <a:rPr lang="en-GB" altLang="zh-CN" sz="3200" dirty="0" smtClean="0">
                <a:latin typeface="Times New Roman" pitchFamily="18" charset="0"/>
                <a:cs typeface="Times New Roman" pitchFamily="18" charset="0"/>
              </a:rPr>
              <a:t>time!</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Prior knowledge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skills varies across students</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Not allowed to use Dreamweaver, </a:t>
            </a:r>
            <a:r>
              <a:rPr lang="en-GB" altLang="zh-CN" sz="3200" dirty="0" err="1">
                <a:latin typeface="Times New Roman" pitchFamily="18" charset="0"/>
                <a:cs typeface="Times New Roman" pitchFamily="18" charset="0"/>
              </a:rPr>
              <a:t>Frontpage</a:t>
            </a:r>
            <a:r>
              <a:rPr lang="en-GB" altLang="zh-CN" sz="3200" dirty="0">
                <a:latin typeface="Times New Roman" pitchFamily="18" charset="0"/>
                <a:cs typeface="Times New Roman" pitchFamily="18" charset="0"/>
              </a:rPr>
              <a:t> etc. for your web development</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Update your work regularly on University’s network drive</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Useful website: </a:t>
            </a:r>
            <a:r>
              <a:rPr lang="en-GB" altLang="zh-CN" sz="3200" dirty="0">
                <a:solidFill>
                  <a:srgbClr val="C00000"/>
                </a:solidFill>
                <a:latin typeface="Times New Roman" pitchFamily="18" charset="0"/>
                <a:cs typeface="Times New Roman" pitchFamily="18" charset="0"/>
              </a:rPr>
              <a:t>w3schools.com</a:t>
            </a:r>
            <a:endParaRPr lang="en-GB" altLang="zh-CN" sz="3000" dirty="0">
              <a:latin typeface="Times New Roman" pitchFamily="18" charset="0"/>
            </a:endParaRPr>
          </a:p>
        </p:txBody>
      </p:sp>
    </p:spTree>
    <p:extLst>
      <p:ext uri="{BB962C8B-B14F-4D97-AF65-F5344CB8AC3E}">
        <p14:creationId xmlns:p14="http://schemas.microsoft.com/office/powerpoint/2010/main" val="285250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368573" y="357188"/>
            <a:ext cx="8443913"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Any Questions ?</a:t>
            </a:r>
            <a:endParaRPr lang="en-GB" sz="2800" b="1" dirty="0">
              <a:solidFill>
                <a:srgbClr val="C00000"/>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checkerboard(across)">
                                      <p:cBhvr>
                                        <p:cTn id="7" dur="5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defRPr/>
            </a:pPr>
            <a:r>
              <a:rPr lang="en-US" altLang="zh-CN" sz="4000" kern="1200" dirty="0" smtClean="0">
                <a:solidFill>
                  <a:srgbClr val="C00000"/>
                </a:solidFill>
                <a:cs typeface="+mn-cs"/>
              </a:rPr>
              <a:t>What is HTML?</a:t>
            </a:r>
          </a:p>
        </p:txBody>
      </p:sp>
      <p:sp>
        <p:nvSpPr>
          <p:cNvPr id="16387" name="Rectangle 3"/>
          <p:cNvSpPr>
            <a:spLocks noGrp="1" noChangeArrowheads="1"/>
          </p:cNvSpPr>
          <p:nvPr>
            <p:ph idx="1"/>
          </p:nvPr>
        </p:nvSpPr>
        <p:spPr>
          <a:xfrm>
            <a:off x="449263" y="1384300"/>
            <a:ext cx="8226425" cy="4114800"/>
          </a:xfrm>
        </p:spPr>
        <p:txBody>
          <a:bodyPr/>
          <a:lstStyle/>
          <a:p>
            <a:pPr marL="266700" indent="-266700" eaLnBrk="1" hangingPunct="1">
              <a:spcBef>
                <a:spcPct val="0"/>
              </a:spcBef>
              <a:spcAft>
                <a:spcPts val="1200"/>
              </a:spcAft>
              <a:buClr>
                <a:srgbClr val="C00000"/>
              </a:buClr>
              <a:buSzPct val="80000"/>
              <a:buFont typeface="Arial" pitchFamily="34" charset="0"/>
              <a:buChar char="•"/>
              <a:defRPr/>
            </a:pPr>
            <a:r>
              <a:rPr lang="en-US" altLang="zh-CN" sz="3200" b="1" kern="1200" dirty="0" smtClean="0">
                <a:solidFill>
                  <a:srgbClr val="C00000"/>
                </a:solidFill>
                <a:latin typeface="Times New Roman" pitchFamily="18" charset="0"/>
                <a:cs typeface="Times New Roman" pitchFamily="18" charset="0"/>
              </a:rPr>
              <a:t>H</a:t>
            </a:r>
            <a:r>
              <a:rPr lang="en-US" altLang="zh-CN" sz="3200" kern="1200" dirty="0" smtClean="0">
                <a:latin typeface="Times New Roman" pitchFamily="18" charset="0"/>
                <a:cs typeface="Times New Roman" pitchFamily="18" charset="0"/>
              </a:rPr>
              <a:t>yper </a:t>
            </a:r>
            <a:r>
              <a:rPr lang="en-US" altLang="zh-CN" sz="3200" b="1" kern="1200" dirty="0" smtClean="0">
                <a:solidFill>
                  <a:srgbClr val="C00000"/>
                </a:solidFill>
                <a:latin typeface="Times New Roman" pitchFamily="18" charset="0"/>
                <a:cs typeface="Times New Roman" pitchFamily="18" charset="0"/>
              </a:rPr>
              <a:t>T</a:t>
            </a:r>
            <a:r>
              <a:rPr lang="en-US" altLang="zh-CN" sz="3200" kern="1200" dirty="0" smtClean="0">
                <a:latin typeface="Times New Roman" pitchFamily="18" charset="0"/>
                <a:cs typeface="Times New Roman" pitchFamily="18" charset="0"/>
              </a:rPr>
              <a:t>ext </a:t>
            </a:r>
            <a:r>
              <a:rPr lang="en-US" altLang="zh-CN" sz="3200" b="1" kern="1200" dirty="0" smtClean="0">
                <a:solidFill>
                  <a:srgbClr val="C00000"/>
                </a:solidFill>
                <a:latin typeface="Times New Roman" pitchFamily="18" charset="0"/>
                <a:cs typeface="Times New Roman" pitchFamily="18" charset="0"/>
              </a:rPr>
              <a:t>M</a:t>
            </a:r>
            <a:r>
              <a:rPr lang="en-US" altLang="zh-CN" sz="3200" kern="1200" dirty="0" smtClean="0">
                <a:latin typeface="Times New Roman" pitchFamily="18" charset="0"/>
                <a:cs typeface="Times New Roman" pitchFamily="18" charset="0"/>
              </a:rPr>
              <a:t>arkup </a:t>
            </a:r>
            <a:r>
              <a:rPr lang="en-US" altLang="zh-CN" sz="3200" b="1" kern="1200" dirty="0" smtClean="0">
                <a:solidFill>
                  <a:srgbClr val="C00000"/>
                </a:solidFill>
                <a:latin typeface="Times New Roman" pitchFamily="18" charset="0"/>
                <a:cs typeface="Times New Roman" pitchFamily="18" charset="0"/>
              </a:rPr>
              <a:t>L</a:t>
            </a:r>
            <a:r>
              <a:rPr lang="en-US" altLang="zh-CN" sz="3200" kern="1200" dirty="0" smtClean="0">
                <a:latin typeface="Times New Roman" pitchFamily="18" charset="0"/>
                <a:cs typeface="Times New Roman" pitchFamily="18" charset="0"/>
              </a:rPr>
              <a:t>anguage</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Designed for the creation of web pages and other information viewable in a browser</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We’re currently on version 5</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File extension: </a:t>
            </a:r>
          </a:p>
          <a:p>
            <a:pPr marL="266700" indent="-266700" algn="ctr" eaLnBrk="1" hangingPunct="1">
              <a:spcBef>
                <a:spcPct val="0"/>
              </a:spcBef>
              <a:spcAft>
                <a:spcPts val="1200"/>
              </a:spcAft>
              <a:buClr>
                <a:srgbClr val="C00000"/>
              </a:buClr>
              <a:buSzPct val="80000"/>
              <a:buFontTx/>
              <a:buNone/>
              <a:defRPr/>
            </a:pPr>
            <a:r>
              <a:rPr lang="en-US" altLang="zh-CN" sz="3200" kern="1200" dirty="0" smtClean="0">
                <a:solidFill>
                  <a:srgbClr val="C00000"/>
                </a:solidFill>
                <a:latin typeface="Times New Roman" pitchFamily="18" charset="0"/>
                <a:cs typeface="Times New Roman" pitchFamily="18" charset="0"/>
              </a:rPr>
              <a:t>.html </a:t>
            </a:r>
            <a:r>
              <a:rPr lang="en-US" altLang="zh-CN" sz="3200" kern="1200" dirty="0" smtClean="0">
                <a:latin typeface="Times New Roman" pitchFamily="18" charset="0"/>
                <a:cs typeface="Times New Roman" pitchFamily="18" charset="0"/>
              </a:rPr>
              <a:t>or .</a:t>
            </a:r>
            <a:r>
              <a:rPr lang="en-US" altLang="zh-CN" sz="3200" kern="1200" dirty="0" err="1" smtClean="0">
                <a:latin typeface="Times New Roman" pitchFamily="18" charset="0"/>
                <a:cs typeface="Times New Roman" pitchFamily="18" charset="0"/>
              </a:rPr>
              <a:t>htm</a:t>
            </a:r>
            <a:endParaRPr lang="en-US" altLang="zh-CN" sz="3200" kern="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9263" y="485775"/>
            <a:ext cx="7772400" cy="710977"/>
          </a:xfrm>
        </p:spPr>
        <p:txBody>
          <a:bodyPr/>
          <a:lstStyle/>
          <a:p>
            <a:pPr algn="ctr" eaLnBrk="1" hangingPunct="1">
              <a:defRPr/>
            </a:pPr>
            <a:r>
              <a:rPr lang="en-US" altLang="zh-CN" sz="4000" kern="1200" dirty="0" smtClean="0">
                <a:solidFill>
                  <a:srgbClr val="C00000"/>
                </a:solidFill>
                <a:cs typeface="+mn-cs"/>
              </a:rPr>
              <a:t>Simple HTML</a:t>
            </a:r>
            <a:r>
              <a:rPr lang="en-US" altLang="zh-CN" sz="4000" kern="1200" dirty="0">
                <a:solidFill>
                  <a:srgbClr val="C00000"/>
                </a:solidFill>
                <a:cs typeface="+mn-cs"/>
              </a:rPr>
              <a:t> </a:t>
            </a:r>
            <a:r>
              <a:rPr lang="en-US" altLang="zh-CN" sz="4000" kern="1200" dirty="0" smtClean="0">
                <a:solidFill>
                  <a:srgbClr val="C00000"/>
                </a:solidFill>
                <a:cs typeface="+mn-cs"/>
              </a:rPr>
              <a:t>Demo</a:t>
            </a:r>
          </a:p>
        </p:txBody>
      </p:sp>
      <p:sp>
        <p:nvSpPr>
          <p:cNvPr id="7" name="TextBox 6"/>
          <p:cNvSpPr txBox="1"/>
          <p:nvPr/>
        </p:nvSpPr>
        <p:spPr>
          <a:xfrm>
            <a:off x="755576" y="1268760"/>
            <a:ext cx="3769878" cy="461665"/>
          </a:xfrm>
          <a:prstGeom prst="rect">
            <a:avLst/>
          </a:prstGeom>
          <a:noFill/>
        </p:spPr>
        <p:txBody>
          <a:bodyPr wrap="none" rtlCol="0">
            <a:spAutoFit/>
          </a:bodyPr>
          <a:lstStyle/>
          <a:p>
            <a:r>
              <a:rPr lang="en-US" dirty="0" smtClean="0"/>
              <a:t>We need a text editor </a:t>
            </a:r>
            <a:r>
              <a:rPr lang="en-US" dirty="0" smtClean="0"/>
              <a:t>first!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938214"/>
            <a:ext cx="8748712" cy="1715391"/>
          </a:xfrm>
        </p:spPr>
        <p:txBody>
          <a:bodyPr/>
          <a:lstStyle/>
          <a:p>
            <a:pPr marL="266700" indent="-266700" eaLnBrk="1" hangingPunct="1">
              <a:spcBef>
                <a:spcPct val="0"/>
              </a:spcBef>
              <a:spcAft>
                <a:spcPts val="0"/>
              </a:spcAft>
              <a:buClr>
                <a:srgbClr val="C00000"/>
              </a:buClr>
              <a:buSzPct val="80000"/>
              <a:buFont typeface="Arial" pitchFamily="34" charset="0"/>
              <a:buChar char="•"/>
              <a:defRPr/>
            </a:pPr>
            <a:r>
              <a:rPr lang="en-GB" altLang="zh-CN" sz="2800" kern="1200" dirty="0" smtClean="0">
                <a:latin typeface="Times New Roman" pitchFamily="18" charset="0"/>
                <a:cs typeface="Times New Roman" pitchFamily="18" charset="0"/>
              </a:rPr>
              <a:t>An HTML document is made up of </a:t>
            </a:r>
            <a:r>
              <a:rPr lang="en-GB" altLang="zh-CN" sz="2800" b="1" i="1" kern="1200" dirty="0" smtClean="0">
                <a:solidFill>
                  <a:srgbClr val="C00000"/>
                </a:solidFill>
                <a:latin typeface="Times New Roman" pitchFamily="18" charset="0"/>
                <a:cs typeface="Times New Roman" pitchFamily="18" charset="0"/>
              </a:rPr>
              <a:t>elements</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solidFill>
                  <a:srgbClr val="000000"/>
                </a:solidFill>
                <a:latin typeface="Times New Roman" pitchFamily="18" charset="0"/>
                <a:cs typeface="Times New Roman" pitchFamily="18" charset="0"/>
              </a:rPr>
              <a:t>elements are containers for content</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everyt</a:t>
            </a:r>
            <a:r>
              <a:rPr lang="en-GB" altLang="zh-CN" sz="2800" kern="1200" dirty="0" smtClean="0">
                <a:solidFill>
                  <a:srgbClr val="000000"/>
                </a:solidFill>
                <a:latin typeface="Times New Roman" pitchFamily="18" charset="0"/>
                <a:cs typeface="Times New Roman" pitchFamily="18" charset="0"/>
              </a:rPr>
              <a:t>hing from the start tag to the end tag</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some types of element may contain other elements</a:t>
            </a:r>
          </a:p>
        </p:txBody>
      </p:sp>
      <p:sp>
        <p:nvSpPr>
          <p:cNvPr id="26627"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(1): </a:t>
            </a:r>
            <a:r>
              <a:rPr lang="en-US" altLang="zh-CN" sz="3600" b="1">
                <a:solidFill>
                  <a:srgbClr val="C00000"/>
                </a:solidFill>
                <a:latin typeface="Trebuchet MS" pitchFamily="34" charset="0"/>
              </a:rPr>
              <a:t>Elements</a:t>
            </a:r>
          </a:p>
        </p:txBody>
      </p:sp>
      <p:sp>
        <p:nvSpPr>
          <p:cNvPr id="6" name="TextBox 5"/>
          <p:cNvSpPr txBox="1"/>
          <p:nvPr/>
        </p:nvSpPr>
        <p:spPr>
          <a:xfrm>
            <a:off x="683568" y="2683769"/>
            <a:ext cx="7848600" cy="3785652"/>
          </a:xfrm>
          <a:prstGeom prst="rect">
            <a:avLst/>
          </a:prstGeom>
          <a:noFill/>
          <a:ln>
            <a:solidFill>
              <a:schemeClr val="tx1">
                <a:lumMod val="75000"/>
                <a:lumOff val="25000"/>
              </a:schemeClr>
            </a:solidFill>
          </a:ln>
        </p:spPr>
        <p:txBody>
          <a:bodyPr>
            <a:spAutoFit/>
          </a:bodyPr>
          <a:lstStyle/>
          <a:p>
            <a:pPr>
              <a:defRPr/>
            </a:pPr>
            <a:r>
              <a:rPr lang="en-GB" sz="2000" dirty="0">
                <a:solidFill>
                  <a:srgbClr val="C00000"/>
                </a:solidFill>
              </a:rPr>
              <a:t>&lt;!DOCTYPE html&gt;</a:t>
            </a:r>
          </a:p>
          <a:p>
            <a:pPr>
              <a:defRPr/>
            </a:pPr>
            <a:r>
              <a:rPr lang="en-GB" sz="2000" b="1" dirty="0" smtClean="0">
                <a:solidFill>
                  <a:srgbClr val="C00000"/>
                </a:solidFill>
              </a:rPr>
              <a:t>&lt;</a:t>
            </a:r>
            <a:r>
              <a:rPr lang="en-GB" sz="2000" b="1" dirty="0">
                <a:solidFill>
                  <a:srgbClr val="C00000"/>
                </a:solidFill>
              </a:rPr>
              <a:t>html&gt;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&lt;title&gt;</a:t>
            </a:r>
            <a:r>
              <a:rPr lang="en-GB" sz="2000" dirty="0"/>
              <a:t>my first page</a:t>
            </a:r>
            <a:r>
              <a:rPr lang="en-GB" sz="2000" dirty="0">
                <a:solidFill>
                  <a:srgbClr val="C00000"/>
                </a:solidFill>
              </a:rPr>
              <a:t>&lt;/title&gt;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dirty="0"/>
              <a:t>	</a:t>
            </a:r>
            <a:r>
              <a:rPr lang="en-GB" sz="2000" dirty="0">
                <a:solidFill>
                  <a:srgbClr val="C00000"/>
                </a:solidFill>
              </a:rPr>
              <a:t>&lt;h1&gt;</a:t>
            </a:r>
            <a:r>
              <a:rPr lang="en-GB" sz="2000" dirty="0"/>
              <a:t>This is my first Web Page</a:t>
            </a:r>
            <a:r>
              <a:rPr lang="en-GB" sz="2000" dirty="0">
                <a:solidFill>
                  <a:srgbClr val="C00000"/>
                </a:solidFill>
              </a:rPr>
              <a:t>&lt;/h1&gt;</a:t>
            </a:r>
            <a:r>
              <a:rPr lang="en-GB" sz="2000" dirty="0"/>
              <a:t/>
            </a:r>
            <a:br>
              <a:rPr lang="en-GB" sz="2000" dirty="0"/>
            </a:br>
            <a:r>
              <a:rPr lang="en-GB" sz="2000" dirty="0"/>
              <a:t>	</a:t>
            </a:r>
            <a:r>
              <a:rPr lang="en-GB" sz="2000" dirty="0">
                <a:solidFill>
                  <a:srgbClr val="C00000"/>
                </a:solidFill>
              </a:rPr>
              <a:t>&lt;p&gt;</a:t>
            </a:r>
            <a:r>
              <a:rPr lang="en-GB" sz="2000" dirty="0"/>
              <a:t>I should write a paragraph about myself</a:t>
            </a:r>
            <a:r>
              <a:rPr lang="en-GB" sz="2000" dirty="0">
                <a:solidFill>
                  <a:srgbClr val="C00000"/>
                </a:solidFill>
              </a:rPr>
              <a:t>&lt;/p&gt;</a:t>
            </a:r>
            <a:r>
              <a:rPr lang="en-GB" sz="2000" dirty="0"/>
              <a:t/>
            </a:r>
            <a:br>
              <a:rPr lang="en-GB" sz="2000" dirty="0"/>
            </a:br>
            <a:r>
              <a:rPr lang="en-GB" sz="2000" dirty="0"/>
              <a:t>	</a:t>
            </a:r>
            <a:r>
              <a:rPr lang="en-GB" sz="2000" dirty="0">
                <a:solidFill>
                  <a:srgbClr val="C00000"/>
                </a:solidFill>
              </a:rPr>
              <a:t>&lt;</a:t>
            </a:r>
            <a:r>
              <a:rPr lang="en-GB" sz="2000" dirty="0" err="1">
                <a:solidFill>
                  <a:srgbClr val="C00000"/>
                </a:solidFill>
              </a:rPr>
              <a:t>img</a:t>
            </a:r>
            <a:r>
              <a:rPr lang="en-GB" sz="2000" dirty="0"/>
              <a:t> </a:t>
            </a:r>
            <a:r>
              <a:rPr lang="en-GB" sz="2000" dirty="0" err="1"/>
              <a:t>src</a:t>
            </a:r>
            <a:r>
              <a:rPr lang="en-GB" sz="2000" dirty="0"/>
              <a:t>="image.jpg" alt="describe the </a:t>
            </a:r>
            <a:r>
              <a:rPr lang="en-GB" sz="2000" dirty="0" smtClean="0"/>
              <a:t>image” &gt;</a:t>
            </a:r>
            <a:r>
              <a:rPr lang="en-GB" sz="2000" dirty="0"/>
              <a:t/>
            </a:r>
            <a:br>
              <a:rPr lang="en-GB" sz="2000" dirty="0"/>
            </a:br>
            <a:r>
              <a:rPr lang="en-GB" sz="2000" dirty="0"/>
              <a:t>	</a:t>
            </a:r>
            <a:r>
              <a:rPr lang="en-GB" sz="2000" dirty="0">
                <a:solidFill>
                  <a:srgbClr val="C00000"/>
                </a:solidFill>
              </a:rPr>
              <a:t>&lt;a</a:t>
            </a:r>
            <a:r>
              <a:rPr lang="en-GB" sz="2000" dirty="0"/>
              <a:t> </a:t>
            </a:r>
            <a:r>
              <a:rPr lang="en-GB" sz="2000" dirty="0" err="1"/>
              <a:t>href</a:t>
            </a:r>
            <a:r>
              <a:rPr lang="en-GB" sz="2000" dirty="0"/>
              <a:t>="http://www.solent.ac.uk"</a:t>
            </a:r>
            <a:r>
              <a:rPr lang="en-GB" sz="2000" dirty="0">
                <a:solidFill>
                  <a:srgbClr val="C00000"/>
                </a:solidFill>
              </a:rPr>
              <a:t>&gt;</a:t>
            </a:r>
            <a:r>
              <a:rPr lang="en-GB" sz="2000" dirty="0"/>
              <a:t>University</a:t>
            </a:r>
            <a:r>
              <a:rPr lang="en-GB" sz="2000" dirty="0">
                <a:solidFill>
                  <a:srgbClr val="C00000"/>
                </a:solidFill>
              </a:rPr>
              <a:t>&lt;/a&gt;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b="1" dirty="0">
                <a:solidFill>
                  <a:srgbClr val="C00000"/>
                </a:solidFill>
              </a:rPr>
              <a:t>&lt;/html&gt;</a:t>
            </a:r>
          </a:p>
        </p:txBody>
      </p:sp>
      <p:sp>
        <p:nvSpPr>
          <p:cNvPr id="26629" name="Left Bracket 7"/>
          <p:cNvSpPr>
            <a:spLocks/>
          </p:cNvSpPr>
          <p:nvPr/>
        </p:nvSpPr>
        <p:spPr bwMode="auto">
          <a:xfrm>
            <a:off x="1116013" y="3501008"/>
            <a:ext cx="71437" cy="576262"/>
          </a:xfrm>
          <a:prstGeom prst="leftBracket">
            <a:avLst>
              <a:gd name="adj" fmla="val 8403"/>
            </a:avLst>
          </a:prstGeom>
          <a:noFill/>
          <a:ln w="25400" algn="ctr">
            <a:solidFill>
              <a:srgbClr val="0000CC"/>
            </a:solidFill>
            <a:round/>
            <a:headEnd/>
            <a:tailEnd/>
          </a:ln>
        </p:spPr>
        <p:txBody>
          <a:bodyPr/>
          <a:lstStyle/>
          <a:p>
            <a:endParaRPr lang="en-GB"/>
          </a:p>
        </p:txBody>
      </p:sp>
      <p:sp>
        <p:nvSpPr>
          <p:cNvPr id="26630" name="Left Bracket 8"/>
          <p:cNvSpPr>
            <a:spLocks/>
          </p:cNvSpPr>
          <p:nvPr/>
        </p:nvSpPr>
        <p:spPr bwMode="auto">
          <a:xfrm>
            <a:off x="1141413" y="4437112"/>
            <a:ext cx="46037" cy="1512887"/>
          </a:xfrm>
          <a:prstGeom prst="leftBracket">
            <a:avLst>
              <a:gd name="adj" fmla="val 8216"/>
            </a:avLst>
          </a:prstGeom>
          <a:noFill/>
          <a:ln w="25400" algn="ctr">
            <a:solidFill>
              <a:srgbClr val="0000CC"/>
            </a:solidFill>
            <a:round/>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randombar(horizontal)">
                                      <p:cBhvr>
                                        <p:cTn id="10" dur="500"/>
                                        <p:tgtEl>
                                          <p:spTgt spid="2662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animEffect transition="in" filter="randombar(horizontal)">
                                      <p:cBhvr>
                                        <p:cTn id="13"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629" grpId="0" animBg="1"/>
      <p:bldP spid="266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1268413"/>
            <a:ext cx="8748712" cy="4681537"/>
          </a:xfrm>
        </p:spPr>
        <p:txBody>
          <a:bodyPr/>
          <a:lstStyle/>
          <a:p>
            <a:pPr marL="0" indent="0" eaLnBrk="1" hangingPunct="1">
              <a:spcBef>
                <a:spcPct val="0"/>
              </a:spcBef>
              <a:spcAft>
                <a:spcPts val="1200"/>
              </a:spcAft>
              <a:buClr>
                <a:srgbClr val="C00000"/>
              </a:buClr>
              <a:buSzPct val="80000"/>
              <a:buNone/>
              <a:defRPr/>
            </a:pPr>
            <a:r>
              <a:rPr lang="en-GB" altLang="zh-CN" sz="3200" kern="1200" dirty="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Each </a:t>
            </a:r>
            <a:r>
              <a:rPr lang="en-GB" altLang="zh-CN" sz="3200" kern="1200" dirty="0" smtClean="0">
                <a:latin typeface="Times New Roman" pitchFamily="18" charset="0"/>
                <a:cs typeface="Times New Roman" pitchFamily="18" charset="0"/>
              </a:rPr>
              <a:t>element may have one or more </a:t>
            </a:r>
            <a:r>
              <a:rPr lang="en-GB" altLang="zh-CN" sz="3200" b="1" i="1" kern="1200" dirty="0" smtClean="0">
                <a:solidFill>
                  <a:srgbClr val="0000CC"/>
                </a:solidFill>
                <a:latin typeface="Times New Roman" pitchFamily="18" charset="0"/>
                <a:cs typeface="Times New Roman" pitchFamily="18" charset="0"/>
              </a:rPr>
              <a:t>attributes</a:t>
            </a: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r>
              <a:rPr lang="en-GB" altLang="zh-CN" sz="3000" kern="1200" dirty="0" smtClean="0">
                <a:solidFill>
                  <a:srgbClr val="C00000"/>
                </a:solidFill>
                <a:latin typeface="Times New Roman" pitchFamily="18" charset="0"/>
                <a:cs typeface="Times New Roman" pitchFamily="18" charset="0"/>
              </a:rPr>
              <a:t>&lt;</a:t>
            </a:r>
            <a:r>
              <a:rPr lang="en-GB" altLang="zh-CN" sz="3000" kern="1200" dirty="0" err="1" smtClean="0">
                <a:solidFill>
                  <a:srgbClr val="C00000"/>
                </a:solidFill>
                <a:latin typeface="Times New Roman" pitchFamily="18" charset="0"/>
                <a:cs typeface="Times New Roman" pitchFamily="18" charset="0"/>
              </a:rPr>
              <a:t>img</a:t>
            </a:r>
            <a:r>
              <a:rPr lang="en-GB" altLang="zh-CN" sz="3000" kern="1200" dirty="0" smtClean="0">
                <a:solidFill>
                  <a:srgbClr val="C00000"/>
                </a:solidFill>
                <a:latin typeface="Times New Roman" pitchFamily="18" charset="0"/>
                <a:cs typeface="Times New Roman" pitchFamily="18" charset="0"/>
              </a:rPr>
              <a:t> </a:t>
            </a:r>
            <a:r>
              <a:rPr lang="en-GB" altLang="zh-CN" sz="3000" kern="1200" dirty="0" err="1" smtClean="0">
                <a:solidFill>
                  <a:srgbClr val="0000CC"/>
                </a:solidFill>
                <a:latin typeface="Times New Roman" pitchFamily="18" charset="0"/>
                <a:cs typeface="Times New Roman" pitchFamily="18" charset="0"/>
              </a:rPr>
              <a:t>src</a:t>
            </a:r>
            <a:r>
              <a:rPr lang="en-GB" altLang="zh-CN" sz="3000" kern="1200" dirty="0" smtClean="0">
                <a:latin typeface="Times New Roman" pitchFamily="18" charset="0"/>
                <a:cs typeface="Times New Roman" pitchFamily="18" charset="0"/>
              </a:rPr>
              <a:t>="</a:t>
            </a:r>
            <a:r>
              <a:rPr lang="en-GB" altLang="zh-CN" sz="3000" kern="1200" dirty="0" err="1" smtClean="0">
                <a:latin typeface="Times New Roman" pitchFamily="18" charset="0"/>
                <a:cs typeface="Times New Roman" pitchFamily="18" charset="0"/>
              </a:rPr>
              <a:t>image.jpg</a:t>
            </a:r>
            <a:r>
              <a:rPr lang="en-GB" altLang="zh-CN" sz="3000" kern="1200" dirty="0" smtClean="0">
                <a:latin typeface="Times New Roman" pitchFamily="18" charset="0"/>
                <a:cs typeface="Times New Roman" pitchFamily="18" charset="0"/>
              </a:rPr>
              <a:t>" </a:t>
            </a:r>
            <a:r>
              <a:rPr lang="en-GB" altLang="zh-CN" sz="3000" kern="1200" dirty="0" smtClean="0">
                <a:solidFill>
                  <a:srgbClr val="0000CC"/>
                </a:solidFill>
                <a:latin typeface="Times New Roman" pitchFamily="18" charset="0"/>
                <a:cs typeface="Times New Roman" pitchFamily="18" charset="0"/>
              </a:rPr>
              <a:t>alt</a:t>
            </a:r>
            <a:r>
              <a:rPr lang="en-GB" altLang="zh-CN" sz="3000" kern="1200" dirty="0" smtClean="0">
                <a:latin typeface="Times New Roman" pitchFamily="18" charset="0"/>
                <a:cs typeface="Times New Roman" pitchFamily="18" charset="0"/>
              </a:rPr>
              <a:t>="describe the image" </a:t>
            </a:r>
            <a:r>
              <a:rPr lang="en-GB" altLang="zh-CN" sz="3000" kern="1200" dirty="0" smtClean="0">
                <a:solidFill>
                  <a:srgbClr val="C00000"/>
                </a:solidFill>
                <a:latin typeface="Times New Roman" pitchFamily="18" charset="0"/>
                <a:cs typeface="Times New Roman" pitchFamily="18" charset="0"/>
              </a:rPr>
              <a:t>/&gt;</a:t>
            </a:r>
          </a:p>
          <a:p>
            <a:pPr marL="266700" lvl="2" indent="-266700" eaLnBrk="1" hangingPunct="1">
              <a:spcBef>
                <a:spcPct val="0"/>
              </a:spcBef>
              <a:spcAft>
                <a:spcPts val="1200"/>
              </a:spcAft>
              <a:buClr>
                <a:srgbClr val="C00000"/>
              </a:buClr>
              <a:buSzPct val="80000"/>
              <a:defRPr/>
            </a:pPr>
            <a:r>
              <a:rPr lang="pt-BR" altLang="zh-CN" sz="3000" kern="1200" dirty="0" smtClean="0">
                <a:solidFill>
                  <a:srgbClr val="C00000"/>
                </a:solidFill>
                <a:latin typeface="Times New Roman" pitchFamily="18" charset="0"/>
                <a:cs typeface="Times New Roman" pitchFamily="18" charset="0"/>
              </a:rPr>
              <a:t>&lt;a </a:t>
            </a:r>
            <a:r>
              <a:rPr lang="pt-BR" altLang="zh-CN" sz="3000" kern="1200" dirty="0" smtClean="0">
                <a:solidFill>
                  <a:srgbClr val="0000CC"/>
                </a:solidFill>
                <a:latin typeface="Times New Roman" pitchFamily="18" charset="0"/>
                <a:cs typeface="Times New Roman" pitchFamily="18" charset="0"/>
              </a:rPr>
              <a:t>href</a:t>
            </a:r>
            <a:r>
              <a:rPr lang="pt-BR" altLang="zh-CN" sz="3000" kern="1200" dirty="0" smtClean="0">
                <a:latin typeface="Times New Roman" pitchFamily="18" charset="0"/>
                <a:cs typeface="Times New Roman" pitchFamily="18" charset="0"/>
              </a:rPr>
              <a:t>="http://www.solent.ac.uk"</a:t>
            </a:r>
            <a:r>
              <a:rPr lang="pt-BR" altLang="zh-CN" sz="3000" kern="1200" dirty="0" smtClean="0">
                <a:solidFill>
                  <a:srgbClr val="C00000"/>
                </a:solidFill>
                <a:latin typeface="Times New Roman" pitchFamily="18" charset="0"/>
                <a:cs typeface="Times New Roman" pitchFamily="18" charset="0"/>
              </a:rPr>
              <a:t>&gt;</a:t>
            </a:r>
            <a:r>
              <a:rPr lang="pt-BR" altLang="zh-CN" sz="3000" kern="1200" dirty="0" smtClean="0">
                <a:latin typeface="Times New Roman" pitchFamily="18" charset="0"/>
                <a:cs typeface="Times New Roman" pitchFamily="18" charset="0"/>
              </a:rPr>
              <a:t>University</a:t>
            </a:r>
            <a:r>
              <a:rPr lang="pt-BR" altLang="zh-CN" sz="3000" kern="1200" dirty="0" smtClean="0">
                <a:solidFill>
                  <a:srgbClr val="C00000"/>
                </a:solidFill>
                <a:latin typeface="Times New Roman" pitchFamily="18" charset="0"/>
                <a:cs typeface="Times New Roman" pitchFamily="18" charset="0"/>
              </a:rPr>
              <a:t>&lt;/a&gt;</a:t>
            </a:r>
            <a:endParaRPr lang="en-GB" altLang="zh-CN" sz="3000" kern="1200" dirty="0" smtClean="0">
              <a:solidFill>
                <a:srgbClr val="C00000"/>
              </a:solidFill>
              <a:latin typeface="Times New Roman" pitchFamily="18" charset="0"/>
              <a:cs typeface="Times New Roman" pitchFamily="18" charset="0"/>
            </a:endParaRPr>
          </a:p>
        </p:txBody>
      </p:sp>
      <p:sp>
        <p:nvSpPr>
          <p:cNvPr id="27651" name="Rectangle 2"/>
          <p:cNvSpPr txBox="1">
            <a:spLocks noChangeArrowheads="1"/>
          </p:cNvSpPr>
          <p:nvPr/>
        </p:nvSpPr>
        <p:spPr bwMode="auto">
          <a:xfrm>
            <a:off x="107950" y="333375"/>
            <a:ext cx="8856663" cy="719138"/>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(2): </a:t>
            </a:r>
            <a:r>
              <a:rPr lang="en-US" altLang="zh-CN" sz="3600" b="1">
                <a:solidFill>
                  <a:srgbClr val="0000CC"/>
                </a:solidFill>
                <a:latin typeface="Trebuchet MS" pitchFamily="34" charset="0"/>
              </a:rPr>
              <a:t>Attributes</a:t>
            </a:r>
          </a:p>
        </p:txBody>
      </p:sp>
      <p:sp>
        <p:nvSpPr>
          <p:cNvPr id="4" name="Line Callout 2 (No Border) 13"/>
          <p:cNvSpPr>
            <a:spLocks/>
          </p:cNvSpPr>
          <p:nvPr/>
        </p:nvSpPr>
        <p:spPr bwMode="auto">
          <a:xfrm>
            <a:off x="1116013" y="5407819"/>
            <a:ext cx="1919287" cy="325437"/>
          </a:xfrm>
          <a:prstGeom prst="callout2">
            <a:avLst>
              <a:gd name="adj1" fmla="val -11889"/>
              <a:gd name="adj2" fmla="val 50755"/>
              <a:gd name="adj3" fmla="val -101611"/>
              <a:gd name="adj4" fmla="val 28139"/>
              <a:gd name="adj5" fmla="val -142167"/>
              <a:gd name="adj6" fmla="val 1666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5" name="Line Callout 2 (No Border) 13"/>
          <p:cNvSpPr>
            <a:spLocks/>
          </p:cNvSpPr>
          <p:nvPr/>
        </p:nvSpPr>
        <p:spPr bwMode="auto">
          <a:xfrm>
            <a:off x="1979613" y="2924175"/>
            <a:ext cx="1919287" cy="325438"/>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6" name="Line Callout 2 (No Border) 13"/>
          <p:cNvSpPr>
            <a:spLocks/>
          </p:cNvSpPr>
          <p:nvPr/>
        </p:nvSpPr>
        <p:spPr bwMode="auto">
          <a:xfrm>
            <a:off x="4356100" y="2852738"/>
            <a:ext cx="1919288" cy="325437"/>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 calcmode="lin" valueType="num">
                                      <p:cBhvr additive="base">
                                        <p:cTn id="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 calcmode="lin" valueType="num">
                                      <p:cBhvr additive="base">
                                        <p:cTn id="1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9263" y="260350"/>
            <a:ext cx="8010525" cy="720725"/>
          </a:xfrm>
        </p:spPr>
        <p:txBody>
          <a:bodyPr/>
          <a:lstStyle/>
          <a:p>
            <a:pPr algn="ctr"/>
            <a:r>
              <a:rPr lang="en-US" altLang="zh-CN" sz="3600" smtClean="0">
                <a:solidFill>
                  <a:srgbClr val="C00000"/>
                </a:solidFill>
              </a:rPr>
              <a:t>W3Schools Online Web Tutorials</a:t>
            </a:r>
            <a:endParaRPr lang="en-GB" smtClean="0">
              <a:solidFill>
                <a:srgbClr val="C00000"/>
              </a:solidFill>
            </a:endParaRPr>
          </a:p>
        </p:txBody>
      </p:sp>
      <p:pic>
        <p:nvPicPr>
          <p:cNvPr id="30723" name="Picture 2"/>
          <p:cNvPicPr>
            <a:picLocks noChangeAspect="1" noChangeArrowheads="1"/>
          </p:cNvPicPr>
          <p:nvPr/>
        </p:nvPicPr>
        <p:blipFill>
          <a:blip r:embed="rId3"/>
          <a:srcRect l="11513" t="13747" r="37103" b="20547"/>
          <a:stretch>
            <a:fillRect/>
          </a:stretch>
        </p:blipFill>
        <p:spPr bwMode="auto">
          <a:xfrm>
            <a:off x="1403350" y="1125538"/>
            <a:ext cx="5400675"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500063" y="214313"/>
            <a:ext cx="8443912" cy="128587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Week 1 Practical Task</a:t>
            </a:r>
            <a:r>
              <a:rPr lang="en-GB" sz="3600" b="1" dirty="0">
                <a:solidFill>
                  <a:srgbClr val="FF0000"/>
                </a:solidFill>
                <a:latin typeface="Trebuchet MS" pitchFamily="34" charset="0"/>
              </a:rPr>
              <a:t/>
            </a:r>
            <a:br>
              <a:rPr lang="en-GB" sz="3600" b="1" dirty="0">
                <a:solidFill>
                  <a:srgbClr val="FF0000"/>
                </a:solidFill>
                <a:latin typeface="Trebuchet MS" pitchFamily="34" charset="0"/>
              </a:rPr>
            </a:br>
            <a:endParaRPr lang="en-GB" sz="2800" b="1" dirty="0">
              <a:solidFill>
                <a:srgbClr val="595959"/>
              </a:solidFill>
              <a:latin typeface="Trebuchet MS" pitchFamily="34" charset="0"/>
            </a:endParaRPr>
          </a:p>
        </p:txBody>
      </p:sp>
      <p:sp>
        <p:nvSpPr>
          <p:cNvPr id="31747" name="Rectangle 3"/>
          <p:cNvSpPr txBox="1">
            <a:spLocks noChangeArrowheads="1"/>
          </p:cNvSpPr>
          <p:nvPr/>
        </p:nvSpPr>
        <p:spPr bwMode="auto">
          <a:xfrm>
            <a:off x="468313" y="1125538"/>
            <a:ext cx="8424862" cy="4803775"/>
          </a:xfrm>
          <a:prstGeom prst="rect">
            <a:avLst/>
          </a:prstGeom>
          <a:noFill/>
          <a:ln w="9525">
            <a:noFill/>
            <a:miter lim="800000"/>
            <a:headEnd/>
            <a:tailEnd/>
          </a:ln>
        </p:spPr>
        <p:txBody>
          <a:bodyPr lIns="0" tIns="0" rIns="0" bIns="0"/>
          <a:lstStyle/>
          <a:p>
            <a:pPr eaLnBrk="1" hangingPunct="1">
              <a:spcAft>
                <a:spcPts val="300"/>
              </a:spcAft>
              <a:buClr>
                <a:srgbClr val="C00000"/>
              </a:buClr>
              <a:buSzPct val="80000"/>
              <a:buFont typeface="Wingdings" pitchFamily="2" charset="2"/>
              <a:buChar char="Ø"/>
              <a:tabLst>
                <a:tab pos="93663" algn="l"/>
              </a:tabLst>
            </a:pPr>
            <a:r>
              <a:rPr lang="en-GB" altLang="zh-CN" sz="3600" dirty="0">
                <a:latin typeface="Times New Roman" pitchFamily="18" charset="0"/>
              </a:rPr>
              <a:t>Basic HTML Structure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Creating a title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Including section headers</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Starting a paragraph</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Inserting images on a page </a:t>
            </a:r>
          </a:p>
          <a:p>
            <a:pPr lvl="1" eaLnBrk="1" hangingPunct="1">
              <a:spcAft>
                <a:spcPts val="1200"/>
              </a:spcAft>
              <a:buClr>
                <a:srgbClr val="C00000"/>
              </a:buClr>
              <a:buSzPct val="80000"/>
              <a:buFont typeface="Arial" charset="0"/>
              <a:buChar char="•"/>
              <a:tabLst>
                <a:tab pos="93663" algn="l"/>
              </a:tabLst>
            </a:pPr>
            <a:r>
              <a:rPr lang="en-GB" altLang="zh-CN" sz="3600" dirty="0">
                <a:latin typeface="Times New Roman" pitchFamily="18" charset="0"/>
              </a:rPr>
              <a:t> Creating a link to another web page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500063" y="188913"/>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team</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125539"/>
            <a:ext cx="8605868" cy="5183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66700" indent="-26670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0" indent="0" eaLnBrk="1" hangingPunct="1">
              <a:spcAft>
                <a:spcPts val="1200"/>
              </a:spcAft>
              <a:buClr>
                <a:srgbClr val="C00000"/>
              </a:buClr>
              <a:buSzPct val="80000"/>
              <a:defRPr/>
            </a:pPr>
            <a:r>
              <a:rPr lang="en-GB" altLang="zh-CN" sz="3000" b="1" dirty="0" smtClean="0">
                <a:latin typeface="Times New Roman" pitchFamily="18" charset="0"/>
                <a:cs typeface="Times New Roman" pitchFamily="18" charset="0"/>
              </a:rPr>
              <a:t>Joe Appleton– Unit leader</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Lecturer in Programming (web)</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10 years industry experience specialising in programming web applications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Founded and sold one tech business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Sole founder of  </a:t>
            </a:r>
            <a:r>
              <a:rPr lang="en-GB" sz="3000" dirty="0" err="1" smtClean="0">
                <a:latin typeface="Times New Roman" pitchFamily="18" charset="0"/>
                <a:cs typeface="Times New Roman" pitchFamily="18" charset="0"/>
              </a:rPr>
              <a:t>www.livelifechange.co.uk</a:t>
            </a:r>
            <a:r>
              <a:rPr lang="en-GB" sz="3000" dirty="0" smtClean="0">
                <a:latin typeface="Times New Roman" pitchFamily="18" charset="0"/>
                <a:cs typeface="Times New Roman" pitchFamily="18" charset="0"/>
              </a:rPr>
              <a:t>, </a:t>
            </a:r>
            <a:r>
              <a:rPr lang="en-GB" sz="3000" dirty="0" smtClean="0">
                <a:latin typeface="Times New Roman" pitchFamily="18" charset="0"/>
                <a:cs typeface="Times New Roman" pitchFamily="18" charset="0"/>
              </a:rPr>
              <a:t>an online diet and fitness social network   </a:t>
            </a:r>
            <a:endParaRPr lang="en-GB" sz="3000" dirty="0" smtClean="0">
              <a:latin typeface="Times New Roman" pitchFamily="18" charset="0"/>
              <a:cs typeface="Times New Roman" pitchFamily="18" charset="0"/>
            </a:endParaRP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Currently working with the merchant navy to </a:t>
            </a:r>
            <a:r>
              <a:rPr lang="en-GB" sz="3000" dirty="0" err="1" smtClean="0">
                <a:latin typeface="Times New Roman" pitchFamily="18" charset="0"/>
                <a:cs typeface="Times New Roman" pitchFamily="18" charset="0"/>
              </a:rPr>
              <a:t>connetct</a:t>
            </a:r>
            <a:r>
              <a:rPr lang="en-GB" sz="3000" dirty="0" smtClean="0">
                <a:latin typeface="Times New Roman" pitchFamily="18" charset="0"/>
                <a:cs typeface="Times New Roman" pitchFamily="18" charset="0"/>
              </a:rPr>
              <a:t> up welfare service information</a:t>
            </a:r>
            <a:endParaRPr lang="en-GB"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5309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00063" y="260350"/>
            <a:ext cx="8443912" cy="857250"/>
          </a:xfrm>
          <a:prstGeom prst="rect">
            <a:avLst/>
          </a:prstGeom>
          <a:noFill/>
          <a:ln w="9525">
            <a:noFill/>
            <a:miter lim="800000"/>
            <a:headEnd/>
            <a:tailEnd/>
          </a:ln>
        </p:spPr>
        <p:txBody>
          <a:bodyPr lIns="0" tIns="0" rIns="0" bIns="0"/>
          <a:lstStyle/>
          <a:p>
            <a:pPr algn="ctr" eaLnBrk="1" hangingPunct="1">
              <a:defRPr/>
            </a:pPr>
            <a:r>
              <a:rPr lang="en-GB" sz="4400" b="1" kern="0" dirty="0" smtClean="0">
                <a:solidFill>
                  <a:srgbClr val="C00000"/>
                </a:solidFill>
                <a:latin typeface="+mj-lt"/>
                <a:ea typeface="+mj-ea"/>
                <a:cs typeface="+mj-cs"/>
              </a:rPr>
              <a:t>References</a:t>
            </a:r>
            <a:endParaRPr lang="en-GB" sz="4400" b="1" kern="0" dirty="0">
              <a:solidFill>
                <a:srgbClr val="C00000"/>
              </a:solidFill>
              <a:latin typeface="+mj-lt"/>
              <a:ea typeface="+mj-ea"/>
              <a:cs typeface="+mj-cs"/>
            </a:endParaRPr>
          </a:p>
        </p:txBody>
      </p:sp>
      <p:sp>
        <p:nvSpPr>
          <p:cNvPr id="33795" name="Rectangle 3"/>
          <p:cNvSpPr txBox="1">
            <a:spLocks noChangeArrowheads="1"/>
          </p:cNvSpPr>
          <p:nvPr/>
        </p:nvSpPr>
        <p:spPr bwMode="auto">
          <a:xfrm>
            <a:off x="642938" y="1500188"/>
            <a:ext cx="7643812" cy="4737124"/>
          </a:xfrm>
          <a:prstGeom prst="rect">
            <a:avLst/>
          </a:prstGeom>
          <a:noFill/>
          <a:ln w="9525">
            <a:noFill/>
            <a:miter lim="800000"/>
            <a:headEnd/>
            <a:tailEnd/>
          </a:ln>
        </p:spPr>
        <p:txBody>
          <a:bodyPr lIns="0" tIns="0" rIns="0" bIns="0"/>
          <a:lstStyle/>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Notepad++ </a:t>
            </a:r>
            <a:r>
              <a:rPr lang="en-GB" altLang="zh-CN" sz="1800" dirty="0" smtClean="0">
                <a:solidFill>
                  <a:srgbClr val="000000"/>
                </a:solidFill>
                <a:latin typeface="Times New Roman" pitchFamily="18" charset="0"/>
                <a:cs typeface="Times New Roman" pitchFamily="18" charset="0"/>
              </a:rPr>
              <a:t>available online </a:t>
            </a:r>
            <a:r>
              <a:rPr lang="en-GB" altLang="zh-CN" sz="1800" dirty="0">
                <a:solidFill>
                  <a:srgbClr val="000000"/>
                </a:solidFill>
                <a:latin typeface="Times New Roman" pitchFamily="18" charset="0"/>
                <a:cs typeface="Times New Roman" pitchFamily="18" charset="0"/>
              </a:rPr>
              <a:t>at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://notepad-plus-plus.org/ </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Sir Tim Berners-Lee Biography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://www.w3.org/People/Berners-Lee/</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W3C  http://www.w3.org/</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HTML5 Introduction  http://</a:t>
            </a:r>
            <a:r>
              <a:rPr lang="en-GB" altLang="zh-CN" sz="1800" dirty="0" smtClean="0">
                <a:solidFill>
                  <a:srgbClr val="000000"/>
                </a:solidFill>
                <a:latin typeface="Times New Roman" pitchFamily="18" charset="0"/>
                <a:cs typeface="Times New Roman" pitchFamily="18" charset="0"/>
              </a:rPr>
              <a:t>www.w3schools.com/html/html5_intro.asp</a:t>
            </a:r>
            <a:endParaRPr lang="en-GB" altLang="zh-CN" sz="1800" dirty="0">
              <a:solidFill>
                <a:srgbClr val="000000"/>
              </a:solidFill>
              <a:latin typeface="Times New Roman" pitchFamily="18" charset="0"/>
              <a:cs typeface="Times New Roman" pitchFamily="18" charset="0"/>
            </a:endParaRPr>
          </a:p>
          <a:p>
            <a:pPr marL="447675" indent="-447675" eaLnBrk="1" hangingPunct="1">
              <a:buClr>
                <a:srgbClr val="FF0003"/>
              </a:buClr>
              <a:buSzPct val="80000"/>
              <a:buFont typeface="Wingdings" pitchFamily="2" charset="2"/>
              <a:buChar char="Ø"/>
              <a:tabLst>
                <a:tab pos="93663" algn="l"/>
              </a:tabLst>
            </a:pPr>
            <a:endParaRPr lang="en-GB" altLang="zh-CN" sz="1800" dirty="0">
              <a:latin typeface="Times New Roman" pitchFamily="18" charset="0"/>
            </a:endParaRPr>
          </a:p>
        </p:txBody>
      </p:sp>
    </p:spTree>
    <p:extLst>
      <p:ext uri="{BB962C8B-B14F-4D97-AF65-F5344CB8AC3E}">
        <p14:creationId xmlns:p14="http://schemas.microsoft.com/office/powerpoint/2010/main" val="95416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Differs From School </a:t>
            </a:r>
            <a:endParaRPr lang="en-US" dirty="0"/>
          </a:p>
        </p:txBody>
      </p:sp>
      <p:sp>
        <p:nvSpPr>
          <p:cNvPr id="3" name="Content Placeholder 2"/>
          <p:cNvSpPr>
            <a:spLocks noGrp="1"/>
          </p:cNvSpPr>
          <p:nvPr>
            <p:ph idx="1"/>
          </p:nvPr>
        </p:nvSpPr>
        <p:spPr/>
        <p:txBody>
          <a:bodyPr/>
          <a:lstStyle/>
          <a:p>
            <a:r>
              <a:rPr lang="en-US" dirty="0" smtClean="0"/>
              <a:t>Try and find a productivity system that works for you!</a:t>
            </a:r>
          </a:p>
          <a:p>
            <a:endParaRPr lang="en-US" dirty="0"/>
          </a:p>
          <a:p>
            <a:r>
              <a:rPr lang="en-US" dirty="0" smtClean="0"/>
              <a:t>I’ve had great success with the </a:t>
            </a:r>
            <a:r>
              <a:rPr lang="en-US" dirty="0" err="1" smtClean="0"/>
              <a:t>Pompodoro</a:t>
            </a:r>
            <a:r>
              <a:rPr lang="en-US" dirty="0" smtClean="0"/>
              <a:t> Technic!</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203848" y="2780928"/>
            <a:ext cx="1656184" cy="1656184"/>
          </a:xfrm>
          <a:prstGeom prst="rect">
            <a:avLst/>
          </a:prstGeom>
        </p:spPr>
      </p:pic>
    </p:spTree>
    <p:extLst>
      <p:ext uri="{BB962C8B-B14F-4D97-AF65-F5344CB8AC3E}">
        <p14:creationId xmlns:p14="http://schemas.microsoft.com/office/powerpoint/2010/main" val="85382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9712" y="116632"/>
            <a:ext cx="5733256" cy="5876546"/>
          </a:xfrm>
          <a:prstGeom prst="rect">
            <a:avLst/>
          </a:prstGeom>
        </p:spPr>
      </p:pic>
    </p:spTree>
    <p:extLst>
      <p:ext uri="{BB962C8B-B14F-4D97-AF65-F5344CB8AC3E}">
        <p14:creationId xmlns:p14="http://schemas.microsoft.com/office/powerpoint/2010/main" val="39735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60350"/>
            <a:ext cx="9144000" cy="1439863"/>
          </a:xfrm>
        </p:spPr>
        <p:txBody>
          <a:bodyPr/>
          <a:lstStyle/>
          <a:p>
            <a:pPr algn="ctr" eaLnBrk="1" hangingPunct="1">
              <a:spcBef>
                <a:spcPts val="1200"/>
              </a:spcBef>
              <a:spcAft>
                <a:spcPts val="1800"/>
              </a:spcAft>
            </a:pPr>
            <a:r>
              <a:rPr lang="en-GB" sz="5000" smtClean="0">
                <a:solidFill>
                  <a:srgbClr val="C00000"/>
                </a:solidFill>
              </a:rPr>
              <a:t>Internet Technology </a:t>
            </a:r>
            <a:br>
              <a:rPr lang="en-GB" sz="5000" smtClean="0">
                <a:solidFill>
                  <a:srgbClr val="C00000"/>
                </a:solidFill>
              </a:rPr>
            </a:br>
            <a:r>
              <a:rPr lang="en-GB" sz="2000" smtClean="0">
                <a:solidFill>
                  <a:srgbClr val="C00000"/>
                </a:solidFill>
              </a:rPr>
              <a:t/>
            </a:r>
            <a:br>
              <a:rPr lang="en-GB" sz="2000" smtClean="0">
                <a:solidFill>
                  <a:srgbClr val="C00000"/>
                </a:solidFill>
              </a:rPr>
            </a:br>
            <a:r>
              <a:rPr lang="en-GB" sz="2800" smtClean="0">
                <a:solidFill>
                  <a:srgbClr val="595959"/>
                </a:solidFill>
              </a:rPr>
              <a:t>(week 1)</a:t>
            </a:r>
          </a:p>
        </p:txBody>
      </p:sp>
      <p:sp>
        <p:nvSpPr>
          <p:cNvPr id="7" name="AutoShape 6"/>
          <p:cNvSpPr>
            <a:spLocks noChangeArrowheads="1"/>
          </p:cNvSpPr>
          <p:nvPr/>
        </p:nvSpPr>
        <p:spPr bwMode="gray">
          <a:xfrm>
            <a:off x="1403350" y="2430463"/>
            <a:ext cx="6353175" cy="833437"/>
          </a:xfrm>
          <a:prstGeom prst="roundRect">
            <a:avLst>
              <a:gd name="adj" fmla="val 2768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a:solidFill>
                  <a:srgbClr val="C00000"/>
                </a:solidFill>
              </a:rPr>
              <a:t>About the Unit</a:t>
            </a:r>
            <a:endParaRPr lang="en-GB" sz="3600">
              <a:solidFill>
                <a:srgbClr val="C00000"/>
              </a:solidFill>
            </a:endParaRPr>
          </a:p>
        </p:txBody>
      </p:sp>
      <p:sp>
        <p:nvSpPr>
          <p:cNvPr id="8" name="AutoShape 8"/>
          <p:cNvSpPr>
            <a:spLocks noChangeArrowheads="1"/>
          </p:cNvSpPr>
          <p:nvPr/>
        </p:nvSpPr>
        <p:spPr bwMode="gray">
          <a:xfrm>
            <a:off x="1403350" y="3438525"/>
            <a:ext cx="6353175" cy="854075"/>
          </a:xfrm>
          <a:prstGeom prst="roundRect">
            <a:avLst>
              <a:gd name="adj" fmla="val 2143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dirty="0">
                <a:latin typeface="Arial" pitchFamily="34" charset="0"/>
              </a:rPr>
              <a:t>Introduction to HTML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About the Unit</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343025"/>
            <a:ext cx="8605868" cy="5399088"/>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10</a:t>
            </a:r>
            <a:r>
              <a:rPr lang="en-GB" altLang="zh-CN" sz="3200" dirty="0" smtClean="0">
                <a:latin typeface="Times New Roman" pitchFamily="18" charset="0"/>
                <a:cs typeface="Times New Roman" pitchFamily="18" charset="0"/>
              </a:rPr>
              <a:t> </a:t>
            </a:r>
            <a:r>
              <a:rPr lang="en-GB" altLang="zh-CN" sz="3200" dirty="0">
                <a:latin typeface="Times New Roman" pitchFamily="18" charset="0"/>
                <a:cs typeface="Times New Roman" pitchFamily="18" charset="0"/>
              </a:rPr>
              <a:t>Credits</a:t>
            </a:r>
          </a:p>
          <a:p>
            <a:pPr marL="266700" indent="-266700" eaLnBrk="1" hangingPunct="1">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Provides a </a:t>
            </a:r>
            <a:r>
              <a:rPr lang="en-GB" altLang="zh-CN" sz="3200" i="1" dirty="0">
                <a:latin typeface="Times New Roman" pitchFamily="18" charset="0"/>
                <a:cs typeface="Times New Roman" pitchFamily="18" charset="0"/>
              </a:rPr>
              <a:t>foundation</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in enabling technologies for the Internet and their application</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Focus </a:t>
            </a:r>
            <a:r>
              <a:rPr lang="en-GB" altLang="zh-CN" sz="3200" dirty="0">
                <a:latin typeface="Times New Roman" pitchFamily="18" charset="0"/>
                <a:cs typeface="Times New Roman" pitchFamily="18" charset="0"/>
              </a:rPr>
              <a:t>on the </a:t>
            </a:r>
            <a:r>
              <a:rPr lang="en-GB" altLang="zh-CN" sz="3200" i="1" dirty="0">
                <a:latin typeface="Times New Roman" pitchFamily="18" charset="0"/>
                <a:cs typeface="Times New Roman" pitchFamily="18" charset="0"/>
              </a:rPr>
              <a:t>client</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side technologies </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Usability </a:t>
            </a:r>
            <a:r>
              <a:rPr lang="en-GB" altLang="zh-CN" sz="3200" dirty="0">
                <a:latin typeface="Times New Roman" pitchFamily="18" charset="0"/>
                <a:cs typeface="Times New Roman" pitchFamily="18" charset="0"/>
              </a:rPr>
              <a:t>and requirements of designing to </a:t>
            </a:r>
            <a:r>
              <a:rPr lang="en-GB" altLang="zh-CN" sz="3200" i="1" dirty="0">
                <a:latin typeface="Times New Roman" pitchFamily="18" charset="0"/>
                <a:cs typeface="Times New Roman" pitchFamily="18" charset="0"/>
              </a:rPr>
              <a:t>standards</a:t>
            </a:r>
            <a:r>
              <a:rPr lang="en-GB" altLang="zh-CN" sz="3200" dirty="0">
                <a:latin typeface="Times New Roman" pitchFamily="18" charset="0"/>
                <a:cs typeface="Times New Roman" pitchFamily="18" charset="0"/>
              </a:rPr>
              <a:t> as established by the W3C organisation</a:t>
            </a:r>
            <a:endParaRPr lang="en-GB" altLang="zh-CN" sz="3000" dirty="0">
              <a:latin typeface="Times New Roman" pitchFamily="18" charset="0"/>
            </a:endParaRPr>
          </a:p>
        </p:txBody>
      </p:sp>
    </p:spTree>
    <p:extLst>
      <p:ext uri="{BB962C8B-B14F-4D97-AF65-F5344CB8AC3E}">
        <p14:creationId xmlns:p14="http://schemas.microsoft.com/office/powerpoint/2010/main" val="247250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You’ll Learn </a:t>
            </a:r>
            <a:endParaRPr lang="en-US" sz="4400" dirty="0"/>
          </a:p>
        </p:txBody>
      </p:sp>
      <p:sp>
        <p:nvSpPr>
          <p:cNvPr id="4" name="Content Placeholder 3"/>
          <p:cNvSpPr>
            <a:spLocks noGrp="1"/>
          </p:cNvSpPr>
          <p:nvPr>
            <p:ph idx="1"/>
          </p:nvPr>
        </p:nvSpPr>
        <p:spPr/>
        <p:txBody>
          <a:bodyPr/>
          <a:lstStyle/>
          <a:p>
            <a:r>
              <a:rPr lang="en-US" dirty="0" smtClean="0"/>
              <a:t>How To Make Websites Using HTML and CSS</a:t>
            </a:r>
          </a:p>
          <a:p>
            <a:r>
              <a:rPr lang="en-US" dirty="0" smtClean="0"/>
              <a:t>A little bit of legislation </a:t>
            </a:r>
          </a:p>
          <a:p>
            <a:r>
              <a:rPr lang="en-US" dirty="0" smtClean="0"/>
              <a:t>A little bit of SEO and Marketing </a:t>
            </a:r>
          </a:p>
          <a:p>
            <a:pPr marL="0" indent="0">
              <a:buNone/>
            </a:pPr>
            <a:endParaRPr lang="en-US" dirty="0"/>
          </a:p>
        </p:txBody>
      </p:sp>
      <p:pic>
        <p:nvPicPr>
          <p:cNvPr id="5" name="Picture 4"/>
          <p:cNvPicPr>
            <a:picLocks noChangeAspect="1"/>
          </p:cNvPicPr>
          <p:nvPr/>
        </p:nvPicPr>
        <p:blipFill>
          <a:blip r:embed="rId2"/>
          <a:stretch>
            <a:fillRect/>
          </a:stretch>
        </p:blipFill>
        <p:spPr>
          <a:xfrm>
            <a:off x="323528" y="2708920"/>
            <a:ext cx="3251200" cy="2501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145" y="2497956"/>
            <a:ext cx="5386359" cy="3264296"/>
          </a:xfrm>
          <a:prstGeom prst="rect">
            <a:avLst/>
          </a:prstGeom>
        </p:spPr>
      </p:pic>
      <p:sp>
        <p:nvSpPr>
          <p:cNvPr id="7" name="TextBox 6"/>
          <p:cNvSpPr txBox="1"/>
          <p:nvPr/>
        </p:nvSpPr>
        <p:spPr>
          <a:xfrm>
            <a:off x="6086142" y="5762252"/>
            <a:ext cx="2135521" cy="461665"/>
          </a:xfrm>
          <a:prstGeom prst="rect">
            <a:avLst/>
          </a:prstGeom>
          <a:noFill/>
        </p:spPr>
        <p:txBody>
          <a:bodyPr wrap="none" rtlCol="0">
            <a:spAutoFit/>
          </a:bodyPr>
          <a:lstStyle/>
          <a:p>
            <a:r>
              <a:rPr lang="en-US" smtClean="0"/>
              <a:t>Buzzfeed.com</a:t>
            </a:r>
            <a:endParaRPr lang="en-US" dirty="0"/>
          </a:p>
        </p:txBody>
      </p:sp>
    </p:spTree>
    <p:extLst>
      <p:ext uri="{BB962C8B-B14F-4D97-AF65-F5344CB8AC3E}">
        <p14:creationId xmlns:p14="http://schemas.microsoft.com/office/powerpoint/2010/main" val="104861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Commitments </a:t>
            </a:r>
            <a:endParaRPr lang="en-GB" sz="2800" b="1" dirty="0">
              <a:solidFill>
                <a:srgbClr val="595959"/>
              </a:solidFill>
              <a:latin typeface="Trebuchet MS" pitchFamily="34" charset="0"/>
            </a:endParaRPr>
          </a:p>
        </p:txBody>
      </p:sp>
      <p:sp>
        <p:nvSpPr>
          <p:cNvPr id="3075" name="Rectangle 3"/>
          <p:cNvSpPr txBox="1">
            <a:spLocks noChangeArrowheads="1"/>
          </p:cNvSpPr>
          <p:nvPr/>
        </p:nvSpPr>
        <p:spPr bwMode="auto">
          <a:xfrm>
            <a:off x="467867" y="1355056"/>
            <a:ext cx="8642350"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61950" indent="-36195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A one hour lecture each week </a:t>
            </a:r>
          </a:p>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Up to a 2 hour practical weekly </a:t>
            </a:r>
          </a:p>
          <a:p>
            <a:pPr marL="514350" indent="-514350" eaLnBrk="1" hangingPunct="1">
              <a:spcAft>
                <a:spcPts val="1200"/>
              </a:spcAft>
              <a:buClr>
                <a:srgbClr val="C00000"/>
              </a:buClr>
              <a:buSzPct val="100000"/>
              <a:buAutoNum type="arabicPeriod" startAt="3"/>
              <a:defRPr/>
            </a:pPr>
            <a:r>
              <a:rPr lang="en-GB" altLang="zh-CN" sz="2800" b="1" dirty="0" smtClean="0">
                <a:latin typeface="Times New Roman" pitchFamily="18" charset="0"/>
                <a:cs typeface="Times New Roman" pitchFamily="18" charset="0"/>
              </a:rPr>
              <a:t>A Time Constrained Assessment</a:t>
            </a:r>
            <a:r>
              <a:rPr lang="en-GB" altLang="zh-CN" sz="2800" dirty="0" smtClean="0">
                <a:latin typeface="Times New Roman" pitchFamily="18" charset="0"/>
                <a:cs typeface="Times New Roman" pitchFamily="18" charset="0"/>
              </a:rPr>
              <a:t>(100%) delivered in mid January 2017</a:t>
            </a:r>
            <a:r>
              <a:rPr lang="en-GB" altLang="zh-CN" sz="2800" dirty="0" smtClean="0">
                <a:solidFill>
                  <a:srgbClr val="0000CC"/>
                </a:solidFill>
                <a:latin typeface="Times New Roman" pitchFamily="18" charset="0"/>
                <a:cs typeface="Times New Roman" pitchFamily="18" charset="0"/>
              </a:rPr>
              <a:t> (date tbc)</a:t>
            </a:r>
          </a:p>
          <a:p>
            <a:pPr marL="0" indent="0" eaLnBrk="1" hangingPunct="1">
              <a:spcAft>
                <a:spcPts val="1200"/>
              </a:spcAft>
              <a:buClr>
                <a:srgbClr val="C00000"/>
              </a:buClr>
              <a:buSzPct val="100000"/>
              <a:defRPr/>
            </a:pPr>
            <a:endParaRPr lang="en-GB" altLang="zh-CN" sz="2800" dirty="0" smtClean="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365550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AutoShape 4"/>
          <p:cNvSpPr>
            <a:spLocks noChangeArrowheads="1"/>
          </p:cNvSpPr>
          <p:nvPr/>
        </p:nvSpPr>
        <p:spPr bwMode="gray">
          <a:xfrm>
            <a:off x="1116013" y="5472211"/>
            <a:ext cx="7072312" cy="1000125"/>
          </a:xfrm>
          <a:prstGeom prst="roundRect">
            <a:avLst>
              <a:gd name="adj" fmla="val 25597"/>
            </a:avLst>
          </a:prstGeom>
          <a:gradFill rotWithShape="1">
            <a:gsLst>
              <a:gs pos="0">
                <a:srgbClr val="6699FF"/>
              </a:gs>
              <a:gs pos="50000">
                <a:schemeClr val="accent2"/>
              </a:gs>
              <a:gs pos="100000">
                <a:schemeClr val="accent2">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lumMod val="95000"/>
                  </a:schemeClr>
                </a:solidFill>
              </a:rPr>
              <a:t>Level 6</a:t>
            </a:r>
            <a:endParaRPr lang="en-GB" sz="2800" b="1" dirty="0">
              <a:solidFill>
                <a:schemeClr val="bg1">
                  <a:lumMod val="95000"/>
                </a:schemeClr>
              </a:solidFill>
            </a:endParaRPr>
          </a:p>
          <a:p>
            <a:pPr algn="ctr">
              <a:defRPr/>
            </a:pPr>
            <a:r>
              <a:rPr lang="en-GB" sz="2800" b="1" dirty="0">
                <a:solidFill>
                  <a:schemeClr val="bg1">
                    <a:lumMod val="95000"/>
                  </a:schemeClr>
                </a:solidFill>
              </a:rPr>
              <a:t>Web Application Development</a:t>
            </a:r>
          </a:p>
        </p:txBody>
      </p:sp>
      <p:sp>
        <p:nvSpPr>
          <p:cNvPr id="66565" name="AutoShape 5"/>
          <p:cNvSpPr>
            <a:spLocks noChangeArrowheads="1"/>
          </p:cNvSpPr>
          <p:nvPr/>
        </p:nvSpPr>
        <p:spPr bwMode="gray">
          <a:xfrm>
            <a:off x="1454944" y="4149080"/>
            <a:ext cx="6394450" cy="990600"/>
          </a:xfrm>
          <a:prstGeom prst="roundRect">
            <a:avLst>
              <a:gd name="adj" fmla="val 21431"/>
            </a:avLst>
          </a:prstGeom>
          <a:gradFill rotWithShape="1">
            <a:gsLst>
              <a:gs pos="0">
                <a:srgbClr val="6699FF"/>
              </a:gs>
              <a:gs pos="50000">
                <a:schemeClr val="hlink"/>
              </a:gs>
              <a:gs pos="100000">
                <a:schemeClr va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solidFill>
              </a:rPr>
              <a:t>Level 5</a:t>
            </a:r>
            <a:endParaRPr lang="en-GB" sz="2800" b="1" dirty="0">
              <a:solidFill>
                <a:schemeClr val="bg1"/>
              </a:solidFill>
            </a:endParaRPr>
          </a:p>
          <a:p>
            <a:pPr algn="ctr">
              <a:defRPr/>
            </a:pPr>
            <a:r>
              <a:rPr lang="en-GB" sz="2800" b="1" dirty="0">
                <a:solidFill>
                  <a:schemeClr val="bg1"/>
                </a:solidFill>
              </a:rPr>
              <a:t>Developing for the Internet</a:t>
            </a:r>
          </a:p>
        </p:txBody>
      </p:sp>
      <p:sp>
        <p:nvSpPr>
          <p:cNvPr id="66566" name="AutoShape 6"/>
          <p:cNvSpPr>
            <a:spLocks noChangeArrowheads="1"/>
          </p:cNvSpPr>
          <p:nvPr/>
        </p:nvSpPr>
        <p:spPr bwMode="gray">
          <a:xfrm>
            <a:off x="1973263" y="1821606"/>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1</a:t>
            </a:r>
            <a:endParaRPr lang="en-GB" sz="2800" b="1" dirty="0">
              <a:solidFill>
                <a:srgbClr val="FF0101"/>
              </a:solidFill>
            </a:endParaRPr>
          </a:p>
          <a:p>
            <a:pPr algn="ctr">
              <a:defRPr/>
            </a:pPr>
            <a:r>
              <a:rPr lang="en-GB" sz="2800" b="1" dirty="0">
                <a:solidFill>
                  <a:srgbClr val="FF0101"/>
                </a:solidFill>
              </a:rPr>
              <a:t>Internet Technology</a:t>
            </a:r>
          </a:p>
        </p:txBody>
      </p:sp>
      <p:sp>
        <p:nvSpPr>
          <p:cNvPr id="7173" name="Title 1"/>
          <p:cNvSpPr txBox="1">
            <a:spLocks/>
          </p:cNvSpPr>
          <p:nvPr/>
        </p:nvSpPr>
        <p:spPr bwMode="auto">
          <a:xfrm>
            <a:off x="457200" y="404813"/>
            <a:ext cx="8274050" cy="1584325"/>
          </a:xfrm>
          <a:prstGeom prst="rect">
            <a:avLst/>
          </a:prstGeom>
          <a:noFill/>
          <a:ln w="9525">
            <a:noFill/>
            <a:miter lim="800000"/>
            <a:headEnd/>
            <a:tailEnd/>
          </a:ln>
        </p:spPr>
        <p:txBody>
          <a:bodyPr lIns="0" tIns="0" rIns="0" bIns="0"/>
          <a:lstStyle/>
          <a:p>
            <a:pPr algn="ctr"/>
            <a:r>
              <a:rPr lang="en-GB" sz="4800" b="1">
                <a:solidFill>
                  <a:srgbClr val="C00000"/>
                </a:solidFill>
                <a:latin typeface="Trebuchet MS" pitchFamily="34" charset="0"/>
              </a:rPr>
              <a:t>Unit Progression in         Web Development</a:t>
            </a:r>
            <a:endParaRPr lang="en-GB" sz="4800" b="1">
              <a:solidFill>
                <a:srgbClr val="FF0003"/>
              </a:solidFill>
              <a:latin typeface="Trebuchet MS" pitchFamily="34" charset="0"/>
            </a:endParaRPr>
          </a:p>
        </p:txBody>
      </p:sp>
      <p:sp>
        <p:nvSpPr>
          <p:cNvPr id="6" name="AutoShape 6"/>
          <p:cNvSpPr>
            <a:spLocks noChangeArrowheads="1"/>
          </p:cNvSpPr>
          <p:nvPr/>
        </p:nvSpPr>
        <p:spPr bwMode="gray">
          <a:xfrm>
            <a:off x="1973263" y="2987674"/>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2</a:t>
            </a:r>
            <a:endParaRPr lang="en-GB" sz="2800" b="1" dirty="0">
              <a:solidFill>
                <a:srgbClr val="FF0101"/>
              </a:solidFill>
            </a:endParaRPr>
          </a:p>
          <a:p>
            <a:pPr algn="ctr">
              <a:defRPr/>
            </a:pPr>
            <a:r>
              <a:rPr lang="en-GB" sz="2800" b="1" dirty="0" err="1" smtClean="0">
                <a:solidFill>
                  <a:srgbClr val="FF0101"/>
                </a:solidFill>
              </a:rPr>
              <a:t>Cient</a:t>
            </a:r>
            <a:r>
              <a:rPr lang="en-GB" sz="2800" b="1" dirty="0" smtClean="0">
                <a:solidFill>
                  <a:srgbClr val="FF0101"/>
                </a:solidFill>
              </a:rPr>
              <a:t> Side Scripting </a:t>
            </a:r>
            <a:endParaRPr lang="en-GB" sz="2800" b="1" dirty="0">
              <a:solidFill>
                <a:srgbClr val="FF010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7472</TotalTime>
  <Words>718</Words>
  <Application>Microsoft Macintosh PowerPoint</Application>
  <PresentationFormat>On-screen Show (4:3)</PresentationFormat>
  <Paragraphs>125</Paragraphs>
  <Slides>20</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MS PGothic</vt:lpstr>
      <vt:lpstr>ＭＳ Ｐゴシック</vt:lpstr>
      <vt:lpstr>Times New Roman</vt:lpstr>
      <vt:lpstr>Trebuchet MS</vt:lpstr>
      <vt:lpstr>Wingdings</vt:lpstr>
      <vt:lpstr>宋体</vt:lpstr>
      <vt:lpstr>Arial</vt:lpstr>
      <vt:lpstr>Blank Presentation</vt:lpstr>
      <vt:lpstr>Internet Technology    (Unit Code: SWD400)</vt:lpstr>
      <vt:lpstr>PowerPoint Presentation</vt:lpstr>
      <vt:lpstr>University Differs From School </vt:lpstr>
      <vt:lpstr>PowerPoint Presentation</vt:lpstr>
      <vt:lpstr>Internet Technology   (week 1)</vt:lpstr>
      <vt:lpstr>PowerPoint Presentation</vt:lpstr>
      <vt:lpstr>You’ll Learn </vt:lpstr>
      <vt:lpstr>PowerPoint Presentation</vt:lpstr>
      <vt:lpstr>PowerPoint Presentation</vt:lpstr>
      <vt:lpstr>PowerPoint Presentation</vt:lpstr>
      <vt:lpstr>The internet offers a great buisness opportunity </vt:lpstr>
      <vt:lpstr>PowerPoint Presentation</vt:lpstr>
      <vt:lpstr>PowerPoint Presentation</vt:lpstr>
      <vt:lpstr>What is HTML?</vt:lpstr>
      <vt:lpstr>Simple HTML Demo</vt:lpstr>
      <vt:lpstr>PowerPoint Presentation</vt:lpstr>
      <vt:lpstr>PowerPoint Presentation</vt:lpstr>
      <vt:lpstr>W3Schools Online Web Tutorials</vt:lpstr>
      <vt:lpstr>PowerPoint Presentation</vt:lpstr>
      <vt:lpstr>PowerPoint Presentation</vt:lpstr>
    </vt:vector>
  </TitlesOfParts>
  <Company>proctor &amp; stevenson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postle</dc:creator>
  <cp:lastModifiedBy>Joe Appleton</cp:lastModifiedBy>
  <cp:revision>185</cp:revision>
  <dcterms:created xsi:type="dcterms:W3CDTF">2005-12-05T10:00:54Z</dcterms:created>
  <dcterms:modified xsi:type="dcterms:W3CDTF">2016-09-27T08:39:12Z</dcterms:modified>
</cp:coreProperties>
</file>