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384" r:id="rId2"/>
    <p:sldId id="405" r:id="rId3"/>
    <p:sldId id="406" r:id="rId4"/>
    <p:sldId id="387" r:id="rId5"/>
    <p:sldId id="388" r:id="rId6"/>
    <p:sldId id="389" r:id="rId7"/>
    <p:sldId id="390" r:id="rId8"/>
    <p:sldId id="391" r:id="rId9"/>
    <p:sldId id="392" r:id="rId10"/>
    <p:sldId id="404" r:id="rId11"/>
    <p:sldId id="403" r:id="rId1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00FF"/>
    <a:srgbClr val="FFFFCC"/>
    <a:srgbClr val="FFFFFF"/>
    <a:srgbClr val="CCECFF"/>
    <a:srgbClr val="6699FF"/>
    <a:srgbClr val="000099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5" autoAdjust="0"/>
    <p:restoredTop sz="95000" autoAdjust="0"/>
  </p:normalViewPr>
  <p:slideViewPr>
    <p:cSldViewPr>
      <p:cViewPr>
        <p:scale>
          <a:sx n="90" d="100"/>
          <a:sy n="90" d="100"/>
        </p:scale>
        <p:origin x="144" y="208"/>
      </p:cViewPr>
      <p:guideLst>
        <p:guide orient="horz" pos="2160"/>
        <p:guide orient="horz" pos="4128"/>
        <p:guide orient="horz" pos="100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64" y="14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5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5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1FF1296-65D2-44C5-99B5-103898F820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3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45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9AB3D14-D45E-42CF-93C8-425E53A1E90A}" type="datetimeFigureOut">
              <a:rPr lang="en-US"/>
              <a:pPr/>
              <a:t>10/31/17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7" rIns="91513" bIns="45757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2" y="4715631"/>
            <a:ext cx="5438777" cy="4467939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45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407010-67AE-42B4-8AE3-3C9A75D8CD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30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 fontScale="55000" lnSpcReduction="20000"/>
          </a:bodyPr>
          <a:lstStyle/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action: specifies the URL of a script on a server that will receive and process the data sent, and return any results. </a:t>
            </a:r>
            <a:r>
              <a:rPr lang="en-US" dirty="0" smtClean="0"/>
              <a:t>this will be a script (PHP,ASP, Perl) or a CGI program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solidFill>
                  <a:srgbClr val="C00000"/>
                </a:solidFill>
              </a:rPr>
              <a:t>method=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"post":</a:t>
            </a:r>
            <a:r>
              <a:rPr lang="en-US" dirty="0" smtClean="0"/>
              <a:t> the information is sent to the server as part of the data body and will not be visible in the URL box in the user’s browser</a:t>
            </a:r>
            <a:endParaRPr lang="en-GB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if you are using a mailto action you must use </a:t>
            </a:r>
            <a:r>
              <a:rPr lang="en-GB" sz="3100" dirty="0" smtClean="0"/>
              <a:t>post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GB" sz="3100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 smtClean="0"/>
              <a:t>Get: adds </a:t>
            </a:r>
            <a:r>
              <a:rPr lang="en-GB" sz="3100" dirty="0" err="1" smtClean="0"/>
              <a:t>valur</a:t>
            </a:r>
            <a:r>
              <a:rPr lang="en-GB" sz="3100" dirty="0" smtClean="0"/>
              <a:t> into URL –</a:t>
            </a:r>
            <a:r>
              <a:rPr lang="en-GB" sz="3100" baseline="0" dirty="0" smtClean="0"/>
              <a:t> perfect for searches, as you can bookmark a URL search result</a:t>
            </a:r>
            <a:endParaRPr lang="en-GB" sz="3100" dirty="0"/>
          </a:p>
          <a:p>
            <a:pPr marL="257325" indent="-257325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altLang="zh-CN" sz="3100" dirty="0" smtClean="0">
                <a:cs typeface="Arial" charset="0"/>
              </a:rPr>
              <a:t>          post: URL is never </a:t>
            </a:r>
            <a:r>
              <a:rPr lang="en-GB" altLang="zh-CN" sz="3100" dirty="0" err="1" smtClean="0">
                <a:cs typeface="Arial" charset="0"/>
              </a:rPr>
              <a:t>sen</a:t>
            </a:r>
            <a:r>
              <a:rPr lang="en-GB" altLang="zh-CN" sz="3100" dirty="0" smtClean="0">
                <a:cs typeface="Arial" charset="0"/>
              </a:rPr>
              <a:t> by user …keeps data more secure</a:t>
            </a:r>
            <a:endParaRPr lang="en-GB" altLang="zh-CN" sz="3100" dirty="0">
              <a:cs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815114-10C4-470E-AEC0-D26E34843A37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8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GB" dirty="0" smtClean="0"/>
              <a:t>Self-closing input … allows to enter info in a number of ways … by assigning type </a:t>
            </a:r>
            <a:r>
              <a:rPr lang="en-GB" dirty="0" err="1" smtClean="0"/>
              <a:t>attri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Name: aids the processing script to identify the field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412A74-9822-4B6F-838D-E1A6DC4E689E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957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002218-53B2-45C6-A41E-4E7FD279449A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13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68EDFD-3FF8-44E6-A3CE-69F26C370632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7723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1AEEF-2D13-4F06-AF69-A6ADA532B2C1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4506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384007-9FBE-468F-A86F-3D7105A5EF20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1843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5A1BE3-65F8-41FB-A37C-97438561E47D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970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9263" y="13843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224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Slide1_0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088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851920" y="6237288"/>
            <a:ext cx="37204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Technology</a:t>
            </a:r>
          </a:p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 Jing LU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2014-15  Dr Violet Snell / Dr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Kalin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Penev</a:t>
            </a:r>
            <a:endParaRPr lang="en-GB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414743"/>
            <a:ext cx="428625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909C3EF4-85C5-491C-93D6-6E5E42685039}" type="slidenum">
              <a:rPr lang="en-GB" sz="16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GB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4" Type="http://schemas.openxmlformats.org/officeDocument/2006/relationships/hyperlink" Target="http://www.w3schools.com/tags/tag_input.asp" TargetMode="External"/><Relationship Id="rId5" Type="http://schemas.openxmlformats.org/officeDocument/2006/relationships/hyperlink" Target="http://www.w3schools.com/tags/tag_select.asp" TargetMode="External"/><Relationship Id="rId6" Type="http://schemas.openxmlformats.org/officeDocument/2006/relationships/hyperlink" Target="http://www.w3schools.com/tags/tryit.asp?filename=tryhtml_label" TargetMode="External"/><Relationship Id="rId7" Type="http://schemas.openxmlformats.org/officeDocument/2006/relationships/hyperlink" Target="http://www.w3schools.com/tags/tag_fieldset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o.org.uk/for-organisations/improve-your-practices/data-protection-self-assessment-toolki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844391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sz="4400" b="1" dirty="0">
                <a:solidFill>
                  <a:srgbClr val="C00000"/>
                </a:solidFill>
                <a:latin typeface="Trebuchet MS" pitchFamily="34" charset="0"/>
              </a:rPr>
              <a:t>Internet Technology</a:t>
            </a:r>
          </a:p>
          <a:p>
            <a:pPr algn="ctr" eaLnBrk="1" hangingPunct="1">
              <a:spcBef>
                <a:spcPts val="1200"/>
              </a:spcBef>
            </a:pP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(Week 6)</a:t>
            </a: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GB" altLang="zh-CN" sz="4400" b="1" dirty="0">
                <a:latin typeface="Trebuchet MS" pitchFamily="34" charset="0"/>
              </a:rPr>
              <a:t>Creating </a:t>
            </a:r>
            <a:r>
              <a:rPr lang="en-GB" altLang="zh-CN" sz="4400" b="1" dirty="0" smtClean="0">
                <a:latin typeface="Trebuchet MS" pitchFamily="34" charset="0"/>
              </a:rPr>
              <a:t>Forms</a:t>
            </a:r>
            <a:endParaRPr lang="en-GB" altLang="zh-CN" sz="44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07101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HTML 5 Validation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0182" y="1672258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Required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449263" y="2306489"/>
            <a:ext cx="649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</a:t>
            </a:r>
            <a:r>
              <a:rPr lang="en-US" dirty="0" smtClean="0"/>
              <a:t>text” name</a:t>
            </a:r>
            <a:r>
              <a:rPr lang="en-US" dirty="0"/>
              <a:t>="Name" required&gt;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262" y="3356992"/>
            <a:ext cx="7075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</a:t>
            </a:r>
            <a:r>
              <a:rPr lang="en-US" dirty="0" smtClean="0"/>
              <a:t>=”email” name=”email" </a:t>
            </a:r>
            <a:r>
              <a:rPr lang="en-US" dirty="0"/>
              <a:t>required&gt;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1352" y="2883620"/>
            <a:ext cx="504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More precise input types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714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260350"/>
            <a:ext cx="84439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GB" sz="44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References</a:t>
            </a:r>
            <a:endParaRPr lang="en-GB" sz="4400" b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95536" y="1117600"/>
            <a:ext cx="8548439" cy="47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Forms </a:t>
            </a:r>
            <a:r>
              <a:rPr lang="en-GB" sz="1800" dirty="0">
                <a:latin typeface="Times New Roman" pitchFamily="18" charset="0"/>
                <a:hlinkClick r:id="rId3"/>
              </a:rPr>
              <a:t>http://www.w3schools.com/html/html_forms.asp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4"/>
              </a:rPr>
              <a:t>http://www.w3schools.com/tags/tag_input.asp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5"/>
              </a:rPr>
              <a:t>http://www.w3schools.com/tags/tag_select.asp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 smtClean="0">
                <a:latin typeface="Times New Roman" pitchFamily="18" charset="0"/>
                <a:hlinkClick r:id="rId6"/>
              </a:rPr>
              <a:t>http://www.w3schools.com/tags/tryit.asp?filename=tryhtml_label</a:t>
            </a:r>
            <a:endParaRPr lang="en-GB" sz="1800" dirty="0" smtClean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7"/>
              </a:rPr>
              <a:t>http://www.w3schools.com/tags/tag_fieldset.asp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sz="1800" dirty="0" smtClean="0">
              <a:latin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The Legal Side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u="sng" dirty="0" smtClean="0"/>
              <a:t>Data Protection Act</a:t>
            </a:r>
            <a:endParaRPr lang="en-US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54124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Checklist - Data protection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 Responding </a:t>
            </a:r>
            <a:r>
              <a:rPr lang="en-US" sz="4000" dirty="0"/>
              <a:t>to access </a:t>
            </a:r>
            <a:r>
              <a:rPr lang="en-US" sz="4000" dirty="0" smtClean="0"/>
              <a:t>requests</a:t>
            </a:r>
          </a:p>
          <a:p>
            <a:r>
              <a:rPr lang="en-US" sz="4000" dirty="0" smtClean="0"/>
              <a:t> Privacy </a:t>
            </a:r>
            <a:r>
              <a:rPr lang="en-US" sz="4000" dirty="0"/>
              <a:t>notices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Responding to access requests</a:t>
            </a:r>
          </a:p>
          <a:p>
            <a:pPr marL="0" indent="0">
              <a:buNone/>
            </a:pPr>
            <a:endParaRPr lang="en-US" sz="4000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 </a:t>
            </a:r>
            <a:r>
              <a:rPr lang="en-US" i="1" dirty="0">
                <a:hlinkClick r:id="rId2"/>
              </a:rPr>
              <a:t>Self assessment Toolkit</a:t>
            </a:r>
            <a:r>
              <a:rPr lang="en-US" dirty="0">
                <a:hlinkClick r:id="rId2"/>
              </a:rPr>
              <a:t> [viewed 15 November 2016]. Available from: https://</a:t>
            </a:r>
            <a:r>
              <a:rPr lang="en-US" dirty="0" err="1">
                <a:hlinkClick r:id="rId2"/>
              </a:rPr>
              <a:t>ico.org.uk</a:t>
            </a:r>
            <a:r>
              <a:rPr lang="en-US" dirty="0">
                <a:hlinkClick r:id="rId2"/>
              </a:rPr>
              <a:t>//for-</a:t>
            </a:r>
            <a:r>
              <a:rPr lang="en-US" dirty="0" err="1">
                <a:hlinkClick r:id="rId2"/>
              </a:rPr>
              <a:t>organisations</a:t>
            </a:r>
            <a:r>
              <a:rPr lang="en-US" dirty="0">
                <a:hlinkClick r:id="rId2"/>
              </a:rPr>
              <a:t>/improve-your-practices/data-protection-toolkit/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>
                <a:solidFill>
                  <a:srgbClr val="C00000"/>
                </a:solidFill>
              </a:rPr>
              <a:t>F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orm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Element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146175"/>
            <a:ext cx="8100000" cy="19947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 dirty="0" smtClean="0">
                <a:solidFill>
                  <a:srgbClr val="C00000"/>
                </a:solidFill>
              </a:rPr>
              <a:t>      There are two methods to submit a form </a:t>
            </a:r>
            <a:endParaRPr lang="en-GB" sz="2800" i="1" dirty="0">
              <a:solidFill>
                <a:srgbClr val="C00000"/>
              </a:solidFill>
            </a:endParaRP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>
                <a:solidFill>
                  <a:srgbClr val="0000FF"/>
                </a:solidFill>
              </a:rPr>
              <a:t>get</a:t>
            </a:r>
            <a:r>
              <a:rPr lang="en-GB" sz="2800" dirty="0"/>
              <a:t>": data is appended to the </a:t>
            </a:r>
            <a:r>
              <a:rPr lang="en-US" sz="2800" dirty="0" smtClean="0"/>
              <a:t>URL</a:t>
            </a: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 smtClean="0">
                <a:solidFill>
                  <a:srgbClr val="0000FF"/>
                </a:solidFill>
              </a:rPr>
              <a:t>post</a:t>
            </a:r>
            <a:r>
              <a:rPr lang="en-GB" sz="2800" dirty="0"/>
              <a:t>": </a:t>
            </a:r>
            <a:r>
              <a:rPr lang="en-GB" sz="2800" dirty="0" smtClean="0"/>
              <a:t>data is included in body of the form</a:t>
            </a: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 smtClean="0"/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 dirty="0">
                <a:solidFill>
                  <a:srgbClr val="C00000"/>
                </a:solidFill>
              </a:rPr>
              <a:t> </a:t>
            </a:r>
            <a:r>
              <a:rPr lang="en-GB" sz="2800" i="1" dirty="0" smtClean="0">
                <a:solidFill>
                  <a:srgbClr val="C00000"/>
                </a:solidFill>
              </a:rPr>
              <a:t>     		Action is where the form posts to </a:t>
            </a: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5516" y="4653136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method="post"&gt;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16" y="5732909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</a:t>
            </a:r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=“get"&gt;</a:t>
            </a:r>
            <a:endParaRPr 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9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input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Element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9512" y="3933056"/>
            <a:ext cx="8805353" cy="213417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form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action="http://</a:t>
            </a:r>
            <a:r>
              <a:rPr lang="en-GB" dirty="0" err="1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www.google.com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method=“post”&gt; 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value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="Submit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&lt;/form&gt; 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268760"/>
            <a:ext cx="6788502" cy="206340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59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Check Box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79512" y="2509838"/>
            <a:ext cx="8352928" cy="293538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="Bike" </a:t>
            </a:r>
          </a:p>
          <a:p>
            <a:pPr>
              <a:defRPr/>
            </a:pP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checked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Bike&lt;/p&gt;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="Car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Car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="Bus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Bus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1400175"/>
            <a:ext cx="1295400" cy="80486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5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Radio Button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79513" y="2276475"/>
            <a:ext cx="8640960" cy="1872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excellent"&gt;&lt;/p&gt;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good"&gt;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Good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>
              <a:defRPr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Bad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4166875"/>
            <a:ext cx="85010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The buttons in the same group have the same name</a:t>
            </a:r>
          </a:p>
          <a:p>
            <a:pPr marL="268288" indent="-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If the user selects </a:t>
            </a:r>
            <a:r>
              <a:rPr lang="en-US" i="1" dirty="0"/>
              <a:t>excellent</a:t>
            </a:r>
            <a:r>
              <a:rPr lang="en-US" dirty="0"/>
              <a:t>, the server side script will receive: rating=</a:t>
            </a:r>
            <a:r>
              <a:rPr lang="en-GB" dirty="0"/>
              <a:t>"</a:t>
            </a:r>
            <a:r>
              <a:rPr lang="en-US" dirty="0"/>
              <a:t>excellent</a:t>
            </a:r>
            <a:r>
              <a:rPr lang="en-GB" dirty="0"/>
              <a:t>"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1196975"/>
            <a:ext cx="1674813" cy="93662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9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Drop Down List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28625" y="1357313"/>
            <a:ext cx="6429375" cy="228771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shipping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Standard&lt;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    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2-day&lt;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Overnight&lt;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625" y="3789040"/>
            <a:ext cx="85010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You can create a list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&lt;select&gt;…&lt;/select&gt; </a:t>
            </a:r>
            <a:r>
              <a:rPr lang="en-US" dirty="0"/>
              <a:t>tag, giving the items in the list by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</a:t>
            </a:r>
            <a:r>
              <a:rPr lang="en-US" dirty="0"/>
              <a:t>tag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If the user selects "Standard", the server side script will receive: shipping=1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&lt;option value="1"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"&gt;Standard&lt;/option&gt; </a:t>
            </a:r>
          </a:p>
        </p:txBody>
      </p:sp>
      <p:pic>
        <p:nvPicPr>
          <p:cNvPr id="46083" name="Picture 3" descr="Drop down 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2012950"/>
            <a:ext cx="150018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8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Multi-line Text</a:t>
            </a:r>
            <a:br>
              <a:rPr lang="en-GB" sz="3600" dirty="0" smtClean="0">
                <a:solidFill>
                  <a:srgbClr val="C00000"/>
                </a:solidFill>
              </a:rPr>
            </a:b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95536" y="3384550"/>
            <a:ext cx="8429625" cy="1844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&lt;h1&gt;Enter your suggestions here: &lt;/h1&gt;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suggestions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"&gt; my suggestions are:&lt;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1341438"/>
            <a:ext cx="3168650" cy="177323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5283</TotalTime>
  <Words>587</Words>
  <Application>Microsoft Macintosh PowerPoint</Application>
  <PresentationFormat>On-screen Show (4:3)</PresentationFormat>
  <Paragraphs>89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Consolas</vt:lpstr>
      <vt:lpstr>MS PGothic</vt:lpstr>
      <vt:lpstr>ＭＳ Ｐゴシック</vt:lpstr>
      <vt:lpstr>Times New Roman</vt:lpstr>
      <vt:lpstr>Trebuchet MS</vt:lpstr>
      <vt:lpstr>Wingdings</vt:lpstr>
      <vt:lpstr>宋体</vt:lpstr>
      <vt:lpstr>Arial</vt:lpstr>
      <vt:lpstr>Office Theme</vt:lpstr>
      <vt:lpstr>PowerPoint Presentation</vt:lpstr>
      <vt:lpstr>The Legal Side</vt:lpstr>
      <vt:lpstr>Checklist - Data protection assurance</vt:lpstr>
      <vt:lpstr>The Form Element</vt:lpstr>
      <vt:lpstr>The input Element</vt:lpstr>
      <vt:lpstr>The input Element: Check Box</vt:lpstr>
      <vt:lpstr>The input Element: Radio Button</vt:lpstr>
      <vt:lpstr>Drop Down List</vt:lpstr>
      <vt:lpstr>Multi-line Text </vt:lpstr>
      <vt:lpstr>HTML 5 Validation</vt:lpstr>
      <vt:lpstr>PowerPoint Presentation</vt:lpstr>
    </vt:vector>
  </TitlesOfParts>
  <Company>proctor &amp; stevenson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postle</dc:creator>
  <cp:lastModifiedBy>Microsoft Office User</cp:lastModifiedBy>
  <cp:revision>284</cp:revision>
  <dcterms:created xsi:type="dcterms:W3CDTF">2005-12-05T10:00:54Z</dcterms:created>
  <dcterms:modified xsi:type="dcterms:W3CDTF">2017-10-31T07:36:40Z</dcterms:modified>
</cp:coreProperties>
</file>