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4692"/>
  </p:normalViewPr>
  <p:slideViewPr>
    <p:cSldViewPr snapToGrid="0" snapToObjects="1">
      <p:cViewPr varScale="1">
        <p:scale>
          <a:sx n="81" d="100"/>
          <a:sy n="81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14714-C49C-EA49-BA2B-C830404E89E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842E-91B7-A649-B541-18F198FE6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6" name="Shape 1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If you want to run the same JavaScript on several pages, without having to write the same script on every page, you can write a JavaScript in an external file.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Save the external JavaScript file with a .js file extension.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b="1"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The external script cannot contain the &lt;script&gt; tag!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To use the external script, point to the .js file in the "src" attribute of the &lt;script&gt; tag:</a:t>
            </a:r>
          </a:p>
        </p:txBody>
      </p:sp>
    </p:spTree>
    <p:extLst>
      <p:ext uri="{BB962C8B-B14F-4D97-AF65-F5344CB8AC3E}">
        <p14:creationId xmlns:p14="http://schemas.microsoft.com/office/powerpoint/2010/main" val="40901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14" name="Shape 13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JavaScript programming uses specialised terminology</a:t>
            </a:r>
          </a:p>
        </p:txBody>
      </p:sp>
    </p:spTree>
    <p:extLst>
      <p:ext uri="{BB962C8B-B14F-4D97-AF65-F5344CB8AC3E}">
        <p14:creationId xmlns:p14="http://schemas.microsoft.com/office/powerpoint/2010/main" val="164846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22" name="Shape 1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 letter (like x) could be used to hold a value (like 5)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As with algebra, JavaScript variables are used to hold values or expressions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You can declare JavaScript variables with the </a:t>
            </a:r>
            <a:r>
              <a:rPr sz="1200" b="1">
                <a:latin typeface="Calibri"/>
                <a:ea typeface="Calibri"/>
                <a:cs typeface="Calibri"/>
                <a:sym typeface="Calibri"/>
              </a:rPr>
              <a:t>var statement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After the declaration, the variables are empty (they have no values yet).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However, you can also assign values to the variables when you declare them:</a:t>
            </a:r>
          </a:p>
        </p:txBody>
      </p:sp>
    </p:spTree>
    <p:extLst>
      <p:ext uri="{BB962C8B-B14F-4D97-AF65-F5344CB8AC3E}">
        <p14:creationId xmlns:p14="http://schemas.microsoft.com/office/powerpoint/2010/main" val="132750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27" name="Shape 1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Increment (e.g. x=++y)       </a:t>
            </a:r>
            <a:r>
              <a: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Decrement (e.g. x=--y)</a:t>
            </a:r>
          </a:p>
        </p:txBody>
      </p:sp>
    </p:spTree>
    <p:extLst>
      <p:ext uri="{BB962C8B-B14F-4D97-AF65-F5344CB8AC3E}">
        <p14:creationId xmlns:p14="http://schemas.microsoft.com/office/powerpoint/2010/main" val="47684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CC10-02A0-1C4E-9668-F86B690606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F3D9-CE86-6148-916A-65063C5F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 (CDA401)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>
            <a:spLocks noGrp="1"/>
          </p:cNvSpPr>
          <p:nvPr>
            <p:ph type="title"/>
          </p:nvPr>
        </p:nvSpPr>
        <p:spPr>
          <a:xfrm>
            <a:off x="1973263" y="333375"/>
            <a:ext cx="7772401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Objects</a:t>
            </a:r>
          </a:p>
        </p:txBody>
      </p:sp>
      <p:sp>
        <p:nvSpPr>
          <p:cNvPr id="1357" name="Shape 1357"/>
          <p:cNvSpPr>
            <a:spLocks noGrp="1"/>
          </p:cNvSpPr>
          <p:nvPr>
            <p:ph type="body" idx="1"/>
          </p:nvPr>
        </p:nvSpPr>
        <p:spPr>
          <a:xfrm>
            <a:off x="2024063" y="1556793"/>
            <a:ext cx="8536435" cy="4536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3683" lvl="1" indent="-683683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400" dirty="0">
                <a:latin typeface="Arial"/>
                <a:ea typeface="Arial"/>
                <a:cs typeface="Arial"/>
                <a:sym typeface="Arial"/>
              </a:rPr>
              <a:t>JavaScript is Object-Oriented</a:t>
            </a:r>
          </a:p>
          <a:p>
            <a:pPr>
              <a:buNone/>
              <a:tabLst>
                <a:tab pos="88900" algn="l"/>
              </a:tabLst>
            </a:pPr>
            <a:endParaRPr sz="3400" dirty="0">
              <a:latin typeface="Arial"/>
              <a:ea typeface="Arial"/>
              <a:cs typeface="Arial"/>
              <a:sym typeface="Arial"/>
            </a:endParaRPr>
          </a:p>
          <a:p>
            <a:pPr marL="683683" lvl="1" indent="-683683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400" dirty="0">
                <a:latin typeface="Arial"/>
                <a:ea typeface="Arial"/>
                <a:cs typeface="Arial"/>
                <a:sym typeface="Arial"/>
              </a:rPr>
              <a:t>Object is any scriptable HTML element</a:t>
            </a:r>
          </a:p>
          <a:p>
            <a:pPr marL="361950" lvl="3" indent="22225">
              <a:spcBef>
                <a:spcPts val="1200"/>
              </a:spcBef>
              <a:buNone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link</a:t>
            </a:r>
          </a:p>
          <a:p>
            <a:pPr>
              <a:buNone/>
              <a:tabLst>
                <a:tab pos="88900" algn="l"/>
              </a:tabLst>
            </a:pPr>
            <a:endParaRPr sz="3000" i="1" dirty="0">
              <a:latin typeface="Arial"/>
              <a:ea typeface="Arial"/>
              <a:cs typeface="Arial"/>
              <a:sym typeface="Arial"/>
            </a:endParaRPr>
          </a:p>
          <a:p>
            <a:pPr marL="647700" indent="-647700">
              <a:spcBef>
                <a:spcPts val="8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400" dirty="0">
                <a:latin typeface="Arial"/>
                <a:ea typeface="Arial"/>
                <a:cs typeface="Arial"/>
                <a:sym typeface="Arial"/>
              </a:rPr>
              <a:t>Objects are associated with </a:t>
            </a:r>
            <a:r>
              <a:rPr sz="3400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sz="34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3400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br>
              <a:rPr sz="3400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98111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>
            <a:spLocks noGrp="1"/>
          </p:cNvSpPr>
          <p:nvPr>
            <p:ph type="title"/>
          </p:nvPr>
        </p:nvSpPr>
        <p:spPr>
          <a:xfrm>
            <a:off x="1973263" y="719931"/>
            <a:ext cx="7723139" cy="6208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Properties</a:t>
            </a:r>
          </a:p>
        </p:txBody>
      </p:sp>
      <p:sp>
        <p:nvSpPr>
          <p:cNvPr id="1360" name="Shape 1360"/>
          <p:cNvSpPr>
            <a:spLocks noGrp="1"/>
          </p:cNvSpPr>
          <p:nvPr>
            <p:ph type="body" idx="1"/>
          </p:nvPr>
        </p:nvSpPr>
        <p:spPr>
          <a:xfrm>
            <a:off x="1973263" y="1618456"/>
            <a:ext cx="8051801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0" lvl="1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Properties are characteristics of an object</a:t>
            </a:r>
          </a:p>
          <a:p>
            <a:pPr marL="603250" lvl="1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They are accessed by using the </a:t>
            </a:r>
            <a:r>
              <a:rPr sz="3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object's name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sz="3000" i="1" dirty="0">
                <a:latin typeface="Times New Roman"/>
                <a:ea typeface="Times New Roman"/>
                <a:cs typeface="Times New Roman"/>
                <a:sym typeface="Times New Roman"/>
              </a:rPr>
              <a:t>period</a:t>
            </a:r>
            <a:r>
              <a:rPr sz="3000" dirty="0"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sz="3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property name</a:t>
            </a:r>
          </a:p>
          <a:p>
            <a:pPr marL="0" lvl="1" indent="457200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e.g. background colour is expressed by:   </a:t>
            </a:r>
          </a:p>
          <a:p>
            <a:pPr marL="0" lvl="1" indent="457200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2800" dirty="0"/>
              <a:t>          </a:t>
            </a:r>
          </a:p>
          <a:p>
            <a:pPr marL="0" lvl="1" indent="457200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2800" dirty="0">
                <a:solidFill>
                  <a:srgbClr val="FF0000"/>
                </a:solidFill>
              </a:rPr>
              <a:t>                </a:t>
            </a:r>
            <a:r>
              <a:rPr sz="2800" dirty="0">
                <a:solidFill>
                  <a:srgbClr val="C00000"/>
                </a:solidFill>
              </a:rPr>
              <a:t>document</a:t>
            </a:r>
            <a:r>
              <a:rPr sz="2800" dirty="0"/>
              <a:t>.</a:t>
            </a:r>
            <a:r>
              <a:rPr sz="2800" dirty="0">
                <a:solidFill>
                  <a:srgbClr val="0000FF"/>
                </a:solidFill>
              </a:rPr>
              <a:t>bgcolor</a:t>
            </a:r>
          </a:p>
        </p:txBody>
      </p:sp>
      <p:grpSp>
        <p:nvGrpSpPr>
          <p:cNvPr id="1363" name="Group 1363"/>
          <p:cNvGrpSpPr/>
          <p:nvPr/>
        </p:nvGrpSpPr>
        <p:grpSpPr>
          <a:xfrm>
            <a:off x="3223874" y="3789265"/>
            <a:ext cx="1508149" cy="700519"/>
            <a:chOff x="0" y="0"/>
            <a:chExt cx="1508147" cy="700518"/>
          </a:xfrm>
        </p:grpSpPr>
        <p:sp>
          <p:nvSpPr>
            <p:cNvPr id="1361" name="Shape 1361"/>
            <p:cNvSpPr/>
            <p:nvPr/>
          </p:nvSpPr>
          <p:spPr>
            <a:xfrm>
              <a:off x="1009475" y="304511"/>
              <a:ext cx="498673" cy="39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575" y="608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0" y="0"/>
              <a:ext cx="1000125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i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/>
                <a:t>Object</a:t>
              </a:r>
            </a:p>
          </p:txBody>
        </p:sp>
      </p:grpSp>
      <p:grpSp>
        <p:nvGrpSpPr>
          <p:cNvPr id="1366" name="Group 1366"/>
          <p:cNvGrpSpPr/>
          <p:nvPr/>
        </p:nvGrpSpPr>
        <p:grpSpPr>
          <a:xfrm>
            <a:off x="6335387" y="3782412"/>
            <a:ext cx="1578290" cy="622727"/>
            <a:chOff x="0" y="0"/>
            <a:chExt cx="1578288" cy="622726"/>
          </a:xfrm>
        </p:grpSpPr>
        <p:sp>
          <p:nvSpPr>
            <p:cNvPr id="1364" name="Shape 1364"/>
            <p:cNvSpPr/>
            <p:nvPr/>
          </p:nvSpPr>
          <p:spPr>
            <a:xfrm>
              <a:off x="0" y="224964"/>
              <a:ext cx="429254" cy="39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318" y="464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35288" y="0"/>
              <a:ext cx="1143001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/>
                <a:t>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59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>
            <a:spLocks noGrp="1"/>
          </p:cNvSpPr>
          <p:nvPr>
            <p:ph type="title"/>
          </p:nvPr>
        </p:nvSpPr>
        <p:spPr>
          <a:xfrm>
            <a:off x="1973263" y="699095"/>
            <a:ext cx="7723139" cy="5696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b="1"/>
              <a:t>Methods</a:t>
            </a:r>
          </a:p>
        </p:txBody>
      </p:sp>
      <p:sp>
        <p:nvSpPr>
          <p:cNvPr id="1369" name="Shape 1369"/>
          <p:cNvSpPr>
            <a:spLocks noGrp="1"/>
          </p:cNvSpPr>
          <p:nvPr>
            <p:ph type="body" idx="1"/>
          </p:nvPr>
        </p:nvSpPr>
        <p:spPr>
          <a:xfrm>
            <a:off x="1952626" y="1570633"/>
            <a:ext cx="8607425" cy="4306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0" lvl="1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Methods are actions applied to particular objects</a:t>
            </a:r>
          </a:p>
          <a:p>
            <a:pPr marL="603250" lvl="1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sz="3000" i="1" dirty="0">
                <a:latin typeface="Arial"/>
                <a:ea typeface="Arial"/>
                <a:cs typeface="Arial"/>
                <a:sym typeface="Arial"/>
              </a:rPr>
              <a:t>what objects can do</a:t>
            </a:r>
          </a:p>
          <a:p>
            <a:pPr marL="0" lvl="1" indent="539750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3000" dirty="0">
                <a:latin typeface="Arial"/>
                <a:ea typeface="Arial"/>
                <a:cs typeface="Arial"/>
                <a:sym typeface="Arial"/>
              </a:rPr>
              <a:t>e.g. writing output to a page</a:t>
            </a:r>
          </a:p>
          <a:p>
            <a:pPr marL="0" indent="0">
              <a:spcBef>
                <a:spcPts val="1200"/>
              </a:spcBef>
              <a:buNone/>
              <a:tabLst>
                <a:tab pos="88900" algn="l"/>
              </a:tabLst>
            </a:pPr>
            <a:endParaRPr sz="2400" dirty="0"/>
          </a:p>
          <a:p>
            <a:pPr marL="0" indent="0" algn="ctr">
              <a:spcBef>
                <a:spcPts val="1200"/>
              </a:spcBef>
              <a:buNone/>
              <a:tabLst>
                <a:tab pos="88900" algn="l"/>
              </a:tabLst>
            </a:pPr>
            <a:r>
              <a:rPr sz="30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("Hello World!");</a:t>
            </a:r>
          </a:p>
          <a:p>
            <a:pPr marL="0" indent="0" algn="ctr">
              <a:spcBef>
                <a:spcPts val="1200"/>
              </a:spcBef>
              <a:buNone/>
              <a:tabLst>
                <a:tab pos="88900" algn="l"/>
              </a:tabLst>
            </a:pPr>
            <a:r>
              <a:rPr dirty="0">
                <a:latin typeface="Consolas"/>
                <a:ea typeface="Consolas"/>
                <a:cs typeface="Consolas"/>
                <a:sym typeface="Consolas"/>
              </a:rPr>
              <a:t>document.write("</a:t>
            </a:r>
            <a:r>
              <a:rPr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");</a:t>
            </a:r>
          </a:p>
        </p:txBody>
      </p:sp>
      <p:grpSp>
        <p:nvGrpSpPr>
          <p:cNvPr id="1372" name="Group 1372"/>
          <p:cNvGrpSpPr/>
          <p:nvPr/>
        </p:nvGrpSpPr>
        <p:grpSpPr>
          <a:xfrm>
            <a:off x="2298521" y="3538685"/>
            <a:ext cx="1508148" cy="700519"/>
            <a:chOff x="0" y="0"/>
            <a:chExt cx="1508147" cy="700518"/>
          </a:xfrm>
        </p:grpSpPr>
        <p:sp>
          <p:nvSpPr>
            <p:cNvPr id="1370" name="Shape 1370"/>
            <p:cNvSpPr/>
            <p:nvPr/>
          </p:nvSpPr>
          <p:spPr>
            <a:xfrm>
              <a:off x="1009475" y="304511"/>
              <a:ext cx="498673" cy="39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575" y="608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0" y="0"/>
              <a:ext cx="1000125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i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/>
                <a:t>Object</a:t>
              </a:r>
            </a:p>
          </p:txBody>
        </p:sp>
      </p:grpSp>
      <p:grpSp>
        <p:nvGrpSpPr>
          <p:cNvPr id="1375" name="Group 1375"/>
          <p:cNvGrpSpPr/>
          <p:nvPr/>
        </p:nvGrpSpPr>
        <p:grpSpPr>
          <a:xfrm>
            <a:off x="5467193" y="3650353"/>
            <a:ext cx="1578290" cy="622727"/>
            <a:chOff x="0" y="0"/>
            <a:chExt cx="1578288" cy="622726"/>
          </a:xfrm>
        </p:grpSpPr>
        <p:sp>
          <p:nvSpPr>
            <p:cNvPr id="1373" name="Shape 1373"/>
            <p:cNvSpPr/>
            <p:nvPr/>
          </p:nvSpPr>
          <p:spPr>
            <a:xfrm>
              <a:off x="0" y="224964"/>
              <a:ext cx="429254" cy="39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318" y="464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5288" y="0"/>
              <a:ext cx="1143001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/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27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>
            <a:spLocks noGrp="1"/>
          </p:cNvSpPr>
          <p:nvPr>
            <p:ph type="title"/>
          </p:nvPr>
        </p:nvSpPr>
        <p:spPr>
          <a:xfrm>
            <a:off x="2001838" y="485775"/>
            <a:ext cx="7772401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Events</a:t>
            </a:r>
          </a:p>
        </p:txBody>
      </p:sp>
      <p:sp>
        <p:nvSpPr>
          <p:cNvPr id="1381" name="Shape 1381"/>
          <p:cNvSpPr>
            <a:spLocks noGrp="1"/>
          </p:cNvSpPr>
          <p:nvPr>
            <p:ph type="body" idx="1"/>
          </p:nvPr>
        </p:nvSpPr>
        <p:spPr>
          <a:xfrm>
            <a:off x="2024062" y="1428750"/>
            <a:ext cx="8320411" cy="466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Events associate an object with an action</a:t>
            </a:r>
          </a:p>
          <a:p>
            <a:pPr marL="549098" lvl="1" indent="-283986">
              <a:spcBef>
                <a:spcPts val="18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onMouseOver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event handler action can change an image</a:t>
            </a:r>
          </a:p>
          <a:p>
            <a:pPr marL="548216" lvl="1" indent="-281516">
              <a:spcBef>
                <a:spcPts val="18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onSubmit</a:t>
            </a:r>
            <a:r>
              <a:rPr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event handler sends a form</a:t>
            </a:r>
          </a:p>
          <a:p>
            <a:pPr marL="603250" indent="-603250">
              <a:spcBef>
                <a:spcPts val="18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User actions trigger events</a:t>
            </a:r>
          </a:p>
        </p:txBody>
      </p:sp>
    </p:spTree>
    <p:extLst>
      <p:ext uri="{BB962C8B-B14F-4D97-AF65-F5344CB8AC3E}">
        <p14:creationId xmlns:p14="http://schemas.microsoft.com/office/powerpoint/2010/main" val="192377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Shape 1710"/>
          <p:cNvSpPr>
            <a:spLocks noGrp="1"/>
          </p:cNvSpPr>
          <p:nvPr>
            <p:ph type="body" idx="1"/>
          </p:nvPr>
        </p:nvSpPr>
        <p:spPr>
          <a:xfrm>
            <a:off x="2024062" y="1000126"/>
            <a:ext cx="8429626" cy="50958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tabLst>
                <a:tab pos="88900" algn="l"/>
              </a:tabLst>
            </a:pPr>
            <a:endParaRPr/>
          </a:p>
        </p:txBody>
      </p:sp>
      <p:graphicFrame>
        <p:nvGraphicFramePr>
          <p:cNvPr id="1711" name="Table 1711"/>
          <p:cNvGraphicFramePr/>
          <p:nvPr/>
        </p:nvGraphicFramePr>
        <p:xfrm>
          <a:off x="2238375" y="1285875"/>
          <a:ext cx="7786688" cy="4357688"/>
        </p:xfrm>
        <a:graphic>
          <a:graphicData uri="http://schemas.openxmlformats.org/drawingml/2006/table">
            <a:tbl>
              <a:tblPr firstRow="1" bandRow="1"/>
              <a:tblGrid>
                <a:gridCol w="2539137"/>
                <a:gridCol w="5247551"/>
              </a:tblGrid>
              <a:tr h="544711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Attribute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The event occurs when...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onAbort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user aborted loading a page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onBlur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user left the object 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onChange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user changed an object 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onClick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user clicked on an object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onError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script encountered an error 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i="1">
                          <a:latin typeface="Arial"/>
                          <a:ea typeface="Arial"/>
                          <a:cs typeface="Arial"/>
                        </a:rPr>
                        <a:t>onFocus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user made an object active 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471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onLoad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 i="1">
                          <a:latin typeface="Arial"/>
                          <a:ea typeface="Arial"/>
                          <a:cs typeface="Arial"/>
                        </a:rPr>
                        <a:t>object finished loading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0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xfrm>
            <a:off x="2001838" y="214314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Event Handling (cont.)</a:t>
            </a:r>
          </a:p>
        </p:txBody>
      </p:sp>
      <p:graphicFrame>
        <p:nvGraphicFramePr>
          <p:cNvPr id="1714" name="Table 1714"/>
          <p:cNvGraphicFramePr/>
          <p:nvPr/>
        </p:nvGraphicFramePr>
        <p:xfrm>
          <a:off x="1881189" y="1397001"/>
          <a:ext cx="8429625" cy="3527425"/>
        </p:xfrm>
        <a:graphic>
          <a:graphicData uri="http://schemas.openxmlformats.org/drawingml/2006/table">
            <a:tbl>
              <a:tblPr/>
              <a:tblGrid>
                <a:gridCol w="2558628"/>
                <a:gridCol w="5870997"/>
              </a:tblGrid>
              <a:tr h="4984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Attribute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The event occurs when...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onMouseOver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cursor moved over an object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 b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onMouseOut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cursor moved off an object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onSelect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user selected the contents of an object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onSubmit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user submitted a form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onUnload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user left the window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600">
                          <a:latin typeface="Arial"/>
                          <a:ea typeface="Arial"/>
                          <a:cs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7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>
            <a:spLocks noGrp="1"/>
          </p:cNvSpPr>
          <p:nvPr>
            <p:ph type="title"/>
          </p:nvPr>
        </p:nvSpPr>
        <p:spPr>
          <a:xfrm>
            <a:off x="1973263" y="857251"/>
            <a:ext cx="7772401" cy="7715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b="1"/>
              <a:t>Introduction to JavaScript</a:t>
            </a:r>
          </a:p>
        </p:txBody>
      </p:sp>
      <p:sp>
        <p:nvSpPr>
          <p:cNvPr id="1389" name="Shape 1389"/>
          <p:cNvSpPr>
            <a:spLocks noGrp="1"/>
          </p:cNvSpPr>
          <p:nvPr>
            <p:ph type="body" idx="1"/>
          </p:nvPr>
        </p:nvSpPr>
        <p:spPr>
          <a:xfrm>
            <a:off x="1973263" y="2287589"/>
            <a:ext cx="7772401" cy="34274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3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Understanding JavaScript</a:t>
            </a:r>
          </a:p>
          <a:p>
            <a:pPr algn="ctr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3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JavaScript Terminology</a:t>
            </a:r>
          </a:p>
          <a:p>
            <a:pPr algn="ctr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3200" b="1">
                <a:latin typeface="Arial"/>
                <a:ea typeface="Arial"/>
                <a:cs typeface="Arial"/>
                <a:sym typeface="Arial"/>
              </a:rPr>
              <a:t>Creating Simple Scripts</a:t>
            </a:r>
          </a:p>
        </p:txBody>
      </p:sp>
    </p:spTree>
    <p:extLst>
      <p:ext uri="{BB962C8B-B14F-4D97-AF65-F5344CB8AC3E}">
        <p14:creationId xmlns:p14="http://schemas.microsoft.com/office/powerpoint/2010/main" val="34339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>
            <a:spLocks noGrp="1"/>
          </p:cNvSpPr>
          <p:nvPr>
            <p:ph type="title"/>
          </p:nvPr>
        </p:nvSpPr>
        <p:spPr>
          <a:xfrm>
            <a:off x="1973263" y="857251"/>
            <a:ext cx="7772401" cy="771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5400" b="1" dirty="0" smtClean="0"/>
              <a:t>Unit Introduction</a:t>
            </a:r>
            <a:endParaRPr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Credits</a:t>
            </a:r>
          </a:p>
          <a:p>
            <a:r>
              <a:rPr lang="en-US" dirty="0" smtClean="0"/>
              <a:t>You must attend a 1 hour (MAX) weekly lecture and a 2 hour (MAX) weekly practical</a:t>
            </a:r>
          </a:p>
          <a:p>
            <a:r>
              <a:rPr lang="en-US" dirty="0" smtClean="0"/>
              <a:t>Assessment (to be released) consists of one </a:t>
            </a:r>
            <a:r>
              <a:rPr lang="en-US" dirty="0" err="1" smtClean="0"/>
              <a:t>pratical</a:t>
            </a:r>
            <a:r>
              <a:rPr lang="en-US" dirty="0" smtClean="0"/>
              <a:t> project deliverable  15</a:t>
            </a:r>
            <a:r>
              <a:rPr lang="en-US" baseline="30000" dirty="0" smtClean="0"/>
              <a:t>th</a:t>
            </a:r>
            <a:r>
              <a:rPr lang="en-US" dirty="0" smtClean="0"/>
              <a:t> May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>
            <a:spLocks noGrp="1"/>
          </p:cNvSpPr>
          <p:nvPr>
            <p:ph type="title"/>
          </p:nvPr>
        </p:nvSpPr>
        <p:spPr>
          <a:xfrm>
            <a:off x="2024063" y="357189"/>
            <a:ext cx="7772401" cy="785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Using an External JavaScript</a:t>
            </a:r>
          </a:p>
        </p:txBody>
      </p:sp>
      <p:sp>
        <p:nvSpPr>
          <p:cNvPr id="1304" name="Shape 1304"/>
          <p:cNvSpPr/>
          <p:nvPr/>
        </p:nvSpPr>
        <p:spPr>
          <a:xfrm>
            <a:off x="2024063" y="1484784"/>
            <a:ext cx="8001001" cy="4110545"/>
          </a:xfrm>
          <a:prstGeom prst="rect">
            <a:avLst/>
          </a:prstGeom>
          <a:ln w="3175">
            <a:solidFill/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2400"/>
              </a:spcBef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&lt;head&gt;</a:t>
            </a:r>
            <a:br>
              <a:rPr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&lt;script type="text/javascript" 				src="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xxx</a:t>
            </a:r>
            <a:r>
              <a:rPr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.js"&gt;&lt;/script&gt;</a:t>
            </a:r>
            <a:br>
              <a:rPr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&lt;/head&gt;</a:t>
            </a:r>
            <a:br>
              <a:rPr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… …</a:t>
            </a:r>
            <a:br>
              <a:rPr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&lt;/body&gt;</a:t>
            </a:r>
            <a:br>
              <a:rPr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839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xfrm>
            <a:off x="1919535" y="522883"/>
            <a:ext cx="8391278" cy="71693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/>
              <a:t>JavaScript Terminology</a:t>
            </a:r>
          </a:p>
        </p:txBody>
      </p:sp>
      <p:sp>
        <p:nvSpPr>
          <p:cNvPr id="1312" name="Shape 1312"/>
          <p:cNvSpPr>
            <a:spLocks noGrp="1"/>
          </p:cNvSpPr>
          <p:nvPr>
            <p:ph type="body" idx="1"/>
          </p:nvPr>
        </p:nvSpPr>
        <p:spPr>
          <a:xfrm>
            <a:off x="1919537" y="1380133"/>
            <a:ext cx="8391277" cy="44971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  <a:tabLst>
                <a:tab pos="88900" algn="l"/>
              </a:tabLst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Understanding JS terms is fundamental to understanding the script </a:t>
            </a:r>
          </a:p>
          <a:p>
            <a:pPr marL="589138" lvl="1" indent="-227188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Statements</a:t>
            </a:r>
          </a:p>
          <a:p>
            <a:pPr marL="1304395" lvl="1" indent="-231245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Variables</a:t>
            </a:r>
          </a:p>
          <a:p>
            <a:pPr marL="1933045" lvl="1" indent="-231245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Operators</a:t>
            </a:r>
          </a:p>
          <a:p>
            <a:pPr marL="2654036" lvl="1" indent="-225161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Expressions</a:t>
            </a:r>
          </a:p>
          <a:p>
            <a:pPr marL="3631936" lvl="1" indent="-225161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marL="4900524" indent="-233274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Objects</a:t>
            </a:r>
          </a:p>
          <a:p>
            <a:pPr marL="6078714" lvl="2" indent="-336726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Properties</a:t>
            </a:r>
          </a:p>
          <a:p>
            <a:pPr marL="6079860" lvl="3" indent="-334698">
              <a:spcBef>
                <a:spcPts val="12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93296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>
            <a:spLocks noGrp="1"/>
          </p:cNvSpPr>
          <p:nvPr>
            <p:ph type="title"/>
          </p:nvPr>
        </p:nvSpPr>
        <p:spPr>
          <a:xfrm>
            <a:off x="1973263" y="485775"/>
            <a:ext cx="7772401" cy="800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800" b="1" dirty="0"/>
              <a:t>Statements</a:t>
            </a:r>
          </a:p>
        </p:txBody>
      </p:sp>
      <p:sp>
        <p:nvSpPr>
          <p:cNvPr id="1317" name="Shape 1317"/>
          <p:cNvSpPr>
            <a:spLocks noGrp="1"/>
          </p:cNvSpPr>
          <p:nvPr>
            <p:ph type="body" idx="1"/>
          </p:nvPr>
        </p:nvSpPr>
        <p:spPr>
          <a:xfrm>
            <a:off x="2024063" y="1285875"/>
            <a:ext cx="8176395" cy="37993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A command that does something</a:t>
            </a:r>
          </a:p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Define the sequence/order of steps</a:t>
            </a:r>
          </a:p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JavaScript statements end with a semicolon  </a:t>
            </a:r>
          </a:p>
        </p:txBody>
      </p:sp>
    </p:spTree>
    <p:extLst>
      <p:ext uri="{BB962C8B-B14F-4D97-AF65-F5344CB8AC3E}">
        <p14:creationId xmlns:p14="http://schemas.microsoft.com/office/powerpoint/2010/main" val="106072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/>
          </p:cNvSpPr>
          <p:nvPr>
            <p:ph type="title"/>
          </p:nvPr>
        </p:nvSpPr>
        <p:spPr>
          <a:xfrm>
            <a:off x="1809750" y="260350"/>
            <a:ext cx="7772400" cy="785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Variables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1"/>
          </p:nvPr>
        </p:nvSpPr>
        <p:spPr>
          <a:xfrm>
            <a:off x="1666875" y="1196751"/>
            <a:ext cx="8858250" cy="424847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603250" indent="-6032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Rules for JavaScript Variables</a:t>
            </a:r>
          </a:p>
          <a:p>
            <a:pPr marL="586317" lvl="2" indent="-205317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Variable names are </a:t>
            </a:r>
            <a:r>
              <a:rPr sz="2400" b="1">
                <a:latin typeface="Arial"/>
                <a:ea typeface="Arial"/>
                <a:cs typeface="Arial"/>
                <a:sym typeface="Arial"/>
              </a:rPr>
              <a:t>case sensitive </a:t>
            </a:r>
          </a:p>
          <a:p>
            <a:pPr marL="0" lvl="4" indent="919162">
              <a:lnSpc>
                <a:spcPct val="120000"/>
              </a:lnSpc>
              <a:spcBef>
                <a:spcPts val="0"/>
              </a:spcBef>
              <a:buNone/>
              <a:tabLst>
                <a:tab pos="88900" algn="l"/>
              </a:tabLst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are different</a:t>
            </a:r>
          </a:p>
          <a:p>
            <a:pPr marL="586317" lvl="2" indent="-205317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Variable names must begin with a letter or underscore</a:t>
            </a:r>
          </a:p>
          <a:p>
            <a:pPr marL="0" lvl="4" indent="919162">
              <a:lnSpc>
                <a:spcPct val="120000"/>
              </a:lnSpc>
              <a:spcBef>
                <a:spcPts val="0"/>
              </a:spcBef>
              <a:buNone/>
              <a:tabLst>
                <a:tab pos="88900" algn="l"/>
              </a:tabLst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_month</a:t>
            </a:r>
          </a:p>
          <a:p>
            <a:pPr marL="603250" indent="-6032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Declaring JavaScript Variables</a:t>
            </a:r>
          </a:p>
          <a:p>
            <a:pPr marL="594254" lvl="1" indent="-237066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var x;</a:t>
            </a:r>
          </a:p>
          <a:p>
            <a:pPr marL="594254" lvl="1" indent="-237066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x=5;</a:t>
            </a:r>
          </a:p>
          <a:p>
            <a:pPr marL="594254" lvl="1" indent="-237066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var firstNumber,secondNumber,number1,number2,sum;</a:t>
            </a:r>
          </a:p>
        </p:txBody>
      </p:sp>
    </p:spTree>
    <p:extLst>
      <p:ext uri="{BB962C8B-B14F-4D97-AF65-F5344CB8AC3E}">
        <p14:creationId xmlns:p14="http://schemas.microsoft.com/office/powerpoint/2010/main" val="134310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>
            <a:spLocks noGrp="1"/>
          </p:cNvSpPr>
          <p:nvPr>
            <p:ph type="title"/>
          </p:nvPr>
        </p:nvSpPr>
        <p:spPr>
          <a:xfrm>
            <a:off x="1809750" y="357189"/>
            <a:ext cx="7772400" cy="785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Operators</a:t>
            </a:r>
          </a:p>
        </p:txBody>
      </p:sp>
      <p:sp>
        <p:nvSpPr>
          <p:cNvPr id="1325" name="Shape 1325"/>
          <p:cNvSpPr>
            <a:spLocks noGrp="1"/>
          </p:cNvSpPr>
          <p:nvPr>
            <p:ph type="body" idx="1"/>
          </p:nvPr>
        </p:nvSpPr>
        <p:spPr>
          <a:xfrm>
            <a:off x="2783633" y="1158242"/>
            <a:ext cx="6912769" cy="4503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95300" indent="-495300">
              <a:spcBef>
                <a:spcPts val="6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r>
              <a:rPr sz="2600" b="1">
                <a:latin typeface="Arial"/>
                <a:ea typeface="Arial"/>
                <a:cs typeface="Arial"/>
                <a:sym typeface="Arial"/>
              </a:rPr>
              <a:t> Operators</a:t>
            </a:r>
          </a:p>
          <a:p>
            <a:pPr algn="ctr">
              <a:spcBef>
                <a:spcPts val="600"/>
              </a:spcBef>
              <a:buNone/>
              <a:tabLst>
                <a:tab pos="88900" algn="l"/>
              </a:tabLst>
            </a:pPr>
            <a:r>
              <a:rPr sz="2600" b="1">
                <a:latin typeface="Arial"/>
                <a:ea typeface="Arial"/>
                <a:cs typeface="Arial"/>
                <a:sym typeface="Arial"/>
              </a:rPr>
              <a:t>    +, -, *, /, %, </a:t>
            </a: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++, --</a:t>
            </a:r>
          </a:p>
          <a:p>
            <a:pPr marL="495300" indent="-495300">
              <a:spcBef>
                <a:spcPts val="6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sz="2600" b="1">
                <a:latin typeface="Arial"/>
                <a:ea typeface="Arial"/>
                <a:cs typeface="Arial"/>
                <a:sym typeface="Arial"/>
              </a:rPr>
              <a:t> Operators</a:t>
            </a:r>
          </a:p>
          <a:p>
            <a:pPr algn="ctr">
              <a:spcBef>
                <a:spcPts val="600"/>
              </a:spcBef>
              <a:buNone/>
              <a:tabLst>
                <a:tab pos="88900" algn="l"/>
              </a:tabLst>
            </a:pPr>
            <a:r>
              <a:rPr sz="2600" b="1">
                <a:latin typeface="Arial"/>
                <a:ea typeface="Arial"/>
                <a:cs typeface="Arial"/>
                <a:sym typeface="Arial"/>
              </a:rPr>
              <a:t>=, +=, -=, *=, /=, %=</a:t>
            </a:r>
          </a:p>
          <a:p>
            <a:pPr marL="495300" indent="-495300">
              <a:spcBef>
                <a:spcPts val="6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sz="2600" b="1">
                <a:latin typeface="Arial"/>
                <a:ea typeface="Arial"/>
                <a:cs typeface="Arial"/>
                <a:sym typeface="Arial"/>
              </a:rPr>
              <a:t> Operators</a:t>
            </a:r>
          </a:p>
          <a:p>
            <a:pPr algn="ctr">
              <a:spcBef>
                <a:spcPts val="600"/>
              </a:spcBef>
              <a:buNone/>
              <a:tabLst>
                <a:tab pos="88900" algn="l"/>
              </a:tabLst>
            </a:pPr>
            <a:r>
              <a:rPr sz="2600" b="1">
                <a:latin typeface="Arial"/>
                <a:ea typeface="Arial"/>
                <a:cs typeface="Arial"/>
                <a:sym typeface="Arial"/>
              </a:rPr>
              <a:t>==, </a:t>
            </a: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===,</a:t>
            </a:r>
            <a:r>
              <a:rPr sz="2600" b="1">
                <a:latin typeface="Arial"/>
                <a:ea typeface="Arial"/>
                <a:cs typeface="Arial"/>
                <a:sym typeface="Arial"/>
              </a:rPr>
              <a:t> !=, &gt;, &gt;=, &lt;, &lt;=</a:t>
            </a:r>
          </a:p>
          <a:p>
            <a:pPr marL="495300" indent="-495300">
              <a:spcBef>
                <a:spcPts val="6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sz="2600" b="1">
                <a:latin typeface="Arial"/>
                <a:ea typeface="Arial"/>
                <a:cs typeface="Arial"/>
                <a:sym typeface="Arial"/>
              </a:rPr>
              <a:t> Operators</a:t>
            </a:r>
          </a:p>
          <a:p>
            <a:pPr algn="ctr">
              <a:spcBef>
                <a:spcPts val="600"/>
              </a:spcBef>
              <a:buNone/>
              <a:tabLst>
                <a:tab pos="88900" algn="l"/>
              </a:tabLst>
            </a:pPr>
            <a:r>
              <a:rPr sz="2600" b="1">
                <a:latin typeface="Arial"/>
                <a:ea typeface="Arial"/>
                <a:cs typeface="Arial"/>
                <a:sym typeface="Arial"/>
              </a:rPr>
              <a:t>    &amp;&amp;, || , ! </a:t>
            </a:r>
          </a:p>
        </p:txBody>
      </p:sp>
    </p:spTree>
    <p:extLst>
      <p:ext uri="{BB962C8B-B14F-4D97-AF65-F5344CB8AC3E}">
        <p14:creationId xmlns:p14="http://schemas.microsoft.com/office/powerpoint/2010/main" val="120786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roup 1331"/>
          <p:cNvGrpSpPr/>
          <p:nvPr/>
        </p:nvGrpSpPr>
        <p:grpSpPr>
          <a:xfrm>
            <a:off x="3215678" y="3303339"/>
            <a:ext cx="5616628" cy="637731"/>
            <a:chOff x="-1" y="-1"/>
            <a:chExt cx="5616626" cy="637730"/>
          </a:xfrm>
        </p:grpSpPr>
        <p:sp>
          <p:nvSpPr>
            <p:cNvPr id="1329" name="Shape 1329"/>
            <p:cNvSpPr/>
            <p:nvPr/>
          </p:nvSpPr>
          <p:spPr>
            <a:xfrm>
              <a:off x="-1" y="-1"/>
              <a:ext cx="5616626" cy="637730"/>
            </a:xfrm>
            <a:prstGeom prst="rect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8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-1" y="-1"/>
              <a:ext cx="561662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>
                <a:spcBef>
                  <a:spcPts val="1800"/>
                </a:spcBef>
                <a:defRPr sz="1800"/>
              </a:pPr>
              <a:r>
                <a:rPr sz="2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sum = number1 + number2;</a:t>
              </a:r>
            </a:p>
          </p:txBody>
        </p:sp>
      </p:grpSp>
      <p:sp>
        <p:nvSpPr>
          <p:cNvPr id="1332" name="Shape 1332"/>
          <p:cNvSpPr>
            <a:spLocks noGrp="1"/>
          </p:cNvSpPr>
          <p:nvPr>
            <p:ph type="title"/>
          </p:nvPr>
        </p:nvSpPr>
        <p:spPr>
          <a:xfrm>
            <a:off x="804041" y="365125"/>
            <a:ext cx="1054975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Expressions </a:t>
            </a:r>
          </a:p>
        </p:txBody>
      </p:sp>
      <p:sp>
        <p:nvSpPr>
          <p:cNvPr id="1333" name="Shape 1333"/>
          <p:cNvSpPr>
            <a:spLocks noGrp="1"/>
          </p:cNvSpPr>
          <p:nvPr>
            <p:ph type="body" idx="1"/>
          </p:nvPr>
        </p:nvSpPr>
        <p:spPr>
          <a:xfrm>
            <a:off x="2024063" y="1285876"/>
            <a:ext cx="8320411" cy="18550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7217" indent="-597217" defTabSz="905255">
              <a:spcBef>
                <a:spcPts val="11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76200" algn="l"/>
              </a:tabLst>
            </a:pPr>
            <a:r>
              <a:rPr sz="2970">
                <a:latin typeface="Arial"/>
                <a:ea typeface="Arial"/>
                <a:cs typeface="Arial"/>
                <a:sym typeface="Arial"/>
              </a:rPr>
              <a:t>Combination of values, variables and operators</a:t>
            </a:r>
          </a:p>
          <a:p>
            <a:pPr marL="597217" indent="-597217" defTabSz="905255">
              <a:spcBef>
                <a:spcPts val="11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76200" algn="l"/>
              </a:tabLst>
            </a:pPr>
            <a:r>
              <a:rPr sz="2970">
                <a:latin typeface="Arial"/>
                <a:ea typeface="Arial"/>
                <a:cs typeface="Arial"/>
                <a:sym typeface="Arial"/>
              </a:rPr>
              <a:t>Result can be assigned to a variable</a:t>
            </a:r>
          </a:p>
          <a:p>
            <a:pPr marL="0" lvl="1" indent="452627" defTabSz="905255">
              <a:spcBef>
                <a:spcPts val="1700"/>
              </a:spcBef>
              <a:buNone/>
              <a:tabLst>
                <a:tab pos="76200" algn="l"/>
              </a:tabLst>
            </a:pPr>
            <a:r>
              <a:rPr sz="2574">
                <a:latin typeface="Arial"/>
                <a:ea typeface="Arial"/>
                <a:cs typeface="Arial"/>
                <a:sym typeface="Arial"/>
              </a:rPr>
              <a:t>e.g. </a:t>
            </a:r>
          </a:p>
        </p:txBody>
      </p:sp>
      <p:grpSp>
        <p:nvGrpSpPr>
          <p:cNvPr id="1336" name="Group 1336"/>
          <p:cNvGrpSpPr/>
          <p:nvPr/>
        </p:nvGrpSpPr>
        <p:grpSpPr>
          <a:xfrm>
            <a:off x="4717603" y="3931435"/>
            <a:ext cx="1157252" cy="1611736"/>
            <a:chOff x="0" y="0"/>
            <a:chExt cx="1157251" cy="1611734"/>
          </a:xfrm>
        </p:grpSpPr>
        <p:sp>
          <p:nvSpPr>
            <p:cNvPr id="1334" name="Shape 1334"/>
            <p:cNvSpPr/>
            <p:nvPr/>
          </p:nvSpPr>
          <p:spPr>
            <a:xfrm>
              <a:off x="614348" y="0"/>
              <a:ext cx="7766" cy="26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714" y="12730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0" y="288298"/>
              <a:ext cx="1157251" cy="132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Source variable</a:t>
              </a:r>
            </a:p>
          </p:txBody>
        </p:sp>
      </p:grpSp>
      <p:grpSp>
        <p:nvGrpSpPr>
          <p:cNvPr id="1339" name="Group 1339"/>
          <p:cNvGrpSpPr/>
          <p:nvPr/>
        </p:nvGrpSpPr>
        <p:grpSpPr>
          <a:xfrm>
            <a:off x="8760296" y="2581367"/>
            <a:ext cx="1778994" cy="999701"/>
            <a:chOff x="0" y="0"/>
            <a:chExt cx="1778992" cy="999700"/>
          </a:xfrm>
        </p:grpSpPr>
        <p:sp>
          <p:nvSpPr>
            <p:cNvPr id="1337" name="Shape 1337"/>
            <p:cNvSpPr/>
            <p:nvPr/>
          </p:nvSpPr>
          <p:spPr>
            <a:xfrm>
              <a:off x="69077" y="403767"/>
              <a:ext cx="652448" cy="59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397" y="6835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0" y="0"/>
              <a:ext cx="1778992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4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Statement</a:t>
              </a:r>
            </a:p>
          </p:txBody>
        </p:sp>
      </p:grpSp>
      <p:grpSp>
        <p:nvGrpSpPr>
          <p:cNvPr id="1342" name="Group 1342"/>
          <p:cNvGrpSpPr/>
          <p:nvPr/>
        </p:nvGrpSpPr>
        <p:grpSpPr>
          <a:xfrm>
            <a:off x="5798780" y="3768030"/>
            <a:ext cx="1472928" cy="2387914"/>
            <a:chOff x="0" y="0"/>
            <a:chExt cx="1472926" cy="2387911"/>
          </a:xfrm>
        </p:grpSpPr>
        <p:sp>
          <p:nvSpPr>
            <p:cNvPr id="1340" name="Shape 1340"/>
            <p:cNvSpPr/>
            <p:nvPr/>
          </p:nvSpPr>
          <p:spPr>
            <a:xfrm>
              <a:off x="765111" y="0"/>
              <a:ext cx="21241" cy="107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21600"/>
                  </a:moveTo>
                  <a:lnTo>
                    <a:pt x="0" y="12224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0" y="1064476"/>
              <a:ext cx="1472926" cy="132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Arithmetic operator</a:t>
              </a:r>
            </a:p>
          </p:txBody>
        </p:sp>
      </p:grpSp>
      <p:grpSp>
        <p:nvGrpSpPr>
          <p:cNvPr id="1345" name="Group 1345"/>
          <p:cNvGrpSpPr/>
          <p:nvPr/>
        </p:nvGrpSpPr>
        <p:grpSpPr>
          <a:xfrm>
            <a:off x="7201465" y="3931434"/>
            <a:ext cx="1157252" cy="1611736"/>
            <a:chOff x="0" y="0"/>
            <a:chExt cx="1157251" cy="1611734"/>
          </a:xfrm>
        </p:grpSpPr>
        <p:sp>
          <p:nvSpPr>
            <p:cNvPr id="1343" name="Shape 1343"/>
            <p:cNvSpPr/>
            <p:nvPr/>
          </p:nvSpPr>
          <p:spPr>
            <a:xfrm>
              <a:off x="614348" y="0"/>
              <a:ext cx="7766" cy="26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714" y="12730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0" y="288298"/>
              <a:ext cx="1157251" cy="1323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Source variable</a:t>
              </a:r>
            </a:p>
          </p:txBody>
        </p:sp>
      </p:grpSp>
      <p:grpSp>
        <p:nvGrpSpPr>
          <p:cNvPr id="1348" name="Group 1348"/>
          <p:cNvGrpSpPr/>
          <p:nvPr/>
        </p:nvGrpSpPr>
        <p:grpSpPr>
          <a:xfrm>
            <a:off x="2567609" y="3786757"/>
            <a:ext cx="1455823" cy="1728691"/>
            <a:chOff x="0" y="0"/>
            <a:chExt cx="1455822" cy="1728688"/>
          </a:xfrm>
        </p:grpSpPr>
        <p:sp>
          <p:nvSpPr>
            <p:cNvPr id="1346" name="Shape 1346"/>
            <p:cNvSpPr/>
            <p:nvPr/>
          </p:nvSpPr>
          <p:spPr>
            <a:xfrm>
              <a:off x="614349" y="0"/>
              <a:ext cx="841473" cy="44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084" y="11159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0" y="405253"/>
              <a:ext cx="1157251" cy="132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Result variable</a:t>
              </a:r>
            </a:p>
          </p:txBody>
        </p:sp>
      </p:grpSp>
      <p:grpSp>
        <p:nvGrpSpPr>
          <p:cNvPr id="1351" name="Group 1351"/>
          <p:cNvGrpSpPr/>
          <p:nvPr/>
        </p:nvGrpSpPr>
        <p:grpSpPr>
          <a:xfrm>
            <a:off x="3697926" y="3740316"/>
            <a:ext cx="1613304" cy="2080131"/>
            <a:chOff x="0" y="0"/>
            <a:chExt cx="1613303" cy="2080130"/>
          </a:xfrm>
        </p:grpSpPr>
        <p:sp>
          <p:nvSpPr>
            <p:cNvPr id="1349" name="Shape 1349"/>
            <p:cNvSpPr/>
            <p:nvPr/>
          </p:nvSpPr>
          <p:spPr>
            <a:xfrm>
              <a:off x="773561" y="0"/>
              <a:ext cx="148619" cy="100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0" y="21600"/>
                  </a:moveTo>
                  <a:lnTo>
                    <a:pt x="0" y="12443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0" y="1064470"/>
              <a:ext cx="1613303" cy="1015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defRPr sz="1800"/>
              </a:pPr>
              <a:r>
                <a:rPr sz="2000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Assignment 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34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>
            <a:spLocks noGrp="1"/>
          </p:cNvSpPr>
          <p:nvPr>
            <p:ph type="title"/>
          </p:nvPr>
        </p:nvSpPr>
        <p:spPr>
          <a:xfrm>
            <a:off x="1973263" y="260349"/>
            <a:ext cx="7772401" cy="792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000" b="1" dirty="0"/>
              <a:t>Functions</a:t>
            </a:r>
          </a:p>
        </p:txBody>
      </p:sp>
      <p:sp>
        <p:nvSpPr>
          <p:cNvPr id="1354" name="Shape 1354"/>
          <p:cNvSpPr>
            <a:spLocks noGrp="1"/>
          </p:cNvSpPr>
          <p:nvPr>
            <p:ph type="body" idx="1"/>
          </p:nvPr>
        </p:nvSpPr>
        <p:spPr>
          <a:xfrm>
            <a:off x="1952626" y="1214438"/>
            <a:ext cx="8429625" cy="41587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Functions are named collections of statements</a:t>
            </a:r>
          </a:p>
          <a:p>
            <a:pPr marL="603250" indent="-603250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❖"/>
              <a:tabLst>
                <a:tab pos="88900" algn="l"/>
              </a:tabLst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JavaScript has built-in functions, and you can write your own</a:t>
            </a:r>
          </a:p>
          <a:p>
            <a:pPr marL="363538" lvl="1" indent="-20638">
              <a:spcBef>
                <a:spcPts val="18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sz="2600">
                <a:latin typeface="Arial"/>
                <a:ea typeface="Arial"/>
                <a:cs typeface="Arial"/>
                <a:sym typeface="Arial"/>
              </a:rPr>
              <a:t>() parses a string and returns an integer</a:t>
            </a:r>
          </a:p>
          <a:p>
            <a:pPr marL="0" lvl="1" indent="342900">
              <a:spcBef>
                <a:spcPts val="1800"/>
              </a:spcBef>
              <a:buNone/>
              <a:tabLst>
                <a:tab pos="88900" algn="l"/>
              </a:tabLst>
            </a:pPr>
            <a:r>
              <a:rPr sz="2600">
                <a:latin typeface="Arial"/>
                <a:ea typeface="Arial"/>
                <a:cs typeface="Arial"/>
                <a:sym typeface="Arial"/>
              </a:rPr>
              <a:t>   e.g. 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number1 = parseInt(firstNumber); </a:t>
            </a:r>
          </a:p>
          <a:p>
            <a:pPr marL="363538" lvl="1" indent="-20638">
              <a:spcBef>
                <a:spcPts val="1800"/>
              </a:spcBef>
              <a:buClr>
                <a:srgbClr val="C00000"/>
              </a:buClr>
              <a:buSzPct val="80000"/>
              <a:tabLst>
                <a:tab pos="88900" algn="l"/>
              </a:tabLst>
            </a:pPr>
            <a:r>
              <a:rPr sz="2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6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600" b="1">
                <a:latin typeface="Consolas"/>
                <a:ea typeface="Consolas"/>
                <a:cs typeface="Consolas"/>
                <a:sym typeface="Consolas"/>
              </a:rPr>
              <a:t> doWhatever () {statements here}</a:t>
            </a:r>
          </a:p>
        </p:txBody>
      </p:sp>
    </p:spTree>
    <p:extLst>
      <p:ext uri="{BB962C8B-B14F-4D97-AF65-F5344CB8AC3E}">
        <p14:creationId xmlns:p14="http://schemas.microsoft.com/office/powerpoint/2010/main" val="15331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640</Words>
  <Application>Microsoft Macintosh PowerPoint</Application>
  <PresentationFormat>Widescreen</PresentationFormat>
  <Paragraphs>136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Consolas</vt:lpstr>
      <vt:lpstr>Times New Roman</vt:lpstr>
      <vt:lpstr>Wingdings</vt:lpstr>
      <vt:lpstr>Arial</vt:lpstr>
      <vt:lpstr>Office Theme</vt:lpstr>
      <vt:lpstr>Client Side Scripting (CDA401)</vt:lpstr>
      <vt:lpstr>Unit Introduction</vt:lpstr>
      <vt:lpstr>Using an External JavaScript</vt:lpstr>
      <vt:lpstr>JavaScript Terminology</vt:lpstr>
      <vt:lpstr>Statements</vt:lpstr>
      <vt:lpstr>Variables</vt:lpstr>
      <vt:lpstr>Operators</vt:lpstr>
      <vt:lpstr>Expressions </vt:lpstr>
      <vt:lpstr>Functions</vt:lpstr>
      <vt:lpstr>Objects</vt:lpstr>
      <vt:lpstr>Properties</vt:lpstr>
      <vt:lpstr>Methods</vt:lpstr>
      <vt:lpstr>Events</vt:lpstr>
      <vt:lpstr>PowerPoint Presentation</vt:lpstr>
      <vt:lpstr>Event Handling (cont.)</vt:lpstr>
      <vt:lpstr>Introduction to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 (CDA401)</dc:title>
  <dc:creator>Joe Appleton</dc:creator>
  <cp:lastModifiedBy>Joe Appleton</cp:lastModifiedBy>
  <cp:revision>5</cp:revision>
  <dcterms:created xsi:type="dcterms:W3CDTF">2017-01-24T18:45:09Z</dcterms:created>
  <dcterms:modified xsi:type="dcterms:W3CDTF">2017-01-25T15:42:13Z</dcterms:modified>
</cp:coreProperties>
</file>