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73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5" r:id="rId21"/>
    <p:sldId id="276" r:id="rId22"/>
    <p:sldId id="280" r:id="rId23"/>
    <p:sldId id="277" r:id="rId24"/>
    <p:sldId id="27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36B9-42F2-485A-BB64-874DFA79F9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D3B6-252F-4AC2-9FEA-1DBCFC12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eaudette.com/" TargetMode="External"/><Relationship Id="rId2" Type="http://schemas.openxmlformats.org/officeDocument/2006/relationships/hyperlink" Target="http://github.com/joeaudett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mt767699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.asp.net/" TargetMode="External"/><Relationship Id="rId2" Type="http://schemas.openxmlformats.org/officeDocument/2006/relationships/hyperlink" Target="https://docs.asp.net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detocode.com/blogs/scott/archive/2016/02/18/avoiding-the-service-locator-pattern-in-asp-net-core.aspx" TargetMode="External"/><Relationship Id="rId4" Type="http://schemas.openxmlformats.org/officeDocument/2006/relationships/hyperlink" Target="https://gitter.im/aspnet/Ho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audet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4163"/>
            <a:ext cx="1212088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ASP.NET Core MVC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" y="3602038"/>
            <a:ext cx="12009120" cy="26971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Joe Audette, MCSD, MCDBA, MCSE, Microsoft MVP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http://github.com/joeaudette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https://joeaudette.com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joeaudette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Founder of </a:t>
            </a:r>
            <a:r>
              <a:rPr lang="en-US" dirty="0" err="1">
                <a:solidFill>
                  <a:schemeClr val="bg1"/>
                </a:solidFill>
              </a:rPr>
              <a:t>cloudscribe</a:t>
            </a:r>
            <a:r>
              <a:rPr lang="en-US" dirty="0">
                <a:solidFill>
                  <a:schemeClr val="bg1"/>
                </a:solidFill>
              </a:rPr>
              <a:t>: a set of open source library components for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Founder of </a:t>
            </a:r>
            <a:r>
              <a:rPr lang="en-US" dirty="0" err="1">
                <a:solidFill>
                  <a:schemeClr val="bg1"/>
                </a:solidFill>
              </a:rPr>
              <a:t>mojoPortal</a:t>
            </a:r>
            <a:r>
              <a:rPr lang="en-US" dirty="0">
                <a:solidFill>
                  <a:schemeClr val="bg1"/>
                </a:solidFill>
              </a:rPr>
              <a:t>: an older open source </a:t>
            </a:r>
            <a:r>
              <a:rPr lang="en-US" dirty="0" err="1">
                <a:solidFill>
                  <a:schemeClr val="bg1"/>
                </a:solidFill>
              </a:rPr>
              <a:t>WebForms</a:t>
            </a:r>
            <a:r>
              <a:rPr lang="en-US" dirty="0">
                <a:solidFill>
                  <a:schemeClr val="bg1"/>
                </a:solidFill>
              </a:rPr>
              <a:t> framework and content system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6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New Configuration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Don’t try to make it like the old one, that is don’t think in terms of wrapping it with static methods</a:t>
            </a:r>
          </a:p>
          <a:p>
            <a:r>
              <a:rPr lang="en-US" dirty="0">
                <a:solidFill>
                  <a:schemeClr val="bg1"/>
                </a:solidFill>
              </a:rPr>
              <a:t>Think in terms of binding configuration setting objects from configuration sources, and injecting the configuration objects wherever needed</a:t>
            </a:r>
          </a:p>
          <a:p>
            <a:r>
              <a:rPr lang="en-US" dirty="0">
                <a:solidFill>
                  <a:schemeClr val="bg1"/>
                </a:solidFill>
              </a:rPr>
              <a:t>Configuration Sources – </a:t>
            </a:r>
            <a:r>
              <a:rPr lang="en-US" dirty="0" err="1">
                <a:solidFill>
                  <a:schemeClr val="bg1"/>
                </a:solidFill>
              </a:rPr>
              <a:t>Json,xml</a:t>
            </a:r>
            <a:r>
              <a:rPr lang="en-US" dirty="0">
                <a:solidFill>
                  <a:schemeClr val="bg1"/>
                </a:solidFill>
              </a:rPr>
              <a:t>, user secrets, environment variables</a:t>
            </a:r>
          </a:p>
          <a:p>
            <a:r>
              <a:rPr lang="en-US" dirty="0">
                <a:solidFill>
                  <a:schemeClr val="bg1"/>
                </a:solidFill>
              </a:rPr>
              <a:t>Order in which sources are added is important, last one wins</a:t>
            </a:r>
          </a:p>
        </p:txBody>
      </p:sp>
    </p:spTree>
    <p:extLst>
      <p:ext uri="{BB962C8B-B14F-4D97-AF65-F5344CB8AC3E}">
        <p14:creationId xmlns:p14="http://schemas.microsoft.com/office/powerpoint/2010/main" val="368918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Dependency Injection - all the way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 against interfaces not implementations</a:t>
            </a:r>
          </a:p>
          <a:p>
            <a:r>
              <a:rPr lang="en-US" dirty="0">
                <a:solidFill>
                  <a:schemeClr val="bg1"/>
                </a:solidFill>
              </a:rPr>
              <a:t>It leads toward better composition (smaller more focused interfaces and classes) and testability</a:t>
            </a:r>
          </a:p>
          <a:p>
            <a:r>
              <a:rPr lang="en-US" dirty="0">
                <a:solidFill>
                  <a:schemeClr val="bg1"/>
                </a:solidFill>
              </a:rPr>
              <a:t>Easily replace implementations in your own code and in the framework itself</a:t>
            </a:r>
          </a:p>
          <a:p>
            <a:r>
              <a:rPr lang="en-US" dirty="0">
                <a:solidFill>
                  <a:schemeClr val="bg1"/>
                </a:solidFill>
              </a:rPr>
              <a:t>Singletons, request scope, and transient scope</a:t>
            </a:r>
          </a:p>
          <a:p>
            <a:r>
              <a:rPr lang="en-US" dirty="0">
                <a:solidFill>
                  <a:schemeClr val="bg1"/>
                </a:solidFill>
              </a:rPr>
              <a:t>How to get dependencies into the layers of your app,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how to keep the data layer references and dependencies out of the main app</a:t>
            </a:r>
          </a:p>
          <a:p>
            <a:r>
              <a:rPr lang="en-US" dirty="0">
                <a:solidFill>
                  <a:schemeClr val="bg1"/>
                </a:solidFill>
              </a:rPr>
              <a:t>Avoiding the service locator anti pattern</a:t>
            </a:r>
          </a:p>
          <a:p>
            <a:r>
              <a:rPr lang="en-US" dirty="0">
                <a:solidFill>
                  <a:schemeClr val="bg1"/>
                </a:solidFill>
              </a:rPr>
              <a:t>Conventions when writing extension methods of </a:t>
            </a:r>
            <a:r>
              <a:rPr lang="en-US" dirty="0" err="1">
                <a:solidFill>
                  <a:schemeClr val="bg1"/>
                </a:solidFill>
              </a:rPr>
              <a:t>IServiceCollection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Swapping out the built in DI with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DI like </a:t>
            </a:r>
            <a:r>
              <a:rPr lang="en-US" dirty="0" err="1">
                <a:solidFill>
                  <a:schemeClr val="bg1"/>
                </a:solidFill>
              </a:rPr>
              <a:t>Autofac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StructureMap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Ninject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– how to do it and why you might want to</a:t>
            </a:r>
          </a:p>
        </p:txBody>
      </p:sp>
    </p:spTree>
    <p:extLst>
      <p:ext uri="{BB962C8B-B14F-4D97-AF65-F5344CB8AC3E}">
        <p14:creationId xmlns:p14="http://schemas.microsoft.com/office/powerpoint/2010/main" val="247642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ASP.NET Core middleware pipeline is the evolution of what was previously called Katana which was an implementation of OWIN</a:t>
            </a:r>
          </a:p>
          <a:p>
            <a:r>
              <a:rPr lang="en-US" dirty="0">
                <a:solidFill>
                  <a:schemeClr val="bg1"/>
                </a:solidFill>
              </a:rPr>
              <a:t>OWIN is a specification not an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ASP.NET Core middleware can interoperate with OWIN-based applications, servers, and middleware</a:t>
            </a:r>
          </a:p>
          <a:p>
            <a:r>
              <a:rPr lang="en-US" dirty="0">
                <a:solidFill>
                  <a:schemeClr val="bg1"/>
                </a:solidFill>
              </a:rPr>
              <a:t>Wiring up middleware from </a:t>
            </a:r>
            <a:r>
              <a:rPr lang="en-US" dirty="0" err="1">
                <a:solidFill>
                  <a:schemeClr val="bg1"/>
                </a:solidFill>
              </a:rPr>
              <a:t>Startup.cs</a:t>
            </a:r>
            <a:r>
              <a:rPr lang="en-US" dirty="0">
                <a:solidFill>
                  <a:schemeClr val="bg1"/>
                </a:solidFill>
              </a:rPr>
              <a:t> – the order of things is important</a:t>
            </a:r>
          </a:p>
          <a:p>
            <a:r>
              <a:rPr lang="en-US" dirty="0">
                <a:solidFill>
                  <a:schemeClr val="bg1"/>
                </a:solidFill>
              </a:rPr>
              <a:t>Resolving dependencies needed to configure middleware</a:t>
            </a:r>
          </a:p>
          <a:p>
            <a:r>
              <a:rPr lang="en-US" dirty="0">
                <a:solidFill>
                  <a:schemeClr val="bg1"/>
                </a:solidFill>
              </a:rPr>
              <a:t>The Invoke method is injectable, declare dependencies in the method signature to have them injected</a:t>
            </a:r>
          </a:p>
        </p:txBody>
      </p:sp>
    </p:spTree>
    <p:extLst>
      <p:ext uri="{BB962C8B-B14F-4D97-AF65-F5344CB8AC3E}">
        <p14:creationId xmlns:p14="http://schemas.microsoft.com/office/powerpoint/2010/main" val="14855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Important Built In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Static File middleware</a:t>
            </a:r>
          </a:p>
          <a:p>
            <a:r>
              <a:rPr lang="en-US" dirty="0">
                <a:solidFill>
                  <a:schemeClr val="bg1"/>
                </a:solidFill>
              </a:rPr>
              <a:t>Session middleware</a:t>
            </a:r>
          </a:p>
          <a:p>
            <a:r>
              <a:rPr lang="en-US" dirty="0">
                <a:solidFill>
                  <a:schemeClr val="bg1"/>
                </a:solidFill>
              </a:rPr>
              <a:t>Authentication middleware – </a:t>
            </a:r>
            <a:r>
              <a:rPr lang="en-US" dirty="0" err="1">
                <a:solidFill>
                  <a:schemeClr val="bg1"/>
                </a:solidFill>
              </a:rPr>
              <a:t>CookieAuth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SocialAuth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MVC – routing middleware – must come after the others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4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Policy Based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Roles, claims, custom logic</a:t>
            </a:r>
          </a:p>
          <a:p>
            <a:r>
              <a:rPr lang="en-US" dirty="0">
                <a:solidFill>
                  <a:schemeClr val="bg1"/>
                </a:solidFill>
              </a:rPr>
              <a:t>Policies defined in </a:t>
            </a:r>
            <a:r>
              <a:rPr lang="en-US" dirty="0" err="1">
                <a:solidFill>
                  <a:schemeClr val="bg1"/>
                </a:solidFill>
              </a:rPr>
              <a:t>Startup.cs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Controllers can use </a:t>
            </a:r>
            <a:r>
              <a:rPr lang="en-US" dirty="0" err="1">
                <a:solidFill>
                  <a:schemeClr val="bg1"/>
                </a:solidFill>
              </a:rPr>
              <a:t>AuthorizeAttribute</a:t>
            </a:r>
            <a:r>
              <a:rPr lang="en-US" dirty="0">
                <a:solidFill>
                  <a:schemeClr val="bg1"/>
                </a:solidFill>
              </a:rPr>
              <a:t> with policy name, policies can be changed without touching controller code</a:t>
            </a:r>
          </a:p>
          <a:p>
            <a:r>
              <a:rPr lang="en-US" dirty="0">
                <a:solidFill>
                  <a:schemeClr val="bg1"/>
                </a:solidFill>
              </a:rPr>
              <a:t>Resource based authorization is also supported for item level permissions</a:t>
            </a:r>
          </a:p>
        </p:txBody>
      </p:sp>
    </p:spTree>
    <p:extLst>
      <p:ext uri="{BB962C8B-B14F-4D97-AF65-F5344CB8AC3E}">
        <p14:creationId xmlns:p14="http://schemas.microsoft.com/office/powerpoint/2010/main" val="223228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 folder – new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default this is the only place where files can be served by http requests</a:t>
            </a:r>
          </a:p>
          <a:p>
            <a:r>
              <a:rPr lang="en-US" dirty="0">
                <a:solidFill>
                  <a:schemeClr val="bg1"/>
                </a:solidFill>
              </a:rPr>
              <a:t>All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, images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should live below this folder</a:t>
            </a:r>
          </a:p>
          <a:p>
            <a:r>
              <a:rPr lang="en-US" dirty="0">
                <a:solidFill>
                  <a:schemeClr val="bg1"/>
                </a:solidFill>
              </a:rPr>
              <a:t>No server side code goes there, not even </a:t>
            </a:r>
            <a:r>
              <a:rPr lang="en-US" dirty="0" err="1">
                <a:solidFill>
                  <a:schemeClr val="bg1"/>
                </a:solidFill>
              </a:rPr>
              <a:t>web.config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is new simple tooling from Microsoft for bundling and </a:t>
            </a:r>
            <a:r>
              <a:rPr lang="en-US" dirty="0" err="1">
                <a:solidFill>
                  <a:schemeClr val="bg1"/>
                </a:solidFill>
              </a:rPr>
              <a:t>minification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 also use gulp, grunt, 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, or most any client side tools you are familiar with for managing/processing client side code</a:t>
            </a:r>
          </a:p>
          <a:p>
            <a:r>
              <a:rPr lang="en-US" dirty="0">
                <a:solidFill>
                  <a:schemeClr val="bg1"/>
                </a:solidFill>
              </a:rPr>
              <a:t>You can exclude specific sub folders from publishing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/libs</a:t>
            </a:r>
          </a:p>
        </p:txBody>
      </p:sp>
    </p:spTree>
    <p:extLst>
      <p:ext uri="{BB962C8B-B14F-4D97-AF65-F5344CB8AC3E}">
        <p14:creationId xmlns:p14="http://schemas.microsoft.com/office/powerpoint/2010/main" val="217572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DataProtection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Replacement for the old use of IIS </a:t>
            </a:r>
            <a:r>
              <a:rPr lang="en-US" dirty="0" err="1">
                <a:solidFill>
                  <a:schemeClr val="bg1"/>
                </a:solidFill>
              </a:rPr>
              <a:t>machinekey</a:t>
            </a:r>
            <a:r>
              <a:rPr lang="en-US" dirty="0">
                <a:solidFill>
                  <a:schemeClr val="bg1"/>
                </a:solidFill>
              </a:rPr>
              <a:t> for cookie encryption</a:t>
            </a:r>
          </a:p>
          <a:p>
            <a:r>
              <a:rPr lang="en-US" dirty="0">
                <a:solidFill>
                  <a:schemeClr val="bg1"/>
                </a:solidFill>
              </a:rPr>
              <a:t>Can also be used for encrypting persisted data, but then you have to consider key storage if the app will be moved around or deployed-redeployed on different machines</a:t>
            </a:r>
          </a:p>
          <a:p>
            <a:r>
              <a:rPr lang="en-US" dirty="0">
                <a:solidFill>
                  <a:schemeClr val="bg1"/>
                </a:solidFill>
              </a:rPr>
              <a:t>You can’t decrypt without the correct key</a:t>
            </a:r>
          </a:p>
          <a:p>
            <a:r>
              <a:rPr lang="en-US" dirty="0">
                <a:solidFill>
                  <a:schemeClr val="bg1"/>
                </a:solidFill>
              </a:rPr>
              <a:t>Key lifetime can be controlled</a:t>
            </a:r>
          </a:p>
          <a:p>
            <a:r>
              <a:rPr lang="en-US" dirty="0">
                <a:solidFill>
                  <a:schemeClr val="bg1"/>
                </a:solidFill>
              </a:rPr>
              <a:t>For persisted data you must be willing to decrypt with expired keys then re-encrypt with new keys as needed – because keys will expire</a:t>
            </a:r>
          </a:p>
          <a:p>
            <a:r>
              <a:rPr lang="en-US" dirty="0">
                <a:solidFill>
                  <a:schemeClr val="bg1"/>
                </a:solidFill>
              </a:rPr>
              <a:t>Keeping the keys safe is of paramount importance</a:t>
            </a:r>
          </a:p>
        </p:txBody>
      </p:sp>
    </p:spTree>
    <p:extLst>
      <p:ext uri="{BB962C8B-B14F-4D97-AF65-F5344CB8AC3E}">
        <p14:creationId xmlns:p14="http://schemas.microsoft.com/office/powerpoint/2010/main" val="194845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TagHelpers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 of the best MVC improvements – much cleaner markup</a:t>
            </a:r>
          </a:p>
          <a:p>
            <a:r>
              <a:rPr lang="en-US" dirty="0" err="1">
                <a:solidFill>
                  <a:schemeClr val="bg1"/>
                </a:solidFill>
              </a:rPr>
              <a:t>HtmlHelpers</a:t>
            </a:r>
            <a:r>
              <a:rPr lang="en-US" dirty="0">
                <a:solidFill>
                  <a:schemeClr val="bg1"/>
                </a:solidFill>
              </a:rPr>
              <a:t> still work but </a:t>
            </a:r>
            <a:r>
              <a:rPr lang="en-US" dirty="0" err="1">
                <a:solidFill>
                  <a:schemeClr val="bg1"/>
                </a:solidFill>
              </a:rPr>
              <a:t>TagHelpers</a:t>
            </a:r>
            <a:r>
              <a:rPr lang="en-US" dirty="0">
                <a:solidFill>
                  <a:schemeClr val="bg1"/>
                </a:solidFill>
              </a:rPr>
              <a:t> are a better replacement</a:t>
            </a:r>
          </a:p>
          <a:p>
            <a:r>
              <a:rPr lang="en-US" dirty="0">
                <a:solidFill>
                  <a:schemeClr val="bg1"/>
                </a:solidFill>
              </a:rPr>
              <a:t>Built in </a:t>
            </a:r>
            <a:r>
              <a:rPr lang="en-US" dirty="0" err="1">
                <a:solidFill>
                  <a:schemeClr val="bg1"/>
                </a:solidFill>
              </a:rPr>
              <a:t>TagHelpers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 </a:t>
            </a:r>
            <a:r>
              <a:rPr lang="en-US" dirty="0" err="1">
                <a:solidFill>
                  <a:schemeClr val="bg1"/>
                </a:solidFill>
              </a:rPr>
              <a:t>TagHelpers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Show a </a:t>
            </a:r>
            <a:r>
              <a:rPr lang="en-US" dirty="0" err="1">
                <a:solidFill>
                  <a:schemeClr val="bg1"/>
                </a:solidFill>
              </a:rPr>
              <a:t>PagerTagHelper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Bootstrap modal </a:t>
            </a:r>
            <a:r>
              <a:rPr lang="en-US" dirty="0" err="1">
                <a:solidFill>
                  <a:schemeClr val="bg1"/>
                </a:solidFill>
              </a:rPr>
              <a:t>taghelper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GravatarTagHelper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7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ViewComponents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better replacement for </a:t>
            </a:r>
            <a:r>
              <a:rPr lang="en-US" dirty="0" err="1">
                <a:solidFill>
                  <a:schemeClr val="bg1"/>
                </a:solidFill>
              </a:rPr>
              <a:t>ChildActions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intended anywhere you have reusable rendering logic that is too complex for a partial view</a:t>
            </a:r>
          </a:p>
          <a:p>
            <a:r>
              <a:rPr lang="en-US" dirty="0">
                <a:solidFill>
                  <a:schemeClr val="bg1"/>
                </a:solidFill>
              </a:rPr>
              <a:t>For self contained things used on multiple pages but not specific to the current page controller/action/view models</a:t>
            </a:r>
          </a:p>
          <a:p>
            <a:r>
              <a:rPr lang="en-US" dirty="0">
                <a:solidFill>
                  <a:schemeClr val="bg1"/>
                </a:solidFill>
              </a:rPr>
              <a:t>Ideal for:</a:t>
            </a:r>
          </a:p>
          <a:p>
            <a:r>
              <a:rPr lang="en-US" dirty="0">
                <a:solidFill>
                  <a:schemeClr val="bg1"/>
                </a:solidFill>
              </a:rPr>
              <a:t>Navigation/menus</a:t>
            </a:r>
          </a:p>
          <a:p>
            <a:r>
              <a:rPr lang="en-US" dirty="0">
                <a:solidFill>
                  <a:schemeClr val="bg1"/>
                </a:solidFill>
              </a:rPr>
              <a:t>Tag cloud</a:t>
            </a:r>
          </a:p>
          <a:p>
            <a:r>
              <a:rPr lang="en-US" dirty="0">
                <a:solidFill>
                  <a:schemeClr val="bg1"/>
                </a:solidFill>
              </a:rPr>
              <a:t>Shopping Cart</a:t>
            </a:r>
          </a:p>
          <a:p>
            <a:r>
              <a:rPr lang="en-US" dirty="0">
                <a:solidFill>
                  <a:schemeClr val="bg1"/>
                </a:solidFill>
              </a:rPr>
              <a:t>Recent posts/articles,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8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Views/</a:t>
            </a:r>
            <a:r>
              <a:rPr lang="en-US" dirty="0" err="1">
                <a:solidFill>
                  <a:schemeClr val="bg1"/>
                </a:solidFill>
              </a:rPr>
              <a:t>PartialViews</a:t>
            </a:r>
            <a:r>
              <a:rPr lang="en-US" dirty="0">
                <a:solidFill>
                  <a:schemeClr val="bg1"/>
                </a:solidFill>
              </a:rPr>
              <a:t>/Areas and </a:t>
            </a:r>
            <a:r>
              <a:rPr lang="en-US" dirty="0" err="1">
                <a:solidFill>
                  <a:schemeClr val="bg1"/>
                </a:solidFill>
              </a:rPr>
              <a:t>themeing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 </a:t>
            </a:r>
            <a:r>
              <a:rPr lang="en-US" dirty="0" err="1">
                <a:solidFill>
                  <a:schemeClr val="bg1"/>
                </a:solidFill>
              </a:rPr>
              <a:t>ViewLocationExpanders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Less need for custom </a:t>
            </a:r>
            <a:r>
              <a:rPr lang="en-US" dirty="0" err="1">
                <a:solidFill>
                  <a:schemeClr val="bg1"/>
                </a:solidFill>
              </a:rPr>
              <a:t>ViewEngine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PartialViews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Packaging controllers and Views in library </a:t>
            </a:r>
            <a:r>
              <a:rPr lang="en-US" dirty="0" err="1">
                <a:solidFill>
                  <a:schemeClr val="bg1"/>
                </a:solidFill>
              </a:rPr>
              <a:t>nugets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Areas</a:t>
            </a:r>
          </a:p>
        </p:txBody>
      </p:sp>
    </p:spTree>
    <p:extLst>
      <p:ext uri="{BB962C8B-B14F-4D97-AF65-F5344CB8AC3E}">
        <p14:creationId xmlns:p14="http://schemas.microsoft.com/office/powerpoint/2010/main" val="32382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61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Best ASP.NET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58"/>
            <a:ext cx="10515600" cy="51303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Unified MVC and API Framework</a:t>
            </a:r>
          </a:p>
          <a:p>
            <a:r>
              <a:rPr lang="en-US" dirty="0">
                <a:solidFill>
                  <a:schemeClr val="bg1"/>
                </a:solidFill>
              </a:rPr>
              <a:t>Cross Platform – Windows, </a:t>
            </a:r>
            <a:r>
              <a:rPr lang="en-US" dirty="0" err="1">
                <a:solidFill>
                  <a:schemeClr val="bg1"/>
                </a:solidFill>
              </a:rPr>
              <a:t>MacOS</a:t>
            </a:r>
            <a:r>
              <a:rPr lang="en-US" dirty="0">
                <a:solidFill>
                  <a:schemeClr val="bg1"/>
                </a:solidFill>
              </a:rPr>
              <a:t>, Linux – development too!</a:t>
            </a:r>
          </a:p>
          <a:p>
            <a:r>
              <a:rPr lang="en-US" dirty="0">
                <a:solidFill>
                  <a:schemeClr val="bg1"/>
                </a:solidFill>
              </a:rPr>
              <a:t>Cloud optimized – Docker friendly, Azure, Google Cloud</a:t>
            </a:r>
          </a:p>
          <a:p>
            <a:r>
              <a:rPr lang="en-US" dirty="0">
                <a:solidFill>
                  <a:schemeClr val="bg1"/>
                </a:solidFill>
              </a:rPr>
              <a:t>Modular – opt in to what you need – it’s all </a:t>
            </a:r>
            <a:r>
              <a:rPr lang="en-US" dirty="0" err="1">
                <a:solidFill>
                  <a:schemeClr val="bg1"/>
                </a:solidFill>
              </a:rPr>
              <a:t>nugets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Significantly Faster –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and lightweight</a:t>
            </a:r>
          </a:p>
          <a:p>
            <a:r>
              <a:rPr lang="en-US" dirty="0">
                <a:solidFill>
                  <a:schemeClr val="bg1"/>
                </a:solidFill>
              </a:rPr>
              <a:t>Dependency Injection all the way through the stack</a:t>
            </a:r>
          </a:p>
          <a:p>
            <a:r>
              <a:rPr lang="en-US" dirty="0">
                <a:solidFill>
                  <a:schemeClr val="bg1"/>
                </a:solidFill>
              </a:rPr>
              <a:t>Can run standalone from USB/DVD</a:t>
            </a:r>
          </a:p>
          <a:p>
            <a:r>
              <a:rPr lang="en-US" dirty="0">
                <a:solidFill>
                  <a:schemeClr val="bg1"/>
                </a:solidFill>
              </a:rPr>
              <a:t>Framework can be bundled with the app</a:t>
            </a:r>
          </a:p>
          <a:p>
            <a:r>
              <a:rPr lang="en-US" dirty="0">
                <a:solidFill>
                  <a:schemeClr val="bg1"/>
                </a:solidFill>
              </a:rPr>
              <a:t>Enables Cleaner Architecture and Design Patterns</a:t>
            </a:r>
          </a:p>
          <a:p>
            <a:r>
              <a:rPr lang="en-US" dirty="0">
                <a:solidFill>
                  <a:schemeClr val="bg1"/>
                </a:solidFill>
              </a:rPr>
              <a:t>Cleaner markup – </a:t>
            </a:r>
            <a:r>
              <a:rPr lang="en-US" dirty="0" err="1">
                <a:solidFill>
                  <a:schemeClr val="bg1"/>
                </a:solidFill>
              </a:rPr>
              <a:t>TagHelpers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ViewComponents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8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 in Startup</a:t>
            </a:r>
          </a:p>
          <a:p>
            <a:r>
              <a:rPr lang="en-US" dirty="0">
                <a:solidFill>
                  <a:schemeClr val="bg1"/>
                </a:solidFill>
              </a:rPr>
              <a:t>Attribute Routing</a:t>
            </a:r>
          </a:p>
          <a:p>
            <a:r>
              <a:rPr lang="en-US" dirty="0">
                <a:solidFill>
                  <a:schemeClr val="bg1"/>
                </a:solidFill>
              </a:rPr>
              <a:t>Custom route constraints</a:t>
            </a:r>
          </a:p>
          <a:p>
            <a:r>
              <a:rPr lang="en-US" dirty="0">
                <a:solidFill>
                  <a:schemeClr val="bg1"/>
                </a:solidFill>
              </a:rPr>
              <a:t>Order routes from most specific to least specific</a:t>
            </a:r>
          </a:p>
        </p:txBody>
      </p:sp>
    </p:spTree>
    <p:extLst>
      <p:ext uri="{BB962C8B-B14F-4D97-AF65-F5344CB8AC3E}">
        <p14:creationId xmlns:p14="http://schemas.microsoft.com/office/powerpoint/2010/main" val="47974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4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002"/>
            <a:ext cx="10515600" cy="53245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Once the MVC middleware takes over, it calls into a variety of filters at different points within its action invocation pipeline</a:t>
            </a:r>
          </a:p>
          <a:p>
            <a:r>
              <a:rPr lang="en-US" dirty="0">
                <a:solidFill>
                  <a:schemeClr val="bg1"/>
                </a:solidFill>
              </a:rPr>
              <a:t>Authorization filters run first</a:t>
            </a:r>
          </a:p>
          <a:p>
            <a:r>
              <a:rPr lang="en-US" dirty="0">
                <a:solidFill>
                  <a:schemeClr val="bg1"/>
                </a:solidFill>
              </a:rPr>
              <a:t>Resource filters can run code at the very beginning of a request, as well as at the very end, just before it leaves the MVC pipeline. One good use case for a resource filter is output caching</a:t>
            </a:r>
          </a:p>
          <a:p>
            <a:r>
              <a:rPr lang="en-US" dirty="0">
                <a:solidFill>
                  <a:schemeClr val="bg1"/>
                </a:solidFill>
              </a:rPr>
              <a:t>Action filters run just before and after actions are executed</a:t>
            </a:r>
          </a:p>
          <a:p>
            <a:r>
              <a:rPr lang="en-US" dirty="0">
                <a:solidFill>
                  <a:schemeClr val="bg1"/>
                </a:solidFill>
              </a:rPr>
              <a:t>Actions return results. Result filters run just before and after results are executed. They can add behavior to view or formatter execution.</a:t>
            </a:r>
          </a:p>
          <a:p>
            <a:r>
              <a:rPr lang="en-US" dirty="0">
                <a:solidFill>
                  <a:schemeClr val="bg1"/>
                </a:solidFill>
              </a:rPr>
              <a:t>Exception filters are used to handle uncaught exceptions and apply global policies to these exceptions within the app</a:t>
            </a:r>
          </a:p>
          <a:p>
            <a:r>
              <a:rPr lang="en-US" dirty="0">
                <a:solidFill>
                  <a:schemeClr val="bg1"/>
                </a:solidFill>
              </a:rPr>
              <a:t>Filters can be applied globally, or at the individual controller or action level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https://msdn.microsoft.com/en-us/magazine/mt767699.aspx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Request localization middleware</a:t>
            </a:r>
          </a:p>
          <a:p>
            <a:r>
              <a:rPr lang="en-US" dirty="0">
                <a:solidFill>
                  <a:schemeClr val="bg1"/>
                </a:solidFill>
              </a:rPr>
              <a:t>Defining supported languages, default language</a:t>
            </a:r>
          </a:p>
          <a:p>
            <a:r>
              <a:rPr lang="en-US" dirty="0">
                <a:solidFill>
                  <a:schemeClr val="bg1"/>
                </a:solidFill>
              </a:rPr>
              <a:t>View localization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DataAnnotations</a:t>
            </a:r>
            <a:r>
              <a:rPr lang="en-US" dirty="0">
                <a:solidFill>
                  <a:schemeClr val="bg1"/>
                </a:solidFill>
              </a:rPr>
              <a:t> localization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IStringLocalizer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IStringLocalizerFactory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Using .</a:t>
            </a:r>
            <a:r>
              <a:rPr lang="en-US" dirty="0" err="1">
                <a:solidFill>
                  <a:schemeClr val="bg1"/>
                </a:solidFill>
              </a:rPr>
              <a:t>resx</a:t>
            </a:r>
            <a:r>
              <a:rPr lang="en-US" dirty="0">
                <a:solidFill>
                  <a:schemeClr val="bg1"/>
                </a:solidFill>
              </a:rPr>
              <a:t> files</a:t>
            </a:r>
          </a:p>
          <a:p>
            <a:r>
              <a:rPr lang="en-US" dirty="0">
                <a:solidFill>
                  <a:schemeClr val="bg1"/>
                </a:solidFill>
              </a:rPr>
              <a:t>Localizing class libraries vs localizing the main web app</a:t>
            </a:r>
          </a:p>
        </p:txBody>
      </p:sp>
    </p:spTree>
    <p:extLst>
      <p:ext uri="{BB962C8B-B14F-4D97-AF65-F5344CB8AC3E}">
        <p14:creationId xmlns:p14="http://schemas.microsoft.com/office/powerpoint/2010/main" val="141986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MVC or SPA?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like SPA with APIs for “apps”</a:t>
            </a:r>
          </a:p>
          <a:p>
            <a:r>
              <a:rPr lang="en-US" dirty="0">
                <a:solidFill>
                  <a:schemeClr val="bg1"/>
                </a:solidFill>
              </a:rPr>
              <a:t>For “content” centric sites I prefer MVC</a:t>
            </a:r>
          </a:p>
          <a:p>
            <a:r>
              <a:rPr lang="en-US" dirty="0">
                <a:solidFill>
                  <a:schemeClr val="bg1"/>
                </a:solidFill>
              </a:rPr>
              <a:t>API Controllers and MVC Controllers use the same base class</a:t>
            </a:r>
          </a:p>
          <a:p>
            <a:r>
              <a:rPr lang="en-US" dirty="0">
                <a:solidFill>
                  <a:schemeClr val="bg1"/>
                </a:solidFill>
              </a:rPr>
              <a:t>REST APIs are a different style of code using http verbs in a meaningful way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5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Publishing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ASP.NET Core Module for IIS</a:t>
            </a:r>
          </a:p>
          <a:p>
            <a:r>
              <a:rPr lang="en-US" dirty="0">
                <a:solidFill>
                  <a:schemeClr val="bg1"/>
                </a:solidFill>
              </a:rPr>
              <a:t>Use shared runtime or deploy it with the app</a:t>
            </a:r>
          </a:p>
          <a:p>
            <a:r>
              <a:rPr lang="en-US" dirty="0">
                <a:solidFill>
                  <a:schemeClr val="bg1"/>
                </a:solidFill>
              </a:rPr>
              <a:t>Packaging multiple runtimes with the app – so it can run on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103219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https://dot.net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https://docs.asp.net/en/latest/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https://live.asp.net/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https://github.com/aspnet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https://gitter.im/aspnet/Home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http://odetocode.com/blogs/scott/archive/2016/02/18/avoiding-the-service-locator-pattern-in-asp-net-core.aspx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ASP.NET Core Filters https://msdn.microsoft.com/en-us/magazine/mt767699.aspx</a:t>
            </a:r>
          </a:p>
        </p:txBody>
      </p:sp>
    </p:spTree>
    <p:extLst>
      <p:ext uri="{BB962C8B-B14F-4D97-AF65-F5344CB8AC3E}">
        <p14:creationId xmlns:p14="http://schemas.microsoft.com/office/powerpoint/2010/main" val="37741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But..some</a:t>
            </a:r>
            <a:r>
              <a:rPr lang="en-US" dirty="0">
                <a:solidFill>
                  <a:schemeClr val="bg1"/>
                </a:solidFill>
              </a:rPr>
              <a:t> of your cheese has been moved!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You will have to let go of some old ways</a:t>
            </a:r>
          </a:p>
          <a:p>
            <a:r>
              <a:rPr lang="en-US" dirty="0">
                <a:solidFill>
                  <a:schemeClr val="bg1"/>
                </a:solidFill>
              </a:rPr>
              <a:t>You will have to embrace some new ways of thinking</a:t>
            </a:r>
          </a:p>
          <a:p>
            <a:r>
              <a:rPr lang="en-US" dirty="0">
                <a:solidFill>
                  <a:schemeClr val="bg1"/>
                </a:solidFill>
              </a:rPr>
              <a:t>You will have to re-write some code to port existing apps</a:t>
            </a:r>
          </a:p>
          <a:p>
            <a:r>
              <a:rPr lang="en-US" dirty="0">
                <a:solidFill>
                  <a:schemeClr val="bg1"/>
                </a:solidFill>
              </a:rPr>
              <a:t>A lot of changes were needed to get to cross platform</a:t>
            </a:r>
          </a:p>
          <a:p>
            <a:r>
              <a:rPr lang="en-US" dirty="0">
                <a:solidFill>
                  <a:schemeClr val="bg1"/>
                </a:solidFill>
              </a:rPr>
              <a:t>Reduced API surface – </a:t>
            </a:r>
            <a:r>
              <a:rPr lang="en-US">
                <a:solidFill>
                  <a:schemeClr val="bg1"/>
                </a:solidFill>
              </a:rPr>
              <a:t>some things </a:t>
            </a:r>
            <a:r>
              <a:rPr lang="en-US" dirty="0">
                <a:solidFill>
                  <a:schemeClr val="bg1"/>
                </a:solidFill>
              </a:rPr>
              <a:t>will </a:t>
            </a:r>
            <a:r>
              <a:rPr lang="en-US">
                <a:solidFill>
                  <a:schemeClr val="bg1"/>
                </a:solidFill>
              </a:rPr>
              <a:t>come back later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Previous versions of ASP.NET were tightly coupled to IIS</a:t>
            </a:r>
          </a:p>
          <a:p>
            <a:r>
              <a:rPr lang="en-US" dirty="0">
                <a:solidFill>
                  <a:schemeClr val="bg1"/>
                </a:solidFill>
              </a:rPr>
              <a:t>Think in terms of refactoring static methods into instance methods and embracing DI</a:t>
            </a:r>
          </a:p>
          <a:p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is in flux, things like </a:t>
            </a:r>
            <a:r>
              <a:rPr lang="en-US" dirty="0" err="1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 scripts and file delivery and transforms not currently available because not cross platform. </a:t>
            </a:r>
          </a:p>
          <a:p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is generally not the way to distribute client side assets,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Specific things that are gone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System.Web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System.Configuration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ConfigurationManager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Web.config</a:t>
            </a:r>
            <a:r>
              <a:rPr lang="en-US" dirty="0">
                <a:solidFill>
                  <a:schemeClr val="bg1"/>
                </a:solidFill>
              </a:rPr>
              <a:t> is ONLY for IIS configuration not for app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machinekey</a:t>
            </a:r>
            <a:r>
              <a:rPr lang="en-US" dirty="0">
                <a:solidFill>
                  <a:schemeClr val="bg1"/>
                </a:solidFill>
              </a:rPr>
              <a:t> – replaced by new </a:t>
            </a:r>
            <a:r>
              <a:rPr lang="en-US" dirty="0" err="1">
                <a:solidFill>
                  <a:schemeClr val="bg1"/>
                </a:solidFill>
              </a:rPr>
              <a:t>DataProtection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  <a:p>
            <a:r>
              <a:rPr lang="en-US" dirty="0" err="1">
                <a:solidFill>
                  <a:schemeClr val="bg1"/>
                </a:solidFill>
              </a:rPr>
              <a:t>App_Start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App_Data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App_GlobalResources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App_LocalResources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HttpContext.Current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Global.asax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HttpModules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System.Net.Mail</a:t>
            </a:r>
            <a:r>
              <a:rPr lang="en-US" dirty="0">
                <a:solidFill>
                  <a:schemeClr val="bg1"/>
                </a:solidFill>
              </a:rPr>
              <a:t> – this one is coming back later. Consider </a:t>
            </a:r>
            <a:r>
              <a:rPr lang="en-US" dirty="0" err="1">
                <a:solidFill>
                  <a:schemeClr val="bg1"/>
                </a:solidFill>
              </a:rPr>
              <a:t>MailKit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ASP.NET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Hosting – </a:t>
            </a:r>
            <a:r>
              <a:rPr lang="en-US" sz="2000" dirty="0">
                <a:solidFill>
                  <a:schemeClr val="bg1"/>
                </a:solidFill>
              </a:rPr>
              <a:t>Kestrel, Startup, Web Apps are Console Apps</a:t>
            </a:r>
          </a:p>
          <a:p>
            <a:r>
              <a:rPr lang="en-US" dirty="0">
                <a:solidFill>
                  <a:schemeClr val="bg1"/>
                </a:solidFill>
              </a:rPr>
              <a:t>Middleware – </a:t>
            </a:r>
            <a:r>
              <a:rPr lang="en-US" sz="2000" dirty="0">
                <a:solidFill>
                  <a:schemeClr val="bg1"/>
                </a:solidFill>
              </a:rPr>
              <a:t>Routing, authentication, static files, diagnostics, error handling, session, CORS, anything that used to be done as </a:t>
            </a:r>
            <a:r>
              <a:rPr lang="en-US" sz="2000" dirty="0" err="1">
                <a:solidFill>
                  <a:schemeClr val="bg1"/>
                </a:solidFill>
              </a:rPr>
              <a:t>HttpModules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bg1"/>
                </a:solidFill>
              </a:rPr>
              <a:t>Configuration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frameworks – </a:t>
            </a:r>
            <a:r>
              <a:rPr lang="en-US" sz="2000" dirty="0">
                <a:solidFill>
                  <a:schemeClr val="bg1"/>
                </a:solidFill>
              </a:rPr>
              <a:t>MVC, Identity, </a:t>
            </a:r>
            <a:r>
              <a:rPr lang="en-US" sz="2000" dirty="0" err="1">
                <a:solidFill>
                  <a:schemeClr val="bg1"/>
                </a:solidFill>
              </a:rPr>
              <a:t>SignalR</a:t>
            </a:r>
            <a:r>
              <a:rPr lang="en-US" sz="2000" dirty="0">
                <a:solidFill>
                  <a:schemeClr val="bg1"/>
                </a:solidFill>
              </a:rPr>
              <a:t> (future), Web Pages (future)</a:t>
            </a:r>
          </a:p>
          <a:p>
            <a:r>
              <a:rPr lang="en-US" dirty="0">
                <a:solidFill>
                  <a:schemeClr val="bg1"/>
                </a:solidFill>
              </a:rPr>
              <a:t>New Localization features and techniques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Tooling is still in flux and in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we have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 and .</a:t>
            </a:r>
            <a:r>
              <a:rPr lang="en-US" dirty="0" err="1">
                <a:solidFill>
                  <a:schemeClr val="bg1"/>
                </a:solidFill>
              </a:rPr>
              <a:t>xproj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Develop on any platform with VS Code and </a:t>
            </a:r>
            <a:r>
              <a:rPr lang="en-US" dirty="0" err="1">
                <a:solidFill>
                  <a:schemeClr val="bg1"/>
                </a:solidFill>
              </a:rPr>
              <a:t>dotnet</a:t>
            </a:r>
            <a:r>
              <a:rPr lang="en-US" dirty="0">
                <a:solidFill>
                  <a:schemeClr val="bg1"/>
                </a:solidFill>
              </a:rPr>
              <a:t> CLI</a:t>
            </a:r>
          </a:p>
          <a:p>
            <a:r>
              <a:rPr lang="en-US" dirty="0">
                <a:solidFill>
                  <a:schemeClr val="bg1"/>
                </a:solidFill>
              </a:rPr>
              <a:t>Command line tools currently use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best ideas of the current project system will be rolled into a revised .</a:t>
            </a:r>
            <a:r>
              <a:rPr lang="en-US" dirty="0" err="1">
                <a:solidFill>
                  <a:schemeClr val="bg1"/>
                </a:solidFill>
              </a:rPr>
              <a:t>csproj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msbuild</a:t>
            </a:r>
            <a:r>
              <a:rPr lang="en-US" dirty="0">
                <a:solidFill>
                  <a:schemeClr val="bg1"/>
                </a:solidFill>
              </a:rPr>
              <a:t> system, the command line tools will then change to use .</a:t>
            </a:r>
            <a:r>
              <a:rPr lang="en-US" dirty="0" err="1">
                <a:solidFill>
                  <a:schemeClr val="bg1"/>
                </a:solidFill>
              </a:rPr>
              <a:t>csproj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Studio is a helpful GUI on top of the command line tools</a:t>
            </a:r>
          </a:p>
          <a:p>
            <a:r>
              <a:rPr lang="en-US" dirty="0">
                <a:solidFill>
                  <a:schemeClr val="bg1"/>
                </a:solidFill>
              </a:rPr>
              <a:t>The final tooling will automatically convert </a:t>
            </a:r>
            <a:r>
              <a:rPr lang="en-US" dirty="0" err="1">
                <a:solidFill>
                  <a:schemeClr val="bg1"/>
                </a:solidFill>
              </a:rPr>
              <a:t>project.json</a:t>
            </a:r>
            <a:r>
              <a:rPr lang="en-US" dirty="0">
                <a:solidFill>
                  <a:schemeClr val="bg1"/>
                </a:solidFill>
              </a:rPr>
              <a:t> and .</a:t>
            </a:r>
            <a:r>
              <a:rPr lang="en-US" dirty="0" err="1">
                <a:solidFill>
                  <a:schemeClr val="bg1"/>
                </a:solidFill>
              </a:rPr>
              <a:t>xproj</a:t>
            </a:r>
            <a:r>
              <a:rPr lang="en-US" dirty="0">
                <a:solidFill>
                  <a:schemeClr val="bg1"/>
                </a:solidFill>
              </a:rPr>
              <a:t> to the new .</a:t>
            </a:r>
            <a:r>
              <a:rPr lang="en-US" dirty="0" err="1">
                <a:solidFill>
                  <a:schemeClr val="bg1"/>
                </a:solidFill>
              </a:rPr>
              <a:t>csproj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next version of Visual Studio will be modular and faster too</a:t>
            </a:r>
          </a:p>
        </p:txBody>
      </p:sp>
    </p:spTree>
    <p:extLst>
      <p:ext uri="{BB962C8B-B14F-4D97-AF65-F5344CB8AC3E}">
        <p14:creationId xmlns:p14="http://schemas.microsoft.com/office/powerpoint/2010/main" val="403039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.Net</a:t>
            </a:r>
            <a:r>
              <a:rPr lang="en-US" dirty="0">
                <a:solidFill>
                  <a:schemeClr val="bg1"/>
                </a:solidFill>
              </a:rPr>
              <a:t>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.NET Standard all about</a:t>
            </a:r>
          </a:p>
          <a:p>
            <a:r>
              <a:rPr lang="en-US" dirty="0">
                <a:solidFill>
                  <a:schemeClr val="bg1"/>
                </a:solidFill>
              </a:rPr>
              <a:t>Making code more portable with less friction</a:t>
            </a:r>
          </a:p>
          <a:p>
            <a:r>
              <a:rPr lang="en-US" dirty="0">
                <a:solidFill>
                  <a:schemeClr val="bg1"/>
                </a:solidFill>
              </a:rPr>
              <a:t>Current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limitations and paradigm changes</a:t>
            </a:r>
          </a:p>
        </p:txBody>
      </p:sp>
    </p:spTree>
    <p:extLst>
      <p:ext uri="{BB962C8B-B14F-4D97-AF65-F5344CB8AC3E}">
        <p14:creationId xmlns:p14="http://schemas.microsoft.com/office/powerpoint/2010/main" val="243508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Cloudscribe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– </a:t>
            </a:r>
            <a:r>
              <a:rPr lang="en-US" sz="3600" dirty="0" err="1">
                <a:solidFill>
                  <a:schemeClr val="bg1"/>
                </a:solidFill>
              </a:rPr>
              <a:t>nugets</a:t>
            </a:r>
            <a:r>
              <a:rPr lang="en-US" sz="3600" dirty="0">
                <a:solidFill>
                  <a:schemeClr val="bg1"/>
                </a:solidFill>
              </a:rPr>
              <a:t> to jump start your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Standard VS project templates don’t give you much</a:t>
            </a:r>
          </a:p>
          <a:p>
            <a:r>
              <a:rPr lang="en-US" dirty="0">
                <a:solidFill>
                  <a:schemeClr val="bg1"/>
                </a:solidFill>
              </a:rPr>
              <a:t>You get ASP.NET Identity with registration and login</a:t>
            </a:r>
          </a:p>
          <a:p>
            <a:r>
              <a:rPr lang="en-US" dirty="0">
                <a:solidFill>
                  <a:schemeClr val="bg1"/>
                </a:solidFill>
              </a:rPr>
              <a:t>Nothing provided for adding users to roles, claims, no management</a:t>
            </a:r>
          </a:p>
          <a:p>
            <a:r>
              <a:rPr lang="en-US" dirty="0">
                <a:solidFill>
                  <a:schemeClr val="bg1"/>
                </a:solidFill>
              </a:rPr>
              <a:t>I’ve built a lot of missing pieces so you don’t have to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https://github.com/joeaudette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9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Startup Hosting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Kestrel web server is not currently meant to be directly internet facing. Run it behind IIS on Windows or behind Nginx on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Program.cs</a:t>
            </a:r>
            <a:r>
              <a:rPr lang="en-US" dirty="0">
                <a:solidFill>
                  <a:schemeClr val="bg1"/>
                </a:solidFill>
              </a:rPr>
              <a:t> is the entry point that sets up the Hosting layer, Kestrel web server, and it hooks up your </a:t>
            </a:r>
            <a:r>
              <a:rPr lang="en-US" dirty="0" err="1">
                <a:solidFill>
                  <a:schemeClr val="bg1"/>
                </a:solidFill>
              </a:rPr>
              <a:t>Startup.cs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Startup.cs</a:t>
            </a:r>
            <a:r>
              <a:rPr lang="en-US" dirty="0">
                <a:solidFill>
                  <a:schemeClr val="bg1"/>
                </a:solidFill>
              </a:rPr>
              <a:t> is where you define configuration sources using the new configuration system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Startup.cs</a:t>
            </a:r>
            <a:r>
              <a:rPr lang="en-US" dirty="0">
                <a:solidFill>
                  <a:schemeClr val="bg1"/>
                </a:solidFill>
              </a:rPr>
              <a:t> is where you wire up dependencies with the DI system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Startup.cs</a:t>
            </a:r>
            <a:r>
              <a:rPr lang="en-US" dirty="0">
                <a:solidFill>
                  <a:schemeClr val="bg1"/>
                </a:solidFill>
              </a:rPr>
              <a:t> is where you configure the middleware pipeline with built in,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party, and 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426512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FFFFFF"/>
      </a:accent1>
      <a:accent2>
        <a:srgbClr val="FFFFFF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1519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ASP.NET Core MVC Deep Dive</vt:lpstr>
      <vt:lpstr>The Best ASP.NET Yet!</vt:lpstr>
      <vt:lpstr>But..some of your cheese has been moved!</vt:lpstr>
      <vt:lpstr>Specific things that are gone</vt:lpstr>
      <vt:lpstr>ASP.NET Core Features</vt:lpstr>
      <vt:lpstr>Tooling is still in flux and in preview</vt:lpstr>
      <vt:lpstr>Nuget and .Net Standard</vt:lpstr>
      <vt:lpstr>Cloudscribe – nugets to jump start your projects</vt:lpstr>
      <vt:lpstr>Startup Hosting and Configuration</vt:lpstr>
      <vt:lpstr>The New Configuration System</vt:lpstr>
      <vt:lpstr>Dependency Injection - all the way down</vt:lpstr>
      <vt:lpstr>Middleware</vt:lpstr>
      <vt:lpstr>Important Built In Middleware</vt:lpstr>
      <vt:lpstr>Policy Based Authorization</vt:lpstr>
      <vt:lpstr>The wwwroot folder – new concept</vt:lpstr>
      <vt:lpstr>DataProtection API</vt:lpstr>
      <vt:lpstr>TagHelpers</vt:lpstr>
      <vt:lpstr>ViewComponents</vt:lpstr>
      <vt:lpstr>Views/PartialViews/Areas and themeing</vt:lpstr>
      <vt:lpstr>Routing</vt:lpstr>
      <vt:lpstr>Filters</vt:lpstr>
      <vt:lpstr>Localization</vt:lpstr>
      <vt:lpstr>MVC or SPA?</vt:lpstr>
      <vt:lpstr>Publishing and Deployment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 Deep Dive</dc:title>
  <dc:creator>Joe Audette</dc:creator>
  <cp:lastModifiedBy>Joe Audette</cp:lastModifiedBy>
  <cp:revision>38</cp:revision>
  <dcterms:created xsi:type="dcterms:W3CDTF">2016-10-10T13:48:51Z</dcterms:created>
  <dcterms:modified xsi:type="dcterms:W3CDTF">2016-10-25T19:31:39Z</dcterms:modified>
</cp:coreProperties>
</file>