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 b="def" i="def"/>
      <a:tcStyle>
        <a:tcBdr/>
        <a:fill>
          <a:solidFill>
            <a:srgbClr val="E8EDF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4;p13"/>
          <p:cNvSpPr txBox="1"/>
          <p:nvPr>
            <p:ph type="ctrTitle"/>
          </p:nvPr>
        </p:nvSpPr>
        <p:spPr>
          <a:xfrm>
            <a:off x="311707" y="744575"/>
            <a:ext cx="8520602" cy="2052599"/>
          </a:xfrm>
          <a:prstGeom prst="rect">
            <a:avLst/>
          </a:prstGeom>
        </p:spPr>
        <p:txBody>
          <a:bodyPr/>
          <a:lstStyle>
            <a:lvl1pPr>
              <a:defRPr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Industrial Scale</a:t>
            </a:r>
          </a:p>
        </p:txBody>
      </p:sp>
      <p:sp>
        <p:nvSpPr>
          <p:cNvPr id="110" name="Google Shape;55;p13"/>
          <p:cNvSpPr txBox="1"/>
          <p:nvPr>
            <p:ph type="subTitle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500"/>
            </a:pPr>
            <a:r>
              <a:t>Stock Predictions and Analysis Using Machine Learning</a:t>
            </a:r>
          </a:p>
          <a:p>
            <a:pPr marL="0" indent="0">
              <a:lnSpc>
                <a:spcPct val="80000"/>
              </a:lnSpc>
              <a:defRPr sz="1500"/>
            </a:pPr>
          </a:p>
          <a:p>
            <a:pPr marL="0" indent="0">
              <a:lnSpc>
                <a:spcPct val="80000"/>
              </a:lnSpc>
              <a:defRPr sz="1500"/>
            </a:pPr>
            <a:r>
              <a:t>Ahsan Akbar, Joseph Barry, Dennis Walls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18;p22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Boeing (BA)</a:t>
            </a:r>
          </a:p>
        </p:txBody>
      </p:sp>
      <p:sp>
        <p:nvSpPr>
          <p:cNvPr id="147" name="Google Shape;119;p22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200"/>
              </a:spcBef>
              <a:buSzTx/>
              <a:buNone/>
            </a:pPr>
          </a:p>
        </p:txBody>
      </p:sp>
      <p:pic>
        <p:nvPicPr>
          <p:cNvPr id="148" name="Google Shape;120;p22" descr="Google Shape;120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699" y="1152474"/>
            <a:ext cx="8453199" cy="38597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25;p23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Lockheed-Martin Corporation (LMT)</a:t>
            </a:r>
          </a:p>
        </p:txBody>
      </p:sp>
      <p:sp>
        <p:nvSpPr>
          <p:cNvPr id="151" name="Google Shape;126;p23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200"/>
              </a:spcBef>
              <a:buSzTx/>
              <a:buNone/>
            </a:pPr>
          </a:p>
        </p:txBody>
      </p:sp>
      <p:pic>
        <p:nvPicPr>
          <p:cNvPr id="152" name="Google Shape;127;p23" descr="Google Shape;127;p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699" y="1017724"/>
            <a:ext cx="8120300" cy="37782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32;p24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Raytheon Technologies Corporation (RTX)</a:t>
            </a:r>
          </a:p>
        </p:txBody>
      </p:sp>
      <p:sp>
        <p:nvSpPr>
          <p:cNvPr id="155" name="Google Shape;133;p2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200"/>
              </a:spcBef>
              <a:buSzTx/>
              <a:buNone/>
            </a:pPr>
          </a:p>
        </p:txBody>
      </p:sp>
      <p:pic>
        <p:nvPicPr>
          <p:cNvPr id="156" name="Google Shape;134;p24" descr="Google Shape;134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699" y="1092623"/>
            <a:ext cx="7832709" cy="3733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39;p25" descr="Google Shape;139;p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6800" y="1080850"/>
            <a:ext cx="4662050" cy="1038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Google Shape;140;p25" descr="Google Shape;140;p2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5249" y="1651249"/>
            <a:ext cx="3423701" cy="3226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Google Shape;141;p25" descr="Google Shape;141;p2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47724" y="2872425"/>
            <a:ext cx="2787051" cy="1741901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Google Shape;142;p25"/>
          <p:cNvSpPr txBox="1"/>
          <p:nvPr>
            <p:ph type="title"/>
          </p:nvPr>
        </p:nvSpPr>
        <p:spPr>
          <a:xfrm>
            <a:off x="235499" y="53699"/>
            <a:ext cx="8520602" cy="572702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Electric Motors and Generators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47;p26" descr="Google Shape;147;p2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800" y="484925"/>
            <a:ext cx="8839201" cy="42398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52;p27" descr="Google Shape;152;p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451088"/>
            <a:ext cx="8839198" cy="42413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57;p28" descr="Google Shape;157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420350"/>
            <a:ext cx="8839200" cy="4302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60;p14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algn="ctr">
              <a:defRPr sz="2500"/>
            </a:lvl1pPr>
          </a:lstStyle>
          <a:p>
            <a:pPr/>
            <a:r>
              <a:t>Proposal</a:t>
            </a:r>
          </a:p>
        </p:txBody>
      </p:sp>
      <p:sp>
        <p:nvSpPr>
          <p:cNvPr id="113" name="Google Shape;61;p1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Train models to predict prices of stocks from the industrial sector using machine learning</a:t>
            </a:r>
          </a:p>
          <a:p>
            <a:pPr/>
            <a:r>
              <a:t>Interest in the industrial sector due to President Biden’s infrastructure plan </a:t>
            </a:r>
          </a:p>
          <a:p>
            <a:pPr/>
            <a:r>
              <a:t>Stocks to analyze:</a:t>
            </a:r>
          </a:p>
          <a:p>
            <a:pPr lvl="1" marL="914400" indent="-317500">
              <a:buSzPts val="1400"/>
              <a:defRPr sz="1400"/>
            </a:pPr>
            <a:r>
              <a:t>Joseph: CAT, DE, and HON (Machinery/Conglomerates)</a:t>
            </a:r>
          </a:p>
          <a:p>
            <a:pPr lvl="1" marL="914400" indent="-317500">
              <a:buSzPts val="1400"/>
              <a:defRPr sz="1400"/>
            </a:pPr>
            <a:r>
              <a:t>Dennis: BA, LMT, and RTX (Aerospace &amp; Defense)</a:t>
            </a:r>
          </a:p>
          <a:p>
            <a:pPr lvl="1" marL="914400" indent="-317500">
              <a:buSzPts val="1400"/>
              <a:defRPr sz="1400"/>
            </a:pPr>
            <a:r>
              <a:t>Ahsan: CMI, EMR, and GNRC (Motors/Generators)</a:t>
            </a:r>
          </a:p>
          <a:p>
            <a:pPr/>
            <a:r>
              <a:t>Sources:</a:t>
            </a:r>
          </a:p>
          <a:p>
            <a:pPr lvl="1" marL="914400" indent="-317500">
              <a:buSzPts val="1400"/>
              <a:defRPr sz="1400"/>
            </a:pPr>
            <a:r>
              <a:t>Data: nasdaq.com</a:t>
            </a:r>
          </a:p>
          <a:p>
            <a:pPr lvl="1" marL="914400" indent="-317500">
              <a:buSzPts val="1400"/>
              <a:defRPr sz="1400"/>
            </a:pPr>
            <a:r>
              <a:t>Images: images.google.com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66;p1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algn="ctr">
              <a:defRPr sz="2500"/>
            </a:lvl1pPr>
          </a:lstStyle>
          <a:p>
            <a:pPr/>
            <a:r>
              <a:t>Machinery &amp; Conglomerates</a:t>
            </a:r>
          </a:p>
        </p:txBody>
      </p:sp>
      <p:sp>
        <p:nvSpPr>
          <p:cNvPr id="116" name="Google Shape;67;p1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200"/>
              </a:spcBef>
              <a:buSzTx/>
              <a:buNone/>
            </a:pPr>
          </a:p>
        </p:txBody>
      </p:sp>
      <p:pic>
        <p:nvPicPr>
          <p:cNvPr id="117" name="Google Shape;68;p15" descr="Google Shape;68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49920" y="1571275"/>
            <a:ext cx="4482382" cy="2997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Google Shape;69;p15" descr="Google Shape;69;p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699" y="2858924"/>
            <a:ext cx="1709952" cy="1709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Google Shape;70;p15" descr="Google Shape;70;p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1699" y="1152469"/>
            <a:ext cx="4704853" cy="8343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75;p1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/>
          <a:p>
            <a:pPr defTabSz="365760">
              <a:defRPr sz="1000"/>
            </a:pPr>
            <a:r>
              <a:t>Parameters of ML Model for CAT, DE, &amp; HON</a:t>
            </a:r>
          </a:p>
          <a:p>
            <a:pPr defTabSz="365760">
              <a:defRPr sz="1000"/>
            </a:pPr>
          </a:p>
        </p:txBody>
      </p:sp>
      <p:sp>
        <p:nvSpPr>
          <p:cNvPr id="122" name="Google Shape;76;p1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Window Size: 100</a:t>
            </a:r>
          </a:p>
          <a:p>
            <a:pPr/>
            <a:r>
              <a:t>Dropout Fraction: 0.2</a:t>
            </a:r>
          </a:p>
          <a:p>
            <a:pPr/>
            <a:r>
              <a:t>Epochs: 20</a:t>
            </a:r>
          </a:p>
          <a:p>
            <a:pPr/>
            <a:r>
              <a:t>Batch Size: 100</a:t>
            </a:r>
          </a:p>
        </p:txBody>
      </p:sp>
      <p:pic>
        <p:nvPicPr>
          <p:cNvPr id="123" name="Google Shape;77;p16" descr="Google Shape;77;p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6975" y="2300325"/>
            <a:ext cx="4149025" cy="2606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82;p17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Caterpillar (CAT)</a:t>
            </a:r>
          </a:p>
        </p:txBody>
      </p:sp>
      <p:sp>
        <p:nvSpPr>
          <p:cNvPr id="126" name="Google Shape;83;p1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200"/>
              </a:spcBef>
              <a:buSzTx/>
              <a:buNone/>
            </a:pPr>
          </a:p>
        </p:txBody>
      </p:sp>
      <p:pic>
        <p:nvPicPr>
          <p:cNvPr id="127" name="Google Shape;84;p17" descr="Google Shape;84;p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699" y="1152475"/>
            <a:ext cx="8520601" cy="3416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89;p18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/>
          <a:p>
            <a:pPr defTabSz="502920">
              <a:defRPr sz="1375"/>
            </a:pPr>
            <a:r>
              <a:t>Deere &amp; Co (DE)</a:t>
            </a:r>
          </a:p>
          <a:p>
            <a:pPr defTabSz="502920">
              <a:defRPr sz="1375"/>
            </a:pPr>
            <a:r>
              <a:t>	</a:t>
            </a:r>
          </a:p>
        </p:txBody>
      </p:sp>
      <p:sp>
        <p:nvSpPr>
          <p:cNvPr id="130" name="Google Shape;90;p1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200"/>
              </a:spcBef>
              <a:buSzTx/>
              <a:buNone/>
            </a:pPr>
          </a:p>
        </p:txBody>
      </p:sp>
      <p:pic>
        <p:nvPicPr>
          <p:cNvPr id="131" name="Google Shape;91;p18" descr="Google Shape;91;p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699" y="1152475"/>
            <a:ext cx="8520602" cy="34163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96;p19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Honeywell (HON)</a:t>
            </a:r>
          </a:p>
        </p:txBody>
      </p:sp>
      <p:sp>
        <p:nvSpPr>
          <p:cNvPr id="134" name="Google Shape;97;p19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200"/>
              </a:spcBef>
              <a:buSzTx/>
              <a:buNone/>
            </a:pPr>
          </a:p>
        </p:txBody>
      </p:sp>
      <p:pic>
        <p:nvPicPr>
          <p:cNvPr id="135" name="Google Shape;98;p19" descr="Google Shape;98;p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699" y="1132875"/>
            <a:ext cx="8520602" cy="3455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03;p20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Evaluation</a:t>
            </a:r>
          </a:p>
        </p:txBody>
      </p:sp>
      <p:sp>
        <p:nvSpPr>
          <p:cNvPr id="138" name="Google Shape;104;p20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$HON’s share price was most accurately predicted by the model. Why?</a:t>
            </a:r>
          </a:p>
          <a:p>
            <a:pPr/>
            <a:r>
              <a:t>Conclusion:</a:t>
            </a:r>
          </a:p>
          <a:p>
            <a:pPr lvl="1" marL="914400" indent="-317500">
              <a:buSzPts val="1400"/>
              <a:defRPr sz="1400"/>
            </a:pPr>
            <a:r>
              <a:t>While the model’s predicted stock prices tended to be significantly lower than the actual closes, the predictions accurately follow the general trend of the actual closes</a:t>
            </a:r>
          </a:p>
          <a:p>
            <a:pPr/>
            <a:r>
              <a:t>Factors:</a:t>
            </a:r>
          </a:p>
          <a:p>
            <a:pPr lvl="1" marL="914400" indent="-317500">
              <a:buSzPts val="1400"/>
              <a:defRPr sz="1400"/>
            </a:pPr>
            <a:r>
              <a:t>What contributed to results?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09;p2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algn="ctr">
              <a:defRPr sz="2500"/>
            </a:lvl1pPr>
          </a:lstStyle>
          <a:p>
            <a:pPr/>
            <a:r>
              <a:t>Aerospace &amp; Defense</a:t>
            </a:r>
          </a:p>
        </p:txBody>
      </p:sp>
      <p:sp>
        <p:nvSpPr>
          <p:cNvPr id="141" name="Google Shape;110;p21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200"/>
              </a:spcBef>
              <a:buSzTx/>
              <a:buNone/>
            </a:pPr>
          </a:p>
        </p:txBody>
      </p:sp>
      <p:pic>
        <p:nvPicPr>
          <p:cNvPr id="142" name="Google Shape;111;p21" descr="Google Shape;111;p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699" y="1152475"/>
            <a:ext cx="3383152" cy="20001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Google Shape;112;p21" descr="Google Shape;112;p2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93600" y="1152475"/>
            <a:ext cx="3089778" cy="17379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Google Shape;113;p21" descr="Google Shape;113;p2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00424" y="2890474"/>
            <a:ext cx="4346073" cy="173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