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Nunito"/>
      <p:regular r:id="rId13"/>
      <p:bold r:id="rId14"/>
      <p:italic r:id="rId15"/>
      <p:boldItalic r:id="rId16"/>
    </p:embeddedFont>
    <p:embeddedFont>
      <p:font typeface="Maven Pro"/>
      <p:regular r:id="rId17"/>
      <p:bold r:id="rId18"/>
    </p:embeddedFont>
    <p:embeddedFont>
      <p:font typeface="Permanent Marker"/>
      <p:regular r:id="rId19"/>
    </p:embeddedFont>
    <p:embeddedFont>
      <p:font typeface="Bree Serif"/>
      <p:regular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BreeSerif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Nunito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italic.fntdata"/><Relationship Id="rId14" Type="http://schemas.openxmlformats.org/officeDocument/2006/relationships/font" Target="fonts/Nunito-bold.fntdata"/><Relationship Id="rId17" Type="http://schemas.openxmlformats.org/officeDocument/2006/relationships/font" Target="fonts/MavenPro-regular.fntdata"/><Relationship Id="rId16" Type="http://schemas.openxmlformats.org/officeDocument/2006/relationships/font" Target="fonts/Nunito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PermanentMarker-regular.fntdata"/><Relationship Id="rId6" Type="http://schemas.openxmlformats.org/officeDocument/2006/relationships/slide" Target="slides/slide1.xml"/><Relationship Id="rId18" Type="http://schemas.openxmlformats.org/officeDocument/2006/relationships/font" Target="fonts/MavenPr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f80c00be4f_0_8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f80c00be4f_0_8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f80c00be4f_0_8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f80c00be4f_0_8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f80c00be4f_0_8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f80c00be4f_0_8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f80c00be4f_0_8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f80c00be4f_0_8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f80c00be4f_0_8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f80c00be4f_0_8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f80c00be4f_0_8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f80c00be4f_0_8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Permanent Marker"/>
                <a:ea typeface="Permanent Marker"/>
                <a:cs typeface="Permanent Marker"/>
                <a:sym typeface="Permanent Marker"/>
              </a:rPr>
              <a:t>Social Media Sentiment Analysis</a:t>
            </a:r>
            <a:endParaRPr>
              <a:solidFill>
                <a:schemeClr val="lt2"/>
              </a:solidFill>
              <a:latin typeface="Permanent Marker"/>
              <a:ea typeface="Permanent Marker"/>
              <a:cs typeface="Permanent Marker"/>
              <a:sym typeface="Permanent Marker"/>
            </a:endParaRPr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6D7A8"/>
                </a:solidFill>
                <a:latin typeface="Bree Serif"/>
                <a:ea typeface="Bree Serif"/>
                <a:cs typeface="Bree Serif"/>
                <a:sym typeface="Bree Serif"/>
              </a:rPr>
              <a:t>Group 4</a:t>
            </a:r>
            <a:endParaRPr>
              <a:solidFill>
                <a:srgbClr val="B6D7A8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6D7A8"/>
                </a:solidFill>
                <a:latin typeface="Bree Serif"/>
                <a:ea typeface="Bree Serif"/>
                <a:cs typeface="Bree Serif"/>
                <a:sym typeface="Bree Serif"/>
              </a:rPr>
              <a:t>Presented by Henry Wilcox, Sean Patel, Kian Momeni, Youssef Said, Eric Conklin</a:t>
            </a:r>
            <a:endParaRPr>
              <a:solidFill>
                <a:srgbClr val="B6D7A8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21250" y="43800"/>
            <a:ext cx="2553000" cy="64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lt2"/>
                </a:solidFill>
                <a:latin typeface="Permanent Marker"/>
                <a:ea typeface="Permanent Marker"/>
                <a:cs typeface="Permanent Marker"/>
                <a:sym typeface="Permanent Marker"/>
              </a:rPr>
              <a:t>Project Goals</a:t>
            </a:r>
            <a:endParaRPr sz="2500">
              <a:solidFill>
                <a:schemeClr val="lt2"/>
              </a:solidFill>
              <a:latin typeface="Permanent Marker"/>
              <a:ea typeface="Permanent Marker"/>
              <a:cs typeface="Permanent Marker"/>
              <a:sym typeface="Permanent Marker"/>
            </a:endParaRPr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55325" y="785300"/>
            <a:ext cx="6366900" cy="339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6D7A8"/>
                </a:solidFill>
                <a:latin typeface="Bree Serif"/>
                <a:ea typeface="Bree Serif"/>
                <a:cs typeface="Bree Serif"/>
                <a:sym typeface="Bree Serif"/>
              </a:rPr>
              <a:t>To create a bot that will analyse social media sentiment using machine learning, and provide advice as a service</a:t>
            </a:r>
            <a:endParaRPr>
              <a:solidFill>
                <a:srgbClr val="B6D7A8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6D7A8"/>
                </a:solidFill>
                <a:latin typeface="Bree Serif"/>
                <a:ea typeface="Bree Serif"/>
                <a:cs typeface="Bree Serif"/>
                <a:sym typeface="Bree Serif"/>
              </a:rPr>
              <a:t>Using machine learning we are able to find out if the sentiment regarding a certain topic is positive, negative, or neutral</a:t>
            </a:r>
            <a:endParaRPr>
              <a:solidFill>
                <a:srgbClr val="B6D7A8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6D7A8"/>
                </a:solidFill>
                <a:latin typeface="Bree Serif"/>
                <a:ea typeface="Bree Serif"/>
                <a:cs typeface="Bree Serif"/>
                <a:sym typeface="Bree Serif"/>
              </a:rPr>
              <a:t>This type of analysis may be useful in determining sentiment around “meme” stocks, crypto currencies, and NFTs.</a:t>
            </a:r>
            <a:endParaRPr>
              <a:solidFill>
                <a:srgbClr val="B6D7A8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B6D7A8"/>
                </a:solidFill>
                <a:latin typeface="Bree Serif"/>
                <a:ea typeface="Bree Serif"/>
                <a:cs typeface="Bree Serif"/>
                <a:sym typeface="Bree Serif"/>
              </a:rPr>
              <a:t>Highly positive sentiment may be helpful in determining how much positive momentum is behind these stocks or projects, while a very negative sentiment may suggest the trend has flipped negative. </a:t>
            </a:r>
            <a:endParaRPr>
              <a:solidFill>
                <a:srgbClr val="B6D7A8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171950" y="116425"/>
            <a:ext cx="5555400" cy="107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  <a:latin typeface="Permanent Marker"/>
                <a:ea typeface="Permanent Marker"/>
                <a:cs typeface="Permanent Marker"/>
                <a:sym typeface="Permanent Marker"/>
              </a:rPr>
              <a:t>Challenges</a:t>
            </a:r>
            <a:endParaRPr>
              <a:solidFill>
                <a:srgbClr val="FFFF00"/>
              </a:solidFill>
              <a:latin typeface="Permanent Marker"/>
              <a:ea typeface="Permanent Marker"/>
              <a:cs typeface="Permanent Marker"/>
              <a:sym typeface="Permanent Marker"/>
            </a:endParaRPr>
          </a:p>
        </p:txBody>
      </p:sp>
      <p:sp>
        <p:nvSpPr>
          <p:cNvPr id="290" name="Google Shape;290;p15"/>
          <p:cNvSpPr txBox="1"/>
          <p:nvPr/>
        </p:nvSpPr>
        <p:spPr>
          <a:xfrm>
            <a:off x="141125" y="1493900"/>
            <a:ext cx="5080200" cy="21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9CB9C"/>
                </a:solidFill>
                <a:latin typeface="Bree Serif"/>
                <a:ea typeface="Bree Serif"/>
                <a:cs typeface="Bree Serif"/>
                <a:sym typeface="Bree Serif"/>
              </a:rPr>
              <a:t>Amazon Lex: The original goal was to build a NLP bot using Amazon Lex and its lambda functionality. </a:t>
            </a:r>
            <a:endParaRPr>
              <a:solidFill>
                <a:srgbClr val="F9CB9C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9CB9C"/>
                </a:solidFill>
                <a:latin typeface="Bree Serif"/>
                <a:ea typeface="Bree Serif"/>
                <a:cs typeface="Bree Serif"/>
                <a:sym typeface="Bree Serif"/>
              </a:rPr>
              <a:t>Integration of the lambda function into Lex proved difficult</a:t>
            </a:r>
            <a:endParaRPr>
              <a:solidFill>
                <a:srgbClr val="F9CB9C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9CB9C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9CB9C"/>
                </a:solidFill>
                <a:latin typeface="Bree Serif"/>
                <a:ea typeface="Bree Serif"/>
                <a:cs typeface="Bree Serif"/>
                <a:sym typeface="Bree Serif"/>
              </a:rPr>
              <a:t>Data collection: So far we have information from Twitter using the Twitter API Tweepy, and we are working on getting information from other social media sites such as reddit.</a:t>
            </a:r>
            <a:endParaRPr>
              <a:solidFill>
                <a:srgbClr val="F9CB9C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/>
          <p:nvPr>
            <p:ph type="title"/>
          </p:nvPr>
        </p:nvSpPr>
        <p:spPr>
          <a:xfrm>
            <a:off x="79475" y="140750"/>
            <a:ext cx="5857800" cy="90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  <a:latin typeface="Permanent Marker"/>
                <a:ea typeface="Permanent Marker"/>
                <a:cs typeface="Permanent Marker"/>
                <a:sym typeface="Permanent Marker"/>
              </a:rPr>
              <a:t>Solutions</a:t>
            </a:r>
            <a:endParaRPr>
              <a:solidFill>
                <a:srgbClr val="FFFF00"/>
              </a:solidFill>
              <a:latin typeface="Permanent Marker"/>
              <a:ea typeface="Permanent Marker"/>
              <a:cs typeface="Permanent Marker"/>
              <a:sym typeface="Permanent Marker"/>
            </a:endParaRPr>
          </a:p>
        </p:txBody>
      </p:sp>
      <p:sp>
        <p:nvSpPr>
          <p:cNvPr id="296" name="Google Shape;296;p16"/>
          <p:cNvSpPr txBox="1"/>
          <p:nvPr/>
        </p:nvSpPr>
        <p:spPr>
          <a:xfrm>
            <a:off x="79475" y="1065125"/>
            <a:ext cx="5626500" cy="38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9CB9C"/>
                </a:solidFill>
                <a:latin typeface="Bree Serif"/>
                <a:ea typeface="Bree Serif"/>
                <a:cs typeface="Bree Serif"/>
                <a:sym typeface="Bree Serif"/>
              </a:rPr>
              <a:t>Jupyter Notebook CLI functionality:</a:t>
            </a:r>
            <a:endParaRPr>
              <a:solidFill>
                <a:srgbClr val="F9CB9C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9CB9C"/>
                </a:solidFill>
                <a:latin typeface="Bree Serif"/>
                <a:ea typeface="Bree Serif"/>
                <a:cs typeface="Bree Serif"/>
                <a:sym typeface="Bree Serif"/>
              </a:rPr>
              <a:t>Using the CLI we can find out sentiment surrounding anything that is searchable through keywords or hashtags.</a:t>
            </a:r>
            <a:endParaRPr>
              <a:solidFill>
                <a:srgbClr val="F9CB9C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9CB9C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9CB9C"/>
                </a:solidFill>
                <a:latin typeface="Bree Serif"/>
                <a:ea typeface="Bree Serif"/>
                <a:cs typeface="Bree Serif"/>
                <a:sym typeface="Bree Serif"/>
              </a:rPr>
              <a:t>Not only can this CLI be used for financially related assets, but it can also be used for find sentiment regarding: individuals, public policy, products or services, anything really.</a:t>
            </a:r>
            <a:endParaRPr>
              <a:solidFill>
                <a:srgbClr val="F9CB9C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9CB9C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9CB9C"/>
                </a:solidFill>
                <a:latin typeface="Bree Serif"/>
                <a:ea typeface="Bree Serif"/>
                <a:cs typeface="Bree Serif"/>
                <a:sym typeface="Bree Serif"/>
              </a:rPr>
              <a:t>Graphical representation:</a:t>
            </a:r>
            <a:endParaRPr>
              <a:solidFill>
                <a:srgbClr val="F9CB9C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9CB9C"/>
                </a:solidFill>
                <a:latin typeface="Bree Serif"/>
                <a:ea typeface="Bree Serif"/>
                <a:cs typeface="Bree Serif"/>
                <a:sym typeface="Bree Serif"/>
              </a:rPr>
              <a:t>The type of sentiment (positive, negative, neutral) can be displayed graphically for easy viewing. Here we used Pie Charts and Word Clouds</a:t>
            </a:r>
            <a:endParaRPr>
              <a:solidFill>
                <a:srgbClr val="F9CB9C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9CB9C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9CB9C"/>
                </a:solidFill>
                <a:latin typeface="Bree Serif"/>
                <a:ea typeface="Bree Serif"/>
                <a:cs typeface="Bree Serif"/>
                <a:sym typeface="Bree Serif"/>
              </a:rPr>
              <a:t>Bigrams and Trigrams:</a:t>
            </a:r>
            <a:endParaRPr>
              <a:solidFill>
                <a:srgbClr val="F9CB9C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9CB9C"/>
                </a:solidFill>
                <a:latin typeface="Bree Serif"/>
                <a:ea typeface="Bree Serif"/>
                <a:cs typeface="Bree Serif"/>
                <a:sym typeface="Bree Serif"/>
              </a:rPr>
              <a:t>There is also functionality for finding associated words to the key word search, as well as the amount of times those words were used in association with the keyword.</a:t>
            </a:r>
            <a:endParaRPr>
              <a:solidFill>
                <a:srgbClr val="F9CB9C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CE5CD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7"/>
          <p:cNvSpPr txBox="1"/>
          <p:nvPr>
            <p:ph type="title"/>
          </p:nvPr>
        </p:nvSpPr>
        <p:spPr>
          <a:xfrm>
            <a:off x="103975" y="67125"/>
            <a:ext cx="6366900" cy="97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lt2"/>
                </a:solidFill>
                <a:latin typeface="Permanent Marker"/>
                <a:ea typeface="Permanent Marker"/>
                <a:cs typeface="Permanent Marker"/>
                <a:sym typeface="Permanent Marker"/>
              </a:rPr>
              <a:t>Use cases</a:t>
            </a:r>
            <a:endParaRPr sz="5000">
              <a:solidFill>
                <a:schemeClr val="lt2"/>
              </a:solidFill>
              <a:latin typeface="Permanent Marker"/>
              <a:ea typeface="Permanent Marker"/>
              <a:cs typeface="Permanent Marker"/>
              <a:sym typeface="Permanent Marker"/>
            </a:endParaRPr>
          </a:p>
        </p:txBody>
      </p:sp>
      <p:sp>
        <p:nvSpPr>
          <p:cNvPr id="302" name="Google Shape;302;p17"/>
          <p:cNvSpPr txBox="1"/>
          <p:nvPr>
            <p:ph idx="1" type="body"/>
          </p:nvPr>
        </p:nvSpPr>
        <p:spPr>
          <a:xfrm>
            <a:off x="103975" y="1041225"/>
            <a:ext cx="6366900" cy="37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3C47D"/>
                </a:solidFill>
                <a:latin typeface="Bree Serif"/>
                <a:ea typeface="Bree Serif"/>
                <a:cs typeface="Bree Serif"/>
                <a:sym typeface="Bree Serif"/>
              </a:rPr>
              <a:t>Fintech:</a:t>
            </a:r>
            <a:endParaRPr>
              <a:solidFill>
                <a:srgbClr val="93C47D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3C47D"/>
                </a:solidFill>
                <a:latin typeface="Bree Serif"/>
                <a:ea typeface="Bree Serif"/>
                <a:cs typeface="Bree Serif"/>
                <a:sym typeface="Bree Serif"/>
              </a:rPr>
              <a:t>A financial services company could use this script to determine how customers feel about a banking app. The </a:t>
            </a:r>
            <a:r>
              <a:rPr lang="en">
                <a:solidFill>
                  <a:srgbClr val="93C47D"/>
                </a:solidFill>
                <a:latin typeface="Bree Serif"/>
                <a:ea typeface="Bree Serif"/>
                <a:cs typeface="Bree Serif"/>
                <a:sym typeface="Bree Serif"/>
              </a:rPr>
              <a:t>built in graphics functions can make these information easily presentable to others, and the word counts and bi-trigrams can find out more information than just the sentiment score.</a:t>
            </a:r>
            <a:endParaRPr>
              <a:solidFill>
                <a:srgbClr val="93C47D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3C47D"/>
                </a:solidFill>
                <a:latin typeface="Bree Serif"/>
                <a:ea typeface="Bree Serif"/>
                <a:cs typeface="Bree Serif"/>
                <a:sym typeface="Bree Serif"/>
              </a:rPr>
              <a:t>For example, if the sentiment is negative, and the word “slow” has a high value count  it can offer insight in what customers dislike about the product. </a:t>
            </a:r>
            <a:endParaRPr>
              <a:solidFill>
                <a:srgbClr val="93C47D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3C47D"/>
                </a:solidFill>
                <a:latin typeface="Bree Serif"/>
                <a:ea typeface="Bree Serif"/>
                <a:cs typeface="Bree Serif"/>
                <a:sym typeface="Bree Serif"/>
              </a:rPr>
              <a:t>Non- Fintech:</a:t>
            </a:r>
            <a:endParaRPr>
              <a:solidFill>
                <a:srgbClr val="93C47D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3C47D"/>
                </a:solidFill>
                <a:latin typeface="Bree Serif"/>
                <a:ea typeface="Bree Serif"/>
                <a:cs typeface="Bree Serif"/>
                <a:sym typeface="Bree Serif"/>
              </a:rPr>
              <a:t>The above example could apply to any type of company, but this script also has societal uses.</a:t>
            </a:r>
            <a:endParaRPr>
              <a:solidFill>
                <a:srgbClr val="93C47D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3C47D"/>
                </a:solidFill>
                <a:latin typeface="Bree Serif"/>
                <a:ea typeface="Bree Serif"/>
                <a:cs typeface="Bree Serif"/>
                <a:sym typeface="Bree Serif"/>
              </a:rPr>
              <a:t>For example a journalist could use this as an informal poll to judge sentiment regarding a public policy. </a:t>
            </a:r>
            <a:endParaRPr>
              <a:solidFill>
                <a:srgbClr val="93C47D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3C47D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93C47D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8"/>
          <p:cNvSpPr txBox="1"/>
          <p:nvPr>
            <p:ph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Permanent Marker"/>
                <a:ea typeface="Permanent Marker"/>
                <a:cs typeface="Permanent Marker"/>
                <a:sym typeface="Permanent Marker"/>
              </a:rPr>
              <a:t>Demo </a:t>
            </a:r>
            <a:endParaRPr>
              <a:solidFill>
                <a:schemeClr val="lt2"/>
              </a:solidFill>
              <a:latin typeface="Permanent Marker"/>
              <a:ea typeface="Permanent Marker"/>
              <a:cs typeface="Permanent Marker"/>
              <a:sym typeface="Permanent Marker"/>
            </a:endParaRPr>
          </a:p>
        </p:txBody>
      </p:sp>
      <p:sp>
        <p:nvSpPr>
          <p:cNvPr id="308" name="Google Shape;308;p18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9"/>
          <p:cNvSpPr txBox="1"/>
          <p:nvPr>
            <p:ph type="ctrTitle"/>
          </p:nvPr>
        </p:nvSpPr>
        <p:spPr>
          <a:xfrm>
            <a:off x="162200" y="119916"/>
            <a:ext cx="4255500" cy="55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Permanent Marker"/>
                <a:ea typeface="Permanent Marker"/>
                <a:cs typeface="Permanent Marker"/>
                <a:sym typeface="Permanent Marker"/>
              </a:rPr>
              <a:t>Next Steps</a:t>
            </a:r>
            <a:endParaRPr>
              <a:solidFill>
                <a:schemeClr val="lt2"/>
              </a:solidFill>
              <a:latin typeface="Permanent Marker"/>
              <a:ea typeface="Permanent Marker"/>
              <a:cs typeface="Permanent Marker"/>
              <a:sym typeface="Permanent Marker"/>
            </a:endParaRPr>
          </a:p>
        </p:txBody>
      </p:sp>
      <p:sp>
        <p:nvSpPr>
          <p:cNvPr id="314" name="Google Shape;314;p19"/>
          <p:cNvSpPr txBox="1"/>
          <p:nvPr>
            <p:ph idx="1" type="subTitle"/>
          </p:nvPr>
        </p:nvSpPr>
        <p:spPr>
          <a:xfrm>
            <a:off x="162200" y="992925"/>
            <a:ext cx="4255500" cy="348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6D7A8"/>
                </a:solidFill>
                <a:latin typeface="Bree Serif"/>
                <a:ea typeface="Bree Serif"/>
                <a:cs typeface="Bree Serif"/>
                <a:sym typeface="Bree Serif"/>
              </a:rPr>
              <a:t>Amazon Lex: Having an interactive bot instead of a CLI (python code can be intimidating) </a:t>
            </a:r>
            <a:endParaRPr>
              <a:solidFill>
                <a:srgbClr val="B6D7A8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B6D7A8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6D7A8"/>
                </a:solidFill>
                <a:latin typeface="Bree Serif"/>
                <a:ea typeface="Bree Serif"/>
                <a:cs typeface="Bree Serif"/>
                <a:sym typeface="Bree Serif"/>
              </a:rPr>
              <a:t>Amazon Lambda: </a:t>
            </a:r>
            <a:r>
              <a:rPr lang="en">
                <a:solidFill>
                  <a:srgbClr val="B6D7A8"/>
                </a:solidFill>
                <a:latin typeface="Bree Serif"/>
                <a:ea typeface="Bree Serif"/>
                <a:cs typeface="Bree Serif"/>
                <a:sym typeface="Bree Serif"/>
              </a:rPr>
              <a:t>Integrate AWS key management service into the lambda function for API calls </a:t>
            </a:r>
            <a:endParaRPr>
              <a:solidFill>
                <a:srgbClr val="B6D7A8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B6D7A8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6D7A8"/>
                </a:solidFill>
                <a:latin typeface="Bree Serif"/>
                <a:ea typeface="Bree Serif"/>
                <a:cs typeface="Bree Serif"/>
                <a:sym typeface="Bree Serif"/>
              </a:rPr>
              <a:t>Amazon Sagemaker: Deploy this service in the cloud</a:t>
            </a:r>
            <a:endParaRPr>
              <a:solidFill>
                <a:srgbClr val="B6D7A8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B6D7A8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6D7A8"/>
                </a:solidFill>
                <a:latin typeface="Bree Serif"/>
                <a:ea typeface="Bree Serif"/>
                <a:cs typeface="Bree Serif"/>
                <a:sym typeface="Bree Serif"/>
              </a:rPr>
              <a:t>Added data: </a:t>
            </a:r>
            <a:r>
              <a:rPr lang="en">
                <a:solidFill>
                  <a:srgbClr val="B6D7A8"/>
                </a:solidFill>
                <a:latin typeface="Bree Serif"/>
                <a:ea typeface="Bree Serif"/>
                <a:cs typeface="Bree Serif"/>
                <a:sym typeface="Bree Serif"/>
              </a:rPr>
              <a:t>Inclusion</a:t>
            </a:r>
            <a:r>
              <a:rPr lang="en">
                <a:solidFill>
                  <a:srgbClr val="B6D7A8"/>
                </a:solidFill>
                <a:latin typeface="Bree Serif"/>
                <a:ea typeface="Bree Serif"/>
                <a:cs typeface="Bree Serif"/>
                <a:sym typeface="Bree Serif"/>
              </a:rPr>
              <a:t> of Reddit, the Facebook family of social media sites, and Google Trends</a:t>
            </a:r>
            <a:endParaRPr>
              <a:solidFill>
                <a:srgbClr val="B6D7A8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B6D7A8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6D7A8"/>
                </a:solidFill>
                <a:latin typeface="Bree Serif"/>
                <a:ea typeface="Bree Serif"/>
                <a:cs typeface="Bree Serif"/>
                <a:sym typeface="Bree Serif"/>
              </a:rPr>
              <a:t>Include sentiment analysis libraries: Such as Amazon Comprehend, and IBM Watson NLU</a:t>
            </a:r>
            <a:endParaRPr>
              <a:solidFill>
                <a:srgbClr val="B6D7A8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B6D7A8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B6D7A8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B6D7A8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B6D7A8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