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90" r:id="rId3"/>
    <p:sldId id="266" r:id="rId4"/>
    <p:sldId id="260" r:id="rId5"/>
    <p:sldId id="267" r:id="rId6"/>
    <p:sldId id="286" r:id="rId7"/>
    <p:sldId id="274" r:id="rId8"/>
    <p:sldId id="291" r:id="rId9"/>
    <p:sldId id="289" r:id="rId10"/>
    <p:sldId id="287" r:id="rId11"/>
    <p:sldId id="262" r:id="rId12"/>
    <p:sldId id="263" r:id="rId13"/>
    <p:sldId id="293" r:id="rId14"/>
    <p:sldId id="258" r:id="rId15"/>
    <p:sldId id="27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E32"/>
    <a:srgbClr val="DB3344"/>
    <a:srgbClr val="EC9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3" autoAdjust="0"/>
    <p:restoredTop sz="93069" autoAdjust="0"/>
  </p:normalViewPr>
  <p:slideViewPr>
    <p:cSldViewPr snapToGrid="0">
      <p:cViewPr varScale="1">
        <p:scale>
          <a:sx n="92" d="100"/>
          <a:sy n="92" d="100"/>
        </p:scale>
        <p:origin x="215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C:\Users\A02191595\CommunityKeyInformant\NVIVO%20charts\6.17.2016\Position_alltopics.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C:\Users\A02191595\CommunityKeyInformant\NVIVO%20charts\6.17.2016\Position_alltopics.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C:\Users\A02191595\CommunityKeyInformant\NVIVO%20charts\6.17.2016\Position_alltopics.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oleObject" Target="file:///C:\Users\A02191595\CommunityKeyInformant\NVIVO%20charts\6.17.2016\Position_alltopics.xlsx" TargetMode="External"/></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oleObject" Target="file:///C:\Users\A02191595\CommunityKeyInformant\NVIVO%20charts\6.17.2016\Position_alltopics.xlsx" TargetMode="External"/></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oleObject" Target="file:///C:\Users\A02191595\CommunityKeyInformant\NVIVO%20charts\6.17.2016\Position_alltopics.xlsx" TargetMode="External"/></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oleObject" Target="file:///G:\watersupply.xlsx" TargetMode="External"/></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oleObject" Target="file:///G:\watersupply.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A02191595\CommunityKeyInformant\ISSRM\spiderdiagrams_proportions%20(2).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02191595\CommunityKeyInformant\ISSRM\spiderdiagrams_proportions%20(2).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A02191595\CommunityKeyInformant\NVIVO%20charts\6.17.2016\Place_alltopics.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A02191595\CommunityKeyInformant\NVIVO%20charts\6.17.2016\Place_alltopics.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A02191595\CommunityKeyInformant\NVIVO%20charts\6.17.2016\Place_alltopics.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A02191595\CommunityKeyInformant\NVIVO%20charts\6.17.2016\Place_alltopics.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A02191595\CommunityKeyInformant\NVIVO%20charts\6.17.2016\Place_alltopics.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C:\Users\A02191595\CommunityKeyInformant\NVIVO%20charts\6.17.2016\Place_alltop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smtClean="0">
                <a:latin typeface="Kozuka Gothic Pro EL" panose="020B0200000000000000" pitchFamily="34" charset="-128"/>
                <a:ea typeface="Kozuka Gothic Pro EL" panose="020B0200000000000000" pitchFamily="34" charset="-128"/>
              </a:rPr>
              <a:t>41 usable transcripts</a:t>
            </a:r>
            <a:endParaRPr lang="en-US" sz="2400" b="1" dirty="0">
              <a:latin typeface="Kozuka Gothic Pro EL" panose="020B0200000000000000" pitchFamily="34" charset="-128"/>
              <a:ea typeface="Kozuka Gothic Pro EL" panose="020B0200000000000000" pitchFamily="34" charset="-128"/>
            </a:endParaRPr>
          </a:p>
        </c:rich>
      </c:tx>
      <c:layout>
        <c:manualLayout>
          <c:xMode val="edge"/>
          <c:yMode val="edge"/>
          <c:x val="0.178889651606807"/>
          <c:y val="0.043035714597608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976947415709"/>
          <c:y val="0.221916105278418"/>
          <c:w val="0.844566458756922"/>
          <c:h val="0.604009290196825"/>
        </c:manualLayout>
      </c:layout>
      <c:barChart>
        <c:barDir val="col"/>
        <c:grouping val="stacked"/>
        <c:varyColors val="0"/>
        <c:ser>
          <c:idx val="0"/>
          <c:order val="0"/>
          <c:tx>
            <c:strRef>
              <c:f>Sheet1!$B$1</c:f>
              <c:strCache>
                <c:ptCount val="1"/>
                <c:pt idx="0">
                  <c:v>Elected</c:v>
                </c:pt>
              </c:strCache>
            </c:strRef>
          </c:tx>
          <c:spPr>
            <a:solidFill>
              <a:schemeClr val="accent1"/>
            </a:solidFill>
            <a:ln>
              <a:noFill/>
            </a:ln>
            <a:effectLst/>
          </c:spPr>
          <c:invertIfNegative val="0"/>
          <c:cat>
            <c:strRef>
              <c:f>Sheet1!$A$2:$A$4</c:f>
              <c:strCache>
                <c:ptCount val="3"/>
                <c:pt idx="0">
                  <c:v>Cache Valley</c:v>
                </c:pt>
                <c:pt idx="1">
                  <c:v>Salt Lake Valley</c:v>
                </c:pt>
                <c:pt idx="2">
                  <c:v>Heber Valley</c:v>
                </c:pt>
              </c:strCache>
            </c:strRef>
          </c:cat>
          <c:val>
            <c:numRef>
              <c:f>Sheet1!$B$2:$B$4</c:f>
              <c:numCache>
                <c:formatCode>General</c:formatCode>
                <c:ptCount val="3"/>
                <c:pt idx="0">
                  <c:v>9.0</c:v>
                </c:pt>
                <c:pt idx="1">
                  <c:v>12.0</c:v>
                </c:pt>
                <c:pt idx="2">
                  <c:v>2.0</c:v>
                </c:pt>
              </c:numCache>
            </c:numRef>
          </c:val>
        </c:ser>
        <c:ser>
          <c:idx val="1"/>
          <c:order val="1"/>
          <c:tx>
            <c:strRef>
              <c:f>Sheet1!$C$1</c:f>
              <c:strCache>
                <c:ptCount val="1"/>
                <c:pt idx="0">
                  <c:v>Practitioner</c:v>
                </c:pt>
              </c:strCache>
            </c:strRef>
          </c:tx>
          <c:spPr>
            <a:solidFill>
              <a:schemeClr val="accent2"/>
            </a:solidFill>
            <a:ln>
              <a:noFill/>
            </a:ln>
            <a:effectLst/>
          </c:spPr>
          <c:invertIfNegative val="0"/>
          <c:cat>
            <c:strRef>
              <c:f>Sheet1!$A$2:$A$4</c:f>
              <c:strCache>
                <c:ptCount val="3"/>
                <c:pt idx="0">
                  <c:v>Cache Valley</c:v>
                </c:pt>
                <c:pt idx="1">
                  <c:v>Salt Lake Valley</c:v>
                </c:pt>
                <c:pt idx="2">
                  <c:v>Heber Valley</c:v>
                </c:pt>
              </c:strCache>
            </c:strRef>
          </c:cat>
          <c:val>
            <c:numRef>
              <c:f>Sheet1!$C$2:$C$4</c:f>
              <c:numCache>
                <c:formatCode>General</c:formatCode>
                <c:ptCount val="3"/>
                <c:pt idx="0">
                  <c:v>5.0</c:v>
                </c:pt>
                <c:pt idx="1">
                  <c:v>8.0</c:v>
                </c:pt>
                <c:pt idx="2">
                  <c:v>4.0</c:v>
                </c:pt>
              </c:numCache>
            </c:numRef>
          </c:val>
        </c:ser>
        <c:dLbls>
          <c:showLegendKey val="0"/>
          <c:showVal val="0"/>
          <c:showCatName val="0"/>
          <c:showSerName val="0"/>
          <c:showPercent val="0"/>
          <c:showBubbleSize val="0"/>
        </c:dLbls>
        <c:gapWidth val="219"/>
        <c:overlap val="100"/>
        <c:axId val="-2103040944"/>
        <c:axId val="1751553616"/>
      </c:barChart>
      <c:catAx>
        <c:axId val="-210304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1553616"/>
        <c:crosses val="autoZero"/>
        <c:auto val="1"/>
        <c:lblAlgn val="ctr"/>
        <c:lblOffset val="100"/>
        <c:noMultiLvlLbl val="0"/>
      </c:catAx>
      <c:valAx>
        <c:axId val="1751553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3040944"/>
        <c:crosses val="autoZero"/>
        <c:crossBetween val="between"/>
      </c:valAx>
      <c:spPr>
        <a:solidFill>
          <a:schemeClr val="bg1"/>
        </a:solidFill>
        <a:ln>
          <a:solidFill>
            <a:schemeClr val="accent6">
              <a:lumMod val="50000"/>
            </a:schemeClr>
          </a:solidFill>
        </a:ln>
        <a:effectLst/>
      </c:spPr>
    </c:plotArea>
    <c:legend>
      <c:legendPos val="b"/>
      <c:layout>
        <c:manualLayout>
          <c:xMode val="edge"/>
          <c:yMode val="edge"/>
          <c:x val="0.319684447783621"/>
          <c:y val="0.923849729014093"/>
          <c:w val="0.520158023326655"/>
          <c:h val="0.056741112832488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Infrastructure</a:t>
            </a:r>
            <a:endParaRPr lang="en-US" dirty="0">
              <a:latin typeface="Kozuka Gothic Pro EL" panose="020B0200000000000000" pitchFamily="34" charset="-128"/>
              <a:ea typeface="Kozuka Gothic Pro EL" panose="020B0200000000000000" pitchFamily="34" charset="-128"/>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manualLayout>
          <c:layoutTarget val="inner"/>
          <c:xMode val="edge"/>
          <c:yMode val="edge"/>
          <c:x val="0.23327420068064"/>
          <c:y val="0.217985070685496"/>
          <c:w val="0.5402647042062"/>
          <c:h val="0.607976544939871"/>
        </c:manualLayout>
      </c:layout>
      <c:radarChart>
        <c:radarStyle val="marker"/>
        <c:varyColors val="0"/>
        <c:ser>
          <c:idx val="0"/>
          <c:order val="0"/>
          <c:tx>
            <c:strRef>
              <c:f>'Child Nodes Step 2'!$B$4</c:f>
              <c:strCache>
                <c:ptCount val="1"/>
                <c:pt idx="0">
                  <c:v>Elected</c:v>
                </c:pt>
              </c:strCache>
            </c:strRef>
          </c:tx>
          <c:spPr>
            <a:ln w="28575" cap="rnd">
              <a:solidFill>
                <a:schemeClr val="accent1"/>
              </a:solidFill>
              <a:round/>
            </a:ln>
            <a:effectLst/>
          </c:spPr>
          <c:marker>
            <c:symbol val="none"/>
          </c:marker>
          <c:cat>
            <c:strRef>
              <c:f>'Child Nodes Step 2'!$A$5:$A$19</c:f>
              <c:strCache>
                <c:ptCount val="15"/>
                <c:pt idx="0">
                  <c:v>Other</c:v>
                </c:pt>
                <c:pt idx="1">
                  <c:v>Aging</c:v>
                </c:pt>
                <c:pt idx="2">
                  <c:v>Canals</c:v>
                </c:pt>
                <c:pt idx="3">
                  <c:v>Dams, storage, reservoirs</c:v>
                </c:pt>
                <c:pt idx="4">
                  <c:v>Funding and Capital improvements</c:v>
                </c:pt>
                <c:pt idx="5">
                  <c:v>Green infrastructure</c:v>
                </c:pt>
                <c:pt idx="6">
                  <c:v>Hydropower</c:v>
                </c:pt>
                <c:pt idx="7">
                  <c:v>Large Projects, pipelines, conservancy district</c:v>
                </c:pt>
                <c:pt idx="8">
                  <c:v>\Pipes and sewers</c:v>
                </c:pt>
                <c:pt idx="9">
                  <c:v>Secondary Systems including irrigation</c:v>
                </c:pt>
                <c:pt idx="10">
                  <c:v>Stormwater and drainage</c:v>
                </c:pt>
                <c:pt idx="11">
                  <c:v>Technology</c:v>
                </c:pt>
                <c:pt idx="12">
                  <c:v>Wastewater treatment</c:v>
                </c:pt>
                <c:pt idx="13">
                  <c:v>Water Pressure</c:v>
                </c:pt>
                <c:pt idx="14">
                  <c:v>Wells</c:v>
                </c:pt>
              </c:strCache>
            </c:strRef>
          </c:cat>
          <c:val>
            <c:numRef>
              <c:f>'Child Nodes Step 2'!$B$5:$B$19</c:f>
              <c:numCache>
                <c:formatCode>0%</c:formatCode>
                <c:ptCount val="15"/>
                <c:pt idx="0">
                  <c:v>0.072189349112426</c:v>
                </c:pt>
                <c:pt idx="1">
                  <c:v>0.0627218934911243</c:v>
                </c:pt>
                <c:pt idx="2">
                  <c:v>0.0840236686390533</c:v>
                </c:pt>
                <c:pt idx="3">
                  <c:v>0.0520710059171598</c:v>
                </c:pt>
                <c:pt idx="4">
                  <c:v>0.142011834319527</c:v>
                </c:pt>
                <c:pt idx="5">
                  <c:v>0.0224852071005917</c:v>
                </c:pt>
                <c:pt idx="6">
                  <c:v>0.00118343195266272</c:v>
                </c:pt>
                <c:pt idx="7">
                  <c:v>0.050887573964497</c:v>
                </c:pt>
                <c:pt idx="8">
                  <c:v>0.0615384615384615</c:v>
                </c:pt>
                <c:pt idx="9">
                  <c:v>0.203550295857988</c:v>
                </c:pt>
                <c:pt idx="10">
                  <c:v>0.0532544378698225</c:v>
                </c:pt>
                <c:pt idx="11">
                  <c:v>0.0224852071005917</c:v>
                </c:pt>
                <c:pt idx="12">
                  <c:v>0.0378698224852071</c:v>
                </c:pt>
                <c:pt idx="13">
                  <c:v>0.021301775147929</c:v>
                </c:pt>
                <c:pt idx="14">
                  <c:v>0.112426035502959</c:v>
                </c:pt>
              </c:numCache>
            </c:numRef>
          </c:val>
        </c:ser>
        <c:ser>
          <c:idx val="1"/>
          <c:order val="1"/>
          <c:tx>
            <c:strRef>
              <c:f>'Child Nodes Step 2'!$C$4</c:f>
              <c:strCache>
                <c:ptCount val="1"/>
                <c:pt idx="0">
                  <c:v>Practitioner</c:v>
                </c:pt>
              </c:strCache>
            </c:strRef>
          </c:tx>
          <c:spPr>
            <a:ln w="28575" cap="rnd">
              <a:solidFill>
                <a:schemeClr val="accent2"/>
              </a:solidFill>
              <a:round/>
            </a:ln>
            <a:effectLst/>
          </c:spPr>
          <c:marker>
            <c:symbol val="none"/>
          </c:marker>
          <c:cat>
            <c:strRef>
              <c:f>'Child Nodes Step 2'!$A$5:$A$19</c:f>
              <c:strCache>
                <c:ptCount val="15"/>
                <c:pt idx="0">
                  <c:v>Other</c:v>
                </c:pt>
                <c:pt idx="1">
                  <c:v>Aging</c:v>
                </c:pt>
                <c:pt idx="2">
                  <c:v>Canals</c:v>
                </c:pt>
                <c:pt idx="3">
                  <c:v>Dams, storage, reservoirs</c:v>
                </c:pt>
                <c:pt idx="4">
                  <c:v>Funding and Capital improvements</c:v>
                </c:pt>
                <c:pt idx="5">
                  <c:v>Green infrastructure</c:v>
                </c:pt>
                <c:pt idx="6">
                  <c:v>Hydropower</c:v>
                </c:pt>
                <c:pt idx="7">
                  <c:v>Large Projects, pipelines, conservancy district</c:v>
                </c:pt>
                <c:pt idx="8">
                  <c:v>\Pipes and sewers</c:v>
                </c:pt>
                <c:pt idx="9">
                  <c:v>Secondary Systems including irrigation</c:v>
                </c:pt>
                <c:pt idx="10">
                  <c:v>Stormwater and drainage</c:v>
                </c:pt>
                <c:pt idx="11">
                  <c:v>Technology</c:v>
                </c:pt>
                <c:pt idx="12">
                  <c:v>Wastewater treatment</c:v>
                </c:pt>
                <c:pt idx="13">
                  <c:v>Water Pressure</c:v>
                </c:pt>
                <c:pt idx="14">
                  <c:v>Wells</c:v>
                </c:pt>
              </c:strCache>
            </c:strRef>
          </c:cat>
          <c:val>
            <c:numRef>
              <c:f>'Child Nodes Step 2'!$C$5:$C$19</c:f>
              <c:numCache>
                <c:formatCode>0%</c:formatCode>
                <c:ptCount val="15"/>
                <c:pt idx="0">
                  <c:v>0.146005509641873</c:v>
                </c:pt>
                <c:pt idx="1">
                  <c:v>0.046831955922865</c:v>
                </c:pt>
                <c:pt idx="2">
                  <c:v>0.0909090909090909</c:v>
                </c:pt>
                <c:pt idx="3">
                  <c:v>0.0867768595041322</c:v>
                </c:pt>
                <c:pt idx="4">
                  <c:v>0.0426997245179063</c:v>
                </c:pt>
                <c:pt idx="5">
                  <c:v>0.00275482093663912</c:v>
                </c:pt>
                <c:pt idx="6">
                  <c:v>0.0</c:v>
                </c:pt>
                <c:pt idx="7">
                  <c:v>0.0564738292011019</c:v>
                </c:pt>
                <c:pt idx="8">
                  <c:v>0.0922865013774105</c:v>
                </c:pt>
                <c:pt idx="9">
                  <c:v>0.119834710743802</c:v>
                </c:pt>
                <c:pt idx="10">
                  <c:v>0.0785123966942149</c:v>
                </c:pt>
                <c:pt idx="11">
                  <c:v>0.0275482093663912</c:v>
                </c:pt>
                <c:pt idx="12">
                  <c:v>0.0495867768595041</c:v>
                </c:pt>
                <c:pt idx="13">
                  <c:v>0.0454545454545455</c:v>
                </c:pt>
                <c:pt idx="14">
                  <c:v>0.114325068870523</c:v>
                </c:pt>
              </c:numCache>
            </c:numRef>
          </c:val>
        </c:ser>
        <c:dLbls>
          <c:showLegendKey val="0"/>
          <c:showVal val="0"/>
          <c:showCatName val="0"/>
          <c:showSerName val="0"/>
          <c:showPercent val="0"/>
          <c:showBubbleSize val="0"/>
        </c:dLbls>
        <c:axId val="-2118941824"/>
        <c:axId val="-2118293824"/>
      </c:radarChart>
      <c:catAx>
        <c:axId val="-211894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18293824"/>
        <c:crosses val="autoZero"/>
        <c:auto val="1"/>
        <c:lblAlgn val="ctr"/>
        <c:lblOffset val="100"/>
        <c:noMultiLvlLbl val="0"/>
      </c:catAx>
      <c:valAx>
        <c:axId val="-2118293824"/>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894182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Conservation</a:t>
            </a:r>
            <a:endParaRPr lang="en-US" dirty="0">
              <a:latin typeface="Kozuka Gothic Pro EL" panose="020B0200000000000000" pitchFamily="34" charset="-128"/>
              <a:ea typeface="Kozuka Gothic Pro EL" panose="020B0200000000000000" pitchFamily="34" charset="-128"/>
            </a:endParaRPr>
          </a:p>
        </c:rich>
      </c:tx>
      <c:layout>
        <c:manualLayout>
          <c:xMode val="edge"/>
          <c:yMode val="edge"/>
          <c:x val="0.29093537695938"/>
          <c:y val="0.028499782965657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manualLayout>
          <c:layoutTarget val="inner"/>
          <c:xMode val="edge"/>
          <c:yMode val="edge"/>
          <c:x val="0.321279960106605"/>
          <c:y val="0.138848127016221"/>
          <c:w val="0.421768179889473"/>
          <c:h val="0.646849506218986"/>
        </c:manualLayout>
      </c:layout>
      <c:radarChart>
        <c:radarStyle val="marker"/>
        <c:varyColors val="0"/>
        <c:ser>
          <c:idx val="0"/>
          <c:order val="0"/>
          <c:tx>
            <c:strRef>
              <c:f>'Child Nodes Step 2'!$B$22</c:f>
              <c:strCache>
                <c:ptCount val="1"/>
                <c:pt idx="0">
                  <c:v>Elected</c:v>
                </c:pt>
              </c:strCache>
            </c:strRef>
          </c:tx>
          <c:spPr>
            <a:ln w="28575" cap="rnd">
              <a:solidFill>
                <a:schemeClr val="accent1"/>
              </a:solidFill>
              <a:round/>
            </a:ln>
            <a:effectLst/>
          </c:spPr>
          <c:marker>
            <c:symbol val="none"/>
          </c:marker>
          <c:cat>
            <c:strRef>
              <c:f>'Child Nodes Step 2'!$A$23:$A$29</c:f>
              <c:strCache>
                <c:ptCount val="7"/>
                <c:pt idx="0">
                  <c:v>Other</c:v>
                </c:pt>
                <c:pt idx="1">
                  <c:v>Education</c:v>
                </c:pt>
                <c:pt idx="2">
                  <c:v>Indoor Use</c:v>
                </c:pt>
                <c:pt idx="3">
                  <c:v>Outdoor Use</c:v>
                </c:pt>
                <c:pt idx="4">
                  <c:v>Water Pricing, Cost, Rates</c:v>
                </c:pt>
                <c:pt idx="5">
                  <c:v>Water recycling and reuse</c:v>
                </c:pt>
                <c:pt idx="6">
                  <c:v>Willingness to conserve</c:v>
                </c:pt>
              </c:strCache>
            </c:strRef>
          </c:cat>
          <c:val>
            <c:numRef>
              <c:f>'Child Nodes Step 2'!$B$23:$B$29</c:f>
              <c:numCache>
                <c:formatCode>0%</c:formatCode>
                <c:ptCount val="7"/>
                <c:pt idx="0">
                  <c:v>0.192196531791908</c:v>
                </c:pt>
                <c:pt idx="1">
                  <c:v>0.0939306358381503</c:v>
                </c:pt>
                <c:pt idx="2">
                  <c:v>0.023121387283237</c:v>
                </c:pt>
                <c:pt idx="3">
                  <c:v>0.229768786127168</c:v>
                </c:pt>
                <c:pt idx="4">
                  <c:v>0.319364161849711</c:v>
                </c:pt>
                <c:pt idx="5">
                  <c:v>0.0216763005780347</c:v>
                </c:pt>
                <c:pt idx="6">
                  <c:v>0.119942196531792</c:v>
                </c:pt>
              </c:numCache>
            </c:numRef>
          </c:val>
        </c:ser>
        <c:ser>
          <c:idx val="1"/>
          <c:order val="1"/>
          <c:tx>
            <c:strRef>
              <c:f>'Child Nodes Step 2'!$C$22</c:f>
              <c:strCache>
                <c:ptCount val="1"/>
                <c:pt idx="0">
                  <c:v>Practitioner</c:v>
                </c:pt>
              </c:strCache>
            </c:strRef>
          </c:tx>
          <c:spPr>
            <a:ln w="28575" cap="rnd">
              <a:solidFill>
                <a:schemeClr val="accent2"/>
              </a:solidFill>
              <a:round/>
            </a:ln>
            <a:effectLst/>
          </c:spPr>
          <c:marker>
            <c:symbol val="none"/>
          </c:marker>
          <c:cat>
            <c:strRef>
              <c:f>'Child Nodes Step 2'!$A$23:$A$29</c:f>
              <c:strCache>
                <c:ptCount val="7"/>
                <c:pt idx="0">
                  <c:v>Other</c:v>
                </c:pt>
                <c:pt idx="1">
                  <c:v>Education</c:v>
                </c:pt>
                <c:pt idx="2">
                  <c:v>Indoor Use</c:v>
                </c:pt>
                <c:pt idx="3">
                  <c:v>Outdoor Use</c:v>
                </c:pt>
                <c:pt idx="4">
                  <c:v>Water Pricing, Cost, Rates</c:v>
                </c:pt>
                <c:pt idx="5">
                  <c:v>Water recycling and reuse</c:v>
                </c:pt>
                <c:pt idx="6">
                  <c:v>Willingness to conserve</c:v>
                </c:pt>
              </c:strCache>
            </c:strRef>
          </c:cat>
          <c:val>
            <c:numRef>
              <c:f>'Child Nodes Step 2'!$C$23:$C$29</c:f>
              <c:numCache>
                <c:formatCode>0%</c:formatCode>
                <c:ptCount val="7"/>
                <c:pt idx="0">
                  <c:v>0.0659025787965616</c:v>
                </c:pt>
                <c:pt idx="1">
                  <c:v>0.252148997134671</c:v>
                </c:pt>
                <c:pt idx="2">
                  <c:v>0.0315186246418338</c:v>
                </c:pt>
                <c:pt idx="3">
                  <c:v>0.177650429799427</c:v>
                </c:pt>
                <c:pt idx="4">
                  <c:v>0.252148997134671</c:v>
                </c:pt>
                <c:pt idx="5">
                  <c:v>0.0315186246418338</c:v>
                </c:pt>
                <c:pt idx="6">
                  <c:v>0.189111747851003</c:v>
                </c:pt>
              </c:numCache>
            </c:numRef>
          </c:val>
        </c:ser>
        <c:dLbls>
          <c:showLegendKey val="0"/>
          <c:showVal val="0"/>
          <c:showCatName val="0"/>
          <c:showSerName val="0"/>
          <c:showPercent val="0"/>
          <c:showBubbleSize val="0"/>
        </c:dLbls>
        <c:axId val="-2083052416"/>
        <c:axId val="-2060401328"/>
      </c:radarChart>
      <c:catAx>
        <c:axId val="-2083052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060401328"/>
        <c:crosses val="autoZero"/>
        <c:auto val="1"/>
        <c:lblAlgn val="ctr"/>
        <c:lblOffset val="100"/>
        <c:noMultiLvlLbl val="0"/>
      </c:catAx>
      <c:valAx>
        <c:axId val="-2060401328"/>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05241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Hazards</a:t>
            </a:r>
            <a:endParaRPr lang="en-US" dirty="0">
              <a:latin typeface="Kozuka Gothic Pro EL" panose="020B0200000000000000" pitchFamily="34" charset="-128"/>
              <a:ea typeface="Kozuka Gothic Pro EL" panose="020B0200000000000000" pitchFamily="34" charset="-128"/>
            </a:endParaRPr>
          </a:p>
        </c:rich>
      </c:tx>
      <c:layout>
        <c:manualLayout>
          <c:xMode val="edge"/>
          <c:yMode val="edge"/>
          <c:x val="0.332428393776325"/>
          <c:y val="0.023875609204028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manualLayout>
          <c:layoutTarget val="inner"/>
          <c:xMode val="edge"/>
          <c:yMode val="edge"/>
          <c:x val="0.253990186009357"/>
          <c:y val="0.168109876676374"/>
          <c:w val="0.474628323633459"/>
          <c:h val="0.773642181713587"/>
        </c:manualLayout>
      </c:layout>
      <c:radarChart>
        <c:radarStyle val="marker"/>
        <c:varyColors val="0"/>
        <c:ser>
          <c:idx val="0"/>
          <c:order val="0"/>
          <c:tx>
            <c:strRef>
              <c:f>'Child Nodes Step 2'!$B$32</c:f>
              <c:strCache>
                <c:ptCount val="1"/>
                <c:pt idx="0">
                  <c:v>Elected</c:v>
                </c:pt>
              </c:strCache>
            </c:strRef>
          </c:tx>
          <c:spPr>
            <a:ln w="28575" cap="rnd">
              <a:solidFill>
                <a:schemeClr val="accent1"/>
              </a:solidFill>
              <a:round/>
            </a:ln>
            <a:effectLst/>
          </c:spPr>
          <c:marker>
            <c:symbol val="none"/>
          </c:marker>
          <c:cat>
            <c:strRef>
              <c:f>'Child Nodes Step 2'!$A$33:$A$37</c:f>
              <c:strCache>
                <c:ptCount val="5"/>
                <c:pt idx="0">
                  <c:v>Other</c:v>
                </c:pt>
                <c:pt idx="1">
                  <c:v>Climate Change and snowpack</c:v>
                </c:pt>
                <c:pt idx="2">
                  <c:v>Drought</c:v>
                </c:pt>
                <c:pt idx="3">
                  <c:v>Flooding, including stormwater</c:v>
                </c:pt>
                <c:pt idx="4">
                  <c:v>Health and Safety</c:v>
                </c:pt>
              </c:strCache>
            </c:strRef>
          </c:cat>
          <c:val>
            <c:numRef>
              <c:f>'Child Nodes Step 2'!$B$33:$B$37</c:f>
              <c:numCache>
                <c:formatCode>0%</c:formatCode>
                <c:ptCount val="5"/>
                <c:pt idx="0">
                  <c:v>0.0802919708029197</c:v>
                </c:pt>
                <c:pt idx="1">
                  <c:v>0.102189781021898</c:v>
                </c:pt>
                <c:pt idx="2">
                  <c:v>0.0291970802919708</c:v>
                </c:pt>
                <c:pt idx="3">
                  <c:v>0.576642335766423</c:v>
                </c:pt>
                <c:pt idx="4">
                  <c:v>0.211678832116788</c:v>
                </c:pt>
              </c:numCache>
            </c:numRef>
          </c:val>
        </c:ser>
        <c:ser>
          <c:idx val="1"/>
          <c:order val="1"/>
          <c:tx>
            <c:strRef>
              <c:f>'Child Nodes Step 2'!$C$32</c:f>
              <c:strCache>
                <c:ptCount val="1"/>
                <c:pt idx="0">
                  <c:v>Practitioner</c:v>
                </c:pt>
              </c:strCache>
            </c:strRef>
          </c:tx>
          <c:spPr>
            <a:ln w="28575" cap="rnd">
              <a:solidFill>
                <a:schemeClr val="accent2"/>
              </a:solidFill>
              <a:round/>
            </a:ln>
            <a:effectLst/>
          </c:spPr>
          <c:marker>
            <c:symbol val="none"/>
          </c:marker>
          <c:cat>
            <c:strRef>
              <c:f>'Child Nodes Step 2'!$A$33:$A$37</c:f>
              <c:strCache>
                <c:ptCount val="5"/>
                <c:pt idx="0">
                  <c:v>Other</c:v>
                </c:pt>
                <c:pt idx="1">
                  <c:v>Climate Change and snowpack</c:v>
                </c:pt>
                <c:pt idx="2">
                  <c:v>Drought</c:v>
                </c:pt>
                <c:pt idx="3">
                  <c:v>Flooding, including stormwater</c:v>
                </c:pt>
                <c:pt idx="4">
                  <c:v>Health and Safety</c:v>
                </c:pt>
              </c:strCache>
            </c:strRef>
          </c:cat>
          <c:val>
            <c:numRef>
              <c:f>'Child Nodes Step 2'!$C$33:$C$37</c:f>
              <c:numCache>
                <c:formatCode>0%</c:formatCode>
                <c:ptCount val="5"/>
                <c:pt idx="0">
                  <c:v>0.0348837209302326</c:v>
                </c:pt>
                <c:pt idx="1">
                  <c:v>0.290697674418605</c:v>
                </c:pt>
                <c:pt idx="2">
                  <c:v>0.0697674418604651</c:v>
                </c:pt>
                <c:pt idx="3">
                  <c:v>0.494186046511628</c:v>
                </c:pt>
                <c:pt idx="4">
                  <c:v>0.11046511627907</c:v>
                </c:pt>
              </c:numCache>
            </c:numRef>
          </c:val>
        </c:ser>
        <c:dLbls>
          <c:showLegendKey val="0"/>
          <c:showVal val="0"/>
          <c:showCatName val="0"/>
          <c:showSerName val="0"/>
          <c:showPercent val="0"/>
          <c:showBubbleSize val="0"/>
        </c:dLbls>
        <c:axId val="2120943472"/>
        <c:axId val="2120529360"/>
      </c:radarChart>
      <c:catAx>
        <c:axId val="21209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20529360"/>
        <c:crosses val="autoZero"/>
        <c:auto val="1"/>
        <c:lblAlgn val="ctr"/>
        <c:lblOffset val="100"/>
        <c:noMultiLvlLbl val="0"/>
      </c:catAx>
      <c:valAx>
        <c:axId val="21205293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2094347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Quality</a:t>
            </a:r>
            <a:endParaRPr lang="en-US" dirty="0">
              <a:latin typeface="Kozuka Gothic Pro EL" panose="020B0200000000000000" pitchFamily="34" charset="-128"/>
              <a:ea typeface="Kozuka Gothic Pro EL" panose="020B0200000000000000" pitchFamily="34" charset="-128"/>
            </a:endParaRPr>
          </a:p>
        </c:rich>
      </c:tx>
      <c:layout>
        <c:manualLayout>
          <c:xMode val="edge"/>
          <c:yMode val="edge"/>
          <c:x val="0.353488415941119"/>
          <c:y val="0.087884628934362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radarChart>
        <c:radarStyle val="marker"/>
        <c:varyColors val="0"/>
        <c:ser>
          <c:idx val="0"/>
          <c:order val="0"/>
          <c:tx>
            <c:strRef>
              <c:f>'Child Nodes Step 2'!$B$40</c:f>
              <c:strCache>
                <c:ptCount val="1"/>
                <c:pt idx="0">
                  <c:v>Elected</c:v>
                </c:pt>
              </c:strCache>
            </c:strRef>
          </c:tx>
          <c:spPr>
            <a:ln w="28575" cap="rnd">
              <a:solidFill>
                <a:schemeClr val="accent1"/>
              </a:solidFill>
              <a:round/>
            </a:ln>
            <a:effectLst/>
          </c:spPr>
          <c:marker>
            <c:symbol val="none"/>
          </c:marker>
          <c:cat>
            <c:strRef>
              <c:f>'Child Nodes Step 2'!$A$41:$A$45</c:f>
              <c:strCache>
                <c:ptCount val="5"/>
                <c:pt idx="0">
                  <c:v>Other</c:v>
                </c:pt>
                <c:pt idx="1">
                  <c:v>Culinary or Drinking Water</c:v>
                </c:pt>
                <c:pt idx="2">
                  <c:v>Pollutants and Contamination</c:v>
                </c:pt>
                <c:pt idx="3">
                  <c:v>Secondary or Irrigation Water</c:v>
                </c:pt>
                <c:pt idx="4">
                  <c:v>Waterways</c:v>
                </c:pt>
              </c:strCache>
            </c:strRef>
          </c:cat>
          <c:val>
            <c:numRef>
              <c:f>'Child Nodes Step 2'!$B$41:$B$45</c:f>
              <c:numCache>
                <c:formatCode>0%</c:formatCode>
                <c:ptCount val="5"/>
                <c:pt idx="0">
                  <c:v>0.176706827309237</c:v>
                </c:pt>
                <c:pt idx="1">
                  <c:v>0.29718875502008</c:v>
                </c:pt>
                <c:pt idx="2">
                  <c:v>0.293172690763052</c:v>
                </c:pt>
                <c:pt idx="3">
                  <c:v>0.0441767068273092</c:v>
                </c:pt>
                <c:pt idx="4">
                  <c:v>0.188755020080321</c:v>
                </c:pt>
              </c:numCache>
            </c:numRef>
          </c:val>
        </c:ser>
        <c:ser>
          <c:idx val="1"/>
          <c:order val="1"/>
          <c:tx>
            <c:strRef>
              <c:f>'Child Nodes Step 2'!$C$40</c:f>
              <c:strCache>
                <c:ptCount val="1"/>
                <c:pt idx="0">
                  <c:v>Practitioner</c:v>
                </c:pt>
              </c:strCache>
            </c:strRef>
          </c:tx>
          <c:spPr>
            <a:ln w="28575" cap="rnd">
              <a:solidFill>
                <a:schemeClr val="accent2"/>
              </a:solidFill>
              <a:round/>
            </a:ln>
            <a:effectLst/>
          </c:spPr>
          <c:marker>
            <c:symbol val="none"/>
          </c:marker>
          <c:cat>
            <c:strRef>
              <c:f>'Child Nodes Step 2'!$A$41:$A$45</c:f>
              <c:strCache>
                <c:ptCount val="5"/>
                <c:pt idx="0">
                  <c:v>Other</c:v>
                </c:pt>
                <c:pt idx="1">
                  <c:v>Culinary or Drinking Water</c:v>
                </c:pt>
                <c:pt idx="2">
                  <c:v>Pollutants and Contamination</c:v>
                </c:pt>
                <c:pt idx="3">
                  <c:v>Secondary or Irrigation Water</c:v>
                </c:pt>
                <c:pt idx="4">
                  <c:v>Waterways</c:v>
                </c:pt>
              </c:strCache>
            </c:strRef>
          </c:cat>
          <c:val>
            <c:numRef>
              <c:f>'Child Nodes Step 2'!$C$41:$C$45</c:f>
              <c:numCache>
                <c:formatCode>0%</c:formatCode>
                <c:ptCount val="5"/>
                <c:pt idx="0">
                  <c:v>0.301470588235294</c:v>
                </c:pt>
                <c:pt idx="1">
                  <c:v>0.205882352941176</c:v>
                </c:pt>
                <c:pt idx="2">
                  <c:v>0.272058823529412</c:v>
                </c:pt>
                <c:pt idx="3">
                  <c:v>0.0147058823529412</c:v>
                </c:pt>
                <c:pt idx="4">
                  <c:v>0.205882352941176</c:v>
                </c:pt>
              </c:numCache>
            </c:numRef>
          </c:val>
        </c:ser>
        <c:dLbls>
          <c:showLegendKey val="0"/>
          <c:showVal val="0"/>
          <c:showCatName val="0"/>
          <c:showSerName val="0"/>
          <c:showPercent val="0"/>
          <c:showBubbleSize val="0"/>
        </c:dLbls>
        <c:axId val="2063666992"/>
        <c:axId val="-2105065344"/>
      </c:radarChart>
      <c:catAx>
        <c:axId val="206366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05065344"/>
        <c:crosses val="autoZero"/>
        <c:auto val="1"/>
        <c:lblAlgn val="ctr"/>
        <c:lblOffset val="100"/>
        <c:noMultiLvlLbl val="0"/>
      </c:catAx>
      <c:valAx>
        <c:axId val="-2105065344"/>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66699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Supply</a:t>
            </a:r>
            <a:endParaRPr lang="en-US" dirty="0">
              <a:latin typeface="Kozuka Gothic Pro EL" panose="020B0200000000000000" pitchFamily="34" charset="-128"/>
              <a:ea typeface="Kozuka Gothic Pro EL" panose="020B0200000000000000" pitchFamily="34" charset="-128"/>
            </a:endParaRPr>
          </a:p>
        </c:rich>
      </c:tx>
      <c:layout>
        <c:manualLayout>
          <c:xMode val="edge"/>
          <c:yMode val="edge"/>
          <c:x val="0.350333333333333"/>
          <c:y val="0.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manualLayout>
          <c:layoutTarget val="inner"/>
          <c:xMode val="edge"/>
          <c:yMode val="edge"/>
          <c:x val="0.276157827465955"/>
          <c:y val="0.26644498356239"/>
          <c:w val="0.46772442522841"/>
          <c:h val="0.60992553176166"/>
        </c:manualLayout>
      </c:layout>
      <c:radarChart>
        <c:radarStyle val="marker"/>
        <c:varyColors val="0"/>
        <c:ser>
          <c:idx val="0"/>
          <c:order val="0"/>
          <c:tx>
            <c:strRef>
              <c:f>'Child Nodes Step 2'!$B$48</c:f>
              <c:strCache>
                <c:ptCount val="1"/>
                <c:pt idx="0">
                  <c:v>Elected</c:v>
                </c:pt>
              </c:strCache>
            </c:strRef>
          </c:tx>
          <c:spPr>
            <a:ln w="28575" cap="rnd">
              <a:solidFill>
                <a:schemeClr val="accent1"/>
              </a:solidFill>
              <a:round/>
            </a:ln>
            <a:effectLst/>
          </c:spPr>
          <c:marker>
            <c:symbol val="none"/>
          </c:marker>
          <c:cat>
            <c:strRef>
              <c:f>'Child Nodes Step 2'!$A$49:$A$53</c:f>
              <c:strCache>
                <c:ptCount val="5"/>
                <c:pt idx="0">
                  <c:v>Other</c:v>
                </c:pt>
                <c:pt idx="1">
                  <c:v>Adequacy-Current</c:v>
                </c:pt>
                <c:pt idx="2">
                  <c:v>Adequacy-Future</c:v>
                </c:pt>
                <c:pt idx="3">
                  <c:v>Water rights</c:v>
                </c:pt>
                <c:pt idx="4">
                  <c:v>Watershed Network</c:v>
                </c:pt>
              </c:strCache>
            </c:strRef>
          </c:cat>
          <c:val>
            <c:numRef>
              <c:f>'Child Nodes Step 2'!$B$49:$B$53</c:f>
              <c:numCache>
                <c:formatCode>0%</c:formatCode>
                <c:ptCount val="5"/>
                <c:pt idx="0">
                  <c:v>0.148221343873518</c:v>
                </c:pt>
                <c:pt idx="1">
                  <c:v>0.0988142292490118</c:v>
                </c:pt>
                <c:pt idx="2">
                  <c:v>0.146245059288538</c:v>
                </c:pt>
                <c:pt idx="3">
                  <c:v>0.144268774703557</c:v>
                </c:pt>
                <c:pt idx="4">
                  <c:v>0.462450592885376</c:v>
                </c:pt>
              </c:numCache>
            </c:numRef>
          </c:val>
        </c:ser>
        <c:ser>
          <c:idx val="1"/>
          <c:order val="1"/>
          <c:tx>
            <c:strRef>
              <c:f>'Child Nodes Step 2'!$C$48</c:f>
              <c:strCache>
                <c:ptCount val="1"/>
                <c:pt idx="0">
                  <c:v>Practitioner</c:v>
                </c:pt>
              </c:strCache>
            </c:strRef>
          </c:tx>
          <c:spPr>
            <a:ln w="28575" cap="rnd">
              <a:solidFill>
                <a:schemeClr val="accent2"/>
              </a:solidFill>
              <a:round/>
            </a:ln>
            <a:effectLst/>
          </c:spPr>
          <c:marker>
            <c:symbol val="none"/>
          </c:marker>
          <c:cat>
            <c:strRef>
              <c:f>'Child Nodes Step 2'!$A$49:$A$53</c:f>
              <c:strCache>
                <c:ptCount val="5"/>
                <c:pt idx="0">
                  <c:v>Other</c:v>
                </c:pt>
                <c:pt idx="1">
                  <c:v>Adequacy-Current</c:v>
                </c:pt>
                <c:pt idx="2">
                  <c:v>Adequacy-Future</c:v>
                </c:pt>
                <c:pt idx="3">
                  <c:v>Water rights</c:v>
                </c:pt>
                <c:pt idx="4">
                  <c:v>Watershed Network</c:v>
                </c:pt>
              </c:strCache>
            </c:strRef>
          </c:cat>
          <c:val>
            <c:numRef>
              <c:f>'Child Nodes Step 2'!$C$49:$C$53</c:f>
              <c:numCache>
                <c:formatCode>0%</c:formatCode>
                <c:ptCount val="5"/>
                <c:pt idx="0">
                  <c:v>0.0642570281124498</c:v>
                </c:pt>
                <c:pt idx="1">
                  <c:v>0.152610441767068</c:v>
                </c:pt>
                <c:pt idx="2">
                  <c:v>0.102409638554217</c:v>
                </c:pt>
                <c:pt idx="3">
                  <c:v>0.232931726907631</c:v>
                </c:pt>
                <c:pt idx="4">
                  <c:v>0.447791164658635</c:v>
                </c:pt>
              </c:numCache>
            </c:numRef>
          </c:val>
        </c:ser>
        <c:dLbls>
          <c:showLegendKey val="0"/>
          <c:showVal val="0"/>
          <c:showCatName val="0"/>
          <c:showSerName val="0"/>
          <c:showPercent val="0"/>
          <c:showBubbleSize val="0"/>
        </c:dLbls>
        <c:axId val="2111749904"/>
        <c:axId val="-2116338016"/>
      </c:radarChart>
      <c:catAx>
        <c:axId val="211174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16338016"/>
        <c:crosses val="autoZero"/>
        <c:auto val="1"/>
        <c:lblAlgn val="ctr"/>
        <c:lblOffset val="100"/>
        <c:noMultiLvlLbl val="0"/>
      </c:catAx>
      <c:valAx>
        <c:axId val="-2116338016"/>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1174990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0" i="0" baseline="0" dirty="0" smtClean="0">
                <a:effectLst/>
                <a:latin typeface="Kozuka Gothic Pr6N EL" panose="020B0200000000000000" pitchFamily="34" charset="-128"/>
                <a:ea typeface="Kozuka Gothic Pr6N EL" panose="020B0200000000000000" pitchFamily="34" charset="-128"/>
              </a:rPr>
              <a:t>Total content, Position</a:t>
            </a:r>
            <a:endParaRPr lang="en-US" sz="2400" dirty="0">
              <a:effectLst/>
              <a:latin typeface="Kozuka Gothic Pr6N EL" panose="020B0200000000000000" pitchFamily="34" charset="-128"/>
              <a:ea typeface="Kozuka Gothic Pr6N EL" panose="020B0200000000000000" pitchFamily="34" charset="-128"/>
            </a:endParaRPr>
          </a:p>
        </c:rich>
      </c:tx>
      <c:layout>
        <c:manualLayout>
          <c:xMode val="edge"/>
          <c:yMode val="edge"/>
          <c:x val="0.103289473684211"/>
          <c:y val="0.00016158475569282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773705918339"/>
          <c:y val="0.245907443618273"/>
          <c:w val="0.558526203451883"/>
          <c:h val="0.653768683162744"/>
        </c:manualLayout>
      </c:layout>
      <c:radarChart>
        <c:radarStyle val="marker"/>
        <c:varyColors val="0"/>
        <c:ser>
          <c:idx val="0"/>
          <c:order val="0"/>
          <c:tx>
            <c:strRef>
              <c:f>'Parent Nodes'!$B$2</c:f>
              <c:strCache>
                <c:ptCount val="1"/>
                <c:pt idx="0">
                  <c:v>Elected</c:v>
                </c:pt>
              </c:strCache>
            </c:strRef>
          </c:tx>
          <c:spPr>
            <a:ln w="28575" cap="rnd">
              <a:solidFill>
                <a:schemeClr val="accent1"/>
              </a:solidFill>
              <a:round/>
            </a:ln>
            <a:effectLst/>
          </c:spPr>
          <c:marker>
            <c:symbol val="none"/>
          </c:marker>
          <c:cat>
            <c:strRef>
              <c:f>'Parent Nodes'!$A$3:$A$8</c:f>
              <c:strCache>
                <c:ptCount val="6"/>
                <c:pt idx="0">
                  <c:v>Development</c:v>
                </c:pt>
                <c:pt idx="1">
                  <c:v>Infrastructure</c:v>
                </c:pt>
                <c:pt idx="2">
                  <c:v>Water Conservation</c:v>
                </c:pt>
                <c:pt idx="3">
                  <c:v>Water Hazard</c:v>
                </c:pt>
                <c:pt idx="4">
                  <c:v>Water Quality</c:v>
                </c:pt>
                <c:pt idx="5">
                  <c:v>Water Supply</c:v>
                </c:pt>
              </c:strCache>
            </c:strRef>
          </c:cat>
          <c:val>
            <c:numRef>
              <c:f>'Parent Nodes'!$B$3:$B$8</c:f>
              <c:numCache>
                <c:formatCode>0%</c:formatCode>
                <c:ptCount val="6"/>
                <c:pt idx="0">
                  <c:v>0.0861823361823362</c:v>
                </c:pt>
                <c:pt idx="1">
                  <c:v>0.300925925925926</c:v>
                </c:pt>
                <c:pt idx="2">
                  <c:v>0.246438746438746</c:v>
                </c:pt>
                <c:pt idx="3">
                  <c:v>0.0975783475783476</c:v>
                </c:pt>
                <c:pt idx="4">
                  <c:v>0.0886752136752137</c:v>
                </c:pt>
                <c:pt idx="5">
                  <c:v>0.18019943019943</c:v>
                </c:pt>
              </c:numCache>
            </c:numRef>
          </c:val>
        </c:ser>
        <c:ser>
          <c:idx val="1"/>
          <c:order val="1"/>
          <c:tx>
            <c:strRef>
              <c:f>'Parent Nodes'!$C$2</c:f>
              <c:strCache>
                <c:ptCount val="1"/>
                <c:pt idx="0">
                  <c:v>Practitioner</c:v>
                </c:pt>
              </c:strCache>
            </c:strRef>
          </c:tx>
          <c:spPr>
            <a:ln w="28575" cap="rnd">
              <a:solidFill>
                <a:schemeClr val="accent2"/>
              </a:solidFill>
              <a:round/>
            </a:ln>
            <a:effectLst/>
          </c:spPr>
          <c:marker>
            <c:symbol val="none"/>
          </c:marker>
          <c:cat>
            <c:strRef>
              <c:f>'Parent Nodes'!$A$3:$A$8</c:f>
              <c:strCache>
                <c:ptCount val="6"/>
                <c:pt idx="0">
                  <c:v>Development</c:v>
                </c:pt>
                <c:pt idx="1">
                  <c:v>Infrastructure</c:v>
                </c:pt>
                <c:pt idx="2">
                  <c:v>Water Conservation</c:v>
                </c:pt>
                <c:pt idx="3">
                  <c:v>Water Hazard</c:v>
                </c:pt>
                <c:pt idx="4">
                  <c:v>Water Quality</c:v>
                </c:pt>
                <c:pt idx="5">
                  <c:v>Water Supply</c:v>
                </c:pt>
              </c:strCache>
            </c:strRef>
          </c:cat>
          <c:val>
            <c:numRef>
              <c:f>'Parent Nodes'!$C$3:$C$8</c:f>
              <c:numCache>
                <c:formatCode>0%</c:formatCode>
                <c:ptCount val="6"/>
                <c:pt idx="0">
                  <c:v>0.0485584218512898</c:v>
                </c:pt>
                <c:pt idx="1">
                  <c:v>0.367223065250379</c:v>
                </c:pt>
                <c:pt idx="2">
                  <c:v>0.17653009610521</c:v>
                </c:pt>
                <c:pt idx="3">
                  <c:v>0.0870005058168943</c:v>
                </c:pt>
                <c:pt idx="4">
                  <c:v>0.0687910976226606</c:v>
                </c:pt>
                <c:pt idx="5">
                  <c:v>0.251896813353566</c:v>
                </c:pt>
              </c:numCache>
            </c:numRef>
          </c:val>
        </c:ser>
        <c:dLbls>
          <c:showLegendKey val="0"/>
          <c:showVal val="0"/>
          <c:showCatName val="0"/>
          <c:showSerName val="0"/>
          <c:showPercent val="0"/>
          <c:showBubbleSize val="0"/>
        </c:dLbls>
        <c:axId val="-2118752832"/>
        <c:axId val="2107433856"/>
      </c:radarChart>
      <c:catAx>
        <c:axId val="-211875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07433856"/>
        <c:crosses val="autoZero"/>
        <c:auto val="1"/>
        <c:lblAlgn val="ctr"/>
        <c:lblOffset val="100"/>
        <c:noMultiLvlLbl val="0"/>
      </c:catAx>
      <c:valAx>
        <c:axId val="2107433856"/>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875283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US" sz="2800" dirty="0" smtClean="0"/>
              <a:t>ADEQUATE CURRENT WATER</a:t>
            </a:r>
            <a:r>
              <a:rPr lang="en-US" sz="2800" baseline="0" dirty="0" smtClean="0"/>
              <a:t> SUPPLY</a:t>
            </a:r>
            <a:endParaRPr lang="en-US" sz="2800" dirty="0"/>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87580927384077"/>
          <c:y val="0.120787037037037"/>
          <c:w val="0.780703412073491"/>
          <c:h val="0.564196923301254"/>
        </c:manualLayout>
      </c:layout>
      <c:bar3DChart>
        <c:barDir val="col"/>
        <c:grouping val="standard"/>
        <c:varyColors val="0"/>
        <c:ser>
          <c:idx val="0"/>
          <c:order val="0"/>
          <c:tx>
            <c:strRef>
              <c:f>Sheet1!$B$3</c:f>
              <c:strCache>
                <c:ptCount val="1"/>
                <c:pt idx="0">
                  <c:v>Residents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cat>
            <c:strRef>
              <c:f>Sheet1!$A$4:$A$8</c:f>
              <c:strCache>
                <c:ptCount val="5"/>
                <c:pt idx="0">
                  <c:v>Strongly disagree</c:v>
                </c:pt>
                <c:pt idx="1">
                  <c:v>2</c:v>
                </c:pt>
                <c:pt idx="2">
                  <c:v>Neither agree nor disagree</c:v>
                </c:pt>
                <c:pt idx="3">
                  <c:v>4</c:v>
                </c:pt>
                <c:pt idx="4">
                  <c:v>Strongly agree</c:v>
                </c:pt>
              </c:strCache>
            </c:strRef>
          </c:cat>
          <c:val>
            <c:numRef>
              <c:f>Sheet1!$B$4:$B$8</c:f>
              <c:numCache>
                <c:formatCode>General</c:formatCode>
                <c:ptCount val="5"/>
                <c:pt idx="0">
                  <c:v>14.0</c:v>
                </c:pt>
                <c:pt idx="1">
                  <c:v>27.0</c:v>
                </c:pt>
                <c:pt idx="2">
                  <c:v>26.0</c:v>
                </c:pt>
                <c:pt idx="3">
                  <c:v>22.0</c:v>
                </c:pt>
                <c:pt idx="4">
                  <c:v>10.0</c:v>
                </c:pt>
              </c:numCache>
            </c:numRef>
          </c:val>
        </c:ser>
        <c:ser>
          <c:idx val="1"/>
          <c:order val="1"/>
          <c:tx>
            <c:strRef>
              <c:f>Sheet1!$C$3</c:f>
              <c:strCache>
                <c:ptCount val="1"/>
                <c:pt idx="0">
                  <c:v>Leaders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cat>
            <c:strRef>
              <c:f>Sheet1!$A$4:$A$8</c:f>
              <c:strCache>
                <c:ptCount val="5"/>
                <c:pt idx="0">
                  <c:v>Strongly disagree</c:v>
                </c:pt>
                <c:pt idx="1">
                  <c:v>2</c:v>
                </c:pt>
                <c:pt idx="2">
                  <c:v>Neither agree nor disagree</c:v>
                </c:pt>
                <c:pt idx="3">
                  <c:v>4</c:v>
                </c:pt>
                <c:pt idx="4">
                  <c:v>Strongly agree</c:v>
                </c:pt>
              </c:strCache>
            </c:strRef>
          </c:cat>
          <c:val>
            <c:numRef>
              <c:f>Sheet1!$C$4:$C$8</c:f>
              <c:numCache>
                <c:formatCode>General</c:formatCode>
                <c:ptCount val="5"/>
                <c:pt idx="0">
                  <c:v>3.0</c:v>
                </c:pt>
                <c:pt idx="1">
                  <c:v>6.0</c:v>
                </c:pt>
                <c:pt idx="2">
                  <c:v>9.0</c:v>
                </c:pt>
                <c:pt idx="3">
                  <c:v>24.0</c:v>
                </c:pt>
                <c:pt idx="4">
                  <c:v>58.0</c:v>
                </c:pt>
              </c:numCache>
            </c:numRef>
          </c:val>
        </c:ser>
        <c:dLbls>
          <c:showLegendKey val="0"/>
          <c:showVal val="0"/>
          <c:showCatName val="0"/>
          <c:showSerName val="0"/>
          <c:showPercent val="0"/>
          <c:showBubbleSize val="0"/>
        </c:dLbls>
        <c:gapWidth val="150"/>
        <c:shape val="box"/>
        <c:axId val="-2145108176"/>
        <c:axId val="-2121638736"/>
        <c:axId val="-2037750560"/>
      </c:bar3DChart>
      <c:catAx>
        <c:axId val="-2145108176"/>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21638736"/>
        <c:crosses val="autoZero"/>
        <c:auto val="1"/>
        <c:lblAlgn val="ctr"/>
        <c:lblOffset val="100"/>
        <c:noMultiLvlLbl val="0"/>
      </c:catAx>
      <c:valAx>
        <c:axId val="-2121638736"/>
        <c:scaling>
          <c:orientation val="minMax"/>
          <c:max val="100.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45108176"/>
        <c:crosses val="autoZero"/>
        <c:crossBetween val="between"/>
        <c:majorUnit val="20.0"/>
      </c:valAx>
      <c:serAx>
        <c:axId val="-2037750560"/>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21638736"/>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2800" dirty="0" smtClean="0"/>
              <a:t>ADEQUATE FUTURE WATER SUPPLY</a:t>
            </a:r>
            <a:endParaRPr lang="en-US" sz="2800" dirty="0"/>
          </a:p>
        </c:rich>
      </c:tx>
      <c:layout>
        <c:manualLayout>
          <c:xMode val="edge"/>
          <c:yMode val="edge"/>
          <c:x val="0.12934878666181"/>
          <c:y val="0.0549677801339056"/>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9433888587765"/>
          <c:y val="0.176038487201984"/>
          <c:w val="0.864715447476569"/>
          <c:h val="0.67156921629404"/>
        </c:manualLayout>
      </c:layout>
      <c:bar3DChart>
        <c:barDir val="col"/>
        <c:grouping val="standard"/>
        <c:varyColors val="0"/>
        <c:ser>
          <c:idx val="0"/>
          <c:order val="0"/>
          <c:tx>
            <c:strRef>
              <c:f>Sheet1!$B$16</c:f>
              <c:strCache>
                <c:ptCount val="1"/>
                <c:pt idx="0">
                  <c:v>Residents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cat>
            <c:strRef>
              <c:f>Sheet1!$A$17:$A$21</c:f>
              <c:strCache>
                <c:ptCount val="5"/>
                <c:pt idx="0">
                  <c:v>Strongly disagree</c:v>
                </c:pt>
                <c:pt idx="1">
                  <c:v>2</c:v>
                </c:pt>
                <c:pt idx="2">
                  <c:v>Neither agree nor disagree</c:v>
                </c:pt>
                <c:pt idx="3">
                  <c:v>4</c:v>
                </c:pt>
                <c:pt idx="4">
                  <c:v>Strongly agree</c:v>
                </c:pt>
              </c:strCache>
            </c:strRef>
          </c:cat>
          <c:val>
            <c:numRef>
              <c:f>Sheet1!$B$17:$B$21</c:f>
              <c:numCache>
                <c:formatCode>General</c:formatCode>
                <c:ptCount val="5"/>
                <c:pt idx="0">
                  <c:v>30.0</c:v>
                </c:pt>
                <c:pt idx="1">
                  <c:v>32.0</c:v>
                </c:pt>
                <c:pt idx="2">
                  <c:v>20.0</c:v>
                </c:pt>
                <c:pt idx="3">
                  <c:v>9.0</c:v>
                </c:pt>
                <c:pt idx="4">
                  <c:v>5.0</c:v>
                </c:pt>
              </c:numCache>
            </c:numRef>
          </c:val>
        </c:ser>
        <c:ser>
          <c:idx val="1"/>
          <c:order val="1"/>
          <c:tx>
            <c:strRef>
              <c:f>Sheet1!$C$16</c:f>
              <c:strCache>
                <c:ptCount val="1"/>
                <c:pt idx="0">
                  <c:v>Leaders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cat>
            <c:strRef>
              <c:f>Sheet1!$A$17:$A$21</c:f>
              <c:strCache>
                <c:ptCount val="5"/>
                <c:pt idx="0">
                  <c:v>Strongly disagree</c:v>
                </c:pt>
                <c:pt idx="1">
                  <c:v>2</c:v>
                </c:pt>
                <c:pt idx="2">
                  <c:v>Neither agree nor disagree</c:v>
                </c:pt>
                <c:pt idx="3">
                  <c:v>4</c:v>
                </c:pt>
                <c:pt idx="4">
                  <c:v>Strongly agree</c:v>
                </c:pt>
              </c:strCache>
            </c:strRef>
          </c:cat>
          <c:val>
            <c:numRef>
              <c:f>Sheet1!$C$17:$C$21</c:f>
              <c:numCache>
                <c:formatCode>General</c:formatCode>
                <c:ptCount val="5"/>
                <c:pt idx="0">
                  <c:v>9.0</c:v>
                </c:pt>
                <c:pt idx="1">
                  <c:v>21.0</c:v>
                </c:pt>
                <c:pt idx="2">
                  <c:v>36.0</c:v>
                </c:pt>
                <c:pt idx="3">
                  <c:v>27.0</c:v>
                </c:pt>
                <c:pt idx="4">
                  <c:v>6.0</c:v>
                </c:pt>
              </c:numCache>
            </c:numRef>
          </c:val>
        </c:ser>
        <c:dLbls>
          <c:showLegendKey val="0"/>
          <c:showVal val="0"/>
          <c:showCatName val="0"/>
          <c:showSerName val="0"/>
          <c:showPercent val="0"/>
          <c:showBubbleSize val="0"/>
        </c:dLbls>
        <c:gapWidth val="150"/>
        <c:shape val="box"/>
        <c:axId val="-2103670928"/>
        <c:axId val="2063637200"/>
        <c:axId val="-2056533216"/>
      </c:bar3DChart>
      <c:catAx>
        <c:axId val="-2103670928"/>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63637200"/>
        <c:crosses val="autoZero"/>
        <c:auto val="1"/>
        <c:lblAlgn val="ctr"/>
        <c:lblOffset val="100"/>
        <c:noMultiLvlLbl val="0"/>
      </c:catAx>
      <c:valAx>
        <c:axId val="2063637200"/>
        <c:scaling>
          <c:orientation val="minMax"/>
          <c:max val="100.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03670928"/>
        <c:crosses val="autoZero"/>
        <c:crossBetween val="between"/>
        <c:majorUnit val="20.0"/>
      </c:valAx>
      <c:serAx>
        <c:axId val="-2056533216"/>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63637200"/>
        <c:crosses val="autoZero"/>
      </c:ser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ser>
          <c:idx val="0"/>
          <c:order val="0"/>
          <c:tx>
            <c:strRef>
              <c:f>Place!$B$15</c:f>
              <c:strCache>
                <c:ptCount val="1"/>
                <c:pt idx="0">
                  <c:v>Salt Lake Valley (16)</c:v>
                </c:pt>
              </c:strCache>
            </c:strRef>
          </c:tx>
          <c:spPr>
            <a:solidFill>
              <a:schemeClr val="accent1">
                <a:alpha val="50196"/>
              </a:schemeClr>
            </a:solidFill>
            <a:ln w="25400">
              <a:solidFill>
                <a:schemeClr val="accent1"/>
              </a:solidFill>
              <a:prstDash val="solid"/>
            </a:ln>
            <a:effectLst/>
          </c:spPr>
          <c:cat>
            <c:strRef>
              <c:f>Place!$A$16:$A$21</c:f>
              <c:strCache>
                <c:ptCount val="6"/>
                <c:pt idx="0">
                  <c:v>Development</c:v>
                </c:pt>
                <c:pt idx="1">
                  <c:v>Infrastructure</c:v>
                </c:pt>
                <c:pt idx="2">
                  <c:v>Conservation/cost</c:v>
                </c:pt>
                <c:pt idx="3">
                  <c:v>Hazards</c:v>
                </c:pt>
                <c:pt idx="4">
                  <c:v>Water quality</c:v>
                </c:pt>
                <c:pt idx="5">
                  <c:v>Supply</c:v>
                </c:pt>
              </c:strCache>
            </c:strRef>
          </c:cat>
          <c:val>
            <c:numRef>
              <c:f>Place!$B$16:$B$21</c:f>
              <c:numCache>
                <c:formatCode>0%</c:formatCode>
                <c:ptCount val="6"/>
                <c:pt idx="0">
                  <c:v>0.1875</c:v>
                </c:pt>
                <c:pt idx="1">
                  <c:v>0.3125</c:v>
                </c:pt>
                <c:pt idx="2">
                  <c:v>0.3125</c:v>
                </c:pt>
                <c:pt idx="3">
                  <c:v>0.0625</c:v>
                </c:pt>
                <c:pt idx="4">
                  <c:v>0.1875</c:v>
                </c:pt>
                <c:pt idx="5">
                  <c:v>0.375</c:v>
                </c:pt>
              </c:numCache>
            </c:numRef>
          </c:val>
        </c:ser>
        <c:ser>
          <c:idx val="1"/>
          <c:order val="1"/>
          <c:tx>
            <c:strRef>
              <c:f>Place!$C$15</c:f>
              <c:strCache>
                <c:ptCount val="1"/>
                <c:pt idx="0">
                  <c:v>Cache Valley (14)</c:v>
                </c:pt>
              </c:strCache>
            </c:strRef>
          </c:tx>
          <c:spPr>
            <a:solidFill>
              <a:schemeClr val="accent2">
                <a:alpha val="50196"/>
              </a:schemeClr>
            </a:solidFill>
            <a:ln w="25400">
              <a:solidFill>
                <a:schemeClr val="accent2"/>
              </a:solidFill>
              <a:prstDash val="solid"/>
            </a:ln>
            <a:effectLst/>
          </c:spPr>
          <c:cat>
            <c:strRef>
              <c:f>Place!$A$16:$A$21</c:f>
              <c:strCache>
                <c:ptCount val="6"/>
                <c:pt idx="0">
                  <c:v>Development</c:v>
                </c:pt>
                <c:pt idx="1">
                  <c:v>Infrastructure</c:v>
                </c:pt>
                <c:pt idx="2">
                  <c:v>Conservation/cost</c:v>
                </c:pt>
                <c:pt idx="3">
                  <c:v>Hazards</c:v>
                </c:pt>
                <c:pt idx="4">
                  <c:v>Water quality</c:v>
                </c:pt>
                <c:pt idx="5">
                  <c:v>Supply</c:v>
                </c:pt>
              </c:strCache>
            </c:strRef>
          </c:cat>
          <c:val>
            <c:numRef>
              <c:f>Place!$C$16:$C$21</c:f>
              <c:numCache>
                <c:formatCode>0%</c:formatCode>
                <c:ptCount val="6"/>
                <c:pt idx="0">
                  <c:v>0.285714285714286</c:v>
                </c:pt>
                <c:pt idx="1">
                  <c:v>0.214285714285714</c:v>
                </c:pt>
                <c:pt idx="2">
                  <c:v>0.142857142857143</c:v>
                </c:pt>
                <c:pt idx="3">
                  <c:v>0.0714285714285714</c:v>
                </c:pt>
                <c:pt idx="4">
                  <c:v>0.0</c:v>
                </c:pt>
                <c:pt idx="5">
                  <c:v>0.285714285714286</c:v>
                </c:pt>
              </c:numCache>
            </c:numRef>
          </c:val>
        </c:ser>
        <c:ser>
          <c:idx val="2"/>
          <c:order val="2"/>
          <c:tx>
            <c:strRef>
              <c:f>Place!$D$15</c:f>
              <c:strCache>
                <c:ptCount val="1"/>
                <c:pt idx="0">
                  <c:v>Heber Valley (6)</c:v>
                </c:pt>
              </c:strCache>
            </c:strRef>
          </c:tx>
          <c:spPr>
            <a:solidFill>
              <a:schemeClr val="accent3">
                <a:alpha val="50196"/>
              </a:schemeClr>
            </a:solidFill>
            <a:ln w="25400">
              <a:solidFill>
                <a:schemeClr val="accent3"/>
              </a:solidFill>
              <a:prstDash val="solid"/>
            </a:ln>
            <a:effectLst/>
          </c:spPr>
          <c:cat>
            <c:strRef>
              <c:f>Place!$A$16:$A$21</c:f>
              <c:strCache>
                <c:ptCount val="6"/>
                <c:pt idx="0">
                  <c:v>Development</c:v>
                </c:pt>
                <c:pt idx="1">
                  <c:v>Infrastructure</c:v>
                </c:pt>
                <c:pt idx="2">
                  <c:v>Conservation/cost</c:v>
                </c:pt>
                <c:pt idx="3">
                  <c:v>Hazards</c:v>
                </c:pt>
                <c:pt idx="4">
                  <c:v>Water quality</c:v>
                </c:pt>
                <c:pt idx="5">
                  <c:v>Supply</c:v>
                </c:pt>
              </c:strCache>
            </c:strRef>
          </c:cat>
          <c:val>
            <c:numRef>
              <c:f>Place!$D$16:$D$21</c:f>
              <c:numCache>
                <c:formatCode>0%</c:formatCode>
                <c:ptCount val="6"/>
                <c:pt idx="0">
                  <c:v>0.333333333333333</c:v>
                </c:pt>
                <c:pt idx="1">
                  <c:v>0.166666666666667</c:v>
                </c:pt>
                <c:pt idx="2">
                  <c:v>0.0</c:v>
                </c:pt>
                <c:pt idx="3">
                  <c:v>0.0</c:v>
                </c:pt>
                <c:pt idx="4">
                  <c:v>0.166666666666667</c:v>
                </c:pt>
                <c:pt idx="5">
                  <c:v>0.5</c:v>
                </c:pt>
              </c:numCache>
            </c:numRef>
          </c:val>
        </c:ser>
        <c:dLbls>
          <c:showLegendKey val="0"/>
          <c:showVal val="0"/>
          <c:showCatName val="0"/>
          <c:showSerName val="0"/>
          <c:showPercent val="0"/>
          <c:showBubbleSize val="0"/>
        </c:dLbls>
        <c:axId val="-2037950416"/>
        <c:axId val="-2116592816"/>
      </c:radarChart>
      <c:catAx>
        <c:axId val="-203795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16592816"/>
        <c:crosses val="autoZero"/>
        <c:auto val="1"/>
        <c:lblAlgn val="ctr"/>
        <c:lblOffset val="100"/>
        <c:noMultiLvlLbl val="0"/>
      </c:catAx>
      <c:valAx>
        <c:axId val="-21165928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7950416"/>
        <c:crosses val="autoZero"/>
        <c:crossBetween val="between"/>
        <c:majorUnit val="0.1"/>
      </c:valAx>
      <c:spPr>
        <a:noFill/>
        <a:ln cmpd="sng">
          <a:noFill/>
          <a:prstDash val="solid"/>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2160593676554"/>
          <c:y val="0.107955713079837"/>
          <c:w val="0.495311815430448"/>
          <c:h val="0.767954542099478"/>
        </c:manualLayout>
      </c:layout>
      <c:radarChart>
        <c:radarStyle val="filled"/>
        <c:varyColors val="0"/>
        <c:ser>
          <c:idx val="0"/>
          <c:order val="0"/>
          <c:tx>
            <c:strRef>
              <c:f>Occupation!$B$18</c:f>
              <c:strCache>
                <c:ptCount val="1"/>
                <c:pt idx="0">
                  <c:v>Elected officials (24)</c:v>
                </c:pt>
              </c:strCache>
            </c:strRef>
          </c:tx>
          <c:spPr>
            <a:solidFill>
              <a:schemeClr val="accent1">
                <a:alpha val="50196"/>
              </a:schemeClr>
            </a:solidFill>
            <a:ln w="25400">
              <a:solidFill>
                <a:schemeClr val="accent1"/>
              </a:solidFill>
              <a:prstDash val="solid"/>
            </a:ln>
            <a:effectLst/>
          </c:spPr>
          <c:cat>
            <c:strRef>
              <c:f>Occupation!$A$19:$A$24</c:f>
              <c:strCache>
                <c:ptCount val="6"/>
                <c:pt idx="0">
                  <c:v>Development</c:v>
                </c:pt>
                <c:pt idx="1">
                  <c:v>Infrastructure</c:v>
                </c:pt>
                <c:pt idx="2">
                  <c:v>Conservation/cost</c:v>
                </c:pt>
                <c:pt idx="3">
                  <c:v>Water quality</c:v>
                </c:pt>
                <c:pt idx="4">
                  <c:v>Hazards</c:v>
                </c:pt>
                <c:pt idx="5">
                  <c:v>Supply</c:v>
                </c:pt>
              </c:strCache>
            </c:strRef>
          </c:cat>
          <c:val>
            <c:numRef>
              <c:f>Occupation!$B$19:$B$24</c:f>
              <c:numCache>
                <c:formatCode>0%</c:formatCode>
                <c:ptCount val="6"/>
                <c:pt idx="0">
                  <c:v>0.291666666666667</c:v>
                </c:pt>
                <c:pt idx="1">
                  <c:v>0.25</c:v>
                </c:pt>
                <c:pt idx="2">
                  <c:v>0.208333333333333</c:v>
                </c:pt>
                <c:pt idx="3">
                  <c:v>0.0833333333333333</c:v>
                </c:pt>
                <c:pt idx="4">
                  <c:v>0.0416666666666667</c:v>
                </c:pt>
                <c:pt idx="5">
                  <c:v>0.166666666666667</c:v>
                </c:pt>
              </c:numCache>
            </c:numRef>
          </c:val>
        </c:ser>
        <c:ser>
          <c:idx val="1"/>
          <c:order val="1"/>
          <c:tx>
            <c:strRef>
              <c:f>Occupation!$C$18</c:f>
              <c:strCache>
                <c:ptCount val="1"/>
                <c:pt idx="0">
                  <c:v>Practitioner (18)</c:v>
                </c:pt>
              </c:strCache>
            </c:strRef>
          </c:tx>
          <c:spPr>
            <a:solidFill>
              <a:schemeClr val="accent2">
                <a:alpha val="50196"/>
              </a:schemeClr>
            </a:solidFill>
            <a:ln w="25400">
              <a:solidFill>
                <a:schemeClr val="accent2"/>
              </a:solidFill>
              <a:prstDash val="solid"/>
            </a:ln>
            <a:effectLst/>
          </c:spPr>
          <c:cat>
            <c:strRef>
              <c:f>Occupation!$A$19:$A$24</c:f>
              <c:strCache>
                <c:ptCount val="6"/>
                <c:pt idx="0">
                  <c:v>Development</c:v>
                </c:pt>
                <c:pt idx="1">
                  <c:v>Infrastructure</c:v>
                </c:pt>
                <c:pt idx="2">
                  <c:v>Conservation/cost</c:v>
                </c:pt>
                <c:pt idx="3">
                  <c:v>Water quality</c:v>
                </c:pt>
                <c:pt idx="4">
                  <c:v>Hazards</c:v>
                </c:pt>
                <c:pt idx="5">
                  <c:v>Supply</c:v>
                </c:pt>
              </c:strCache>
            </c:strRef>
          </c:cat>
          <c:val>
            <c:numRef>
              <c:f>Occupation!$C$19:$C$24</c:f>
              <c:numCache>
                <c:formatCode>0%</c:formatCode>
                <c:ptCount val="6"/>
                <c:pt idx="0">
                  <c:v>0.166666666666667</c:v>
                </c:pt>
                <c:pt idx="1">
                  <c:v>0.166666666666667</c:v>
                </c:pt>
                <c:pt idx="2">
                  <c:v>0.166666666666667</c:v>
                </c:pt>
                <c:pt idx="3">
                  <c:v>0.0555555555555555</c:v>
                </c:pt>
                <c:pt idx="4">
                  <c:v>0.111111111111111</c:v>
                </c:pt>
                <c:pt idx="5">
                  <c:v>0.444444444444444</c:v>
                </c:pt>
              </c:numCache>
            </c:numRef>
          </c:val>
        </c:ser>
        <c:dLbls>
          <c:showLegendKey val="0"/>
          <c:showVal val="0"/>
          <c:showCatName val="0"/>
          <c:showSerName val="0"/>
          <c:showPercent val="0"/>
          <c:showBubbleSize val="0"/>
        </c:dLbls>
        <c:axId val="2111597664"/>
        <c:axId val="-2116624096"/>
      </c:radarChart>
      <c:catAx>
        <c:axId val="211159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116624096"/>
        <c:crosses val="autoZero"/>
        <c:auto val="1"/>
        <c:lblAlgn val="ctr"/>
        <c:lblOffset val="100"/>
        <c:noMultiLvlLbl val="0"/>
      </c:catAx>
      <c:valAx>
        <c:axId val="-2116624096"/>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597664"/>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Conservation</a:t>
            </a:r>
            <a:endParaRPr lang="en-US" dirty="0">
              <a:latin typeface="Kozuka Gothic Pro EL" panose="020B0200000000000000" pitchFamily="34" charset="-128"/>
              <a:ea typeface="Kozuka Gothic Pro EL" panose="020B0200000000000000" pitchFamily="34" charset="-128"/>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radarChart>
        <c:radarStyle val="marker"/>
        <c:varyColors val="0"/>
        <c:ser>
          <c:idx val="0"/>
          <c:order val="0"/>
          <c:tx>
            <c:strRef>
              <c:f>All_child_charts!$B$20</c:f>
              <c:strCache>
                <c:ptCount val="1"/>
                <c:pt idx="0">
                  <c:v>Cache</c:v>
                </c:pt>
              </c:strCache>
            </c:strRef>
          </c:tx>
          <c:spPr>
            <a:ln w="28575" cap="rnd">
              <a:solidFill>
                <a:schemeClr val="accent1"/>
              </a:solidFill>
              <a:round/>
            </a:ln>
            <a:effectLst/>
          </c:spPr>
          <c:marker>
            <c:symbol val="none"/>
          </c:marker>
          <c:cat>
            <c:strRef>
              <c:f>All_child_charts!$A$21:$A$27</c:f>
              <c:strCache>
                <c:ptCount val="7"/>
                <c:pt idx="0">
                  <c:v>Other</c:v>
                </c:pt>
                <c:pt idx="1">
                  <c:v>Education</c:v>
                </c:pt>
                <c:pt idx="2">
                  <c:v>Indoor Use</c:v>
                </c:pt>
                <c:pt idx="3">
                  <c:v>Outdoor Use</c:v>
                </c:pt>
                <c:pt idx="4">
                  <c:v>Water Pricing, Cost, Rates</c:v>
                </c:pt>
                <c:pt idx="5">
                  <c:v>Water recycling and reuse</c:v>
                </c:pt>
                <c:pt idx="6">
                  <c:v>Willingness to conserve</c:v>
                </c:pt>
              </c:strCache>
            </c:strRef>
          </c:cat>
          <c:val>
            <c:numRef>
              <c:f>All_child_charts!$B$21:$B$27</c:f>
              <c:numCache>
                <c:formatCode>0%</c:formatCode>
                <c:ptCount val="7"/>
                <c:pt idx="0">
                  <c:v>0.171003717472119</c:v>
                </c:pt>
                <c:pt idx="1">
                  <c:v>0.141263940520446</c:v>
                </c:pt>
                <c:pt idx="2">
                  <c:v>0.0185873605947955</c:v>
                </c:pt>
                <c:pt idx="3">
                  <c:v>0.256505576208178</c:v>
                </c:pt>
                <c:pt idx="4">
                  <c:v>0.245353159851301</c:v>
                </c:pt>
                <c:pt idx="5">
                  <c:v>0.00743494423791821</c:v>
                </c:pt>
                <c:pt idx="6">
                  <c:v>0.159851301115242</c:v>
                </c:pt>
              </c:numCache>
            </c:numRef>
          </c:val>
        </c:ser>
        <c:ser>
          <c:idx val="1"/>
          <c:order val="1"/>
          <c:tx>
            <c:strRef>
              <c:f>All_child_charts!$C$20</c:f>
              <c:strCache>
                <c:ptCount val="1"/>
                <c:pt idx="0">
                  <c:v>Salt Lake</c:v>
                </c:pt>
              </c:strCache>
            </c:strRef>
          </c:tx>
          <c:spPr>
            <a:ln w="28575" cap="rnd">
              <a:solidFill>
                <a:schemeClr val="accent2"/>
              </a:solidFill>
              <a:round/>
            </a:ln>
            <a:effectLst/>
          </c:spPr>
          <c:marker>
            <c:symbol val="none"/>
          </c:marker>
          <c:cat>
            <c:strRef>
              <c:f>All_child_charts!$A$21:$A$27</c:f>
              <c:strCache>
                <c:ptCount val="7"/>
                <c:pt idx="0">
                  <c:v>Other</c:v>
                </c:pt>
                <c:pt idx="1">
                  <c:v>Education</c:v>
                </c:pt>
                <c:pt idx="2">
                  <c:v>Indoor Use</c:v>
                </c:pt>
                <c:pt idx="3">
                  <c:v>Outdoor Use</c:v>
                </c:pt>
                <c:pt idx="4">
                  <c:v>Water Pricing, Cost, Rates</c:v>
                </c:pt>
                <c:pt idx="5">
                  <c:v>Water recycling and reuse</c:v>
                </c:pt>
                <c:pt idx="6">
                  <c:v>Willingness to conserve</c:v>
                </c:pt>
              </c:strCache>
            </c:strRef>
          </c:cat>
          <c:val>
            <c:numRef>
              <c:f>All_child_charts!$C$21:$C$27</c:f>
              <c:numCache>
                <c:formatCode>0%</c:formatCode>
                <c:ptCount val="7"/>
                <c:pt idx="0">
                  <c:v>0.156976744186047</c:v>
                </c:pt>
                <c:pt idx="1">
                  <c:v>0.162790697674419</c:v>
                </c:pt>
                <c:pt idx="2">
                  <c:v>0.0261627906976744</c:v>
                </c:pt>
                <c:pt idx="3">
                  <c:v>0.162790697674419</c:v>
                </c:pt>
                <c:pt idx="4">
                  <c:v>0.324127906976744</c:v>
                </c:pt>
                <c:pt idx="5">
                  <c:v>0.0319767441860465</c:v>
                </c:pt>
                <c:pt idx="6">
                  <c:v>0.135174418604651</c:v>
                </c:pt>
              </c:numCache>
            </c:numRef>
          </c:val>
        </c:ser>
        <c:ser>
          <c:idx val="2"/>
          <c:order val="2"/>
          <c:tx>
            <c:strRef>
              <c:f>All_child_charts!$D$20</c:f>
              <c:strCache>
                <c:ptCount val="1"/>
                <c:pt idx="0">
                  <c:v>Heber</c:v>
                </c:pt>
              </c:strCache>
            </c:strRef>
          </c:tx>
          <c:spPr>
            <a:ln w="28575" cap="rnd">
              <a:solidFill>
                <a:schemeClr val="accent3"/>
              </a:solidFill>
              <a:round/>
            </a:ln>
            <a:effectLst/>
          </c:spPr>
          <c:marker>
            <c:symbol val="none"/>
          </c:marker>
          <c:cat>
            <c:strRef>
              <c:f>All_child_charts!$A$21:$A$27</c:f>
              <c:strCache>
                <c:ptCount val="7"/>
                <c:pt idx="0">
                  <c:v>Other</c:v>
                </c:pt>
                <c:pt idx="1">
                  <c:v>Education</c:v>
                </c:pt>
                <c:pt idx="2">
                  <c:v>Indoor Use</c:v>
                </c:pt>
                <c:pt idx="3">
                  <c:v>Outdoor Use</c:v>
                </c:pt>
                <c:pt idx="4">
                  <c:v>Water Pricing, Cost, Rates</c:v>
                </c:pt>
                <c:pt idx="5">
                  <c:v>Water recycling and reuse</c:v>
                </c:pt>
                <c:pt idx="6">
                  <c:v>Willingness to conserve</c:v>
                </c:pt>
              </c:strCache>
            </c:strRef>
          </c:cat>
          <c:val>
            <c:numRef>
              <c:f>All_child_charts!$D$21:$D$27</c:f>
              <c:numCache>
                <c:formatCode>0%</c:formatCode>
                <c:ptCount val="7"/>
                <c:pt idx="0">
                  <c:v>0.0533333333333333</c:v>
                </c:pt>
                <c:pt idx="1">
                  <c:v>0.0</c:v>
                </c:pt>
                <c:pt idx="2">
                  <c:v>0.0533333333333333</c:v>
                </c:pt>
                <c:pt idx="3">
                  <c:v>0.466666666666667</c:v>
                </c:pt>
                <c:pt idx="4">
                  <c:v>0.266666666666667</c:v>
                </c:pt>
                <c:pt idx="5">
                  <c:v>0.0266666666666667</c:v>
                </c:pt>
                <c:pt idx="6">
                  <c:v>0.133333333333333</c:v>
                </c:pt>
              </c:numCache>
            </c:numRef>
          </c:val>
        </c:ser>
        <c:dLbls>
          <c:showLegendKey val="0"/>
          <c:showVal val="0"/>
          <c:showCatName val="0"/>
          <c:showSerName val="0"/>
          <c:showPercent val="0"/>
          <c:showBubbleSize val="0"/>
        </c:dLbls>
        <c:axId val="-2058710912"/>
        <c:axId val="2111109216"/>
      </c:radarChart>
      <c:catAx>
        <c:axId val="-205871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11109216"/>
        <c:crosses val="autoZero"/>
        <c:auto val="1"/>
        <c:lblAlgn val="ctr"/>
        <c:lblOffset val="100"/>
        <c:noMultiLvlLbl val="0"/>
      </c:catAx>
      <c:valAx>
        <c:axId val="2111109216"/>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71091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Hazards</a:t>
            </a:r>
            <a:endParaRPr lang="en-US" dirty="0">
              <a:latin typeface="Kozuka Gothic Pro EL" panose="020B0200000000000000" pitchFamily="34" charset="-128"/>
              <a:ea typeface="Kozuka Gothic Pro EL" panose="020B0200000000000000" pitchFamily="34" charset="-128"/>
            </a:endParaRPr>
          </a:p>
        </c:rich>
      </c:tx>
      <c:layout>
        <c:manualLayout>
          <c:xMode val="edge"/>
          <c:yMode val="edge"/>
          <c:x val="0.352446821251818"/>
          <c:y val="0.0188907199740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radarChart>
        <c:radarStyle val="marker"/>
        <c:varyColors val="0"/>
        <c:ser>
          <c:idx val="0"/>
          <c:order val="0"/>
          <c:tx>
            <c:strRef>
              <c:f>All_child_charts!$B$29</c:f>
              <c:strCache>
                <c:ptCount val="1"/>
                <c:pt idx="0">
                  <c:v>Cache</c:v>
                </c:pt>
              </c:strCache>
            </c:strRef>
          </c:tx>
          <c:spPr>
            <a:ln w="28575" cap="rnd">
              <a:solidFill>
                <a:schemeClr val="accent1"/>
              </a:solidFill>
              <a:round/>
            </a:ln>
            <a:effectLst/>
          </c:spPr>
          <c:marker>
            <c:symbol val="none"/>
          </c:marker>
          <c:cat>
            <c:strRef>
              <c:f>All_child_charts!$A$30:$A$34</c:f>
              <c:strCache>
                <c:ptCount val="5"/>
                <c:pt idx="0">
                  <c:v>Other</c:v>
                </c:pt>
                <c:pt idx="1">
                  <c:v>Climate Change and snowpack</c:v>
                </c:pt>
                <c:pt idx="2">
                  <c:v>Drought</c:v>
                </c:pt>
                <c:pt idx="3">
                  <c:v>Flooding, including stormwater</c:v>
                </c:pt>
                <c:pt idx="4">
                  <c:v>Health and Safety</c:v>
                </c:pt>
              </c:strCache>
            </c:strRef>
          </c:cat>
          <c:val>
            <c:numRef>
              <c:f>All_child_charts!$B$30:$B$34</c:f>
              <c:numCache>
                <c:formatCode>0%</c:formatCode>
                <c:ptCount val="5"/>
                <c:pt idx="0">
                  <c:v>0.0530973451327434</c:v>
                </c:pt>
                <c:pt idx="1">
                  <c:v>0.194690265486726</c:v>
                </c:pt>
                <c:pt idx="2">
                  <c:v>0.0530973451327434</c:v>
                </c:pt>
                <c:pt idx="3">
                  <c:v>0.601769911504425</c:v>
                </c:pt>
                <c:pt idx="4">
                  <c:v>0.0973451327433628</c:v>
                </c:pt>
              </c:numCache>
            </c:numRef>
          </c:val>
        </c:ser>
        <c:ser>
          <c:idx val="1"/>
          <c:order val="1"/>
          <c:tx>
            <c:strRef>
              <c:f>All_child_charts!$C$29</c:f>
              <c:strCache>
                <c:ptCount val="1"/>
                <c:pt idx="0">
                  <c:v>Salt Lake</c:v>
                </c:pt>
              </c:strCache>
            </c:strRef>
          </c:tx>
          <c:spPr>
            <a:ln w="28575" cap="rnd">
              <a:solidFill>
                <a:schemeClr val="accent2"/>
              </a:solidFill>
              <a:round/>
            </a:ln>
            <a:effectLst/>
          </c:spPr>
          <c:marker>
            <c:symbol val="none"/>
          </c:marker>
          <c:cat>
            <c:strRef>
              <c:f>All_child_charts!$A$30:$A$34</c:f>
              <c:strCache>
                <c:ptCount val="5"/>
                <c:pt idx="0">
                  <c:v>Other</c:v>
                </c:pt>
                <c:pt idx="1">
                  <c:v>Climate Change and snowpack</c:v>
                </c:pt>
                <c:pt idx="2">
                  <c:v>Drought</c:v>
                </c:pt>
                <c:pt idx="3">
                  <c:v>Flooding, including stormwater</c:v>
                </c:pt>
                <c:pt idx="4">
                  <c:v>Health and Safety</c:v>
                </c:pt>
              </c:strCache>
            </c:strRef>
          </c:cat>
          <c:val>
            <c:numRef>
              <c:f>All_child_charts!$C$30:$C$34</c:f>
              <c:numCache>
                <c:formatCode>0%</c:formatCode>
                <c:ptCount val="5"/>
                <c:pt idx="0">
                  <c:v>0.0629370629370629</c:v>
                </c:pt>
                <c:pt idx="1">
                  <c:v>0.174825174825175</c:v>
                </c:pt>
                <c:pt idx="2">
                  <c:v>0.041958041958042</c:v>
                </c:pt>
                <c:pt idx="3">
                  <c:v>0.510489510489511</c:v>
                </c:pt>
                <c:pt idx="4">
                  <c:v>0.20979020979021</c:v>
                </c:pt>
              </c:numCache>
            </c:numRef>
          </c:val>
        </c:ser>
        <c:ser>
          <c:idx val="2"/>
          <c:order val="2"/>
          <c:tx>
            <c:strRef>
              <c:f>All_child_charts!$D$29</c:f>
              <c:strCache>
                <c:ptCount val="1"/>
                <c:pt idx="0">
                  <c:v>Heber</c:v>
                </c:pt>
              </c:strCache>
            </c:strRef>
          </c:tx>
          <c:spPr>
            <a:ln w="28575" cap="rnd">
              <a:solidFill>
                <a:schemeClr val="accent3"/>
              </a:solidFill>
              <a:round/>
            </a:ln>
            <a:effectLst/>
          </c:spPr>
          <c:marker>
            <c:symbol val="none"/>
          </c:marker>
          <c:cat>
            <c:strRef>
              <c:f>All_child_charts!$A$30:$A$34</c:f>
              <c:strCache>
                <c:ptCount val="5"/>
                <c:pt idx="0">
                  <c:v>Other</c:v>
                </c:pt>
                <c:pt idx="1">
                  <c:v>Climate Change and snowpack</c:v>
                </c:pt>
                <c:pt idx="2">
                  <c:v>Drought</c:v>
                </c:pt>
                <c:pt idx="3">
                  <c:v>Flooding, including stormwater</c:v>
                </c:pt>
                <c:pt idx="4">
                  <c:v>Health and Safety</c:v>
                </c:pt>
              </c:strCache>
            </c:strRef>
          </c:cat>
          <c:val>
            <c:numRef>
              <c:f>All_child_charts!$D$30:$D$34</c:f>
              <c:numCache>
                <c:formatCode>0%</c:formatCode>
                <c:ptCount val="5"/>
                <c:pt idx="0">
                  <c:v>0.0869565217391304</c:v>
                </c:pt>
                <c:pt idx="1">
                  <c:v>0.130434782608696</c:v>
                </c:pt>
                <c:pt idx="2">
                  <c:v>0.0434782608695652</c:v>
                </c:pt>
                <c:pt idx="3">
                  <c:v>0.608695652173913</c:v>
                </c:pt>
                <c:pt idx="4">
                  <c:v>0.130434782608696</c:v>
                </c:pt>
              </c:numCache>
            </c:numRef>
          </c:val>
        </c:ser>
        <c:dLbls>
          <c:showLegendKey val="0"/>
          <c:showVal val="0"/>
          <c:showCatName val="0"/>
          <c:showSerName val="0"/>
          <c:showPercent val="0"/>
          <c:showBubbleSize val="0"/>
        </c:dLbls>
        <c:axId val="-2121668112"/>
        <c:axId val="-2114970912"/>
      </c:radarChart>
      <c:catAx>
        <c:axId val="-212166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114970912"/>
        <c:crosses val="autoZero"/>
        <c:auto val="1"/>
        <c:lblAlgn val="ctr"/>
        <c:lblOffset val="100"/>
        <c:noMultiLvlLbl val="0"/>
      </c:catAx>
      <c:valAx>
        <c:axId val="-2114970912"/>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66811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Quality</a:t>
            </a:r>
            <a:endParaRPr lang="en-US" dirty="0">
              <a:latin typeface="Kozuka Gothic Pro EL" panose="020B0200000000000000" pitchFamily="34" charset="-128"/>
              <a:ea typeface="Kozuka Gothic Pro EL" panose="020B0200000000000000" pitchFamily="34" charset="-128"/>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radarChart>
        <c:radarStyle val="marker"/>
        <c:varyColors val="0"/>
        <c:ser>
          <c:idx val="0"/>
          <c:order val="0"/>
          <c:tx>
            <c:strRef>
              <c:f>All_child_charts!$B$37</c:f>
              <c:strCache>
                <c:ptCount val="1"/>
                <c:pt idx="0">
                  <c:v>Cache</c:v>
                </c:pt>
              </c:strCache>
            </c:strRef>
          </c:tx>
          <c:spPr>
            <a:ln w="28575" cap="rnd">
              <a:solidFill>
                <a:schemeClr val="accent1"/>
              </a:solidFill>
              <a:round/>
            </a:ln>
            <a:effectLst/>
          </c:spPr>
          <c:marker>
            <c:symbol val="none"/>
          </c:marker>
          <c:cat>
            <c:strRef>
              <c:f>All_child_charts!$A$38:$A$42</c:f>
              <c:strCache>
                <c:ptCount val="5"/>
                <c:pt idx="0">
                  <c:v>Other</c:v>
                </c:pt>
                <c:pt idx="1">
                  <c:v>Culinary or Drinking Water</c:v>
                </c:pt>
                <c:pt idx="2">
                  <c:v>Pollutants and Contamination</c:v>
                </c:pt>
                <c:pt idx="3">
                  <c:v>Secondary or Irrigation Water</c:v>
                </c:pt>
                <c:pt idx="4">
                  <c:v>Waterways</c:v>
                </c:pt>
              </c:strCache>
            </c:strRef>
          </c:cat>
          <c:val>
            <c:numRef>
              <c:f>All_child_charts!$B$38:$B$42</c:f>
              <c:numCache>
                <c:formatCode>0%</c:formatCode>
                <c:ptCount val="5"/>
                <c:pt idx="0">
                  <c:v>0.256756756756757</c:v>
                </c:pt>
                <c:pt idx="1">
                  <c:v>0.202702702702703</c:v>
                </c:pt>
                <c:pt idx="2">
                  <c:v>0.486486486486487</c:v>
                </c:pt>
                <c:pt idx="3">
                  <c:v>0.0</c:v>
                </c:pt>
                <c:pt idx="4">
                  <c:v>0.0540540540540541</c:v>
                </c:pt>
              </c:numCache>
            </c:numRef>
          </c:val>
        </c:ser>
        <c:ser>
          <c:idx val="1"/>
          <c:order val="1"/>
          <c:tx>
            <c:strRef>
              <c:f>All_child_charts!$C$37</c:f>
              <c:strCache>
                <c:ptCount val="1"/>
                <c:pt idx="0">
                  <c:v>Salt Lake</c:v>
                </c:pt>
              </c:strCache>
            </c:strRef>
          </c:tx>
          <c:spPr>
            <a:ln w="28575" cap="rnd">
              <a:solidFill>
                <a:schemeClr val="accent2"/>
              </a:solidFill>
              <a:round/>
            </a:ln>
            <a:effectLst/>
          </c:spPr>
          <c:marker>
            <c:symbol val="none"/>
          </c:marker>
          <c:cat>
            <c:strRef>
              <c:f>All_child_charts!$A$38:$A$42</c:f>
              <c:strCache>
                <c:ptCount val="5"/>
                <c:pt idx="0">
                  <c:v>Other</c:v>
                </c:pt>
                <c:pt idx="1">
                  <c:v>Culinary or Drinking Water</c:v>
                </c:pt>
                <c:pt idx="2">
                  <c:v>Pollutants and Contamination</c:v>
                </c:pt>
                <c:pt idx="3">
                  <c:v>Secondary or Irrigation Water</c:v>
                </c:pt>
                <c:pt idx="4">
                  <c:v>Waterways</c:v>
                </c:pt>
              </c:strCache>
            </c:strRef>
          </c:cat>
          <c:val>
            <c:numRef>
              <c:f>All_child_charts!$C$38:$C$42</c:f>
              <c:numCache>
                <c:formatCode>0%</c:formatCode>
                <c:ptCount val="5"/>
                <c:pt idx="0">
                  <c:v>0.205020920502092</c:v>
                </c:pt>
                <c:pt idx="1">
                  <c:v>0.259414225941423</c:v>
                </c:pt>
                <c:pt idx="2">
                  <c:v>0.234309623430962</c:v>
                </c:pt>
                <c:pt idx="3">
                  <c:v>0.0460251046025104</c:v>
                </c:pt>
                <c:pt idx="4">
                  <c:v>0.255230125523012</c:v>
                </c:pt>
              </c:numCache>
            </c:numRef>
          </c:val>
        </c:ser>
        <c:ser>
          <c:idx val="2"/>
          <c:order val="2"/>
          <c:tx>
            <c:strRef>
              <c:f>All_child_charts!$D$37</c:f>
              <c:strCache>
                <c:ptCount val="1"/>
                <c:pt idx="0">
                  <c:v>Heber</c:v>
                </c:pt>
              </c:strCache>
            </c:strRef>
          </c:tx>
          <c:spPr>
            <a:ln w="28575" cap="rnd">
              <a:solidFill>
                <a:schemeClr val="accent3"/>
              </a:solidFill>
              <a:round/>
            </a:ln>
            <a:effectLst/>
          </c:spPr>
          <c:marker>
            <c:symbol val="none"/>
          </c:marker>
          <c:cat>
            <c:strRef>
              <c:f>All_child_charts!$A$38:$A$42</c:f>
              <c:strCache>
                <c:ptCount val="5"/>
                <c:pt idx="0">
                  <c:v>Other</c:v>
                </c:pt>
                <c:pt idx="1">
                  <c:v>Culinary or Drinking Water</c:v>
                </c:pt>
                <c:pt idx="2">
                  <c:v>Pollutants and Contamination</c:v>
                </c:pt>
                <c:pt idx="3">
                  <c:v>Secondary or Irrigation Water</c:v>
                </c:pt>
                <c:pt idx="4">
                  <c:v>Waterways</c:v>
                </c:pt>
              </c:strCache>
            </c:strRef>
          </c:cat>
          <c:val>
            <c:numRef>
              <c:f>All_child_charts!$D$38:$D$42</c:f>
              <c:numCache>
                <c:formatCode>0%</c:formatCode>
                <c:ptCount val="5"/>
                <c:pt idx="0">
                  <c:v>0.253731343283582</c:v>
                </c:pt>
                <c:pt idx="1">
                  <c:v>0.358208955223881</c:v>
                </c:pt>
                <c:pt idx="2">
                  <c:v>0.26865671641791</c:v>
                </c:pt>
                <c:pt idx="3">
                  <c:v>0.0298507462686567</c:v>
                </c:pt>
                <c:pt idx="4">
                  <c:v>0.0895522388059701</c:v>
                </c:pt>
              </c:numCache>
            </c:numRef>
          </c:val>
        </c:ser>
        <c:dLbls>
          <c:showLegendKey val="0"/>
          <c:showVal val="0"/>
          <c:showCatName val="0"/>
          <c:showSerName val="0"/>
          <c:showPercent val="0"/>
          <c:showBubbleSize val="0"/>
        </c:dLbls>
        <c:axId val="-2097548400"/>
        <c:axId val="1812941024"/>
      </c:radarChart>
      <c:catAx>
        <c:axId val="-209754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1812941024"/>
        <c:crosses val="autoZero"/>
        <c:auto val="1"/>
        <c:lblAlgn val="ctr"/>
        <c:lblOffset val="100"/>
        <c:noMultiLvlLbl val="0"/>
      </c:catAx>
      <c:valAx>
        <c:axId val="1812941024"/>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548400"/>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Infrastructure</a:t>
            </a:r>
            <a:endParaRPr lang="en-US" dirty="0">
              <a:latin typeface="Kozuka Gothic Pro EL" panose="020B0200000000000000" pitchFamily="34" charset="-128"/>
              <a:ea typeface="Kozuka Gothic Pro EL" panose="020B0200000000000000" pitchFamily="34" charset="-128"/>
            </a:endParaRPr>
          </a:p>
        </c:rich>
      </c:tx>
      <c:layout>
        <c:manualLayout>
          <c:xMode val="edge"/>
          <c:yMode val="edge"/>
          <c:x val="0.352797818711966"/>
          <c:y val="0.04515438731995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radarChart>
        <c:radarStyle val="marker"/>
        <c:varyColors val="0"/>
        <c:ser>
          <c:idx val="0"/>
          <c:order val="0"/>
          <c:tx>
            <c:strRef>
              <c:f>All_child_charts!$B$3</c:f>
              <c:strCache>
                <c:ptCount val="1"/>
                <c:pt idx="0">
                  <c:v>Cache</c:v>
                </c:pt>
              </c:strCache>
            </c:strRef>
          </c:tx>
          <c:spPr>
            <a:ln w="28575" cap="rnd">
              <a:solidFill>
                <a:schemeClr val="accent1"/>
              </a:solidFill>
              <a:round/>
            </a:ln>
            <a:effectLst/>
          </c:spPr>
          <c:marker>
            <c:symbol val="none"/>
          </c:marker>
          <c:cat>
            <c:strRef>
              <c:f>All_child_charts!$A$4:$A$18</c:f>
              <c:strCache>
                <c:ptCount val="15"/>
                <c:pt idx="0">
                  <c:v>Other</c:v>
                </c:pt>
                <c:pt idx="1">
                  <c:v>Aging</c:v>
                </c:pt>
                <c:pt idx="2">
                  <c:v>Canals</c:v>
                </c:pt>
                <c:pt idx="3">
                  <c:v>Dams, storage, reservoirs</c:v>
                </c:pt>
                <c:pt idx="4">
                  <c:v>Funding and Capital improvements</c:v>
                </c:pt>
                <c:pt idx="5">
                  <c:v>Green infrastructure</c:v>
                </c:pt>
                <c:pt idx="6">
                  <c:v>Hydropower</c:v>
                </c:pt>
                <c:pt idx="7">
                  <c:v>Large Projects, pipelines, conservancy district</c:v>
                </c:pt>
                <c:pt idx="8">
                  <c:v>Pipes and sewers</c:v>
                </c:pt>
                <c:pt idx="9">
                  <c:v>Secondary Systems including irrigation</c:v>
                </c:pt>
                <c:pt idx="10">
                  <c:v>Stormwater and drainage</c:v>
                </c:pt>
                <c:pt idx="11">
                  <c:v>Technology</c:v>
                </c:pt>
                <c:pt idx="12">
                  <c:v>Wastewater treatment</c:v>
                </c:pt>
                <c:pt idx="13">
                  <c:v>Water Pressure</c:v>
                </c:pt>
                <c:pt idx="14">
                  <c:v>Wells</c:v>
                </c:pt>
              </c:strCache>
            </c:strRef>
          </c:cat>
          <c:val>
            <c:numRef>
              <c:f>All_child_charts!$B$4:$B$18</c:f>
              <c:numCache>
                <c:formatCode>0%</c:formatCode>
                <c:ptCount val="15"/>
                <c:pt idx="0">
                  <c:v>0.0956340956340957</c:v>
                </c:pt>
                <c:pt idx="1">
                  <c:v>0.0395010395010395</c:v>
                </c:pt>
                <c:pt idx="2">
                  <c:v>0.141372141372141</c:v>
                </c:pt>
                <c:pt idx="3">
                  <c:v>0.0686070686070686</c:v>
                </c:pt>
                <c:pt idx="4">
                  <c:v>0.0810810810810811</c:v>
                </c:pt>
                <c:pt idx="5">
                  <c:v>0.00207900207900208</c:v>
                </c:pt>
                <c:pt idx="6">
                  <c:v>0.0</c:v>
                </c:pt>
                <c:pt idx="7">
                  <c:v>0.051975051975052</c:v>
                </c:pt>
                <c:pt idx="8">
                  <c:v>0.0873180873180873</c:v>
                </c:pt>
                <c:pt idx="9">
                  <c:v>0.143451143451143</c:v>
                </c:pt>
                <c:pt idx="10">
                  <c:v>0.0353430353430353</c:v>
                </c:pt>
                <c:pt idx="11">
                  <c:v>0.0124740124740125</c:v>
                </c:pt>
                <c:pt idx="12">
                  <c:v>0.0415800415800416</c:v>
                </c:pt>
                <c:pt idx="13">
                  <c:v>0.0207900207900208</c:v>
                </c:pt>
                <c:pt idx="14">
                  <c:v>0.178794178794179</c:v>
                </c:pt>
              </c:numCache>
            </c:numRef>
          </c:val>
        </c:ser>
        <c:ser>
          <c:idx val="1"/>
          <c:order val="1"/>
          <c:tx>
            <c:strRef>
              <c:f>All_child_charts!$C$3</c:f>
              <c:strCache>
                <c:ptCount val="1"/>
                <c:pt idx="0">
                  <c:v>Salt Lake</c:v>
                </c:pt>
              </c:strCache>
            </c:strRef>
          </c:tx>
          <c:spPr>
            <a:ln w="28575" cap="rnd">
              <a:solidFill>
                <a:schemeClr val="accent2"/>
              </a:solidFill>
              <a:round/>
            </a:ln>
            <a:effectLst/>
          </c:spPr>
          <c:marker>
            <c:symbol val="none"/>
          </c:marker>
          <c:cat>
            <c:strRef>
              <c:f>All_child_charts!$A$4:$A$18</c:f>
              <c:strCache>
                <c:ptCount val="15"/>
                <c:pt idx="0">
                  <c:v>Other</c:v>
                </c:pt>
                <c:pt idx="1">
                  <c:v>Aging</c:v>
                </c:pt>
                <c:pt idx="2">
                  <c:v>Canals</c:v>
                </c:pt>
                <c:pt idx="3">
                  <c:v>Dams, storage, reservoirs</c:v>
                </c:pt>
                <c:pt idx="4">
                  <c:v>Funding and Capital improvements</c:v>
                </c:pt>
                <c:pt idx="5">
                  <c:v>Green infrastructure</c:v>
                </c:pt>
                <c:pt idx="6">
                  <c:v>Hydropower</c:v>
                </c:pt>
                <c:pt idx="7">
                  <c:v>Large Projects, pipelines, conservancy district</c:v>
                </c:pt>
                <c:pt idx="8">
                  <c:v>Pipes and sewers</c:v>
                </c:pt>
                <c:pt idx="9">
                  <c:v>Secondary Systems including irrigation</c:v>
                </c:pt>
                <c:pt idx="10">
                  <c:v>Stormwater and drainage</c:v>
                </c:pt>
                <c:pt idx="11">
                  <c:v>Technology</c:v>
                </c:pt>
                <c:pt idx="12">
                  <c:v>Wastewater treatment</c:v>
                </c:pt>
                <c:pt idx="13">
                  <c:v>Water Pressure</c:v>
                </c:pt>
                <c:pt idx="14">
                  <c:v>Wells</c:v>
                </c:pt>
              </c:strCache>
            </c:strRef>
          </c:cat>
          <c:val>
            <c:numRef>
              <c:f>All_child_charts!$C$4:$C$18</c:f>
              <c:numCache>
                <c:formatCode>0%</c:formatCode>
                <c:ptCount val="15"/>
                <c:pt idx="0">
                  <c:v>0.11375</c:v>
                </c:pt>
                <c:pt idx="1">
                  <c:v>0.05875</c:v>
                </c:pt>
                <c:pt idx="2">
                  <c:v>0.065</c:v>
                </c:pt>
                <c:pt idx="3">
                  <c:v>0.06875</c:v>
                </c:pt>
                <c:pt idx="4">
                  <c:v>0.105</c:v>
                </c:pt>
                <c:pt idx="5">
                  <c:v>0.01875</c:v>
                </c:pt>
                <c:pt idx="6">
                  <c:v>0.00125</c:v>
                </c:pt>
                <c:pt idx="7">
                  <c:v>0.0725</c:v>
                </c:pt>
                <c:pt idx="8">
                  <c:v>0.0825</c:v>
                </c:pt>
                <c:pt idx="9">
                  <c:v>0.1625</c:v>
                </c:pt>
                <c:pt idx="10">
                  <c:v>0.09125</c:v>
                </c:pt>
                <c:pt idx="11">
                  <c:v>0.04125</c:v>
                </c:pt>
                <c:pt idx="12">
                  <c:v>0.02875</c:v>
                </c:pt>
                <c:pt idx="13">
                  <c:v>0.01375</c:v>
                </c:pt>
                <c:pt idx="14">
                  <c:v>0.07625</c:v>
                </c:pt>
              </c:numCache>
            </c:numRef>
          </c:val>
        </c:ser>
        <c:ser>
          <c:idx val="2"/>
          <c:order val="2"/>
          <c:tx>
            <c:strRef>
              <c:f>All_child_charts!$D$3</c:f>
              <c:strCache>
                <c:ptCount val="1"/>
                <c:pt idx="0">
                  <c:v>Heber</c:v>
                </c:pt>
              </c:strCache>
            </c:strRef>
          </c:tx>
          <c:spPr>
            <a:ln w="28575" cap="rnd">
              <a:solidFill>
                <a:schemeClr val="accent3"/>
              </a:solidFill>
              <a:round/>
            </a:ln>
            <a:effectLst/>
          </c:spPr>
          <c:marker>
            <c:symbol val="none"/>
          </c:marker>
          <c:cat>
            <c:strRef>
              <c:f>All_child_charts!$A$4:$A$18</c:f>
              <c:strCache>
                <c:ptCount val="15"/>
                <c:pt idx="0">
                  <c:v>Other</c:v>
                </c:pt>
                <c:pt idx="1">
                  <c:v>Aging</c:v>
                </c:pt>
                <c:pt idx="2">
                  <c:v>Canals</c:v>
                </c:pt>
                <c:pt idx="3">
                  <c:v>Dams, storage, reservoirs</c:v>
                </c:pt>
                <c:pt idx="4">
                  <c:v>Funding and Capital improvements</c:v>
                </c:pt>
                <c:pt idx="5">
                  <c:v>Green infrastructure</c:v>
                </c:pt>
                <c:pt idx="6">
                  <c:v>Hydropower</c:v>
                </c:pt>
                <c:pt idx="7">
                  <c:v>Large Projects, pipelines, conservancy district</c:v>
                </c:pt>
                <c:pt idx="8">
                  <c:v>Pipes and sewers</c:v>
                </c:pt>
                <c:pt idx="9">
                  <c:v>Secondary Systems including irrigation</c:v>
                </c:pt>
                <c:pt idx="10">
                  <c:v>Stormwater and drainage</c:v>
                </c:pt>
                <c:pt idx="11">
                  <c:v>Technology</c:v>
                </c:pt>
                <c:pt idx="12">
                  <c:v>Wastewater treatment</c:v>
                </c:pt>
                <c:pt idx="13">
                  <c:v>Water Pressure</c:v>
                </c:pt>
                <c:pt idx="14">
                  <c:v>Wells</c:v>
                </c:pt>
              </c:strCache>
            </c:strRef>
          </c:cat>
          <c:val>
            <c:numRef>
              <c:f>All_child_charts!$D$4:$D$18</c:f>
              <c:numCache>
                <c:formatCode>0%</c:formatCode>
                <c:ptCount val="15"/>
                <c:pt idx="0">
                  <c:v>0.105660377358491</c:v>
                </c:pt>
                <c:pt idx="1">
                  <c:v>0.0679245283018868</c:v>
                </c:pt>
                <c:pt idx="2">
                  <c:v>0.0415094339622641</c:v>
                </c:pt>
                <c:pt idx="3">
                  <c:v>0.0679245283018868</c:v>
                </c:pt>
                <c:pt idx="4">
                  <c:v>0.10188679245283</c:v>
                </c:pt>
                <c:pt idx="5">
                  <c:v>0.0</c:v>
                </c:pt>
                <c:pt idx="6">
                  <c:v>0.0</c:v>
                </c:pt>
                <c:pt idx="7">
                  <c:v>0.0</c:v>
                </c:pt>
                <c:pt idx="8">
                  <c:v>0.0415094339622641</c:v>
                </c:pt>
                <c:pt idx="9">
                  <c:v>0.222641509433962</c:v>
                </c:pt>
                <c:pt idx="10">
                  <c:v>0.0377358490566038</c:v>
                </c:pt>
                <c:pt idx="11">
                  <c:v>0.0</c:v>
                </c:pt>
                <c:pt idx="12">
                  <c:v>0.0943396226415094</c:v>
                </c:pt>
                <c:pt idx="13">
                  <c:v>0.10188679245283</c:v>
                </c:pt>
                <c:pt idx="14">
                  <c:v>0.116981132075472</c:v>
                </c:pt>
              </c:numCache>
            </c:numRef>
          </c:val>
        </c:ser>
        <c:dLbls>
          <c:showLegendKey val="0"/>
          <c:showVal val="0"/>
          <c:showCatName val="0"/>
          <c:showSerName val="0"/>
          <c:showPercent val="0"/>
          <c:showBubbleSize val="0"/>
        </c:dLbls>
        <c:axId val="-2144153552"/>
        <c:axId val="-2037146928"/>
      </c:radarChart>
      <c:catAx>
        <c:axId val="-214415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037146928"/>
        <c:crosses val="autoZero"/>
        <c:auto val="1"/>
        <c:lblAlgn val="ctr"/>
        <c:lblOffset val="100"/>
        <c:noMultiLvlLbl val="0"/>
      </c:catAx>
      <c:valAx>
        <c:axId val="-2037146928"/>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415355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r>
              <a:rPr lang="en-US" sz="1400" b="0" i="0" u="none" strike="noStrike" baseline="0" dirty="0" smtClean="0">
                <a:effectLst/>
                <a:latin typeface="Kozuka Gothic Pro EL" panose="020B0200000000000000" pitchFamily="34" charset="-128"/>
                <a:ea typeface="Kozuka Gothic Pro EL" panose="020B0200000000000000" pitchFamily="34" charset="-128"/>
              </a:rPr>
              <a:t>Water Supply</a:t>
            </a:r>
            <a:endParaRPr lang="en-US" dirty="0">
              <a:latin typeface="Kozuka Gothic Pro EL" panose="020B0200000000000000" pitchFamily="34" charset="-128"/>
              <a:ea typeface="Kozuka Gothic Pro EL" panose="020B0200000000000000" pitchFamily="34" charset="-128"/>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title>
    <c:autoTitleDeleted val="0"/>
    <c:plotArea>
      <c:layout/>
      <c:radarChart>
        <c:radarStyle val="marker"/>
        <c:varyColors val="0"/>
        <c:ser>
          <c:idx val="0"/>
          <c:order val="0"/>
          <c:tx>
            <c:strRef>
              <c:f>All_child_charts!$B$45</c:f>
              <c:strCache>
                <c:ptCount val="1"/>
                <c:pt idx="0">
                  <c:v>Cache</c:v>
                </c:pt>
              </c:strCache>
            </c:strRef>
          </c:tx>
          <c:spPr>
            <a:ln w="28575" cap="rnd">
              <a:solidFill>
                <a:schemeClr val="accent1"/>
              </a:solidFill>
              <a:round/>
            </a:ln>
            <a:effectLst/>
          </c:spPr>
          <c:marker>
            <c:symbol val="none"/>
          </c:marker>
          <c:cat>
            <c:strRef>
              <c:f>All_child_charts!$A$46:$A$50</c:f>
              <c:strCache>
                <c:ptCount val="5"/>
                <c:pt idx="0">
                  <c:v>Other</c:v>
                </c:pt>
                <c:pt idx="1">
                  <c:v>Adequacy-Current</c:v>
                </c:pt>
                <c:pt idx="2">
                  <c:v>Adequacy-Future</c:v>
                </c:pt>
                <c:pt idx="3">
                  <c:v>Water rights</c:v>
                </c:pt>
                <c:pt idx="4">
                  <c:v>Watershed Network</c:v>
                </c:pt>
              </c:strCache>
            </c:strRef>
          </c:cat>
          <c:val>
            <c:numRef>
              <c:f>All_child_charts!$B$46:$B$50</c:f>
              <c:numCache>
                <c:formatCode>0%</c:formatCode>
                <c:ptCount val="5"/>
                <c:pt idx="0">
                  <c:v>0.0559006211180124</c:v>
                </c:pt>
                <c:pt idx="1">
                  <c:v>0.0900621118012422</c:v>
                </c:pt>
                <c:pt idx="2">
                  <c:v>0.0900621118012422</c:v>
                </c:pt>
                <c:pt idx="3">
                  <c:v>0.236024844720497</c:v>
                </c:pt>
                <c:pt idx="4">
                  <c:v>0.527950310559006</c:v>
                </c:pt>
              </c:numCache>
            </c:numRef>
          </c:val>
        </c:ser>
        <c:ser>
          <c:idx val="1"/>
          <c:order val="1"/>
          <c:tx>
            <c:strRef>
              <c:f>All_child_charts!$C$45</c:f>
              <c:strCache>
                <c:ptCount val="1"/>
                <c:pt idx="0">
                  <c:v>Salt Lake</c:v>
                </c:pt>
              </c:strCache>
            </c:strRef>
          </c:tx>
          <c:spPr>
            <a:ln w="28575" cap="rnd">
              <a:solidFill>
                <a:schemeClr val="accent2"/>
              </a:solidFill>
              <a:round/>
            </a:ln>
            <a:effectLst/>
          </c:spPr>
          <c:marker>
            <c:symbol val="none"/>
          </c:marker>
          <c:cat>
            <c:strRef>
              <c:f>All_child_charts!$A$46:$A$50</c:f>
              <c:strCache>
                <c:ptCount val="5"/>
                <c:pt idx="0">
                  <c:v>Other</c:v>
                </c:pt>
                <c:pt idx="1">
                  <c:v>Adequacy-Current</c:v>
                </c:pt>
                <c:pt idx="2">
                  <c:v>Adequacy-Future</c:v>
                </c:pt>
                <c:pt idx="3">
                  <c:v>Water rights</c:v>
                </c:pt>
                <c:pt idx="4">
                  <c:v>Watershed Network</c:v>
                </c:pt>
              </c:strCache>
            </c:strRef>
          </c:cat>
          <c:val>
            <c:numRef>
              <c:f>All_child_charts!$C$46:$C$50</c:f>
              <c:numCache>
                <c:formatCode>0%</c:formatCode>
                <c:ptCount val="5"/>
                <c:pt idx="0">
                  <c:v>0.167355371900826</c:v>
                </c:pt>
                <c:pt idx="1">
                  <c:v>0.138429752066116</c:v>
                </c:pt>
                <c:pt idx="2">
                  <c:v>0.177685950413223</c:v>
                </c:pt>
                <c:pt idx="3">
                  <c:v>0.152892561983471</c:v>
                </c:pt>
                <c:pt idx="4">
                  <c:v>0.363636363636364</c:v>
                </c:pt>
              </c:numCache>
            </c:numRef>
          </c:val>
        </c:ser>
        <c:ser>
          <c:idx val="2"/>
          <c:order val="2"/>
          <c:tx>
            <c:strRef>
              <c:f>All_child_charts!$D$45</c:f>
              <c:strCache>
                <c:ptCount val="1"/>
                <c:pt idx="0">
                  <c:v>Heber</c:v>
                </c:pt>
              </c:strCache>
            </c:strRef>
          </c:tx>
          <c:spPr>
            <a:ln w="28575" cap="rnd">
              <a:solidFill>
                <a:schemeClr val="accent3"/>
              </a:solidFill>
              <a:round/>
            </a:ln>
            <a:effectLst/>
          </c:spPr>
          <c:marker>
            <c:symbol val="none"/>
          </c:marker>
          <c:cat>
            <c:strRef>
              <c:f>All_child_charts!$A$46:$A$50</c:f>
              <c:strCache>
                <c:ptCount val="5"/>
                <c:pt idx="0">
                  <c:v>Other</c:v>
                </c:pt>
                <c:pt idx="1">
                  <c:v>Adequacy-Current</c:v>
                </c:pt>
                <c:pt idx="2">
                  <c:v>Adequacy-Future</c:v>
                </c:pt>
                <c:pt idx="3">
                  <c:v>Water rights</c:v>
                </c:pt>
                <c:pt idx="4">
                  <c:v>Watershed Network</c:v>
                </c:pt>
              </c:strCache>
            </c:strRef>
          </c:cat>
          <c:val>
            <c:numRef>
              <c:f>All_child_charts!$D$46:$D$50</c:f>
              <c:numCache>
                <c:formatCode>0%</c:formatCode>
                <c:ptCount val="5"/>
                <c:pt idx="0">
                  <c:v>0.0421052631578947</c:v>
                </c:pt>
                <c:pt idx="1">
                  <c:v>0.147368421052632</c:v>
                </c:pt>
                <c:pt idx="2">
                  <c:v>0.0526315789473684</c:v>
                </c:pt>
                <c:pt idx="3">
                  <c:v>0.2</c:v>
                </c:pt>
                <c:pt idx="4">
                  <c:v>0.557894736842105</c:v>
                </c:pt>
              </c:numCache>
            </c:numRef>
          </c:val>
        </c:ser>
        <c:dLbls>
          <c:showLegendKey val="0"/>
          <c:showVal val="0"/>
          <c:showCatName val="0"/>
          <c:showSerName val="0"/>
          <c:showPercent val="0"/>
          <c:showBubbleSize val="0"/>
        </c:dLbls>
        <c:axId val="2120530816"/>
        <c:axId val="-2088638304"/>
      </c:radarChart>
      <c:catAx>
        <c:axId val="212053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088638304"/>
        <c:crosses val="autoZero"/>
        <c:auto val="1"/>
        <c:lblAlgn val="ctr"/>
        <c:lblOffset val="100"/>
        <c:noMultiLvlLbl val="0"/>
      </c:catAx>
      <c:valAx>
        <c:axId val="-20886383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53081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smtClean="0">
                <a:latin typeface="Kozuka Gothic Pro EL" panose="020B0200000000000000" pitchFamily="34" charset="-128"/>
                <a:ea typeface="Kozuka Gothic Pro EL" panose="020B0200000000000000" pitchFamily="34" charset="-128"/>
              </a:rPr>
              <a:t>Total content, Place</a:t>
            </a:r>
            <a:endParaRPr lang="en-US" sz="2400" dirty="0">
              <a:latin typeface="Kozuka Gothic Pro EL" panose="020B0200000000000000" pitchFamily="34" charset="-128"/>
              <a:ea typeface="Kozuka Gothic Pro EL" panose="020B0200000000000000" pitchFamily="34" charset="-128"/>
            </a:endParaRPr>
          </a:p>
        </c:rich>
      </c:tx>
      <c:layout>
        <c:manualLayout>
          <c:xMode val="edge"/>
          <c:yMode val="edge"/>
          <c:x val="0.145183540946745"/>
          <c:y val="0.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9419324674995"/>
          <c:y val="0.240902026953784"/>
          <c:w val="0.518579066488112"/>
          <c:h val="0.554438459297268"/>
        </c:manualLayout>
      </c:layout>
      <c:radarChart>
        <c:radarStyle val="marker"/>
        <c:varyColors val="0"/>
        <c:ser>
          <c:idx val="0"/>
          <c:order val="0"/>
          <c:tx>
            <c:strRef>
              <c:f>All_Parent!$B$2</c:f>
              <c:strCache>
                <c:ptCount val="1"/>
                <c:pt idx="0">
                  <c:v>Cache</c:v>
                </c:pt>
              </c:strCache>
            </c:strRef>
          </c:tx>
          <c:spPr>
            <a:ln w="28575" cap="rnd">
              <a:solidFill>
                <a:schemeClr val="accent1"/>
              </a:solidFill>
              <a:round/>
            </a:ln>
            <a:effectLst/>
          </c:spPr>
          <c:marker>
            <c:symbol val="none"/>
          </c:marker>
          <c:cat>
            <c:strRef>
              <c:f>All_Parent!$A$3:$A$8</c:f>
              <c:strCache>
                <c:ptCount val="6"/>
                <c:pt idx="0">
                  <c:v>Development or Population Growth</c:v>
                </c:pt>
                <c:pt idx="1">
                  <c:v>Infrastructure</c:v>
                </c:pt>
                <c:pt idx="2">
                  <c:v>Water Conservation</c:v>
                </c:pt>
                <c:pt idx="3">
                  <c:v>Water Hazard</c:v>
                </c:pt>
                <c:pt idx="4">
                  <c:v>Water Quality</c:v>
                </c:pt>
                <c:pt idx="5">
                  <c:v>Water Supply</c:v>
                </c:pt>
              </c:strCache>
            </c:strRef>
          </c:cat>
          <c:val>
            <c:numRef>
              <c:f>All_Parent!$B$3:$B$8</c:f>
              <c:numCache>
                <c:formatCode>0%</c:formatCode>
                <c:ptCount val="6"/>
                <c:pt idx="0">
                  <c:v>0.0890014471780029</c:v>
                </c:pt>
                <c:pt idx="1">
                  <c:v>0.348046309696093</c:v>
                </c:pt>
                <c:pt idx="2">
                  <c:v>0.194645441389291</c:v>
                </c:pt>
                <c:pt idx="3">
                  <c:v>0.0817655571635311</c:v>
                </c:pt>
                <c:pt idx="4">
                  <c:v>0.0535455861070912</c:v>
                </c:pt>
                <c:pt idx="5">
                  <c:v>0.232995658465991</c:v>
                </c:pt>
              </c:numCache>
            </c:numRef>
          </c:val>
        </c:ser>
        <c:ser>
          <c:idx val="1"/>
          <c:order val="1"/>
          <c:tx>
            <c:strRef>
              <c:f>All_Parent!$C$2</c:f>
              <c:strCache>
                <c:ptCount val="1"/>
                <c:pt idx="0">
                  <c:v>Salt Lake</c:v>
                </c:pt>
              </c:strCache>
            </c:strRef>
          </c:tx>
          <c:spPr>
            <a:ln w="28575" cap="rnd">
              <a:solidFill>
                <a:schemeClr val="accent2"/>
              </a:solidFill>
              <a:round/>
            </a:ln>
            <a:effectLst/>
          </c:spPr>
          <c:marker>
            <c:symbol val="none"/>
          </c:marker>
          <c:cat>
            <c:strRef>
              <c:f>All_Parent!$A$3:$A$8</c:f>
              <c:strCache>
                <c:ptCount val="6"/>
                <c:pt idx="0">
                  <c:v>Development or Population Growth</c:v>
                </c:pt>
                <c:pt idx="1">
                  <c:v>Infrastructure</c:v>
                </c:pt>
                <c:pt idx="2">
                  <c:v>Water Conservation</c:v>
                </c:pt>
                <c:pt idx="3">
                  <c:v>Water Hazard</c:v>
                </c:pt>
                <c:pt idx="4">
                  <c:v>Water Quality</c:v>
                </c:pt>
                <c:pt idx="5">
                  <c:v>Water Supply</c:v>
                </c:pt>
              </c:strCache>
            </c:strRef>
          </c:cat>
          <c:val>
            <c:numRef>
              <c:f>All_Parent!$C$3:$C$8</c:f>
              <c:numCache>
                <c:formatCode>0%</c:formatCode>
                <c:ptCount val="6"/>
                <c:pt idx="0">
                  <c:v>0.0612781954887218</c:v>
                </c:pt>
                <c:pt idx="1">
                  <c:v>0.300751879699248</c:v>
                </c:pt>
                <c:pt idx="2">
                  <c:v>0.258646616541353</c:v>
                </c:pt>
                <c:pt idx="3">
                  <c:v>0.107518796992481</c:v>
                </c:pt>
                <c:pt idx="4">
                  <c:v>0.0898496240601504</c:v>
                </c:pt>
                <c:pt idx="5">
                  <c:v>0.181954887218045</c:v>
                </c:pt>
              </c:numCache>
            </c:numRef>
          </c:val>
        </c:ser>
        <c:ser>
          <c:idx val="2"/>
          <c:order val="2"/>
          <c:tx>
            <c:strRef>
              <c:f>All_Parent!$D$2</c:f>
              <c:strCache>
                <c:ptCount val="1"/>
                <c:pt idx="0">
                  <c:v>Heber</c:v>
                </c:pt>
              </c:strCache>
            </c:strRef>
          </c:tx>
          <c:spPr>
            <a:ln w="28575" cap="rnd">
              <a:solidFill>
                <a:schemeClr val="accent3"/>
              </a:solidFill>
              <a:round/>
            </a:ln>
            <a:effectLst/>
          </c:spPr>
          <c:marker>
            <c:symbol val="none"/>
          </c:marker>
          <c:cat>
            <c:strRef>
              <c:f>All_Parent!$A$3:$A$8</c:f>
              <c:strCache>
                <c:ptCount val="6"/>
                <c:pt idx="0">
                  <c:v>Development or Population Growth</c:v>
                </c:pt>
                <c:pt idx="1">
                  <c:v>Infrastructure</c:v>
                </c:pt>
                <c:pt idx="2">
                  <c:v>Water Conservation</c:v>
                </c:pt>
                <c:pt idx="3">
                  <c:v>Water Hazard</c:v>
                </c:pt>
                <c:pt idx="4">
                  <c:v>Water Quality</c:v>
                </c:pt>
                <c:pt idx="5">
                  <c:v>Water Supply</c:v>
                </c:pt>
              </c:strCache>
            </c:strRef>
          </c:cat>
          <c:val>
            <c:numRef>
              <c:f>All_Parent!$D$3:$D$8</c:f>
              <c:numCache>
                <c:formatCode>0%</c:formatCode>
                <c:ptCount val="6"/>
                <c:pt idx="0">
                  <c:v>0.0640465793304221</c:v>
                </c:pt>
                <c:pt idx="1">
                  <c:v>0.385735080058224</c:v>
                </c:pt>
                <c:pt idx="2">
                  <c:v>0.109170305676856</c:v>
                </c:pt>
                <c:pt idx="3">
                  <c:v>0.0669577874818049</c:v>
                </c:pt>
                <c:pt idx="4">
                  <c:v>0.0975254730713246</c:v>
                </c:pt>
                <c:pt idx="5">
                  <c:v>0.276564774381368</c:v>
                </c:pt>
              </c:numCache>
            </c:numRef>
          </c:val>
        </c:ser>
        <c:dLbls>
          <c:showLegendKey val="0"/>
          <c:showVal val="0"/>
          <c:showCatName val="0"/>
          <c:showSerName val="0"/>
          <c:showPercent val="0"/>
          <c:showBubbleSize val="0"/>
        </c:dLbls>
        <c:axId val="2122124352"/>
        <c:axId val="2037763040"/>
      </c:radarChart>
      <c:catAx>
        <c:axId val="2122124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zuka Gothic Pro EL" panose="020B0200000000000000" pitchFamily="34" charset="-128"/>
                <a:ea typeface="Kozuka Gothic Pro EL" panose="020B0200000000000000" pitchFamily="34" charset="-128"/>
                <a:cs typeface="+mn-cs"/>
              </a:defRPr>
            </a:pPr>
            <a:endParaRPr lang="en-US"/>
          </a:p>
        </c:txPr>
        <c:crossAx val="2037763040"/>
        <c:crosses val="autoZero"/>
        <c:auto val="1"/>
        <c:lblAlgn val="ctr"/>
        <c:lblOffset val="100"/>
        <c:noMultiLvlLbl val="0"/>
      </c:catAx>
      <c:valAx>
        <c:axId val="2037763040"/>
        <c:scaling>
          <c:orientation val="minMax"/>
          <c:max val="0.6"/>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124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08">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7.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1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
  <cs:dataPoint3D>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3D>
  <cs:dataPointLine>
    <cs:lnRef idx="0">
      <cs:styleClr val="auto"/>
    </cs:lnRef>
    <cs:fillRef idx="0"/>
    <cs:effectRef idx="0"/>
    <cs:fontRef idx="minor">
      <a:schemeClr val="tx1"/>
    </cs:fontRef>
    <cs:spPr>
      <a:ln w="25400" cap="rnd" cmpd="sng" algn="ctr">
        <a:solidFill>
          <a:schemeClr val="phClr"/>
        </a:solidFill>
        <a:prstDash val="sysDot"/>
        <a:round/>
      </a:ln>
    </cs:spPr>
  </cs:dataPointLine>
  <cs:dataPointMarker>
    <cs:lnRef idx="0">
      <cs:styleClr val="auto"/>
    </cs:lnRef>
    <cs:fillRef idx="0">
      <cs:styleClr val="auto"/>
    </cs:fillRef>
    <cs:effectRef idx="0"/>
    <cs:fontRef idx="minor">
      <a:schemeClr val="tx1"/>
    </cs:fontRef>
    <cs:spPr>
      <a:solidFill>
        <a:schemeClr val="phClr"/>
      </a:solidFill>
    </cs:spPr>
  </cs:dataPointMarker>
  <cs:dataPointMarkerLayout symbol="circle" size="6"/>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1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
  <cs:dataPoint3D>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3D>
  <cs:dataPointLine>
    <cs:lnRef idx="0">
      <cs:styleClr val="auto"/>
    </cs:lnRef>
    <cs:fillRef idx="0"/>
    <cs:effectRef idx="0"/>
    <cs:fontRef idx="minor">
      <a:schemeClr val="tx1"/>
    </cs:fontRef>
    <cs:spPr>
      <a:ln w="25400" cap="rnd" cmpd="sng" algn="ctr">
        <a:solidFill>
          <a:schemeClr val="phClr"/>
        </a:solidFill>
        <a:prstDash val="sysDot"/>
        <a:round/>
      </a:ln>
    </cs:spPr>
  </cs:dataPointLine>
  <cs:dataPointMarker>
    <cs:lnRef idx="0">
      <cs:styleClr val="auto"/>
    </cs:lnRef>
    <cs:fillRef idx="0">
      <cs:styleClr val="auto"/>
    </cs:fillRef>
    <cs:effectRef idx="0"/>
    <cs:fontRef idx="minor">
      <a:schemeClr val="tx1"/>
    </cs:fontRef>
    <cs:spPr>
      <a:solidFill>
        <a:schemeClr val="phClr"/>
      </a:solidFill>
    </cs:spPr>
  </cs:dataPointMarker>
  <cs:dataPointMarkerLayout symbol="circle" size="6"/>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DCDD-E3D6-4B28-8784-4689D54CEF65}" type="datetimeFigureOut">
              <a:rPr lang="en-US" smtClean="0"/>
              <a:t>6/25/16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5D792-2D3E-45A4-87A3-D4DA150FD2D4}" type="slidenum">
              <a:rPr lang="en-US" smtClean="0"/>
              <a:t>‹#›</a:t>
            </a:fld>
            <a:endParaRPr lang="en-US"/>
          </a:p>
        </p:txBody>
      </p:sp>
    </p:spTree>
    <p:extLst>
      <p:ext uri="{BB962C8B-B14F-4D97-AF65-F5344CB8AC3E}">
        <p14:creationId xmlns:p14="http://schemas.microsoft.com/office/powerpoint/2010/main" val="219940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Water in the American West is often framed from a top-down perspective as a crisis of how to meet growing demands associated with rapid population growth given a finite and potentially decreasing supply. Similarly, there is a large literature on state- and regional-scale struggles over water development projects across the region. Less well understood are the perspectives of local municipal leaders who actually develop and manage the water distribution and supply systems that serve most of the population. We argue that understanding the political water conversation at this scale is important for understanding why there might be differences in water supply management across a diverse social and biophysical landscape. We conducted 50 community key informant interviews across 12 municipalities in Utah to systematically understand the water concerns that animate their decision-making, with particular attention to the level of urgency and action surrounding water supply issues. Unlike federal and state scale narratives that emphasize the need for development of new water supplies and/or use reduction through conservation, local managers in Utah appear more concerned about maintenance of existing systems - securing existing water rights, protecting water quality, and fixing aging infrastructure. Further, we use results from recent surveys of residents in each municipality to compare the perceptions and concerns of municipal leaders with those of their constituents. The links between state, municipal, and resident discourses reveal a more well-rounded picture of how water is viewed by key local decision-makers in the West. </a:t>
            </a:r>
          </a:p>
          <a:p>
            <a:endParaRPr lang="en-US" dirty="0"/>
          </a:p>
        </p:txBody>
      </p:sp>
      <p:sp>
        <p:nvSpPr>
          <p:cNvPr id="4" name="Slide Number Placeholder 3"/>
          <p:cNvSpPr>
            <a:spLocks noGrp="1"/>
          </p:cNvSpPr>
          <p:nvPr>
            <p:ph type="sldNum" sz="quarter" idx="10"/>
          </p:nvPr>
        </p:nvSpPr>
        <p:spPr/>
        <p:txBody>
          <a:bodyPr/>
          <a:lstStyle/>
          <a:p>
            <a:fld id="{B025D792-2D3E-45A4-87A3-D4DA150FD2D4}" type="slidenum">
              <a:rPr lang="en-US" smtClean="0"/>
              <a:t>1</a:t>
            </a:fld>
            <a:endParaRPr lang="en-US"/>
          </a:p>
        </p:txBody>
      </p:sp>
    </p:spTree>
    <p:extLst>
      <p:ext uri="{BB962C8B-B14F-4D97-AF65-F5344CB8AC3E}">
        <p14:creationId xmlns:p14="http://schemas.microsoft.com/office/powerpoint/2010/main" val="395008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Kappa: .6681-.9357 original</a:t>
            </a:r>
            <a:r>
              <a:rPr lang="en-US" baseline="0" dirty="0" smtClean="0"/>
              <a:t> parent nodes</a:t>
            </a:r>
          </a:p>
          <a:p>
            <a:r>
              <a:rPr lang="en-US" baseline="0" dirty="0" smtClean="0"/>
              <a:t>93-97% </a:t>
            </a:r>
            <a:r>
              <a:rPr lang="en-US" baseline="0" smtClean="0"/>
              <a:t>agreement original parent nodes</a:t>
            </a:r>
            <a:endParaRPr lang="en-US"/>
          </a:p>
        </p:txBody>
      </p:sp>
      <p:sp>
        <p:nvSpPr>
          <p:cNvPr id="4" name="Slide Number Placeholder 3"/>
          <p:cNvSpPr>
            <a:spLocks noGrp="1"/>
          </p:cNvSpPr>
          <p:nvPr>
            <p:ph type="sldNum" sz="quarter" idx="10"/>
          </p:nvPr>
        </p:nvSpPr>
        <p:spPr/>
        <p:txBody>
          <a:bodyPr/>
          <a:lstStyle/>
          <a:p>
            <a:fld id="{B025D792-2D3E-45A4-87A3-D4DA150FD2D4}" type="slidenum">
              <a:rPr lang="en-US" smtClean="0"/>
              <a:t>3</a:t>
            </a:fld>
            <a:endParaRPr lang="en-US"/>
          </a:p>
        </p:txBody>
      </p:sp>
    </p:spTree>
    <p:extLst>
      <p:ext uri="{BB962C8B-B14F-4D97-AF65-F5344CB8AC3E}">
        <p14:creationId xmlns:p14="http://schemas.microsoft.com/office/powerpoint/2010/main" val="139271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iUTAH</a:t>
            </a:r>
            <a:r>
              <a:rPr lang="en-US" baseline="0" dirty="0" smtClean="0"/>
              <a:t> organized multiple attributes and drivers of water use, water sustainability across scales</a:t>
            </a:r>
          </a:p>
          <a:p>
            <a:pPr marL="228600" indent="-228600">
              <a:buAutoNum type="arabicPeriod"/>
            </a:pPr>
            <a:r>
              <a:rPr lang="en-US" baseline="0" dirty="0" smtClean="0"/>
              <a:t>Core theme: whether or not cities and residents are responsive to water scarcity </a:t>
            </a:r>
          </a:p>
          <a:p>
            <a:pPr marL="228600" indent="-228600">
              <a:buAutoNum type="arabicPeriod"/>
            </a:pPr>
            <a:r>
              <a:rPr lang="en-US" baseline="0" dirty="0" smtClean="0"/>
              <a:t>Whether the social and institutional processes </a:t>
            </a:r>
          </a:p>
          <a:p>
            <a:pPr marL="228600" indent="-228600">
              <a:buAutoNum type="arabicPeriod"/>
            </a:pPr>
            <a:r>
              <a:rPr lang="en-US" baseline="0" dirty="0" smtClean="0"/>
              <a:t>That would allow proactive adaptation to cc are taking place</a:t>
            </a:r>
          </a:p>
          <a:p>
            <a:pPr marL="228600" indent="-228600">
              <a:buAutoNum type="arabicPeriod"/>
            </a:pPr>
            <a:r>
              <a:rPr lang="en-US" baseline="0" dirty="0" smtClean="0"/>
              <a:t>Column sampling can elicit more nuanced understanding</a:t>
            </a:r>
          </a:p>
          <a:p>
            <a:pPr marL="228600" indent="-228600">
              <a:buAutoNum type="arabicPeriod"/>
            </a:pPr>
            <a:r>
              <a:rPr lang="en-US" baseline="0" dirty="0" smtClean="0"/>
              <a:t>Polar scientists</a:t>
            </a:r>
          </a:p>
          <a:p>
            <a:pPr marL="228600" indent="-228600">
              <a:buAutoNum type="arabicPeriod"/>
            </a:pPr>
            <a:r>
              <a:rPr lang="en-US" baseline="0" dirty="0" smtClean="0"/>
              <a:t>Secondarily involved in working with some of these data</a:t>
            </a:r>
          </a:p>
          <a:p>
            <a:pPr marL="228600" indent="-228600">
              <a:buAutoNum type="arabicPeriod"/>
            </a:pPr>
            <a:r>
              <a:rPr lang="en-US" baseline="0" dirty="0" smtClean="0"/>
              <a:t>Rich resource for how households think about water situation</a:t>
            </a:r>
            <a:endParaRPr lang="en-US" dirty="0"/>
          </a:p>
        </p:txBody>
      </p:sp>
      <p:sp>
        <p:nvSpPr>
          <p:cNvPr id="4" name="Slide Number Placeholder 3"/>
          <p:cNvSpPr>
            <a:spLocks noGrp="1"/>
          </p:cNvSpPr>
          <p:nvPr>
            <p:ph type="sldNum" sz="quarter" idx="10"/>
          </p:nvPr>
        </p:nvSpPr>
        <p:spPr/>
        <p:txBody>
          <a:bodyPr/>
          <a:lstStyle/>
          <a:p>
            <a:fld id="{17042F09-C1A2-4DDD-AF7A-0CC6048DC6E4}" type="slidenum">
              <a:rPr lang="en-US" smtClean="0"/>
              <a:t>13</a:t>
            </a:fld>
            <a:endParaRPr lang="en-US"/>
          </a:p>
        </p:txBody>
      </p:sp>
    </p:spTree>
    <p:extLst>
      <p:ext uri="{BB962C8B-B14F-4D97-AF65-F5344CB8AC3E}">
        <p14:creationId xmlns:p14="http://schemas.microsoft.com/office/powerpoint/2010/main" val="34104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EAB78F-BF38-45AD-9CD5-59A22645CC0F}"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228550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AB78F-BF38-45AD-9CD5-59A22645CC0F}"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230889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AB78F-BF38-45AD-9CD5-59A22645CC0F}"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19843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EAB78F-BF38-45AD-9CD5-59A22645CC0F}"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74424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AB78F-BF38-45AD-9CD5-59A22645CC0F}" type="datetimeFigureOut">
              <a:rPr lang="en-US" smtClean="0"/>
              <a:t>6/25/16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124596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EAB78F-BF38-45AD-9CD5-59A22645CC0F}" type="datetimeFigureOut">
              <a:rPr lang="en-US" smtClean="0"/>
              <a:t>6/25/16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170359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EAB78F-BF38-45AD-9CD5-59A22645CC0F}" type="datetimeFigureOut">
              <a:rPr lang="en-US" smtClean="0"/>
              <a:t>6/25/16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421794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EAB78F-BF38-45AD-9CD5-59A22645CC0F}" type="datetimeFigureOut">
              <a:rPr lang="en-US" smtClean="0"/>
              <a:t>6/25/16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291893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AB78F-BF38-45AD-9CD5-59A22645CC0F}" type="datetimeFigureOut">
              <a:rPr lang="en-US" smtClean="0"/>
              <a:t>6/25/16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10886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AB78F-BF38-45AD-9CD5-59A22645CC0F}" type="datetimeFigureOut">
              <a:rPr lang="en-US" smtClean="0"/>
              <a:t>6/25/16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247645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AB78F-BF38-45AD-9CD5-59A22645CC0F}" type="datetimeFigureOut">
              <a:rPr lang="en-US" smtClean="0"/>
              <a:t>6/25/16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3AF1F-7637-472E-B214-08A97499C2C8}" type="slidenum">
              <a:rPr lang="en-US" smtClean="0"/>
              <a:t>‹#›</a:t>
            </a:fld>
            <a:endParaRPr lang="en-US"/>
          </a:p>
        </p:txBody>
      </p:sp>
    </p:spTree>
    <p:extLst>
      <p:ext uri="{BB962C8B-B14F-4D97-AF65-F5344CB8AC3E}">
        <p14:creationId xmlns:p14="http://schemas.microsoft.com/office/powerpoint/2010/main" val="23507504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AB78F-BF38-45AD-9CD5-59A22645CC0F}" type="datetimeFigureOut">
              <a:rPr lang="en-US" smtClean="0"/>
              <a:t>6/25/16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3AF1F-7637-472E-B214-08A97499C2C8}" type="slidenum">
              <a:rPr lang="en-US" smtClean="0"/>
              <a:t>‹#›</a:t>
            </a:fld>
            <a:endParaRPr lang="en-US"/>
          </a:p>
        </p:txBody>
      </p:sp>
    </p:spTree>
    <p:extLst>
      <p:ext uri="{BB962C8B-B14F-4D97-AF65-F5344CB8AC3E}">
        <p14:creationId xmlns:p14="http://schemas.microsoft.com/office/powerpoint/2010/main" val="4033540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5" Type="http://schemas.openxmlformats.org/officeDocument/2006/relationships/chart" Target="../charts/chart13.xml"/><Relationship Id="rId6" Type="http://schemas.openxmlformats.org/officeDocument/2006/relationships/chart" Target="../charts/chart14.xml"/><Relationship Id="rId7" Type="http://schemas.openxmlformats.org/officeDocument/2006/relationships/chart" Target="../charts/chart15.xml"/><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chart" Target="../charts/char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rism.oregonstate.edu/" TargetMode="Externa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hyperlink" Target="http://prism.oregonstate.edu/" TargetMode="External"/><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a:xfrm>
            <a:off x="2292370" y="2906123"/>
            <a:ext cx="7432041" cy="305848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dirty="0">
              <a:solidFill>
                <a:schemeClr val="bg1"/>
              </a:solidFill>
              <a:latin typeface="Kozuka Gothic Pro EL" panose="020B0200000000000000" pitchFamily="34" charset="-128"/>
              <a:ea typeface="Kozuka Gothic Pro EL" panose="020B0200000000000000" pitchFamily="34" charset="-128"/>
            </a:endParaRPr>
          </a:p>
        </p:txBody>
      </p:sp>
      <p:sp>
        <p:nvSpPr>
          <p:cNvPr id="2" name="Title 1"/>
          <p:cNvSpPr>
            <a:spLocks noGrp="1"/>
          </p:cNvSpPr>
          <p:nvPr>
            <p:ph type="ctrTitle"/>
          </p:nvPr>
        </p:nvSpPr>
        <p:spPr>
          <a:xfrm>
            <a:off x="315238" y="0"/>
            <a:ext cx="8548141" cy="2387600"/>
          </a:xfrm>
        </p:spPr>
        <p:txBody>
          <a:bodyPr>
            <a:normAutofit/>
          </a:bodyPr>
          <a:lstStyle/>
          <a:p>
            <a:pPr algn="l"/>
            <a:r>
              <a:rPr lang="en-US" sz="4400" dirty="0" smtClean="0">
                <a:latin typeface="Kozuka Gothic Pro EL" panose="020B0200000000000000" pitchFamily="34" charset="-128"/>
                <a:ea typeface="Kozuka Gothic Pro EL" panose="020B0200000000000000" pitchFamily="34" charset="-128"/>
              </a:rPr>
              <a:t>MUNICIPAL LEADER PERCEPTIONS</a:t>
            </a:r>
            <a:r>
              <a:rPr lang="en-US" sz="4800" dirty="0" smtClean="0">
                <a:latin typeface="Kozuka Gothic Pro EL" panose="020B0200000000000000" pitchFamily="34" charset="-128"/>
                <a:ea typeface="Kozuka Gothic Pro EL" panose="020B0200000000000000" pitchFamily="34" charset="-128"/>
              </a:rPr>
              <a:t/>
            </a:r>
            <a:br>
              <a:rPr lang="en-US" sz="4800" dirty="0" smtClean="0">
                <a:latin typeface="Kozuka Gothic Pro EL" panose="020B0200000000000000" pitchFamily="34" charset="-128"/>
                <a:ea typeface="Kozuka Gothic Pro EL" panose="020B0200000000000000" pitchFamily="34" charset="-128"/>
              </a:rPr>
            </a:br>
            <a:r>
              <a:rPr lang="en-US" sz="3100" dirty="0" smtClean="0">
                <a:latin typeface="Kozuka Gothic Pro EL" panose="020B0200000000000000" pitchFamily="34" charset="-128"/>
                <a:ea typeface="Kozuka Gothic Pro EL" panose="020B0200000000000000" pitchFamily="34" charset="-128"/>
              </a:rPr>
              <a:t>of </a:t>
            </a:r>
            <a:r>
              <a:rPr lang="en-US" sz="3100" dirty="0">
                <a:latin typeface="Kozuka Gothic Pro EL" panose="020B0200000000000000" pitchFamily="34" charset="-128"/>
                <a:ea typeface="Kozuka Gothic Pro EL" panose="020B0200000000000000" pitchFamily="34" charset="-128"/>
              </a:rPr>
              <a:t>urban water </a:t>
            </a:r>
            <a:r>
              <a:rPr lang="en-US" sz="3100" dirty="0" smtClean="0">
                <a:latin typeface="Kozuka Gothic Pro EL" panose="020B0200000000000000" pitchFamily="34" charset="-128"/>
                <a:ea typeface="Kozuka Gothic Pro EL" panose="020B0200000000000000" pitchFamily="34" charset="-128"/>
              </a:rPr>
              <a:t>issues in </a:t>
            </a:r>
            <a:r>
              <a:rPr lang="en-US" sz="3100" dirty="0">
                <a:latin typeface="Kozuka Gothic Pro EL" panose="020B0200000000000000" pitchFamily="34" charset="-128"/>
                <a:ea typeface="Kozuka Gothic Pro EL" panose="020B0200000000000000" pitchFamily="34" charset="-128"/>
              </a:rPr>
              <a:t>Utah</a:t>
            </a:r>
          </a:p>
        </p:txBody>
      </p:sp>
      <p:sp>
        <p:nvSpPr>
          <p:cNvPr id="17" name="Rounded Rectangle 16"/>
          <p:cNvSpPr/>
          <p:nvPr/>
        </p:nvSpPr>
        <p:spPr>
          <a:xfrm>
            <a:off x="0" y="6057900"/>
            <a:ext cx="7863840"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061" y="6243895"/>
            <a:ext cx="5254052" cy="646331"/>
          </a:xfrm>
          <a:prstGeom prst="rect">
            <a:avLst/>
          </a:prstGeom>
          <a:noFill/>
        </p:spPr>
        <p:txBody>
          <a:bodyPr wrap="square" rtlCol="0">
            <a:spAutoFit/>
          </a:bodyPr>
          <a:lstStyle/>
          <a:p>
            <a:r>
              <a:rPr lang="en-US" dirty="0" smtClean="0">
                <a:solidFill>
                  <a:schemeClr val="bg1"/>
                </a:solidFill>
                <a:latin typeface="Kozuka Gothic Pro EL" panose="020B0200000000000000" pitchFamily="34" charset="-128"/>
                <a:ea typeface="Kozuka Gothic Pro EL" panose="020B0200000000000000" pitchFamily="34" charset="-128"/>
              </a:rPr>
              <a:t>ISSRM HOUGHTON MICHIGAN/2016</a:t>
            </a:r>
          </a:p>
          <a:p>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9838" y="3043319"/>
            <a:ext cx="3672840" cy="27840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Rectangle 3"/>
          <p:cNvSpPr/>
          <p:nvPr/>
        </p:nvSpPr>
        <p:spPr>
          <a:xfrm>
            <a:off x="-63499" y="2906123"/>
            <a:ext cx="2287505" cy="305848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5061" y="3130573"/>
            <a:ext cx="2292371" cy="1860729"/>
          </a:xfrm>
        </p:spPr>
        <p:txBody>
          <a:bodyPr>
            <a:normAutofit fontScale="62500" lnSpcReduction="20000"/>
          </a:bodyPr>
          <a:lstStyle/>
          <a:p>
            <a:pPr algn="l"/>
            <a:r>
              <a:rPr lang="en-US" sz="4600" dirty="0" smtClean="0">
                <a:solidFill>
                  <a:schemeClr val="bg1"/>
                </a:solidFill>
                <a:latin typeface="Kozuka Gothic Pro EL" panose="020B0200000000000000" pitchFamily="34" charset="-128"/>
                <a:ea typeface="Kozuka Gothic Pro EL" panose="020B0200000000000000" pitchFamily="34" charset="-128"/>
              </a:rPr>
              <a:t>MELISSA </a:t>
            </a:r>
          </a:p>
          <a:p>
            <a:pPr algn="l"/>
            <a:r>
              <a:rPr lang="en-US" sz="4600" dirty="0" smtClean="0">
                <a:solidFill>
                  <a:schemeClr val="bg1"/>
                </a:solidFill>
                <a:latin typeface="Kozuka Gothic Pro EL" panose="020B0200000000000000" pitchFamily="34" charset="-128"/>
                <a:ea typeface="Kozuka Gothic Pro EL" panose="020B0200000000000000" pitchFamily="34" charset="-128"/>
              </a:rPr>
              <a:t>HAEFFNER, </a:t>
            </a:r>
          </a:p>
          <a:p>
            <a:pPr algn="l"/>
            <a:r>
              <a:rPr lang="en-US" sz="4600" dirty="0" smtClean="0">
                <a:solidFill>
                  <a:schemeClr val="bg1"/>
                </a:solidFill>
                <a:latin typeface="Kozuka Gothic Pro EL" panose="020B0200000000000000" pitchFamily="34" charset="-128"/>
                <a:ea typeface="Kozuka Gothic Pro EL" panose="020B0200000000000000" pitchFamily="34" charset="-128"/>
              </a:rPr>
              <a:t>PhD</a:t>
            </a:r>
            <a:endParaRPr lang="en-US" dirty="0" smtClean="0">
              <a:solidFill>
                <a:schemeClr val="bg1"/>
              </a:solidFill>
              <a:latin typeface="Kozuka Gothic Pro EL" panose="020B0200000000000000" pitchFamily="34" charset="-128"/>
              <a:ea typeface="Kozuka Gothic Pro EL" panose="020B0200000000000000" pitchFamily="34" charset="-128"/>
            </a:endParaRPr>
          </a:p>
          <a:p>
            <a:pPr algn="l">
              <a:lnSpc>
                <a:spcPct val="120000"/>
              </a:lnSpc>
              <a:spcBef>
                <a:spcPts val="0"/>
              </a:spcBef>
            </a:pPr>
            <a:r>
              <a:rPr lang="en-US" sz="2900" dirty="0">
                <a:solidFill>
                  <a:schemeClr val="bg1"/>
                </a:solidFill>
                <a:latin typeface="Kozuka Gothic Pro EL" panose="020B0200000000000000" pitchFamily="34" charset="-128"/>
                <a:ea typeface="Kozuka Gothic Pro EL" panose="020B0200000000000000" pitchFamily="34" charset="-128"/>
              </a:rPr>
              <a:t> </a:t>
            </a:r>
            <a:r>
              <a:rPr lang="en-US" sz="2900" dirty="0" smtClean="0">
                <a:solidFill>
                  <a:schemeClr val="bg1"/>
                </a:solidFill>
                <a:latin typeface="Kozuka Gothic Pro EL" panose="020B0200000000000000" pitchFamily="34" charset="-128"/>
                <a:ea typeface="Kozuka Gothic Pro EL" panose="020B0200000000000000" pitchFamily="34" charset="-128"/>
              </a:rPr>
              <a:t>    </a:t>
            </a:r>
          </a:p>
          <a:p>
            <a:pPr algn="l">
              <a:lnSpc>
                <a:spcPct val="120000"/>
              </a:lnSpc>
              <a:spcBef>
                <a:spcPts val="0"/>
              </a:spcBef>
            </a:pPr>
            <a:r>
              <a:rPr lang="en-US" sz="2900" dirty="0">
                <a:solidFill>
                  <a:schemeClr val="bg1"/>
                </a:solidFill>
                <a:latin typeface="Kozuka Gothic Pro EL" panose="020B0200000000000000" pitchFamily="34" charset="-128"/>
                <a:ea typeface="Kozuka Gothic Pro EL" panose="020B0200000000000000" pitchFamily="34" charset="-128"/>
              </a:rPr>
              <a:t> </a:t>
            </a:r>
            <a:r>
              <a:rPr lang="en-US" sz="2900" dirty="0" smtClean="0">
                <a:solidFill>
                  <a:schemeClr val="bg1"/>
                </a:solidFill>
                <a:latin typeface="Kozuka Gothic Pro EL" panose="020B0200000000000000" pitchFamily="34" charset="-128"/>
                <a:ea typeface="Kozuka Gothic Pro EL" panose="020B0200000000000000" pitchFamily="34" charset="-128"/>
              </a:rPr>
              <a:t>     @</a:t>
            </a:r>
            <a:r>
              <a:rPr lang="en-US" sz="2900" dirty="0" err="1" smtClean="0">
                <a:solidFill>
                  <a:schemeClr val="bg1"/>
                </a:solidFill>
                <a:latin typeface="Kozuka Gothic Pro EL" panose="020B0200000000000000" pitchFamily="34" charset="-128"/>
                <a:ea typeface="Kozuka Gothic Pro EL" panose="020B0200000000000000" pitchFamily="34" charset="-128"/>
              </a:rPr>
              <a:t>melissahaeffner</a:t>
            </a:r>
            <a:endParaRPr lang="en-US" sz="2900" dirty="0" smtClean="0">
              <a:solidFill>
                <a:schemeClr val="bg1"/>
              </a:solidFill>
              <a:latin typeface="Kozuka Gothic Pro EL" panose="020B0200000000000000" pitchFamily="34" charset="-128"/>
              <a:ea typeface="Kozuka Gothic Pro EL" panose="020B0200000000000000" pitchFamily="34" charset="-128"/>
            </a:endParaRPr>
          </a:p>
          <a:p>
            <a:pPr algn="l">
              <a:lnSpc>
                <a:spcPct val="120000"/>
              </a:lnSpc>
              <a:spcBef>
                <a:spcPts val="0"/>
              </a:spcBef>
            </a:pPr>
            <a:endParaRPr lang="en-US" sz="2900" dirty="0">
              <a:solidFill>
                <a:schemeClr val="bg1"/>
              </a:solidFill>
              <a:latin typeface="Kozuka Gothic Pro EL" panose="020B0200000000000000" pitchFamily="34" charset="-128"/>
              <a:ea typeface="Kozuka Gothic Pro EL" panose="020B0200000000000000" pitchFamily="34" charset="-128"/>
            </a:endParaRPr>
          </a:p>
          <a:p>
            <a:pPr algn="l">
              <a:lnSpc>
                <a:spcPct val="120000"/>
              </a:lnSpc>
              <a:spcBef>
                <a:spcPts val="0"/>
              </a:spcBef>
            </a:pPr>
            <a:endParaRPr lang="en-US" sz="2900" dirty="0" smtClean="0">
              <a:solidFill>
                <a:schemeClr val="bg1"/>
              </a:solidFill>
              <a:latin typeface="Kozuka Gothic Pro EL" panose="020B0200000000000000" pitchFamily="34" charset="-128"/>
              <a:ea typeface="Kozuka Gothic Pro EL" panose="020B0200000000000000" pitchFamily="34" charset="-128"/>
            </a:endParaRPr>
          </a:p>
          <a:p>
            <a:pPr algn="l">
              <a:lnSpc>
                <a:spcPct val="120000"/>
              </a:lnSpc>
              <a:spcBef>
                <a:spcPts val="0"/>
              </a:spcBef>
            </a:pPr>
            <a:endParaRPr lang="en-US" sz="2900" dirty="0">
              <a:solidFill>
                <a:schemeClr val="bg1"/>
              </a:solidFill>
              <a:latin typeface="Kozuka Gothic Pro EL" panose="020B0200000000000000" pitchFamily="34" charset="-128"/>
              <a:ea typeface="Kozuka Gothic Pro EL" panose="020B0200000000000000" pitchFamily="34" charset="-128"/>
            </a:endParaRPr>
          </a:p>
          <a:p>
            <a:pPr algn="l">
              <a:lnSpc>
                <a:spcPct val="120000"/>
              </a:lnSpc>
              <a:spcBef>
                <a:spcPts val="0"/>
              </a:spcBef>
            </a:pPr>
            <a:endParaRPr lang="en-US" sz="2900" dirty="0" smtClean="0">
              <a:solidFill>
                <a:schemeClr val="bg1"/>
              </a:solidFill>
              <a:latin typeface="Kozuka Gothic Pro EL" panose="020B0200000000000000" pitchFamily="34" charset="-128"/>
              <a:ea typeface="Kozuka Gothic Pro EL" panose="020B0200000000000000" pitchFamily="34" charset="-128"/>
            </a:endParaRPr>
          </a:p>
          <a:p>
            <a:pPr algn="l">
              <a:lnSpc>
                <a:spcPct val="120000"/>
              </a:lnSpc>
              <a:spcBef>
                <a:spcPts val="0"/>
              </a:spcBef>
            </a:pPr>
            <a:endParaRPr lang="en-US" sz="2900" dirty="0">
              <a:solidFill>
                <a:schemeClr val="bg1"/>
              </a:solidFill>
              <a:latin typeface="Kozuka Gothic Pro EL" panose="020B0200000000000000" pitchFamily="34" charset="-128"/>
              <a:ea typeface="Kozuka Gothic Pro EL" panose="020B0200000000000000" pitchFamily="34" charset="-128"/>
            </a:endParaRPr>
          </a:p>
        </p:txBody>
      </p:sp>
      <p:grpSp>
        <p:nvGrpSpPr>
          <p:cNvPr id="6" name="Group 5"/>
          <p:cNvGrpSpPr/>
          <p:nvPr/>
        </p:nvGrpSpPr>
        <p:grpSpPr>
          <a:xfrm>
            <a:off x="7938905" y="6057900"/>
            <a:ext cx="1248263" cy="800100"/>
            <a:chOff x="7910895" y="6057900"/>
            <a:chExt cx="1275579" cy="800100"/>
          </a:xfrm>
        </p:grpSpPr>
        <p:sp>
          <p:nvSpPr>
            <p:cNvPr id="18" name="Rounded Rectangle 17"/>
            <p:cNvSpPr/>
            <p:nvPr/>
          </p:nvSpPr>
          <p:spPr>
            <a:xfrm>
              <a:off x="7910895" y="6057900"/>
              <a:ext cx="123310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991717" y="6239390"/>
              <a:ext cx="1194757" cy="512251"/>
            </a:xfrm>
            <a:prstGeom prst="ellipse">
              <a:avLst/>
            </a:prstGeom>
            <a:ln>
              <a:noFill/>
            </a:ln>
            <a:effectLst>
              <a:softEdge rad="112500"/>
            </a:effectLst>
          </p:spPr>
        </p:pic>
      </p:grpSp>
      <p:sp>
        <p:nvSpPr>
          <p:cNvPr id="14" name="TextBox 13"/>
          <p:cNvSpPr txBox="1"/>
          <p:nvPr/>
        </p:nvSpPr>
        <p:spPr>
          <a:xfrm>
            <a:off x="75061" y="5100325"/>
            <a:ext cx="2082384" cy="812530"/>
          </a:xfrm>
          <a:prstGeom prst="rect">
            <a:avLst/>
          </a:prstGeom>
          <a:noFill/>
        </p:spPr>
        <p:txBody>
          <a:bodyPr wrap="square" rtlCol="0">
            <a:spAutoFit/>
          </a:bodyPr>
          <a:lstStyle/>
          <a:p>
            <a:pPr>
              <a:lnSpc>
                <a:spcPct val="120000"/>
              </a:lnSpc>
            </a:pPr>
            <a:r>
              <a:rPr lang="en-US" sz="1200" dirty="0" smtClean="0">
                <a:solidFill>
                  <a:schemeClr val="bg1"/>
                </a:solidFill>
                <a:latin typeface="Kozuka Gothic Pro EL" panose="020B0200000000000000" pitchFamily="34" charset="-128"/>
                <a:ea typeface="Kozuka Gothic Pro EL" panose="020B0200000000000000" pitchFamily="34" charset="-128"/>
              </a:rPr>
              <a:t>Courtney Flint, PhD</a:t>
            </a:r>
          </a:p>
          <a:p>
            <a:pPr>
              <a:lnSpc>
                <a:spcPct val="120000"/>
              </a:lnSpc>
            </a:pPr>
            <a:r>
              <a:rPr lang="en-US" sz="1200" dirty="0" smtClean="0">
                <a:solidFill>
                  <a:schemeClr val="bg1"/>
                </a:solidFill>
                <a:latin typeface="Kozuka Gothic Pro EL" panose="020B0200000000000000" pitchFamily="34" charset="-128"/>
                <a:ea typeface="Kozuka Gothic Pro EL" panose="020B0200000000000000" pitchFamily="34" charset="-128"/>
              </a:rPr>
              <a:t>Douglas Jackson-Smith, PhD</a:t>
            </a:r>
            <a:endParaRPr lang="en-US" sz="1200" dirty="0">
              <a:solidFill>
                <a:schemeClr val="bg1"/>
              </a:solidFill>
              <a:latin typeface="Kozuka Gothic Pro EL" panose="020B0200000000000000" pitchFamily="34" charset="-128"/>
              <a:ea typeface="Kozuka Gothic Pro EL" panose="020B0200000000000000" pitchFamily="34" charset="-128"/>
            </a:endParaRPr>
          </a:p>
          <a:p>
            <a:endParaRPr lang="en-US" dirty="0"/>
          </a:p>
        </p:txBody>
      </p:sp>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2239" t="4407" r="51661" b="82712"/>
          <a:stretch/>
        </p:blipFill>
        <p:spPr>
          <a:xfrm>
            <a:off x="203640" y="4663879"/>
            <a:ext cx="177582" cy="160669"/>
          </a:xfrm>
          <a:prstGeom prst="ellipse">
            <a:avLst/>
          </a:prstGeom>
          <a:ln w="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0266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98462" y="598383"/>
            <a:ext cx="10070934" cy="6455936"/>
            <a:chOff x="-510803" y="554417"/>
            <a:chExt cx="10070934" cy="6455936"/>
          </a:xfrm>
          <a:noFill/>
        </p:grpSpPr>
        <p:graphicFrame>
          <p:nvGraphicFramePr>
            <p:cNvPr id="5" name="Chart 4"/>
            <p:cNvGraphicFramePr>
              <a:graphicFrameLocks/>
            </p:cNvGraphicFramePr>
            <p:nvPr>
              <p:extLst>
                <p:ext uri="{D42A27DB-BD31-4B8C-83A1-F6EECF244321}">
                  <p14:modId xmlns:p14="http://schemas.microsoft.com/office/powerpoint/2010/main" val="2245834099"/>
                </p:ext>
              </p:extLst>
            </p:nvPr>
          </p:nvGraphicFramePr>
          <p:xfrm>
            <a:off x="6042035" y="568104"/>
            <a:ext cx="3281323" cy="29158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952886069"/>
                </p:ext>
              </p:extLst>
            </p:nvPr>
          </p:nvGraphicFramePr>
          <p:xfrm>
            <a:off x="5771049" y="3891031"/>
            <a:ext cx="3789082" cy="31193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321315642"/>
                </p:ext>
              </p:extLst>
            </p:nvPr>
          </p:nvGraphicFramePr>
          <p:xfrm>
            <a:off x="2745908" y="3828957"/>
            <a:ext cx="3557512" cy="26596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2261626075"/>
                </p:ext>
              </p:extLst>
            </p:nvPr>
          </p:nvGraphicFramePr>
          <p:xfrm>
            <a:off x="-359841" y="3565902"/>
            <a:ext cx="3500457" cy="31791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87407373"/>
                </p:ext>
              </p:extLst>
            </p:nvPr>
          </p:nvGraphicFramePr>
          <p:xfrm>
            <a:off x="-510803" y="554417"/>
            <a:ext cx="3802380" cy="2915874"/>
          </p:xfrm>
          <a:graphic>
            <a:graphicData uri="http://schemas.openxmlformats.org/drawingml/2006/chart">
              <c:chart xmlns:c="http://schemas.openxmlformats.org/drawingml/2006/chart" xmlns:r="http://schemas.openxmlformats.org/officeDocument/2006/relationships" r:id="rId6"/>
            </a:graphicData>
          </a:graphic>
        </p:graphicFrame>
      </p:grpSp>
      <p:graphicFrame>
        <p:nvGraphicFramePr>
          <p:cNvPr id="11" name="Chart 10"/>
          <p:cNvGraphicFramePr>
            <a:graphicFrameLocks/>
          </p:cNvGraphicFramePr>
          <p:nvPr>
            <p:extLst>
              <p:ext uri="{D42A27DB-BD31-4B8C-83A1-F6EECF244321}">
                <p14:modId xmlns:p14="http://schemas.microsoft.com/office/powerpoint/2010/main" val="3808629517"/>
              </p:ext>
            </p:extLst>
          </p:nvPr>
        </p:nvGraphicFramePr>
        <p:xfrm>
          <a:off x="2667000" y="1"/>
          <a:ext cx="4053840" cy="3787486"/>
        </p:xfrm>
        <a:graphic>
          <a:graphicData uri="http://schemas.openxmlformats.org/drawingml/2006/chart">
            <c:chart xmlns:c="http://schemas.openxmlformats.org/drawingml/2006/chart" xmlns:r="http://schemas.openxmlformats.org/officeDocument/2006/relationships" r:id="rId7"/>
          </a:graphicData>
        </a:graphic>
      </p:graphicFrame>
      <p:grpSp>
        <p:nvGrpSpPr>
          <p:cNvPr id="4" name="Group 3"/>
          <p:cNvGrpSpPr/>
          <p:nvPr/>
        </p:nvGrpSpPr>
        <p:grpSpPr>
          <a:xfrm>
            <a:off x="0" y="416674"/>
            <a:ext cx="9160910" cy="6446713"/>
            <a:chOff x="0" y="416674"/>
            <a:chExt cx="9160910" cy="6446713"/>
          </a:xfrm>
        </p:grpSpPr>
        <p:sp>
          <p:nvSpPr>
            <p:cNvPr id="15" name="Rounded Rectangle 14"/>
            <p:cNvSpPr/>
            <p:nvPr/>
          </p:nvSpPr>
          <p:spPr>
            <a:xfrm>
              <a:off x="0" y="3690043"/>
              <a:ext cx="3033659" cy="3173344"/>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6" name="Rounded Rectangle 15"/>
            <p:cNvSpPr/>
            <p:nvPr/>
          </p:nvSpPr>
          <p:spPr>
            <a:xfrm>
              <a:off x="3044613" y="3609868"/>
              <a:ext cx="3122844" cy="3244522"/>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Kozuka Gothic Pro EL" panose="020B0200000000000000" pitchFamily="34" charset="-128"/>
                <a:ea typeface="Kozuka Gothic Pro EL" panose="020B0200000000000000" pitchFamily="34" charset="-128"/>
              </a:endParaRPr>
            </a:p>
          </p:txBody>
        </p:sp>
        <p:sp>
          <p:nvSpPr>
            <p:cNvPr id="17" name="Rounded Rectangle 16"/>
            <p:cNvSpPr/>
            <p:nvPr/>
          </p:nvSpPr>
          <p:spPr>
            <a:xfrm>
              <a:off x="6167457" y="3657911"/>
              <a:ext cx="2989302" cy="3189955"/>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8" name="Rounded Rectangle 17"/>
            <p:cNvSpPr/>
            <p:nvPr/>
          </p:nvSpPr>
          <p:spPr>
            <a:xfrm>
              <a:off x="6167457" y="416674"/>
              <a:ext cx="2993453" cy="3173344"/>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4" name="Rounded Rectangle 13"/>
            <p:cNvSpPr/>
            <p:nvPr/>
          </p:nvSpPr>
          <p:spPr>
            <a:xfrm>
              <a:off x="1" y="416674"/>
              <a:ext cx="2895599" cy="3170101"/>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grpSp>
      <p:sp>
        <p:nvSpPr>
          <p:cNvPr id="19" name="Rounded Rectangle 18"/>
          <p:cNvSpPr/>
          <p:nvPr/>
        </p:nvSpPr>
        <p:spPr>
          <a:xfrm>
            <a:off x="2906554" y="1"/>
            <a:ext cx="3260903" cy="3612314"/>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20" name="TextBox 19"/>
          <p:cNvSpPr txBox="1"/>
          <p:nvPr/>
        </p:nvSpPr>
        <p:spPr>
          <a:xfrm>
            <a:off x="3303918" y="6488668"/>
            <a:ext cx="3649151" cy="369332"/>
          </a:xfrm>
          <a:prstGeom prst="rect">
            <a:avLst/>
          </a:prstGeom>
          <a:noFill/>
        </p:spPr>
        <p:txBody>
          <a:bodyPr wrap="square" rtlCol="0">
            <a:spAutoFit/>
          </a:bodyPr>
          <a:lstStyle/>
          <a:p>
            <a:r>
              <a:rPr lang="en-US" dirty="0" smtClean="0"/>
              <a:t> Elected (24)       Practitioner (18)</a:t>
            </a:r>
            <a:endParaRPr lang="en-US" dirty="0"/>
          </a:p>
        </p:txBody>
      </p:sp>
      <p:sp>
        <p:nvSpPr>
          <p:cNvPr id="21" name="Rounded Rectangle 20"/>
          <p:cNvSpPr/>
          <p:nvPr/>
        </p:nvSpPr>
        <p:spPr>
          <a:xfrm>
            <a:off x="4727034" y="6576400"/>
            <a:ext cx="149902" cy="184388"/>
          </a:xfrm>
          <a:prstGeom prst="roundRect">
            <a:avLst/>
          </a:prstGeom>
          <a:solidFill>
            <a:schemeClr val="accent2">
              <a:lumMod val="60000"/>
              <a:lumOff val="40000"/>
            </a:schemeClr>
          </a:solid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 name="Rounded Rectangle 21"/>
          <p:cNvSpPr/>
          <p:nvPr/>
        </p:nvSpPr>
        <p:spPr>
          <a:xfrm>
            <a:off x="3213801" y="6586120"/>
            <a:ext cx="149902" cy="18438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387425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186" y="0"/>
            <a:ext cx="7886700" cy="1325563"/>
          </a:xfrm>
        </p:spPr>
        <p:txBody>
          <a:bodyPr/>
          <a:lstStyle/>
          <a:p>
            <a:r>
              <a:rPr lang="en-US" dirty="0" smtClean="0">
                <a:latin typeface="Kozuka Gothic Pro EL" panose="020B0200000000000000" pitchFamily="34" charset="-128"/>
                <a:ea typeface="Kozuka Gothic Pro EL" panose="020B0200000000000000" pitchFamily="34" charset="-128"/>
              </a:rPr>
              <a:t>Summary</a:t>
            </a:r>
            <a:endParaRPr lang="en-US" dirty="0">
              <a:latin typeface="Kozuka Gothic Pro EL" panose="020B0200000000000000" pitchFamily="34" charset="-128"/>
              <a:ea typeface="Kozuka Gothic Pro EL" panose="020B0200000000000000" pitchFamily="34" charset="-128"/>
            </a:endParaRPr>
          </a:p>
        </p:txBody>
      </p:sp>
      <p:grpSp>
        <p:nvGrpSpPr>
          <p:cNvPr id="3" name="Group 2"/>
          <p:cNvGrpSpPr/>
          <p:nvPr/>
        </p:nvGrpSpPr>
        <p:grpSpPr>
          <a:xfrm>
            <a:off x="408085" y="1560663"/>
            <a:ext cx="8309451" cy="3148894"/>
            <a:chOff x="3125375" y="1185205"/>
            <a:chExt cx="6964314" cy="2870857"/>
          </a:xfrm>
        </p:grpSpPr>
        <p:grpSp>
          <p:nvGrpSpPr>
            <p:cNvPr id="4" name="Group 3"/>
            <p:cNvGrpSpPr/>
            <p:nvPr/>
          </p:nvGrpSpPr>
          <p:grpSpPr>
            <a:xfrm>
              <a:off x="3125375" y="1185205"/>
              <a:ext cx="6875250" cy="2870857"/>
              <a:chOff x="1409998" y="1487951"/>
              <a:chExt cx="5072316" cy="2536972"/>
            </a:xfrm>
          </p:grpSpPr>
          <p:sp>
            <p:nvSpPr>
              <p:cNvPr id="6" name="Freeform 5"/>
              <p:cNvSpPr/>
              <p:nvPr/>
            </p:nvSpPr>
            <p:spPr>
              <a:xfrm>
                <a:off x="2056010" y="1487951"/>
                <a:ext cx="4426303" cy="494011"/>
              </a:xfrm>
              <a:custGeom>
                <a:avLst/>
                <a:gdLst>
                  <a:gd name="connsiteX0" fmla="*/ 82337 w 494010"/>
                  <a:gd name="connsiteY0" fmla="*/ 0 h 5563989"/>
                  <a:gd name="connsiteX1" fmla="*/ 411673 w 494010"/>
                  <a:gd name="connsiteY1" fmla="*/ 0 h 5563989"/>
                  <a:gd name="connsiteX2" fmla="*/ 494010 w 494010"/>
                  <a:gd name="connsiteY2" fmla="*/ 82337 h 5563989"/>
                  <a:gd name="connsiteX3" fmla="*/ 494010 w 494010"/>
                  <a:gd name="connsiteY3" fmla="*/ 5563989 h 5563989"/>
                  <a:gd name="connsiteX4" fmla="*/ 494010 w 494010"/>
                  <a:gd name="connsiteY4" fmla="*/ 5563989 h 5563989"/>
                  <a:gd name="connsiteX5" fmla="*/ 0 w 494010"/>
                  <a:gd name="connsiteY5" fmla="*/ 5563989 h 5563989"/>
                  <a:gd name="connsiteX6" fmla="*/ 0 w 494010"/>
                  <a:gd name="connsiteY6" fmla="*/ 5563989 h 5563989"/>
                  <a:gd name="connsiteX7" fmla="*/ 0 w 494010"/>
                  <a:gd name="connsiteY7" fmla="*/ 82337 h 5563989"/>
                  <a:gd name="connsiteX8" fmla="*/ 82337 w 494010"/>
                  <a:gd name="connsiteY8" fmla="*/ 0 h 556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010" h="5563989">
                    <a:moveTo>
                      <a:pt x="494010" y="927358"/>
                    </a:moveTo>
                    <a:lnTo>
                      <a:pt x="494010" y="4636631"/>
                    </a:lnTo>
                    <a:cubicBezTo>
                      <a:pt x="494010" y="5148788"/>
                      <a:pt x="490737" y="5563983"/>
                      <a:pt x="486700" y="5563983"/>
                    </a:cubicBezTo>
                    <a:lnTo>
                      <a:pt x="0" y="5563983"/>
                    </a:lnTo>
                    <a:lnTo>
                      <a:pt x="0" y="5563983"/>
                    </a:lnTo>
                    <a:lnTo>
                      <a:pt x="0" y="6"/>
                    </a:lnTo>
                    <a:lnTo>
                      <a:pt x="0" y="6"/>
                    </a:lnTo>
                    <a:lnTo>
                      <a:pt x="486700" y="6"/>
                    </a:lnTo>
                    <a:cubicBezTo>
                      <a:pt x="490737" y="6"/>
                      <a:pt x="494010" y="415201"/>
                      <a:pt x="494010" y="927358"/>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33006" rIns="33006" bIns="33007" numCol="1" spcCol="1270" anchor="ctr" anchorCtr="0">
                <a:noAutofit/>
              </a:bodyPr>
              <a:lstStyle/>
              <a:p>
                <a:pPr marL="0" lvl="1" algn="l" defTabSz="622300">
                  <a:lnSpc>
                    <a:spcPct val="90000"/>
                  </a:lnSpc>
                  <a:spcBef>
                    <a:spcPct val="0"/>
                  </a:spcBef>
                  <a:spcAft>
                    <a:spcPct val="15000"/>
                  </a:spcAft>
                </a:pPr>
                <a:r>
                  <a:rPr lang="en-US" sz="2700" kern="1200" dirty="0" smtClean="0">
                    <a:latin typeface="Kozuka Gothic Pr6N EL" panose="020B0200000000000000" pitchFamily="34" charset="-128"/>
                    <a:ea typeface="Kozuka Gothic Pr6N EL" panose="020B0200000000000000" pitchFamily="34" charset="-128"/>
                  </a:rPr>
                  <a:t>  Different scales = different focus</a:t>
                </a:r>
                <a:endParaRPr lang="en-US" sz="2700" kern="1200" dirty="0">
                  <a:latin typeface="Kozuka Gothic Pr6N EL" panose="020B0200000000000000" pitchFamily="34" charset="-128"/>
                  <a:ea typeface="Kozuka Gothic Pr6N EL" panose="020B0200000000000000" pitchFamily="34" charset="-128"/>
                </a:endParaRPr>
              </a:p>
            </p:txBody>
          </p:sp>
          <p:sp>
            <p:nvSpPr>
              <p:cNvPr id="5" name="Freeform 4"/>
              <p:cNvSpPr/>
              <p:nvPr/>
            </p:nvSpPr>
            <p:spPr>
              <a:xfrm rot="16200000">
                <a:off x="1524000" y="1399398"/>
                <a:ext cx="532011" cy="760016"/>
              </a:xfrm>
              <a:custGeom>
                <a:avLst/>
                <a:gdLst>
                  <a:gd name="connsiteX0" fmla="*/ 0 w 760015"/>
                  <a:gd name="connsiteY0" fmla="*/ 0 h 532010"/>
                  <a:gd name="connsiteX1" fmla="*/ 494010 w 760015"/>
                  <a:gd name="connsiteY1" fmla="*/ 0 h 532010"/>
                  <a:gd name="connsiteX2" fmla="*/ 760015 w 760015"/>
                  <a:gd name="connsiteY2" fmla="*/ 266005 h 532010"/>
                  <a:gd name="connsiteX3" fmla="*/ 494010 w 760015"/>
                  <a:gd name="connsiteY3" fmla="*/ 532010 h 532010"/>
                  <a:gd name="connsiteX4" fmla="*/ 0 w 760015"/>
                  <a:gd name="connsiteY4" fmla="*/ 532010 h 532010"/>
                  <a:gd name="connsiteX5" fmla="*/ 266005 w 760015"/>
                  <a:gd name="connsiteY5" fmla="*/ 266005 h 532010"/>
                  <a:gd name="connsiteX6" fmla="*/ 0 w 760015"/>
                  <a:gd name="connsiteY6" fmla="*/ 0 h 53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015" h="532010">
                    <a:moveTo>
                      <a:pt x="760014" y="0"/>
                    </a:moveTo>
                    <a:lnTo>
                      <a:pt x="760014" y="345807"/>
                    </a:lnTo>
                    <a:lnTo>
                      <a:pt x="380008" y="532010"/>
                    </a:lnTo>
                    <a:lnTo>
                      <a:pt x="1" y="345807"/>
                    </a:lnTo>
                    <a:lnTo>
                      <a:pt x="1" y="0"/>
                    </a:lnTo>
                    <a:lnTo>
                      <a:pt x="380008" y="186203"/>
                    </a:lnTo>
                    <a:lnTo>
                      <a:pt x="760014"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890" tIns="274896" rIns="8890" bIns="274894"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8" name="Freeform 7"/>
              <p:cNvSpPr/>
              <p:nvPr/>
            </p:nvSpPr>
            <p:spPr>
              <a:xfrm>
                <a:off x="2056010" y="2182739"/>
                <a:ext cx="4426303" cy="494011"/>
              </a:xfrm>
              <a:custGeom>
                <a:avLst/>
                <a:gdLst>
                  <a:gd name="connsiteX0" fmla="*/ 82337 w 494010"/>
                  <a:gd name="connsiteY0" fmla="*/ 0 h 5563989"/>
                  <a:gd name="connsiteX1" fmla="*/ 411673 w 494010"/>
                  <a:gd name="connsiteY1" fmla="*/ 0 h 5563989"/>
                  <a:gd name="connsiteX2" fmla="*/ 494010 w 494010"/>
                  <a:gd name="connsiteY2" fmla="*/ 82337 h 5563989"/>
                  <a:gd name="connsiteX3" fmla="*/ 494010 w 494010"/>
                  <a:gd name="connsiteY3" fmla="*/ 5563989 h 5563989"/>
                  <a:gd name="connsiteX4" fmla="*/ 494010 w 494010"/>
                  <a:gd name="connsiteY4" fmla="*/ 5563989 h 5563989"/>
                  <a:gd name="connsiteX5" fmla="*/ 0 w 494010"/>
                  <a:gd name="connsiteY5" fmla="*/ 5563989 h 5563989"/>
                  <a:gd name="connsiteX6" fmla="*/ 0 w 494010"/>
                  <a:gd name="connsiteY6" fmla="*/ 5563989 h 5563989"/>
                  <a:gd name="connsiteX7" fmla="*/ 0 w 494010"/>
                  <a:gd name="connsiteY7" fmla="*/ 82337 h 5563989"/>
                  <a:gd name="connsiteX8" fmla="*/ 82337 w 494010"/>
                  <a:gd name="connsiteY8" fmla="*/ 0 h 556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010" h="5563989">
                    <a:moveTo>
                      <a:pt x="494010" y="927358"/>
                    </a:moveTo>
                    <a:lnTo>
                      <a:pt x="494010" y="4636631"/>
                    </a:lnTo>
                    <a:cubicBezTo>
                      <a:pt x="494010" y="5148788"/>
                      <a:pt x="490737" y="5563983"/>
                      <a:pt x="486700" y="5563983"/>
                    </a:cubicBezTo>
                    <a:lnTo>
                      <a:pt x="0" y="5563983"/>
                    </a:lnTo>
                    <a:lnTo>
                      <a:pt x="0" y="5563983"/>
                    </a:lnTo>
                    <a:lnTo>
                      <a:pt x="0" y="6"/>
                    </a:lnTo>
                    <a:lnTo>
                      <a:pt x="0" y="6"/>
                    </a:lnTo>
                    <a:lnTo>
                      <a:pt x="486700" y="6"/>
                    </a:lnTo>
                    <a:cubicBezTo>
                      <a:pt x="490737" y="6"/>
                      <a:pt x="494010" y="415201"/>
                      <a:pt x="494010" y="927358"/>
                    </a:cubicBezTo>
                    <a:close/>
                  </a:path>
                </a:pathLst>
              </a:custGeom>
            </p:spPr>
            <p:style>
              <a:lnRef idx="2">
                <a:schemeClr val="accent3">
                  <a:hueOff val="542120"/>
                  <a:satOff val="20000"/>
                  <a:lumOff val="-294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33006" rIns="33006" bIns="33007" numCol="1" spcCol="1270" anchor="ctr" anchorCtr="0">
                <a:noAutofit/>
              </a:bodyPr>
              <a:lstStyle/>
              <a:p>
                <a:pPr marL="0" lvl="1" algn="l" defTabSz="622300">
                  <a:lnSpc>
                    <a:spcPct val="90000"/>
                  </a:lnSpc>
                  <a:spcBef>
                    <a:spcPct val="0"/>
                  </a:spcBef>
                  <a:spcAft>
                    <a:spcPct val="15000"/>
                  </a:spcAft>
                </a:pPr>
                <a:endParaRPr lang="en-US" sz="1400" kern="1200" dirty="0"/>
              </a:p>
            </p:txBody>
          </p:sp>
          <p:sp>
            <p:nvSpPr>
              <p:cNvPr id="7" name="Freeform 6"/>
              <p:cNvSpPr/>
              <p:nvPr/>
            </p:nvSpPr>
            <p:spPr>
              <a:xfrm rot="-5400000">
                <a:off x="1524000" y="2059235"/>
                <a:ext cx="532011" cy="760016"/>
              </a:xfrm>
              <a:custGeom>
                <a:avLst/>
                <a:gdLst>
                  <a:gd name="connsiteX0" fmla="*/ 0 w 760015"/>
                  <a:gd name="connsiteY0" fmla="*/ 0 h 532010"/>
                  <a:gd name="connsiteX1" fmla="*/ 494010 w 760015"/>
                  <a:gd name="connsiteY1" fmla="*/ 0 h 532010"/>
                  <a:gd name="connsiteX2" fmla="*/ 760015 w 760015"/>
                  <a:gd name="connsiteY2" fmla="*/ 266005 h 532010"/>
                  <a:gd name="connsiteX3" fmla="*/ 494010 w 760015"/>
                  <a:gd name="connsiteY3" fmla="*/ 532010 h 532010"/>
                  <a:gd name="connsiteX4" fmla="*/ 0 w 760015"/>
                  <a:gd name="connsiteY4" fmla="*/ 532010 h 532010"/>
                  <a:gd name="connsiteX5" fmla="*/ 266005 w 760015"/>
                  <a:gd name="connsiteY5" fmla="*/ 266005 h 532010"/>
                  <a:gd name="connsiteX6" fmla="*/ 0 w 760015"/>
                  <a:gd name="connsiteY6" fmla="*/ 0 h 53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015" h="532010">
                    <a:moveTo>
                      <a:pt x="760014" y="0"/>
                    </a:moveTo>
                    <a:lnTo>
                      <a:pt x="760014" y="345807"/>
                    </a:lnTo>
                    <a:lnTo>
                      <a:pt x="380008" y="532010"/>
                    </a:lnTo>
                    <a:lnTo>
                      <a:pt x="1" y="345807"/>
                    </a:lnTo>
                    <a:lnTo>
                      <a:pt x="1" y="0"/>
                    </a:lnTo>
                    <a:lnTo>
                      <a:pt x="380008" y="186203"/>
                    </a:lnTo>
                    <a:lnTo>
                      <a:pt x="760014" y="0"/>
                    </a:lnTo>
                    <a:close/>
                  </a:path>
                </a:pathLst>
              </a:cu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spcFirstLastPara="0" vert="horz" wrap="square" lIns="8890" tIns="274896" rIns="8890" bIns="274894" numCol="1" spcCol="1270" anchor="ctr" anchorCtr="0">
                <a:noAutofit/>
              </a:bodyPr>
              <a:lstStyle/>
              <a:p>
                <a:pPr lvl="0" algn="ctr" defTabSz="622300">
                  <a:lnSpc>
                    <a:spcPct val="90000"/>
                  </a:lnSpc>
                  <a:spcBef>
                    <a:spcPct val="0"/>
                  </a:spcBef>
                  <a:spcAft>
                    <a:spcPct val="35000"/>
                  </a:spcAft>
                </a:pPr>
                <a:endParaRPr lang="en-US" sz="1400" kern="1200"/>
              </a:p>
            </p:txBody>
          </p:sp>
          <p:sp>
            <p:nvSpPr>
              <p:cNvPr id="22" name="Freeform 21"/>
              <p:cNvSpPr/>
              <p:nvPr/>
            </p:nvSpPr>
            <p:spPr>
              <a:xfrm>
                <a:off x="2056010" y="2838042"/>
                <a:ext cx="4426303" cy="494011"/>
              </a:xfrm>
              <a:custGeom>
                <a:avLst/>
                <a:gdLst>
                  <a:gd name="connsiteX0" fmla="*/ 82337 w 494010"/>
                  <a:gd name="connsiteY0" fmla="*/ 0 h 5563989"/>
                  <a:gd name="connsiteX1" fmla="*/ 411673 w 494010"/>
                  <a:gd name="connsiteY1" fmla="*/ 0 h 5563989"/>
                  <a:gd name="connsiteX2" fmla="*/ 494010 w 494010"/>
                  <a:gd name="connsiteY2" fmla="*/ 82337 h 5563989"/>
                  <a:gd name="connsiteX3" fmla="*/ 494010 w 494010"/>
                  <a:gd name="connsiteY3" fmla="*/ 5563989 h 5563989"/>
                  <a:gd name="connsiteX4" fmla="*/ 494010 w 494010"/>
                  <a:gd name="connsiteY4" fmla="*/ 5563989 h 5563989"/>
                  <a:gd name="connsiteX5" fmla="*/ 0 w 494010"/>
                  <a:gd name="connsiteY5" fmla="*/ 5563989 h 5563989"/>
                  <a:gd name="connsiteX6" fmla="*/ 0 w 494010"/>
                  <a:gd name="connsiteY6" fmla="*/ 5563989 h 5563989"/>
                  <a:gd name="connsiteX7" fmla="*/ 0 w 494010"/>
                  <a:gd name="connsiteY7" fmla="*/ 82337 h 5563989"/>
                  <a:gd name="connsiteX8" fmla="*/ 82337 w 494010"/>
                  <a:gd name="connsiteY8" fmla="*/ 0 h 556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010" h="5563989">
                    <a:moveTo>
                      <a:pt x="494010" y="927358"/>
                    </a:moveTo>
                    <a:lnTo>
                      <a:pt x="494010" y="4636631"/>
                    </a:lnTo>
                    <a:cubicBezTo>
                      <a:pt x="494010" y="5148788"/>
                      <a:pt x="490737" y="5563983"/>
                      <a:pt x="486700" y="5563983"/>
                    </a:cubicBezTo>
                    <a:lnTo>
                      <a:pt x="0" y="5563983"/>
                    </a:lnTo>
                    <a:lnTo>
                      <a:pt x="0" y="5563983"/>
                    </a:lnTo>
                    <a:lnTo>
                      <a:pt x="0" y="6"/>
                    </a:lnTo>
                    <a:lnTo>
                      <a:pt x="0" y="6"/>
                    </a:lnTo>
                    <a:lnTo>
                      <a:pt x="486700" y="6"/>
                    </a:lnTo>
                    <a:cubicBezTo>
                      <a:pt x="490737" y="6"/>
                      <a:pt x="494010" y="415201"/>
                      <a:pt x="494010" y="927358"/>
                    </a:cubicBezTo>
                    <a:close/>
                  </a:path>
                </a:pathLst>
              </a:custGeom>
            </p:spPr>
            <p:style>
              <a:lnRef idx="2">
                <a:schemeClr val="accent3">
                  <a:hueOff val="1084240"/>
                  <a:satOff val="40000"/>
                  <a:lumOff val="-588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33006" rIns="33006" bIns="33007"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p>
              <a:p>
                <a:pPr marL="0" lvl="1" algn="l" defTabSz="622300">
                  <a:lnSpc>
                    <a:spcPct val="90000"/>
                  </a:lnSpc>
                  <a:spcBef>
                    <a:spcPct val="0"/>
                  </a:spcBef>
                  <a:spcAft>
                    <a:spcPct val="15000"/>
                  </a:spcAft>
                </a:pPr>
                <a:endParaRPr lang="en-US" sz="1400" kern="1200" dirty="0"/>
              </a:p>
            </p:txBody>
          </p:sp>
          <p:sp>
            <p:nvSpPr>
              <p:cNvPr id="21" name="Freeform 20"/>
              <p:cNvSpPr/>
              <p:nvPr/>
            </p:nvSpPr>
            <p:spPr>
              <a:xfrm rot="16200000">
                <a:off x="1524000" y="2719072"/>
                <a:ext cx="532011" cy="760016"/>
              </a:xfrm>
              <a:custGeom>
                <a:avLst/>
                <a:gdLst>
                  <a:gd name="connsiteX0" fmla="*/ 0 w 760015"/>
                  <a:gd name="connsiteY0" fmla="*/ 0 h 532010"/>
                  <a:gd name="connsiteX1" fmla="*/ 494010 w 760015"/>
                  <a:gd name="connsiteY1" fmla="*/ 0 h 532010"/>
                  <a:gd name="connsiteX2" fmla="*/ 760015 w 760015"/>
                  <a:gd name="connsiteY2" fmla="*/ 266005 h 532010"/>
                  <a:gd name="connsiteX3" fmla="*/ 494010 w 760015"/>
                  <a:gd name="connsiteY3" fmla="*/ 532010 h 532010"/>
                  <a:gd name="connsiteX4" fmla="*/ 0 w 760015"/>
                  <a:gd name="connsiteY4" fmla="*/ 532010 h 532010"/>
                  <a:gd name="connsiteX5" fmla="*/ 266005 w 760015"/>
                  <a:gd name="connsiteY5" fmla="*/ 266005 h 532010"/>
                  <a:gd name="connsiteX6" fmla="*/ 0 w 760015"/>
                  <a:gd name="connsiteY6" fmla="*/ 0 h 53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015" h="532010">
                    <a:moveTo>
                      <a:pt x="760014" y="0"/>
                    </a:moveTo>
                    <a:lnTo>
                      <a:pt x="760014" y="345807"/>
                    </a:lnTo>
                    <a:lnTo>
                      <a:pt x="380008" y="532010"/>
                    </a:lnTo>
                    <a:lnTo>
                      <a:pt x="1" y="345807"/>
                    </a:lnTo>
                    <a:lnTo>
                      <a:pt x="1" y="0"/>
                    </a:lnTo>
                    <a:lnTo>
                      <a:pt x="380008" y="186203"/>
                    </a:lnTo>
                    <a:lnTo>
                      <a:pt x="760014" y="0"/>
                    </a:lnTo>
                    <a:close/>
                  </a:path>
                </a:pathLst>
              </a:custGeom>
            </p:spPr>
            <p:style>
              <a:lnRef idx="2">
                <a:schemeClr val="accent3">
                  <a:hueOff val="1084240"/>
                  <a:satOff val="40000"/>
                  <a:lumOff val="-5882"/>
                  <a:alphaOff val="0"/>
                </a:schemeClr>
              </a:lnRef>
              <a:fillRef idx="1">
                <a:schemeClr val="accent3">
                  <a:hueOff val="1084240"/>
                  <a:satOff val="40000"/>
                  <a:lumOff val="-5882"/>
                  <a:alphaOff val="0"/>
                </a:schemeClr>
              </a:fillRef>
              <a:effectRef idx="0">
                <a:schemeClr val="accent3">
                  <a:hueOff val="1084240"/>
                  <a:satOff val="40000"/>
                  <a:lumOff val="-5882"/>
                  <a:alphaOff val="0"/>
                </a:schemeClr>
              </a:effectRef>
              <a:fontRef idx="minor">
                <a:schemeClr val="lt1"/>
              </a:fontRef>
            </p:style>
            <p:txBody>
              <a:bodyPr spcFirstLastPara="0" vert="horz" wrap="square" lIns="8891" tIns="274895" rIns="8890" bIns="274896"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24" name="Round Same Side Corner Rectangle 23"/>
              <p:cNvSpPr/>
              <p:nvPr/>
            </p:nvSpPr>
            <p:spPr>
              <a:xfrm rot="5400000">
                <a:off x="4022157" y="1545768"/>
                <a:ext cx="494010" cy="4426304"/>
              </a:xfrm>
              <a:prstGeom prst="round2SameRect">
                <a:avLst/>
              </a:prstGeom>
            </p:spPr>
            <p:style>
              <a:lnRef idx="2">
                <a:schemeClr val="accent3">
                  <a:hueOff val="1626359"/>
                  <a:satOff val="60000"/>
                  <a:lumOff val="-882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Freeform 22"/>
              <p:cNvSpPr/>
              <p:nvPr/>
            </p:nvSpPr>
            <p:spPr>
              <a:xfrm rot="16200000">
                <a:off x="1524000" y="3378910"/>
                <a:ext cx="532011" cy="760016"/>
              </a:xfrm>
              <a:custGeom>
                <a:avLst/>
                <a:gdLst>
                  <a:gd name="connsiteX0" fmla="*/ 0 w 760015"/>
                  <a:gd name="connsiteY0" fmla="*/ 0 h 532010"/>
                  <a:gd name="connsiteX1" fmla="*/ 494010 w 760015"/>
                  <a:gd name="connsiteY1" fmla="*/ 0 h 532010"/>
                  <a:gd name="connsiteX2" fmla="*/ 760015 w 760015"/>
                  <a:gd name="connsiteY2" fmla="*/ 266005 h 532010"/>
                  <a:gd name="connsiteX3" fmla="*/ 494010 w 760015"/>
                  <a:gd name="connsiteY3" fmla="*/ 532010 h 532010"/>
                  <a:gd name="connsiteX4" fmla="*/ 0 w 760015"/>
                  <a:gd name="connsiteY4" fmla="*/ 532010 h 532010"/>
                  <a:gd name="connsiteX5" fmla="*/ 266005 w 760015"/>
                  <a:gd name="connsiteY5" fmla="*/ 266005 h 532010"/>
                  <a:gd name="connsiteX6" fmla="*/ 0 w 760015"/>
                  <a:gd name="connsiteY6" fmla="*/ 0 h 53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015" h="532010">
                    <a:moveTo>
                      <a:pt x="760014" y="0"/>
                    </a:moveTo>
                    <a:lnTo>
                      <a:pt x="760014" y="345807"/>
                    </a:lnTo>
                    <a:lnTo>
                      <a:pt x="380008" y="532010"/>
                    </a:lnTo>
                    <a:lnTo>
                      <a:pt x="1" y="345807"/>
                    </a:lnTo>
                    <a:lnTo>
                      <a:pt x="1" y="0"/>
                    </a:lnTo>
                    <a:lnTo>
                      <a:pt x="380008" y="186203"/>
                    </a:lnTo>
                    <a:lnTo>
                      <a:pt x="760014" y="0"/>
                    </a:lnTo>
                    <a:close/>
                  </a:path>
                </a:pathLst>
              </a:custGeom>
            </p:spPr>
            <p:style>
              <a:lnRef idx="2">
                <a:schemeClr val="accent3">
                  <a:hueOff val="1626359"/>
                  <a:satOff val="60000"/>
                  <a:lumOff val="-8824"/>
                  <a:alphaOff val="0"/>
                </a:schemeClr>
              </a:lnRef>
              <a:fillRef idx="1">
                <a:schemeClr val="accent3">
                  <a:hueOff val="1626359"/>
                  <a:satOff val="60000"/>
                  <a:lumOff val="-8824"/>
                  <a:alphaOff val="0"/>
                </a:schemeClr>
              </a:fillRef>
              <a:effectRef idx="0">
                <a:schemeClr val="accent3">
                  <a:hueOff val="1626359"/>
                  <a:satOff val="60000"/>
                  <a:lumOff val="-8824"/>
                  <a:alphaOff val="0"/>
                </a:schemeClr>
              </a:effectRef>
              <a:fontRef idx="minor">
                <a:schemeClr val="lt1"/>
              </a:fontRef>
            </p:style>
            <p:txBody>
              <a:bodyPr spcFirstLastPara="0" vert="horz" wrap="square" lIns="8891" tIns="274895" rIns="8890" bIns="274896" numCol="1" spcCol="1270" anchor="ctr" anchorCtr="0">
                <a:noAutofit/>
              </a:bodyPr>
              <a:lstStyle/>
              <a:p>
                <a:pPr lvl="0" algn="ctr" defTabSz="622300">
                  <a:lnSpc>
                    <a:spcPct val="90000"/>
                  </a:lnSpc>
                  <a:spcBef>
                    <a:spcPct val="0"/>
                  </a:spcBef>
                  <a:spcAft>
                    <a:spcPct val="35000"/>
                  </a:spcAft>
                </a:pPr>
                <a:endParaRPr lang="en-US" sz="1400" kern="1200" dirty="0"/>
              </a:p>
            </p:txBody>
          </p:sp>
        </p:grpSp>
        <p:sp>
          <p:nvSpPr>
            <p:cNvPr id="30" name="Rectangle 29"/>
            <p:cNvSpPr/>
            <p:nvPr/>
          </p:nvSpPr>
          <p:spPr>
            <a:xfrm>
              <a:off x="4181255" y="2852940"/>
              <a:ext cx="136552" cy="341632"/>
            </a:xfrm>
            <a:prstGeom prst="rect">
              <a:avLst/>
            </a:prstGeom>
          </p:spPr>
          <p:txBody>
            <a:bodyPr wrap="none">
              <a:spAutoFit/>
            </a:bodyPr>
            <a:lstStyle/>
            <a:p>
              <a:pPr marL="0" lvl="1" defTabSz="622300">
                <a:lnSpc>
                  <a:spcPct val="90000"/>
                </a:lnSpc>
                <a:spcBef>
                  <a:spcPct val="0"/>
                </a:spcBef>
                <a:spcAft>
                  <a:spcPct val="15000"/>
                </a:spcAft>
              </a:pPr>
              <a:endParaRPr lang="en-US" dirty="0">
                <a:latin typeface="Kozuka Gothic Pr6N EL" panose="020B0200000000000000" pitchFamily="34" charset="-128"/>
                <a:ea typeface="Kozuka Gothic Pr6N EL" panose="020B0200000000000000" pitchFamily="34" charset="-128"/>
              </a:endParaRPr>
            </a:p>
          </p:txBody>
        </p:sp>
        <p:sp>
          <p:nvSpPr>
            <p:cNvPr id="31" name="Rectangle 30"/>
            <p:cNvSpPr/>
            <p:nvPr/>
          </p:nvSpPr>
          <p:spPr>
            <a:xfrm>
              <a:off x="4066473" y="3520821"/>
              <a:ext cx="6023216" cy="466281"/>
            </a:xfrm>
            <a:prstGeom prst="rect">
              <a:avLst/>
            </a:prstGeom>
          </p:spPr>
          <p:txBody>
            <a:bodyPr wrap="none">
              <a:spAutoFit/>
            </a:bodyPr>
            <a:lstStyle/>
            <a:p>
              <a:pPr marL="0" lvl="1" defTabSz="622300">
                <a:lnSpc>
                  <a:spcPct val="90000"/>
                </a:lnSpc>
                <a:spcBef>
                  <a:spcPct val="0"/>
                </a:spcBef>
                <a:spcAft>
                  <a:spcPct val="15000"/>
                </a:spcAft>
              </a:pPr>
              <a:r>
                <a:rPr lang="en-US" sz="2700" dirty="0" smtClean="0">
                  <a:latin typeface="Kozuka Gothic Pr6N EL" panose="020B0200000000000000" pitchFamily="34" charset="-128"/>
                  <a:ea typeface="Kozuka Gothic Pr6N EL" panose="020B0200000000000000" pitchFamily="34" charset="-128"/>
                </a:rPr>
                <a:t> Overall, amount of time is spent on issues equally</a:t>
              </a:r>
              <a:endParaRPr lang="en-US" sz="2700" dirty="0">
                <a:latin typeface="Kozuka Gothic Pr6N EL" panose="020B0200000000000000" pitchFamily="34" charset="-128"/>
                <a:ea typeface="Kozuka Gothic Pr6N EL" panose="020B0200000000000000" pitchFamily="34" charset="-128"/>
              </a:endParaRPr>
            </a:p>
          </p:txBody>
        </p:sp>
        <p:sp>
          <p:nvSpPr>
            <p:cNvPr id="33" name="Rectangle 32"/>
            <p:cNvSpPr/>
            <p:nvPr/>
          </p:nvSpPr>
          <p:spPr>
            <a:xfrm>
              <a:off x="4066473" y="2789909"/>
              <a:ext cx="4899990" cy="480131"/>
            </a:xfrm>
            <a:prstGeom prst="rect">
              <a:avLst/>
            </a:prstGeom>
          </p:spPr>
          <p:txBody>
            <a:bodyPr wrap="none">
              <a:spAutoFit/>
            </a:bodyPr>
            <a:lstStyle/>
            <a:p>
              <a:pPr marL="0" lvl="1" defTabSz="622300">
                <a:lnSpc>
                  <a:spcPct val="90000"/>
                </a:lnSpc>
                <a:spcBef>
                  <a:spcPct val="0"/>
                </a:spcBef>
                <a:spcAft>
                  <a:spcPct val="15000"/>
                </a:spcAft>
              </a:pPr>
              <a:r>
                <a:rPr lang="en-US" sz="2800" dirty="0" smtClean="0">
                  <a:latin typeface="Kozuka Gothic Pr6N EL" panose="020B0200000000000000" pitchFamily="34" charset="-128"/>
                  <a:ea typeface="Kozuka Gothic Pr6N EL" panose="020B0200000000000000" pitchFamily="34" charset="-128"/>
                </a:rPr>
                <a:t> Key issues differ by place and position</a:t>
              </a:r>
              <a:endParaRPr lang="en-US" sz="2800" dirty="0">
                <a:latin typeface="Kozuka Gothic Pr6N EL" panose="020B0200000000000000" pitchFamily="34" charset="-128"/>
                <a:ea typeface="Kozuka Gothic Pr6N EL" panose="020B0200000000000000" pitchFamily="34" charset="-128"/>
              </a:endParaRPr>
            </a:p>
          </p:txBody>
        </p:sp>
      </p:grpSp>
      <p:sp>
        <p:nvSpPr>
          <p:cNvPr id="34" name="Rounded Rectangle 33"/>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
        <p:nvSpPr>
          <p:cNvPr id="36" name="Rounded Rectangle 35"/>
          <p:cNvSpPr/>
          <p:nvPr/>
        </p:nvSpPr>
        <p:spPr>
          <a:xfrm>
            <a:off x="15385" y="6057900"/>
            <a:ext cx="7863840"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30024" y="2470432"/>
            <a:ext cx="6527749" cy="507831"/>
          </a:xfrm>
          <a:prstGeom prst="rect">
            <a:avLst/>
          </a:prstGeom>
        </p:spPr>
        <p:txBody>
          <a:bodyPr wrap="none">
            <a:spAutoFit/>
          </a:bodyPr>
          <a:lstStyle/>
          <a:p>
            <a:r>
              <a:rPr lang="en-US" sz="2700" dirty="0"/>
              <a:t> </a:t>
            </a:r>
            <a:r>
              <a:rPr lang="en-US" sz="2700" dirty="0" smtClean="0"/>
              <a:t>  </a:t>
            </a:r>
            <a:r>
              <a:rPr lang="en-US" sz="2700" dirty="0" smtClean="0">
                <a:latin typeface="Kozuka Gothic Pr6N EL" panose="020B0200000000000000" pitchFamily="34" charset="-128"/>
                <a:ea typeface="Kozuka Gothic Pr6N EL" panose="020B0200000000000000" pitchFamily="34" charset="-128"/>
              </a:rPr>
              <a:t>Infrastructure </a:t>
            </a:r>
            <a:r>
              <a:rPr lang="en-US" sz="2700" dirty="0">
                <a:latin typeface="Kozuka Gothic Pr6N EL" panose="020B0200000000000000" pitchFamily="34" charset="-128"/>
                <a:ea typeface="Kozuka Gothic Pr6N EL" panose="020B0200000000000000" pitchFamily="34" charset="-128"/>
              </a:rPr>
              <a:t>is top priority for city leaders </a:t>
            </a:r>
            <a:endParaRPr lang="en-US" sz="2700" dirty="0"/>
          </a:p>
        </p:txBody>
      </p:sp>
    </p:spTree>
    <p:extLst>
      <p:ext uri="{BB962C8B-B14F-4D97-AF65-F5344CB8AC3E}">
        <p14:creationId xmlns:p14="http://schemas.microsoft.com/office/powerpoint/2010/main" val="1201755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Kozuka Gothic Pro EL" panose="020B0200000000000000" pitchFamily="34" charset="-128"/>
                <a:ea typeface="Kozuka Gothic Pro EL" panose="020B0200000000000000" pitchFamily="34" charset="-128"/>
              </a:rPr>
              <a:t>Are these the </a:t>
            </a:r>
            <a:r>
              <a:rPr lang="en-US" dirty="0" smtClean="0">
                <a:latin typeface="Kozuka Gothic Pro EL" panose="020B0200000000000000" pitchFamily="34" charset="-128"/>
                <a:ea typeface="Kozuka Gothic Pro EL" panose="020B0200000000000000" pitchFamily="34" charset="-128"/>
              </a:rPr>
              <a:t>same </a:t>
            </a:r>
            <a:r>
              <a:rPr lang="en-US" dirty="0">
                <a:latin typeface="Kozuka Gothic Pro EL" panose="020B0200000000000000" pitchFamily="34" charset="-128"/>
                <a:ea typeface="Kozuka Gothic Pro EL" panose="020B0200000000000000" pitchFamily="34" charset="-128"/>
              </a:rPr>
              <a:t>water issues of </a:t>
            </a:r>
            <a:r>
              <a:rPr lang="en-US" dirty="0" smtClean="0">
                <a:latin typeface="Kozuka Gothic Pro EL" panose="020B0200000000000000" pitchFamily="34" charset="-128"/>
                <a:ea typeface="Kozuka Gothic Pro EL" panose="020B0200000000000000" pitchFamily="34" charset="-128"/>
              </a:rPr>
              <a:t>residents?</a:t>
            </a:r>
            <a:r>
              <a:rPr lang="en-US" dirty="0">
                <a:latin typeface="Kozuka Gothic Pro EL" panose="020B0200000000000000" pitchFamily="34" charset="-128"/>
                <a:ea typeface="Kozuka Gothic Pro EL" panose="020B0200000000000000" pitchFamily="34" charset="-128"/>
              </a:rPr>
              <a:t/>
            </a:r>
            <a:br>
              <a:rPr lang="en-US" dirty="0">
                <a:latin typeface="Kozuka Gothic Pro EL" panose="020B0200000000000000" pitchFamily="34" charset="-128"/>
                <a:ea typeface="Kozuka Gothic Pro EL" panose="020B0200000000000000" pitchFamily="34" charset="-128"/>
              </a:rPr>
            </a:br>
            <a:endParaRPr lang="en-US" dirty="0">
              <a:latin typeface="Kozuka Gothic Pro EL" panose="020B0200000000000000" pitchFamily="34" charset="-128"/>
              <a:ea typeface="Kozuka Gothic Pro EL" panose="020B0200000000000000" pitchFamily="34" charset="-128"/>
            </a:endParaRPr>
          </a:p>
        </p:txBody>
      </p:sp>
      <p:graphicFrame>
        <p:nvGraphicFramePr>
          <p:cNvPr id="7" name="Chart 6"/>
          <p:cNvGraphicFramePr>
            <a:graphicFrameLocks/>
          </p:cNvGraphicFramePr>
          <p:nvPr>
            <p:extLst>
              <p:ext uri="{D42A27DB-BD31-4B8C-83A1-F6EECF244321}">
                <p14:modId xmlns:p14="http://schemas.microsoft.com/office/powerpoint/2010/main" val="2270568367"/>
              </p:ext>
            </p:extLst>
          </p:nvPr>
        </p:nvGraphicFramePr>
        <p:xfrm>
          <a:off x="215019" y="2583982"/>
          <a:ext cx="4572000" cy="47081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1793301918"/>
              </p:ext>
            </p:extLst>
          </p:nvPr>
        </p:nvGraphicFramePr>
        <p:xfrm>
          <a:off x="4846449" y="2430456"/>
          <a:ext cx="4038569" cy="397922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545504" y="5718036"/>
            <a:ext cx="3380282" cy="369332"/>
          </a:xfrm>
          <a:prstGeom prst="rect">
            <a:avLst/>
          </a:prstGeom>
          <a:noFill/>
        </p:spPr>
        <p:txBody>
          <a:bodyPr wrap="square" rtlCol="0">
            <a:spAutoFit/>
          </a:bodyPr>
          <a:lstStyle/>
          <a:p>
            <a:r>
              <a:rPr lang="en-US" dirty="0" smtClean="0"/>
              <a:t> Residents       Leaders</a:t>
            </a:r>
            <a:endParaRPr lang="en-US" dirty="0"/>
          </a:p>
        </p:txBody>
      </p:sp>
      <p:sp>
        <p:nvSpPr>
          <p:cNvPr id="11" name="Rounded Rectangle 10"/>
          <p:cNvSpPr/>
          <p:nvPr/>
        </p:nvSpPr>
        <p:spPr>
          <a:xfrm>
            <a:off x="4713851" y="5817097"/>
            <a:ext cx="179881" cy="1712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2" name="Rounded Rectangle 11"/>
          <p:cNvSpPr/>
          <p:nvPr/>
        </p:nvSpPr>
        <p:spPr>
          <a:xfrm>
            <a:off x="3455563" y="5834243"/>
            <a:ext cx="179881" cy="1712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TextBox 12"/>
          <p:cNvSpPr txBox="1"/>
          <p:nvPr/>
        </p:nvSpPr>
        <p:spPr>
          <a:xfrm>
            <a:off x="3083370" y="977838"/>
            <a:ext cx="5979462" cy="1754326"/>
          </a:xfrm>
          <a:prstGeom prst="rect">
            <a:avLst/>
          </a:prstGeom>
          <a:noFill/>
        </p:spPr>
        <p:txBody>
          <a:bodyPr wrap="square" rtlCol="0">
            <a:spAutoFit/>
          </a:bodyPr>
          <a:lstStyle/>
          <a:p>
            <a:r>
              <a:rPr lang="en-US" dirty="0" smtClean="0"/>
              <a:t>Life </a:t>
            </a:r>
            <a:r>
              <a:rPr lang="en-US" dirty="0"/>
              <a:t>is good. So when we go in and start tearing up a canal </a:t>
            </a:r>
            <a:r>
              <a:rPr lang="en-US" dirty="0" smtClean="0"/>
              <a:t>…until </a:t>
            </a:r>
            <a:r>
              <a:rPr lang="en-US" dirty="0"/>
              <a:t>we’re actually out there getting started, they could care less. The minute we start, “you idiots, what are you thinking? Why are you doing this?”  </a:t>
            </a:r>
            <a:r>
              <a:rPr lang="en-US" dirty="0" smtClean="0"/>
              <a:t>                                       - Practitioner</a:t>
            </a:r>
            <a:endParaRPr lang="en-US" dirty="0"/>
          </a:p>
          <a:p>
            <a:endParaRPr lang="en-US" dirty="0"/>
          </a:p>
          <a:p>
            <a:endParaRPr lang="en-US" dirty="0"/>
          </a:p>
        </p:txBody>
      </p:sp>
      <p:sp>
        <p:nvSpPr>
          <p:cNvPr id="3" name="Rectangular Callout 2"/>
          <p:cNvSpPr/>
          <p:nvPr/>
        </p:nvSpPr>
        <p:spPr>
          <a:xfrm>
            <a:off x="3118581" y="822152"/>
            <a:ext cx="5909041" cy="1451433"/>
          </a:xfrm>
          <a:prstGeom prst="wedgeRectCallout">
            <a:avLst>
              <a:gd name="adj1" fmla="val -40620"/>
              <a:gd name="adj2" fmla="val 754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
        <p:nvSpPr>
          <p:cNvPr id="17" name="Rounded Rectangle 16"/>
          <p:cNvSpPr/>
          <p:nvPr/>
        </p:nvSpPr>
        <p:spPr>
          <a:xfrm>
            <a:off x="0" y="6057900"/>
            <a:ext cx="7879225"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816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825" y="341314"/>
            <a:ext cx="7886700" cy="492124"/>
          </a:xfrm>
        </p:spPr>
        <p:txBody>
          <a:bodyPr>
            <a:noAutofit/>
          </a:bodyPr>
          <a:lstStyle/>
          <a:p>
            <a:r>
              <a:rPr lang="en-US" sz="3600" dirty="0" smtClean="0">
                <a:latin typeface="Kozuka Gothic Pro EL" panose="020B0200000000000000" pitchFamily="34" charset="-128"/>
                <a:ea typeface="Kozuka Gothic Pro EL" panose="020B0200000000000000" pitchFamily="34" charset="-128"/>
              </a:rPr>
              <a:t>Column Sampling</a:t>
            </a:r>
            <a:endParaRPr lang="en-US" sz="3600" dirty="0">
              <a:solidFill>
                <a:schemeClr val="accent1">
                  <a:lumMod val="50000"/>
                </a:schemeClr>
              </a:solidFill>
              <a:latin typeface="Kartika" charset="0"/>
              <a:ea typeface="Kartika" charset="0"/>
              <a:cs typeface="Kartika" charset="0"/>
            </a:endParaRPr>
          </a:p>
        </p:txBody>
      </p:sp>
      <p:sp>
        <p:nvSpPr>
          <p:cNvPr id="5" name="Oval 4"/>
          <p:cNvSpPr/>
          <p:nvPr/>
        </p:nvSpPr>
        <p:spPr>
          <a:xfrm>
            <a:off x="1534203" y="813382"/>
            <a:ext cx="5828184" cy="5215889"/>
          </a:xfrm>
          <a:prstGeom prst="ellipse">
            <a:avLst/>
          </a:prstGeom>
          <a:solidFill>
            <a:srgbClr val="FFC000"/>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latin typeface="Kartika" charset="0"/>
              <a:ea typeface="Kartika" charset="0"/>
              <a:cs typeface="Kartika" charset="0"/>
            </a:endParaRPr>
          </a:p>
        </p:txBody>
      </p:sp>
      <p:sp>
        <p:nvSpPr>
          <p:cNvPr id="16" name="Text Box 16"/>
          <p:cNvSpPr txBox="1">
            <a:spLocks noChangeArrowheads="1"/>
          </p:cNvSpPr>
          <p:nvPr/>
        </p:nvSpPr>
        <p:spPr bwMode="auto">
          <a:xfrm rot="18812158">
            <a:off x="798279" y="1136329"/>
            <a:ext cx="1600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sz="2400" dirty="0" smtClean="0">
                <a:latin typeface="Kozuka Gothic Pro EL" panose="020B0200000000000000" pitchFamily="34" charset="-128"/>
                <a:ea typeface="Kozuka Gothic Pro EL" panose="020B0200000000000000" pitchFamily="34" charset="-128"/>
              </a:rPr>
              <a:t>column</a:t>
            </a: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22" name="Rectangle 21"/>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latin typeface="Kartika" charset="0"/>
              <a:ea typeface="Kartika" charset="0"/>
              <a:cs typeface="Kartika" charset="0"/>
            </a:endParaRPr>
          </a:p>
        </p:txBody>
      </p:sp>
      <p:sp>
        <p:nvSpPr>
          <p:cNvPr id="25" name="Rectangle 32"/>
          <p:cNvSpPr>
            <a:spLocks noChangeArrowheads="1"/>
          </p:cNvSpPr>
          <p:nvPr/>
        </p:nvSpPr>
        <p:spPr bwMode="auto">
          <a:xfrm>
            <a:off x="0" y="21694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latin typeface="Kartika" charset="0"/>
              <a:ea typeface="Kartika" charset="0"/>
              <a:cs typeface="Kartika" charset="0"/>
            </a:endParaRPr>
          </a:p>
        </p:txBody>
      </p:sp>
      <p:grpSp>
        <p:nvGrpSpPr>
          <p:cNvPr id="3" name="Group 2"/>
          <p:cNvGrpSpPr/>
          <p:nvPr/>
        </p:nvGrpSpPr>
        <p:grpSpPr>
          <a:xfrm>
            <a:off x="1720985" y="973032"/>
            <a:ext cx="5065395" cy="4836081"/>
            <a:chOff x="1173480" y="1303020"/>
            <a:chExt cx="5065395" cy="5306695"/>
          </a:xfrm>
        </p:grpSpPr>
        <p:sp>
          <p:nvSpPr>
            <p:cNvPr id="6" name="Oval 5"/>
            <p:cNvSpPr/>
            <p:nvPr/>
          </p:nvSpPr>
          <p:spPr>
            <a:xfrm>
              <a:off x="1514475" y="1894840"/>
              <a:ext cx="4724400" cy="4714875"/>
            </a:xfrm>
            <a:prstGeom prst="ellipse">
              <a:avLst/>
            </a:prstGeom>
            <a:solidFill>
              <a:srgbClr val="FFC000"/>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latin typeface="Kartika" charset="0"/>
                <a:ea typeface="Kartika" charset="0"/>
                <a:cs typeface="Kartika" charset="0"/>
              </a:endParaRPr>
            </a:p>
          </p:txBody>
        </p:sp>
        <p:sp>
          <p:nvSpPr>
            <p:cNvPr id="7" name="Oval 6"/>
            <p:cNvSpPr/>
            <p:nvPr/>
          </p:nvSpPr>
          <p:spPr>
            <a:xfrm>
              <a:off x="2562225" y="3047365"/>
              <a:ext cx="2381250" cy="2085975"/>
            </a:xfrm>
            <a:prstGeom prst="ellipse">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latin typeface="Kartika" charset="0"/>
                <a:ea typeface="Kartika" charset="0"/>
                <a:cs typeface="Kartika" charset="0"/>
              </a:endParaRPr>
            </a:p>
          </p:txBody>
        </p:sp>
        <p:sp>
          <p:nvSpPr>
            <p:cNvPr id="8" name="Oval 7"/>
            <p:cNvSpPr/>
            <p:nvPr/>
          </p:nvSpPr>
          <p:spPr>
            <a:xfrm>
              <a:off x="2867025" y="3181350"/>
              <a:ext cx="1200150" cy="1085850"/>
            </a:xfrm>
            <a:prstGeom prst="ellipse">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latin typeface="Kartika" charset="0"/>
                <a:ea typeface="Kartika" charset="0"/>
                <a:cs typeface="Kartika" charset="0"/>
              </a:endParaRPr>
            </a:p>
          </p:txBody>
        </p:sp>
        <p:sp>
          <p:nvSpPr>
            <p:cNvPr id="9" name="Oval 8"/>
            <p:cNvSpPr/>
            <p:nvPr/>
          </p:nvSpPr>
          <p:spPr>
            <a:xfrm>
              <a:off x="1990725" y="2438400"/>
              <a:ext cx="3771900" cy="3638550"/>
            </a:xfrm>
            <a:prstGeom prst="ellipse">
              <a:avLst/>
            </a:prstGeom>
            <a:solidFill>
              <a:srgbClr val="FFC000"/>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latin typeface="Kartika" charset="0"/>
                <a:ea typeface="Kartika" charset="0"/>
                <a:cs typeface="Kartika" charset="0"/>
              </a:endParaRPr>
            </a:p>
          </p:txBody>
        </p:sp>
        <p:sp>
          <p:nvSpPr>
            <p:cNvPr id="10" name="Oval 9"/>
            <p:cNvSpPr/>
            <p:nvPr/>
          </p:nvSpPr>
          <p:spPr>
            <a:xfrm>
              <a:off x="2524125" y="3219450"/>
              <a:ext cx="2800350" cy="2381250"/>
            </a:xfrm>
            <a:prstGeom prst="ellipse">
              <a:avLst/>
            </a:prstGeom>
            <a:solidFill>
              <a:srgbClr val="FFC000"/>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latin typeface="Kartika" charset="0"/>
                <a:ea typeface="Kartika" charset="0"/>
                <a:cs typeface="Kartika" charset="0"/>
              </a:endParaRPr>
            </a:p>
          </p:txBody>
        </p:sp>
        <p:sp>
          <p:nvSpPr>
            <p:cNvPr id="11" name="Oval 10"/>
            <p:cNvSpPr/>
            <p:nvPr/>
          </p:nvSpPr>
          <p:spPr>
            <a:xfrm>
              <a:off x="3114674" y="3952875"/>
              <a:ext cx="1716405" cy="1180465"/>
            </a:xfrm>
            <a:prstGeom prst="ellipse">
              <a:avLst/>
            </a:prstGeom>
            <a:solidFill>
              <a:srgbClr val="FFC000"/>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solidFill>
                  <a:srgbClr val="C00000"/>
                </a:solidFill>
                <a:latin typeface="Kartika" charset="0"/>
                <a:ea typeface="Kartika" charset="0"/>
                <a:cs typeface="Kartika" charset="0"/>
              </a:endParaRPr>
            </a:p>
          </p:txBody>
        </p:sp>
        <p:sp>
          <p:nvSpPr>
            <p:cNvPr id="4" name="Text Box 2"/>
            <p:cNvSpPr txBox="1">
              <a:spLocks noChangeArrowheads="1"/>
            </p:cNvSpPr>
            <p:nvPr/>
          </p:nvSpPr>
          <p:spPr bwMode="auto">
            <a:xfrm>
              <a:off x="3257549" y="4258627"/>
              <a:ext cx="1430813" cy="4286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sz="2400" dirty="0" smtClean="0">
                  <a:latin typeface="Kozuka Gothic Pro EL" panose="020B0200000000000000" pitchFamily="34" charset="-128"/>
                  <a:ea typeface="Kozuka Gothic Pro EL" panose="020B0200000000000000" pitchFamily="34" charset="-128"/>
                </a:rPr>
                <a:t>individual</a:t>
              </a: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12" name="Text Box 5"/>
            <p:cNvSpPr txBox="1">
              <a:spLocks noChangeArrowheads="1"/>
            </p:cNvSpPr>
            <p:nvPr/>
          </p:nvSpPr>
          <p:spPr bwMode="auto">
            <a:xfrm>
              <a:off x="3448050" y="1303020"/>
              <a:ext cx="1163637" cy="3714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sz="2400" dirty="0" smtClean="0">
                  <a:latin typeface="Kozuka Gothic Pro EL" panose="020B0200000000000000" pitchFamily="34" charset="-128"/>
                  <a:ea typeface="Kozuka Gothic Pro EL" panose="020B0200000000000000" pitchFamily="34" charset="-128"/>
                </a:rPr>
                <a:t>federal</a:t>
              </a: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13" name="Text Box 4"/>
            <p:cNvSpPr txBox="1">
              <a:spLocks noChangeArrowheads="1"/>
            </p:cNvSpPr>
            <p:nvPr/>
          </p:nvSpPr>
          <p:spPr bwMode="auto">
            <a:xfrm>
              <a:off x="3524249" y="1962785"/>
              <a:ext cx="923925" cy="4000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sz="2400" dirty="0" smtClean="0">
                  <a:latin typeface="Kozuka Gothic Pro EL" panose="020B0200000000000000" pitchFamily="34" charset="-128"/>
                  <a:ea typeface="Kozuka Gothic Pro EL" panose="020B0200000000000000" pitchFamily="34" charset="-128"/>
                </a:rPr>
                <a:t>state</a:t>
              </a: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14" name="Text Box 6"/>
            <p:cNvSpPr txBox="1">
              <a:spLocks noChangeArrowheads="1"/>
            </p:cNvSpPr>
            <p:nvPr/>
          </p:nvSpPr>
          <p:spPr bwMode="auto">
            <a:xfrm>
              <a:off x="3154362" y="2661286"/>
              <a:ext cx="1457325" cy="4762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sz="2400" dirty="0" smtClean="0">
                  <a:latin typeface="Kozuka Gothic Pro EL" panose="020B0200000000000000" pitchFamily="34" charset="-128"/>
                  <a:ea typeface="Kozuka Gothic Pro EL" panose="020B0200000000000000" pitchFamily="34" charset="-128"/>
                </a:rPr>
                <a:t>municipal</a:t>
              </a: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15" name="Text Box 7"/>
            <p:cNvSpPr txBox="1">
              <a:spLocks noChangeArrowheads="1"/>
            </p:cNvSpPr>
            <p:nvPr/>
          </p:nvSpPr>
          <p:spPr bwMode="auto">
            <a:xfrm>
              <a:off x="3197543" y="3433446"/>
              <a:ext cx="1517332" cy="381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sz="2400" dirty="0" smtClean="0">
                  <a:latin typeface="Kozuka Gothic Pro EL" panose="020B0200000000000000" pitchFamily="34" charset="-128"/>
                  <a:ea typeface="Kozuka Gothic Pro EL" panose="020B0200000000000000" pitchFamily="34" charset="-128"/>
                </a:rPr>
                <a:t>household</a:t>
              </a: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cxnSp>
          <p:nvCxnSpPr>
            <p:cNvPr id="17" name="Straight Connector 16"/>
            <p:cNvCxnSpPr/>
            <p:nvPr/>
          </p:nvCxnSpPr>
          <p:spPr>
            <a:xfrm>
              <a:off x="1173480" y="1470660"/>
              <a:ext cx="2303145" cy="26939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Text Box 13"/>
            <p:cNvSpPr txBox="1">
              <a:spLocks noChangeArrowheads="1"/>
            </p:cNvSpPr>
            <p:nvPr/>
          </p:nvSpPr>
          <p:spPr bwMode="auto">
            <a:xfrm>
              <a:off x="2856548" y="4070033"/>
              <a:ext cx="7239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21" name="Text Box 12"/>
            <p:cNvSpPr txBox="1">
              <a:spLocks noChangeArrowheads="1"/>
            </p:cNvSpPr>
            <p:nvPr/>
          </p:nvSpPr>
          <p:spPr bwMode="auto">
            <a:xfrm>
              <a:off x="2150745" y="3336927"/>
              <a:ext cx="895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sp>
          <p:nvSpPr>
            <p:cNvPr id="28" name="Text Box 12"/>
            <p:cNvSpPr txBox="1">
              <a:spLocks noChangeArrowheads="1"/>
            </p:cNvSpPr>
            <p:nvPr/>
          </p:nvSpPr>
          <p:spPr bwMode="auto">
            <a:xfrm>
              <a:off x="1687512" y="2813052"/>
              <a:ext cx="895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Kartika" charset="0"/>
                <a:ea typeface="Kartika" charset="0"/>
                <a:cs typeface="Kartika" charset="0"/>
              </a:endParaRPr>
            </a:p>
          </p:txBody>
        </p:sp>
      </p:grpSp>
      <p:cxnSp>
        <p:nvCxnSpPr>
          <p:cNvPr id="18" name="Straight Connector 17"/>
          <p:cNvCxnSpPr>
            <a:endCxn id="4" idx="1"/>
          </p:cNvCxnSpPr>
          <p:nvPr/>
        </p:nvCxnSpPr>
        <p:spPr>
          <a:xfrm>
            <a:off x="1014230" y="2070312"/>
            <a:ext cx="2790824" cy="179152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D57F1E4F-1CFF-5643-939E-217C01CDF565}" type="slidenum">
              <a:rPr lang="en-US" smtClean="0">
                <a:latin typeface="Kartika" charset="0"/>
                <a:ea typeface="Kartika" charset="0"/>
                <a:cs typeface="Kartika" charset="0"/>
              </a:rPr>
              <a:pPr/>
              <a:t>13</a:t>
            </a:fld>
            <a:endParaRPr lang="en-US" dirty="0">
              <a:latin typeface="Kartika" charset="0"/>
              <a:ea typeface="Kartika" charset="0"/>
              <a:cs typeface="Kartika" charset="0"/>
            </a:endParaRPr>
          </a:p>
        </p:txBody>
      </p:sp>
      <p:sp>
        <p:nvSpPr>
          <p:cNvPr id="26" name="Rounded Rectangle 25"/>
          <p:cNvSpPr/>
          <p:nvPr/>
        </p:nvSpPr>
        <p:spPr>
          <a:xfrm>
            <a:off x="15385" y="6057900"/>
            <a:ext cx="7863840"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6N EL" panose="020B0200000000000000" pitchFamily="34" charset="-128"/>
              <a:ea typeface="Kozuka Gothic Pr6N EL" panose="020B0200000000000000" pitchFamily="34" charset="-128"/>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2480" y="6566868"/>
            <a:ext cx="640081" cy="274434"/>
          </a:xfrm>
          <a:prstGeom prst="rect">
            <a:avLst/>
          </a:prstGeom>
        </p:spPr>
      </p:pic>
      <p:sp>
        <p:nvSpPr>
          <p:cNvPr id="29" name="Rounded Rectangle 28"/>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1067820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145" y="-29590"/>
            <a:ext cx="7886700" cy="1325563"/>
          </a:xfrm>
        </p:spPr>
        <p:txBody>
          <a:bodyPr/>
          <a:lstStyle/>
          <a:p>
            <a:pPr algn="ctr"/>
            <a:r>
              <a:rPr lang="en-US" dirty="0" smtClean="0">
                <a:latin typeface="Kozuka Gothic Pro EL" panose="020B0200000000000000" pitchFamily="34" charset="-128"/>
                <a:ea typeface="Kozuka Gothic Pro EL" panose="020B0200000000000000" pitchFamily="34" charset="-128"/>
              </a:rPr>
              <a:t>Thank you!</a:t>
            </a:r>
            <a:endParaRPr lang="en-US" dirty="0">
              <a:latin typeface="Kozuka Gothic Pro EL" panose="020B0200000000000000" pitchFamily="34" charset="-128"/>
              <a:ea typeface="Kozuka Gothic Pro EL" panose="020B0200000000000000" pitchFamily="34" charset="-128"/>
            </a:endParaRPr>
          </a:p>
        </p:txBody>
      </p:sp>
      <p:sp>
        <p:nvSpPr>
          <p:cNvPr id="9" name="Rounded Rectangle 8"/>
          <p:cNvSpPr/>
          <p:nvPr/>
        </p:nvSpPr>
        <p:spPr>
          <a:xfrm>
            <a:off x="1381" y="6055539"/>
            <a:ext cx="7845836"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81" y="6055539"/>
            <a:ext cx="7237752" cy="830997"/>
          </a:xfrm>
          <a:prstGeom prst="rect">
            <a:avLst/>
          </a:prstGeom>
        </p:spPr>
        <p:txBody>
          <a:bodyPr wrap="square">
            <a:spAutoFit/>
          </a:bodyPr>
          <a:lstStyle/>
          <a:p>
            <a:pPr algn="just"/>
            <a:r>
              <a:rPr lang="en-US" sz="1600" dirty="0" smtClean="0">
                <a:solidFill>
                  <a:schemeClr val="bg1"/>
                </a:solidFill>
                <a:latin typeface="Kozuka Gothic Pro EL" panose="020B0200000000000000" pitchFamily="34" charset="-128"/>
                <a:ea typeface="Kozuka Gothic Pro EL" panose="020B0200000000000000" pitchFamily="34" charset="-128"/>
                <a:cs typeface="Times New Roman" panose="02020603050405020304" pitchFamily="18" charset="0"/>
              </a:rPr>
              <a:t>This research was supported by NSF </a:t>
            </a:r>
            <a:r>
              <a:rPr lang="en-US" sz="1600" dirty="0" err="1" smtClean="0">
                <a:solidFill>
                  <a:schemeClr val="bg1"/>
                </a:solidFill>
                <a:latin typeface="Kozuka Gothic Pro EL" panose="020B0200000000000000" pitchFamily="34" charset="-128"/>
                <a:ea typeface="Kozuka Gothic Pro EL" panose="020B0200000000000000" pitchFamily="34" charset="-128"/>
                <a:cs typeface="Times New Roman" panose="02020603050405020304" pitchFamily="18" charset="0"/>
              </a:rPr>
              <a:t>EPSCoR</a:t>
            </a:r>
            <a:r>
              <a:rPr lang="en-US" sz="1600" dirty="0" smtClean="0">
                <a:solidFill>
                  <a:schemeClr val="bg1"/>
                </a:solidFill>
                <a:latin typeface="Kozuka Gothic Pro EL" panose="020B0200000000000000" pitchFamily="34" charset="-128"/>
                <a:ea typeface="Kozuka Gothic Pro EL" panose="020B0200000000000000" pitchFamily="34" charset="-128"/>
                <a:cs typeface="Times New Roman" panose="02020603050405020304" pitchFamily="18" charset="0"/>
              </a:rPr>
              <a:t> grant IIA 1208732 awarded to Utah State University, as part of the State of Utah </a:t>
            </a:r>
            <a:r>
              <a:rPr lang="en-US" sz="1600" dirty="0" err="1" smtClean="0">
                <a:solidFill>
                  <a:schemeClr val="bg1"/>
                </a:solidFill>
                <a:latin typeface="Kozuka Gothic Pro EL" panose="020B0200000000000000" pitchFamily="34" charset="-128"/>
                <a:ea typeface="Kozuka Gothic Pro EL" panose="020B0200000000000000" pitchFamily="34" charset="-128"/>
                <a:cs typeface="Times New Roman" panose="02020603050405020304" pitchFamily="18" charset="0"/>
              </a:rPr>
              <a:t>EPSCoR</a:t>
            </a:r>
            <a:r>
              <a:rPr lang="en-US" sz="1600" dirty="0" smtClean="0">
                <a:solidFill>
                  <a:schemeClr val="bg1"/>
                </a:solidFill>
                <a:latin typeface="Kozuka Gothic Pro EL" panose="020B0200000000000000" pitchFamily="34" charset="-128"/>
                <a:ea typeface="Kozuka Gothic Pro EL" panose="020B0200000000000000" pitchFamily="34" charset="-128"/>
                <a:cs typeface="Times New Roman" panose="02020603050405020304" pitchFamily="18" charset="0"/>
              </a:rPr>
              <a:t> Research Infrastructure Improvement Award. </a:t>
            </a:r>
            <a:endParaRPr lang="en-US" sz="1600" dirty="0">
              <a:solidFill>
                <a:schemeClr val="bg1"/>
              </a:solidFill>
              <a:effectLst/>
              <a:latin typeface="Kozuka Gothic Pro EL" panose="020B0200000000000000" pitchFamily="34" charset="-128"/>
              <a:ea typeface="Kozuka Gothic Pro EL" panose="020B0200000000000000" pitchFamily="34" charset="-128"/>
              <a:cs typeface="Times New Roman" panose="02020603050405020304" pitchFamily="18" charset="0"/>
            </a:endParaRPr>
          </a:p>
        </p:txBody>
      </p:sp>
      <p:grpSp>
        <p:nvGrpSpPr>
          <p:cNvPr id="8" name="Group 7"/>
          <p:cNvGrpSpPr/>
          <p:nvPr/>
        </p:nvGrpSpPr>
        <p:grpSpPr>
          <a:xfrm>
            <a:off x="1309666" y="2208132"/>
            <a:ext cx="6385148" cy="3567870"/>
            <a:chOff x="1301353" y="1620824"/>
            <a:chExt cx="6385148" cy="3632326"/>
          </a:xfrm>
        </p:grpSpPr>
        <p:sp>
          <p:nvSpPr>
            <p:cNvPr id="11" name="Freeform 10"/>
            <p:cNvSpPr/>
            <p:nvPr/>
          </p:nvSpPr>
          <p:spPr>
            <a:xfrm>
              <a:off x="2553323" y="1665768"/>
              <a:ext cx="5056981" cy="964803"/>
            </a:xfrm>
            <a:custGeom>
              <a:avLst/>
              <a:gdLst>
                <a:gd name="connsiteX0" fmla="*/ 160804 w 964803"/>
                <a:gd name="connsiteY0" fmla="*/ 0 h 5056981"/>
                <a:gd name="connsiteX1" fmla="*/ 803999 w 964803"/>
                <a:gd name="connsiteY1" fmla="*/ 0 h 5056981"/>
                <a:gd name="connsiteX2" fmla="*/ 964803 w 964803"/>
                <a:gd name="connsiteY2" fmla="*/ 160804 h 5056981"/>
                <a:gd name="connsiteX3" fmla="*/ 964803 w 964803"/>
                <a:gd name="connsiteY3" fmla="*/ 5056981 h 5056981"/>
                <a:gd name="connsiteX4" fmla="*/ 964803 w 964803"/>
                <a:gd name="connsiteY4" fmla="*/ 5056981 h 5056981"/>
                <a:gd name="connsiteX5" fmla="*/ 0 w 964803"/>
                <a:gd name="connsiteY5" fmla="*/ 5056981 h 5056981"/>
                <a:gd name="connsiteX6" fmla="*/ 0 w 964803"/>
                <a:gd name="connsiteY6" fmla="*/ 5056981 h 5056981"/>
                <a:gd name="connsiteX7" fmla="*/ 0 w 964803"/>
                <a:gd name="connsiteY7" fmla="*/ 160804 h 5056981"/>
                <a:gd name="connsiteX8" fmla="*/ 160804 w 964803"/>
                <a:gd name="connsiteY8" fmla="*/ 0 h 505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5056981">
                  <a:moveTo>
                    <a:pt x="964803" y="842850"/>
                  </a:moveTo>
                  <a:lnTo>
                    <a:pt x="964803" y="4214131"/>
                  </a:lnTo>
                  <a:cubicBezTo>
                    <a:pt x="964803" y="4679625"/>
                    <a:pt x="951068" y="5056978"/>
                    <a:pt x="934124" y="5056978"/>
                  </a:cubicBezTo>
                  <a:lnTo>
                    <a:pt x="0" y="5056978"/>
                  </a:lnTo>
                  <a:lnTo>
                    <a:pt x="0" y="5056978"/>
                  </a:lnTo>
                  <a:lnTo>
                    <a:pt x="0" y="3"/>
                  </a:lnTo>
                  <a:lnTo>
                    <a:pt x="0" y="3"/>
                  </a:lnTo>
                  <a:lnTo>
                    <a:pt x="934124" y="3"/>
                  </a:lnTo>
                  <a:cubicBezTo>
                    <a:pt x="951068" y="3"/>
                    <a:pt x="964803" y="377356"/>
                    <a:pt x="964803" y="842850"/>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4" tIns="64243" rIns="64243" bIns="64243" numCol="1" spcCol="1270" anchor="ctr" anchorCtr="0">
              <a:noAutofit/>
            </a:bodyPr>
            <a:lstStyle/>
            <a:p>
              <a:pPr marL="0" lvl="1" algn="l" defTabSz="1200150">
                <a:lnSpc>
                  <a:spcPct val="90000"/>
                </a:lnSpc>
                <a:spcBef>
                  <a:spcPct val="0"/>
                </a:spcBef>
                <a:spcAft>
                  <a:spcPct val="15000"/>
                </a:spcAft>
              </a:pPr>
              <a:r>
                <a:rPr lang="en-US" sz="2700" dirty="0" smtClean="0">
                  <a:latin typeface="Kozuka Gothic Pr6N EL" panose="020B0200000000000000" pitchFamily="34" charset="-128"/>
                  <a:ea typeface="Kozuka Gothic Pr6N EL" panose="020B0200000000000000" pitchFamily="34" charset="-128"/>
                </a:rPr>
                <a:t>      Courtney Flint, PhD</a:t>
              </a:r>
            </a:p>
            <a:p>
              <a:pPr marL="0" lvl="1" algn="l" defTabSz="1200150">
                <a:lnSpc>
                  <a:spcPct val="90000"/>
                </a:lnSpc>
                <a:spcBef>
                  <a:spcPct val="0"/>
                </a:spcBef>
                <a:spcAft>
                  <a:spcPct val="15000"/>
                </a:spcAft>
              </a:pPr>
              <a:r>
                <a:rPr lang="en-US" sz="2700" kern="1200" dirty="0" smtClean="0">
                  <a:latin typeface="Kozuka Gothic Pr6N EL" panose="020B0200000000000000" pitchFamily="34" charset="-128"/>
                  <a:ea typeface="Kozuka Gothic Pr6N EL" panose="020B0200000000000000" pitchFamily="34" charset="-128"/>
                </a:rPr>
                <a:t>      Douglas Jackson-Smith, PhD</a:t>
              </a:r>
              <a:endParaRPr lang="en-US" sz="2700" kern="1200" dirty="0">
                <a:latin typeface="Kozuka Gothic Pr6N EL" panose="020B0200000000000000" pitchFamily="34" charset="-128"/>
                <a:ea typeface="Kozuka Gothic Pr6N EL" panose="020B0200000000000000" pitchFamily="34" charset="-128"/>
              </a:endParaRPr>
            </a:p>
          </p:txBody>
        </p:sp>
        <p:sp>
          <p:nvSpPr>
            <p:cNvPr id="13" name="Freeform 12"/>
            <p:cNvSpPr/>
            <p:nvPr/>
          </p:nvSpPr>
          <p:spPr>
            <a:xfrm>
              <a:off x="2563018" y="2946388"/>
              <a:ext cx="5056981" cy="1010161"/>
            </a:xfrm>
            <a:custGeom>
              <a:avLst/>
              <a:gdLst>
                <a:gd name="connsiteX0" fmla="*/ 160804 w 964803"/>
                <a:gd name="connsiteY0" fmla="*/ 0 h 5056981"/>
                <a:gd name="connsiteX1" fmla="*/ 803999 w 964803"/>
                <a:gd name="connsiteY1" fmla="*/ 0 h 5056981"/>
                <a:gd name="connsiteX2" fmla="*/ 964803 w 964803"/>
                <a:gd name="connsiteY2" fmla="*/ 160804 h 5056981"/>
                <a:gd name="connsiteX3" fmla="*/ 964803 w 964803"/>
                <a:gd name="connsiteY3" fmla="*/ 5056981 h 5056981"/>
                <a:gd name="connsiteX4" fmla="*/ 964803 w 964803"/>
                <a:gd name="connsiteY4" fmla="*/ 5056981 h 5056981"/>
                <a:gd name="connsiteX5" fmla="*/ 0 w 964803"/>
                <a:gd name="connsiteY5" fmla="*/ 5056981 h 5056981"/>
                <a:gd name="connsiteX6" fmla="*/ 0 w 964803"/>
                <a:gd name="connsiteY6" fmla="*/ 5056981 h 5056981"/>
                <a:gd name="connsiteX7" fmla="*/ 0 w 964803"/>
                <a:gd name="connsiteY7" fmla="*/ 160804 h 5056981"/>
                <a:gd name="connsiteX8" fmla="*/ 160804 w 964803"/>
                <a:gd name="connsiteY8" fmla="*/ 0 h 505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5056981">
                  <a:moveTo>
                    <a:pt x="964803" y="842850"/>
                  </a:moveTo>
                  <a:lnTo>
                    <a:pt x="964803" y="4214131"/>
                  </a:lnTo>
                  <a:cubicBezTo>
                    <a:pt x="964803" y="4679625"/>
                    <a:pt x="951068" y="5056978"/>
                    <a:pt x="934124" y="5056978"/>
                  </a:cubicBezTo>
                  <a:lnTo>
                    <a:pt x="0" y="5056978"/>
                  </a:lnTo>
                  <a:lnTo>
                    <a:pt x="0" y="5056978"/>
                  </a:lnTo>
                  <a:lnTo>
                    <a:pt x="0" y="3"/>
                  </a:lnTo>
                  <a:lnTo>
                    <a:pt x="0" y="3"/>
                  </a:lnTo>
                  <a:lnTo>
                    <a:pt x="934124" y="3"/>
                  </a:lnTo>
                  <a:cubicBezTo>
                    <a:pt x="951068" y="3"/>
                    <a:pt x="964803" y="377356"/>
                    <a:pt x="964803" y="842850"/>
                  </a:cubicBezTo>
                  <a:close/>
                </a:path>
              </a:pathLst>
            </a:custGeom>
          </p:spPr>
          <p:style>
            <a:lnRef idx="2">
              <a:schemeClr val="accent2">
                <a:hueOff val="-727682"/>
                <a:satOff val="-41964"/>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4" tIns="64243" rIns="64243" bIns="64244" numCol="1" spcCol="1270" anchor="ctr" anchorCtr="0">
              <a:noAutofit/>
            </a:bodyPr>
            <a:lstStyle/>
            <a:p>
              <a:pPr marL="0" lvl="1" algn="l" defTabSz="1200150">
                <a:lnSpc>
                  <a:spcPct val="90000"/>
                </a:lnSpc>
                <a:spcBef>
                  <a:spcPct val="0"/>
                </a:spcBef>
                <a:spcAft>
                  <a:spcPct val="15000"/>
                </a:spcAft>
              </a:pPr>
              <a:r>
                <a:rPr lang="en-US" sz="2700" dirty="0" smtClean="0">
                  <a:latin typeface="Kozuka Gothic Pr6N EL" panose="020B0200000000000000" pitchFamily="34" charset="-128"/>
                  <a:ea typeface="Kozuka Gothic Pr6N EL" panose="020B0200000000000000" pitchFamily="34" charset="-128"/>
                </a:rPr>
                <a:t>      Natalie Harker Kenley </a:t>
              </a:r>
            </a:p>
            <a:p>
              <a:pPr marL="0" lvl="1" algn="l" defTabSz="1200150">
                <a:lnSpc>
                  <a:spcPct val="90000"/>
                </a:lnSpc>
                <a:spcBef>
                  <a:spcPct val="0"/>
                </a:spcBef>
                <a:spcAft>
                  <a:spcPct val="15000"/>
                </a:spcAft>
              </a:pPr>
              <a:r>
                <a:rPr lang="en-US" sz="2700" kern="1200" dirty="0" smtClean="0">
                  <a:latin typeface="Kozuka Gothic Pr6N EL" panose="020B0200000000000000" pitchFamily="34" charset="-128"/>
                  <a:ea typeface="Kozuka Gothic Pr6N EL" panose="020B0200000000000000" pitchFamily="34" charset="-128"/>
                </a:rPr>
                <a:t>      Ashley Bell</a:t>
              </a:r>
              <a:endParaRPr lang="en-US" sz="2700" kern="1200" dirty="0">
                <a:latin typeface="Kozuka Gothic Pr6N EL" panose="020B0200000000000000" pitchFamily="34" charset="-128"/>
                <a:ea typeface="Kozuka Gothic Pr6N EL" panose="020B0200000000000000" pitchFamily="34" charset="-128"/>
              </a:endParaRPr>
            </a:p>
          </p:txBody>
        </p:sp>
        <p:sp>
          <p:nvSpPr>
            <p:cNvPr id="15" name="Freeform 14"/>
            <p:cNvSpPr/>
            <p:nvPr/>
          </p:nvSpPr>
          <p:spPr>
            <a:xfrm>
              <a:off x="2629520" y="4272368"/>
              <a:ext cx="5056981" cy="980782"/>
            </a:xfrm>
            <a:custGeom>
              <a:avLst/>
              <a:gdLst>
                <a:gd name="connsiteX0" fmla="*/ 160804 w 964803"/>
                <a:gd name="connsiteY0" fmla="*/ 0 h 5056981"/>
                <a:gd name="connsiteX1" fmla="*/ 803999 w 964803"/>
                <a:gd name="connsiteY1" fmla="*/ 0 h 5056981"/>
                <a:gd name="connsiteX2" fmla="*/ 964803 w 964803"/>
                <a:gd name="connsiteY2" fmla="*/ 160804 h 5056981"/>
                <a:gd name="connsiteX3" fmla="*/ 964803 w 964803"/>
                <a:gd name="connsiteY3" fmla="*/ 5056981 h 5056981"/>
                <a:gd name="connsiteX4" fmla="*/ 964803 w 964803"/>
                <a:gd name="connsiteY4" fmla="*/ 5056981 h 5056981"/>
                <a:gd name="connsiteX5" fmla="*/ 0 w 964803"/>
                <a:gd name="connsiteY5" fmla="*/ 5056981 h 5056981"/>
                <a:gd name="connsiteX6" fmla="*/ 0 w 964803"/>
                <a:gd name="connsiteY6" fmla="*/ 5056981 h 5056981"/>
                <a:gd name="connsiteX7" fmla="*/ 0 w 964803"/>
                <a:gd name="connsiteY7" fmla="*/ 160804 h 5056981"/>
                <a:gd name="connsiteX8" fmla="*/ 160804 w 964803"/>
                <a:gd name="connsiteY8" fmla="*/ 0 h 505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5056981">
                  <a:moveTo>
                    <a:pt x="964803" y="842850"/>
                  </a:moveTo>
                  <a:lnTo>
                    <a:pt x="964803" y="4214131"/>
                  </a:lnTo>
                  <a:cubicBezTo>
                    <a:pt x="964803" y="4679625"/>
                    <a:pt x="951068" y="5056978"/>
                    <a:pt x="934124" y="5056978"/>
                  </a:cubicBezTo>
                  <a:lnTo>
                    <a:pt x="0" y="5056978"/>
                  </a:lnTo>
                  <a:lnTo>
                    <a:pt x="0" y="5056978"/>
                  </a:lnTo>
                  <a:lnTo>
                    <a:pt x="0" y="3"/>
                  </a:lnTo>
                  <a:lnTo>
                    <a:pt x="0" y="3"/>
                  </a:lnTo>
                  <a:lnTo>
                    <a:pt x="934124" y="3"/>
                  </a:lnTo>
                  <a:cubicBezTo>
                    <a:pt x="951068" y="3"/>
                    <a:pt x="964803" y="377356"/>
                    <a:pt x="964803" y="842850"/>
                  </a:cubicBezTo>
                  <a:close/>
                </a:path>
              </a:pathLst>
            </a:cu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4" tIns="64243" rIns="64243" bIns="64244" numCol="1" spcCol="1270" anchor="ctr" anchorCtr="0">
              <a:noAutofit/>
            </a:bodyPr>
            <a:lstStyle/>
            <a:p>
              <a:pPr marL="0" lvl="1" algn="l" defTabSz="1200150">
                <a:lnSpc>
                  <a:spcPct val="90000"/>
                </a:lnSpc>
                <a:spcBef>
                  <a:spcPct val="0"/>
                </a:spcBef>
                <a:spcAft>
                  <a:spcPct val="15000"/>
                </a:spcAft>
              </a:pPr>
              <a:r>
                <a:rPr lang="en-US" sz="2700" kern="1200" dirty="0" smtClean="0">
                  <a:latin typeface="Kozuka Gothic Pr6N EL" panose="020B0200000000000000" pitchFamily="34" charset="-128"/>
                  <a:ea typeface="Kozuka Gothic Pr6N EL" panose="020B0200000000000000" pitchFamily="34" charset="-128"/>
                </a:rPr>
                <a:t>     Matthew Barnett</a:t>
              </a:r>
            </a:p>
            <a:p>
              <a:pPr marL="0" lvl="1" algn="l" defTabSz="1200150">
                <a:lnSpc>
                  <a:spcPct val="90000"/>
                </a:lnSpc>
                <a:spcBef>
                  <a:spcPct val="0"/>
                </a:spcBef>
                <a:spcAft>
                  <a:spcPct val="15000"/>
                </a:spcAft>
              </a:pPr>
              <a:r>
                <a:rPr lang="en-US" sz="2700" dirty="0" smtClean="0">
                  <a:latin typeface="Kozuka Gothic Pr6N EL" panose="020B0200000000000000" pitchFamily="34" charset="-128"/>
                  <a:ea typeface="Kozuka Gothic Pr6N EL" panose="020B0200000000000000" pitchFamily="34" charset="-128"/>
                </a:rPr>
                <a:t>     </a:t>
              </a:r>
              <a:r>
                <a:rPr lang="en-US" sz="2700" dirty="0" err="1" smtClean="0">
                  <a:latin typeface="Kozuka Gothic Pr6N EL" panose="020B0200000000000000" pitchFamily="34" charset="-128"/>
                  <a:ea typeface="Kozuka Gothic Pr6N EL" panose="020B0200000000000000" pitchFamily="34" charset="-128"/>
                </a:rPr>
                <a:t>Ennea</a:t>
              </a:r>
              <a:r>
                <a:rPr lang="en-US" sz="2700" dirty="0" smtClean="0">
                  <a:latin typeface="Kozuka Gothic Pr6N EL" panose="020B0200000000000000" pitchFamily="34" charset="-128"/>
                  <a:ea typeface="Kozuka Gothic Pr6N EL" panose="020B0200000000000000" pitchFamily="34" charset="-128"/>
                </a:rPr>
                <a:t> Fairchild</a:t>
              </a:r>
              <a:endParaRPr lang="en-US" sz="2700" kern="1200" dirty="0">
                <a:latin typeface="Kozuka Gothic Pr6N EL" panose="020B0200000000000000" pitchFamily="34" charset="-128"/>
                <a:ea typeface="Kozuka Gothic Pr6N EL" panose="020B0200000000000000" pitchFamily="34" charset="-128"/>
              </a:endParaRPr>
            </a:p>
          </p:txBody>
        </p:sp>
        <p:sp>
          <p:nvSpPr>
            <p:cNvPr id="10" name="Freeform 9"/>
            <p:cNvSpPr/>
            <p:nvPr/>
          </p:nvSpPr>
          <p:spPr>
            <a:xfrm rot="16200000">
              <a:off x="1727211" y="1194967"/>
              <a:ext cx="1039019" cy="189073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414" tIns="537924" rIns="18417" bIns="537925" numCol="1" spcCol="1270" anchor="ctr" anchorCtr="0">
              <a:noAutofit/>
            </a:bodyPr>
            <a:lstStyle/>
            <a:p>
              <a:pPr lvl="0" algn="ctr" defTabSz="1289050">
                <a:lnSpc>
                  <a:spcPct val="90000"/>
                </a:lnSpc>
                <a:spcBef>
                  <a:spcPct val="0"/>
                </a:spcBef>
                <a:spcAft>
                  <a:spcPct val="35000"/>
                </a:spcAft>
              </a:pPr>
              <a:endParaRPr lang="en-US" sz="2900" kern="1200" dirty="0"/>
            </a:p>
          </p:txBody>
        </p:sp>
        <p:sp>
          <p:nvSpPr>
            <p:cNvPr id="12" name="Freeform 11"/>
            <p:cNvSpPr/>
            <p:nvPr/>
          </p:nvSpPr>
          <p:spPr>
            <a:xfrm rot="16200000">
              <a:off x="1727211" y="2483632"/>
              <a:ext cx="1039018" cy="1890733"/>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727682"/>
                <a:satOff val="-41964"/>
                <a:lumOff val="4314"/>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8415" tIns="537924" rIns="18415" bIns="537924" numCol="1" spcCol="1270" anchor="ctr" anchorCtr="0">
              <a:noAutofit/>
            </a:bodyPr>
            <a:lstStyle/>
            <a:p>
              <a:pPr lvl="0" algn="ctr" defTabSz="1289050">
                <a:lnSpc>
                  <a:spcPct val="90000"/>
                </a:lnSpc>
                <a:spcBef>
                  <a:spcPct val="0"/>
                </a:spcBef>
                <a:spcAft>
                  <a:spcPct val="35000"/>
                </a:spcAft>
              </a:pPr>
              <a:endParaRPr lang="en-US" sz="2900" kern="1200" dirty="0"/>
            </a:p>
          </p:txBody>
        </p:sp>
        <p:sp>
          <p:nvSpPr>
            <p:cNvPr id="14" name="Freeform 13"/>
            <p:cNvSpPr/>
            <p:nvPr/>
          </p:nvSpPr>
          <p:spPr>
            <a:xfrm rot="16200000">
              <a:off x="1711973" y="3787535"/>
              <a:ext cx="1039018" cy="1860255"/>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8415" tIns="537924" rIns="18415" bIns="537924" numCol="1" spcCol="1270" anchor="ctr" anchorCtr="0">
              <a:noAutofit/>
            </a:bodyPr>
            <a:lstStyle/>
            <a:p>
              <a:pPr lvl="0" algn="ctr" defTabSz="1289050">
                <a:lnSpc>
                  <a:spcPct val="90000"/>
                </a:lnSpc>
                <a:spcBef>
                  <a:spcPct val="0"/>
                </a:spcBef>
                <a:spcAft>
                  <a:spcPct val="35000"/>
                </a:spcAft>
              </a:pPr>
              <a:endParaRPr lang="en-US" sz="2900" kern="1200"/>
            </a:p>
          </p:txBody>
        </p:sp>
      </p:grpSp>
      <p:sp>
        <p:nvSpPr>
          <p:cNvPr id="16" name="TextBox 15"/>
          <p:cNvSpPr txBox="1"/>
          <p:nvPr/>
        </p:nvSpPr>
        <p:spPr>
          <a:xfrm>
            <a:off x="1906248" y="2502757"/>
            <a:ext cx="1310777"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Co-authors</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17" name="TextBox 16"/>
          <p:cNvSpPr txBox="1"/>
          <p:nvPr/>
        </p:nvSpPr>
        <p:spPr>
          <a:xfrm>
            <a:off x="1875283" y="3760178"/>
            <a:ext cx="1628602"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Transcribers</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18" name="TextBox 17"/>
          <p:cNvSpPr txBox="1"/>
          <p:nvPr/>
        </p:nvSpPr>
        <p:spPr>
          <a:xfrm>
            <a:off x="1915942" y="5042468"/>
            <a:ext cx="1310777"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Coders</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21" name="Round Same Side Corner Rectangle 20"/>
          <p:cNvSpPr/>
          <p:nvPr/>
        </p:nvSpPr>
        <p:spPr>
          <a:xfrm rot="5400000">
            <a:off x="4636337" y="-963668"/>
            <a:ext cx="900650" cy="5083302"/>
          </a:xfrm>
          <a:prstGeom prst="round2SameRect">
            <a:avLst/>
          </a:prstGeom>
        </p:spPr>
        <p:style>
          <a:lnRef idx="2">
            <a:schemeClr val="accent3">
              <a:hueOff val="2710599"/>
              <a:satOff val="100000"/>
              <a:lumOff val="-1470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0" name="Freeform 19"/>
          <p:cNvSpPr/>
          <p:nvPr/>
        </p:nvSpPr>
        <p:spPr>
          <a:xfrm rot="16200000">
            <a:off x="1777050" y="646650"/>
            <a:ext cx="989215" cy="1890735"/>
          </a:xfrm>
          <a:custGeom>
            <a:avLst/>
            <a:gdLst>
              <a:gd name="connsiteX0" fmla="*/ 0 w 760015"/>
              <a:gd name="connsiteY0" fmla="*/ 0 h 532010"/>
              <a:gd name="connsiteX1" fmla="*/ 494010 w 760015"/>
              <a:gd name="connsiteY1" fmla="*/ 0 h 532010"/>
              <a:gd name="connsiteX2" fmla="*/ 760015 w 760015"/>
              <a:gd name="connsiteY2" fmla="*/ 266005 h 532010"/>
              <a:gd name="connsiteX3" fmla="*/ 494010 w 760015"/>
              <a:gd name="connsiteY3" fmla="*/ 532010 h 532010"/>
              <a:gd name="connsiteX4" fmla="*/ 0 w 760015"/>
              <a:gd name="connsiteY4" fmla="*/ 532010 h 532010"/>
              <a:gd name="connsiteX5" fmla="*/ 266005 w 760015"/>
              <a:gd name="connsiteY5" fmla="*/ 266005 h 532010"/>
              <a:gd name="connsiteX6" fmla="*/ 0 w 760015"/>
              <a:gd name="connsiteY6" fmla="*/ 0 h 53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015" h="532010">
                <a:moveTo>
                  <a:pt x="760014" y="0"/>
                </a:moveTo>
                <a:lnTo>
                  <a:pt x="760014" y="345807"/>
                </a:lnTo>
                <a:lnTo>
                  <a:pt x="380008" y="532010"/>
                </a:lnTo>
                <a:lnTo>
                  <a:pt x="1" y="345807"/>
                </a:lnTo>
                <a:lnTo>
                  <a:pt x="1" y="0"/>
                </a:lnTo>
                <a:lnTo>
                  <a:pt x="380008" y="186203"/>
                </a:lnTo>
                <a:lnTo>
                  <a:pt x="760014" y="0"/>
                </a:lnTo>
                <a:close/>
              </a:path>
            </a:pathLst>
          </a:cu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txBody>
          <a:bodyPr spcFirstLastPara="0" vert="horz" wrap="square" lIns="8891" tIns="274895" rIns="8890" bIns="274896" numCol="1" spcCol="1270" anchor="ctr" anchorCtr="0">
            <a:noAutofit/>
          </a:bodyPr>
          <a:lstStyle/>
          <a:p>
            <a:pPr lvl="0" algn="ctr" defTabSz="622300">
              <a:lnSpc>
                <a:spcPct val="90000"/>
              </a:lnSpc>
              <a:spcBef>
                <a:spcPct val="0"/>
              </a:spcBef>
              <a:spcAft>
                <a:spcPct val="35000"/>
              </a:spcAft>
            </a:pPr>
            <a:endParaRPr lang="en-US" sz="1400" kern="1200" dirty="0"/>
          </a:p>
        </p:txBody>
      </p:sp>
      <p:sp>
        <p:nvSpPr>
          <p:cNvPr id="22" name="TextBox 21"/>
          <p:cNvSpPr txBox="1"/>
          <p:nvPr/>
        </p:nvSpPr>
        <p:spPr>
          <a:xfrm>
            <a:off x="1878085" y="1386302"/>
            <a:ext cx="1682705"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Participants</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25" name="TextBox 24"/>
          <p:cNvSpPr txBox="1"/>
          <p:nvPr/>
        </p:nvSpPr>
        <p:spPr>
          <a:xfrm>
            <a:off x="3300151" y="1120956"/>
            <a:ext cx="4042757" cy="923330"/>
          </a:xfrm>
          <a:prstGeom prst="rect">
            <a:avLst/>
          </a:prstGeom>
          <a:noFill/>
        </p:spPr>
        <p:txBody>
          <a:bodyPr wrap="square" rtlCol="0">
            <a:spAutoFit/>
          </a:bodyPr>
          <a:lstStyle/>
          <a:p>
            <a:r>
              <a:rPr lang="en-US" sz="2700" dirty="0" smtClean="0">
                <a:latin typeface="Kozuka Gothic Pr6N EL" panose="020B0200000000000000" pitchFamily="34" charset="-128"/>
                <a:ea typeface="Kozuka Gothic Pr6N EL" panose="020B0200000000000000" pitchFamily="34" charset="-128"/>
              </a:rPr>
              <a:t>Elected officials</a:t>
            </a:r>
          </a:p>
          <a:p>
            <a:r>
              <a:rPr lang="en-US" sz="2700" dirty="0" smtClean="0">
                <a:latin typeface="Kozuka Gothic Pr6N EL" panose="020B0200000000000000" pitchFamily="34" charset="-128"/>
                <a:ea typeface="Kozuka Gothic Pr6N EL" panose="020B0200000000000000" pitchFamily="34" charset="-128"/>
              </a:rPr>
              <a:t>Public utility directors</a:t>
            </a:r>
            <a:endParaRPr lang="en-US" sz="2700" dirty="0">
              <a:latin typeface="Kozuka Gothic Pr6N EL" panose="020B0200000000000000" pitchFamily="34" charset="-128"/>
              <a:ea typeface="Kozuka Gothic Pr6N EL" panose="020B0200000000000000" pitchFamily="34" charset="-128"/>
            </a:endParaRP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2480" y="6566868"/>
            <a:ext cx="640081" cy="274434"/>
          </a:xfrm>
          <a:prstGeom prst="rect">
            <a:avLst/>
          </a:prstGeom>
        </p:spPr>
      </p:pic>
      <p:sp>
        <p:nvSpPr>
          <p:cNvPr id="27" name="Rounded Rectangle 26"/>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1431261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Kozuka Gothic Pr6N EL" panose="020B0200000000000000" pitchFamily="34" charset="-128"/>
                <a:ea typeface="Kozuka Gothic Pr6N EL" panose="020B0200000000000000" pitchFamily="34" charset="-128"/>
              </a:rPr>
              <a:t>Citations</a:t>
            </a:r>
            <a:endParaRPr lang="en-US" dirty="0">
              <a:latin typeface="Kozuka Gothic Pr6N EL" panose="020B0200000000000000" pitchFamily="34" charset="-128"/>
              <a:ea typeface="Kozuka Gothic Pr6N EL" panose="020B0200000000000000" pitchFamily="34" charset="-128"/>
            </a:endParaRPr>
          </a:p>
        </p:txBody>
      </p:sp>
      <p:sp>
        <p:nvSpPr>
          <p:cNvPr id="3" name="Content Placeholder 2"/>
          <p:cNvSpPr>
            <a:spLocks noGrp="1"/>
          </p:cNvSpPr>
          <p:nvPr>
            <p:ph idx="1"/>
          </p:nvPr>
        </p:nvSpPr>
        <p:spPr/>
        <p:txBody>
          <a:bodyPr/>
          <a:lstStyle/>
          <a:p>
            <a:pPr marL="0" indent="0">
              <a:buNone/>
            </a:pPr>
            <a:r>
              <a:rPr lang="en-US" dirty="0">
                <a:latin typeface="Kozuka Gothic Pr6N EL" panose="020B0200000000000000" pitchFamily="34" charset="-128"/>
                <a:ea typeface="Kozuka Gothic Pr6N EL" panose="020B0200000000000000" pitchFamily="34" charset="-128"/>
              </a:rPr>
              <a:t>PRISM (Parameter-elevation Regressions on Independent Slopes Model </a:t>
            </a:r>
            <a:r>
              <a:rPr lang="en-US" dirty="0">
                <a:latin typeface="Kozuka Gothic Pr6N EL" panose="020B0200000000000000" pitchFamily="34" charset="-128"/>
                <a:ea typeface="Kozuka Gothic Pr6N EL" panose="020B0200000000000000" pitchFamily="34" charset="-128"/>
                <a:hlinkClick r:id="rId2"/>
              </a:rPr>
              <a:t>http://prism.oregonstate.edu</a:t>
            </a:r>
            <a:r>
              <a:rPr lang="en-US" dirty="0">
                <a:latin typeface="Kozuka Gothic Pr6N EL" panose="020B0200000000000000" pitchFamily="34" charset="-128"/>
                <a:ea typeface="Kozuka Gothic Pr6N EL" panose="020B0200000000000000" pitchFamily="34" charset="-128"/>
              </a:rPr>
              <a:t>), National Weather Service Cooperative Observer Network (COOP)</a:t>
            </a:r>
          </a:p>
          <a:p>
            <a:pPr marL="0" indent="0">
              <a:buNone/>
            </a:pPr>
            <a:endParaRPr lang="en-US" dirty="0">
              <a:latin typeface="Kozuka Gothic Pr6N EL" panose="020B0200000000000000" pitchFamily="34" charset="-128"/>
              <a:ea typeface="Kozuka Gothic Pr6N EL" panose="020B0200000000000000" pitchFamily="34" charset="-128"/>
            </a:endParaRPr>
          </a:p>
        </p:txBody>
      </p:sp>
      <p:sp>
        <p:nvSpPr>
          <p:cNvPr id="8" name="Rounded Rectangle 7"/>
          <p:cNvSpPr/>
          <p:nvPr/>
        </p:nvSpPr>
        <p:spPr>
          <a:xfrm>
            <a:off x="15385" y="6057900"/>
            <a:ext cx="7863840"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6N EL" panose="020B0200000000000000" pitchFamily="34" charset="-128"/>
              <a:ea typeface="Kozuka Gothic Pr6N EL" panose="020B0200000000000000" pitchFamily="34" charset="-128"/>
            </a:endParaRPr>
          </a:p>
        </p:txBody>
      </p:sp>
      <p:sp>
        <p:nvSpPr>
          <p:cNvPr id="9" name="Rounded Rectangle 8"/>
          <p:cNvSpPr/>
          <p:nvPr/>
        </p:nvSpPr>
        <p:spPr>
          <a:xfrm>
            <a:off x="7944348"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2908629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832" y="481806"/>
            <a:ext cx="7886700" cy="1325563"/>
          </a:xfrm>
        </p:spPr>
        <p:txBody>
          <a:bodyPr>
            <a:normAutofit fontScale="90000"/>
          </a:bodyPr>
          <a:lstStyle/>
          <a:p>
            <a:r>
              <a:rPr lang="en-US" dirty="0">
                <a:latin typeface="Kozuka Gothic Pro EL" panose="020B0200000000000000" pitchFamily="34" charset="-128"/>
                <a:ea typeface="Kozuka Gothic Pro EL" panose="020B0200000000000000" pitchFamily="34" charset="-128"/>
              </a:rPr>
              <a:t>Are these the same key water issues of </a:t>
            </a:r>
            <a:r>
              <a:rPr lang="en-US" dirty="0" smtClean="0">
                <a:latin typeface="Kozuka Gothic Pro EL" panose="020B0200000000000000" pitchFamily="34" charset="-128"/>
                <a:ea typeface="Kozuka Gothic Pro EL" panose="020B0200000000000000" pitchFamily="34" charset="-128"/>
              </a:rPr>
              <a:t>state actors?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How water is framed at state level</a:t>
            </a:r>
          </a:p>
          <a:p>
            <a:pPr marL="0" indent="0">
              <a:buNone/>
            </a:pPr>
            <a:endParaRPr lang="en-US" dirty="0"/>
          </a:p>
        </p:txBody>
      </p:sp>
      <p:sp>
        <p:nvSpPr>
          <p:cNvPr id="7" name="TextBox 6"/>
          <p:cNvSpPr txBox="1"/>
          <p:nvPr/>
        </p:nvSpPr>
        <p:spPr>
          <a:xfrm>
            <a:off x="5286895" y="864524"/>
            <a:ext cx="2917767" cy="646331"/>
          </a:xfrm>
          <a:prstGeom prst="rect">
            <a:avLst/>
          </a:prstGeom>
          <a:noFill/>
        </p:spPr>
        <p:txBody>
          <a:bodyPr wrap="square" rtlCol="0">
            <a:spAutoFit/>
          </a:bodyPr>
          <a:lstStyle/>
          <a:p>
            <a:endParaRPr lang="en-US" dirty="0"/>
          </a:p>
          <a:p>
            <a:endParaRPr lang="en-US" dirty="0"/>
          </a:p>
        </p:txBody>
      </p:sp>
      <p:sp>
        <p:nvSpPr>
          <p:cNvPr id="8" name="TextBox 7"/>
          <p:cNvSpPr txBox="1"/>
          <p:nvPr/>
        </p:nvSpPr>
        <p:spPr>
          <a:xfrm>
            <a:off x="713517" y="2010842"/>
            <a:ext cx="1192732"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Selection</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11" name="Rounded Rectangle 10"/>
          <p:cNvSpPr/>
          <p:nvPr/>
        </p:nvSpPr>
        <p:spPr>
          <a:xfrm>
            <a:off x="7847215" y="6057900"/>
            <a:ext cx="1296785"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0" y="6076604"/>
            <a:ext cx="7772400" cy="781396"/>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015" y="3312826"/>
            <a:ext cx="5111647" cy="25177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358955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39" y="200234"/>
            <a:ext cx="8957559" cy="1325563"/>
          </a:xfrm>
        </p:spPr>
        <p:txBody>
          <a:bodyPr>
            <a:normAutofit/>
          </a:bodyPr>
          <a:lstStyle/>
          <a:p>
            <a:r>
              <a:rPr lang="en-US" dirty="0" smtClean="0">
                <a:latin typeface="Kozuka Gothic Pro EL" panose="020B0200000000000000" pitchFamily="34" charset="-128"/>
                <a:ea typeface="Kozuka Gothic Pro EL" panose="020B0200000000000000" pitchFamily="34" charset="-128"/>
              </a:rPr>
              <a:t>WHAT ARE</a:t>
            </a:r>
            <a:br>
              <a:rPr lang="en-US" dirty="0" smtClean="0">
                <a:latin typeface="Kozuka Gothic Pro EL" panose="020B0200000000000000" pitchFamily="34" charset="-128"/>
                <a:ea typeface="Kozuka Gothic Pro EL" panose="020B0200000000000000" pitchFamily="34" charset="-128"/>
              </a:rPr>
            </a:br>
            <a:r>
              <a:rPr lang="en-US" sz="3600" dirty="0" smtClean="0">
                <a:latin typeface="Kozuka Gothic Pro EL" panose="020B0200000000000000" pitchFamily="34" charset="-128"/>
                <a:ea typeface="Kozuka Gothic Pro EL" panose="020B0200000000000000" pitchFamily="34" charset="-128"/>
              </a:rPr>
              <a:t>municipal leader perceptions on water in Utah?</a:t>
            </a:r>
            <a:endParaRPr lang="en-US" sz="3600" dirty="0">
              <a:latin typeface="Kozuka Gothic Pro EL" panose="020B0200000000000000" pitchFamily="34" charset="-128"/>
              <a:ea typeface="Kozuka Gothic Pro EL" panose="020B0200000000000000" pitchFamily="34" charset="-128"/>
            </a:endParaRPr>
          </a:p>
        </p:txBody>
      </p:sp>
      <p:pic>
        <p:nvPicPr>
          <p:cNvPr id="11" name="Content Placeholder 4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8680" y="1657586"/>
            <a:ext cx="3618885" cy="4144029"/>
          </a:xfrm>
        </p:spPr>
      </p:pic>
      <p:sp>
        <p:nvSpPr>
          <p:cNvPr id="12" name="TextBox 11"/>
          <p:cNvSpPr txBox="1"/>
          <p:nvPr/>
        </p:nvSpPr>
        <p:spPr>
          <a:xfrm>
            <a:off x="2682159" y="1657586"/>
            <a:ext cx="1135124" cy="923330"/>
          </a:xfrm>
          <a:prstGeom prst="rect">
            <a:avLst/>
          </a:prstGeom>
          <a:solidFill>
            <a:schemeClr val="bg1"/>
          </a:solidFill>
          <a:ln>
            <a:solidFill>
              <a:schemeClr val="bg1"/>
            </a:solidFill>
          </a:ln>
        </p:spPr>
        <p:txBody>
          <a:bodyPr wrap="square" rtlCol="0">
            <a:spAutoFit/>
          </a:bodyPr>
          <a:lstStyle/>
          <a:p>
            <a:endParaRPr lang="en-US" dirty="0" smtClean="0"/>
          </a:p>
          <a:p>
            <a:endParaRPr lang="en-US" dirty="0"/>
          </a:p>
          <a:p>
            <a:endParaRPr lang="en-US" dirty="0"/>
          </a:p>
        </p:txBody>
      </p:sp>
      <p:sp>
        <p:nvSpPr>
          <p:cNvPr id="13" name="Rounded Rectangle 12"/>
          <p:cNvSpPr/>
          <p:nvPr/>
        </p:nvSpPr>
        <p:spPr>
          <a:xfrm>
            <a:off x="608794" y="1530513"/>
            <a:ext cx="3548771" cy="4466209"/>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28432" y="6227992"/>
            <a:ext cx="1190230" cy="510310"/>
          </a:xfrm>
          <a:prstGeom prst="ellipse">
            <a:avLst/>
          </a:prstGeom>
          <a:ln>
            <a:noFill/>
          </a:ln>
          <a:effectLst>
            <a:softEdge rad="112500"/>
          </a:effectLst>
        </p:spPr>
      </p:pic>
      <p:sp>
        <p:nvSpPr>
          <p:cNvPr id="16" name="Rounded Rectangle 15"/>
          <p:cNvSpPr/>
          <p:nvPr/>
        </p:nvSpPr>
        <p:spPr>
          <a:xfrm>
            <a:off x="0" y="6057900"/>
            <a:ext cx="7863840"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9920" y="3697314"/>
            <a:ext cx="4272217" cy="21043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8933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5466" y="126757"/>
            <a:ext cx="7886700" cy="1325563"/>
          </a:xfrm>
        </p:spPr>
        <p:txBody>
          <a:bodyPr/>
          <a:lstStyle/>
          <a:p>
            <a:r>
              <a:rPr lang="en-US" dirty="0" smtClean="0">
                <a:latin typeface="Kozuka Gothic Pro EL" panose="020B0200000000000000" pitchFamily="34" charset="-128"/>
                <a:ea typeface="Kozuka Gothic Pro EL" panose="020B0200000000000000" pitchFamily="34" charset="-128"/>
              </a:rPr>
              <a:t>Methods</a:t>
            </a:r>
            <a:endParaRPr lang="en-US" dirty="0">
              <a:latin typeface="Kozuka Gothic Pro EL" panose="020B0200000000000000" pitchFamily="34" charset="-128"/>
              <a:ea typeface="Kozuka Gothic Pro EL" panose="020B0200000000000000" pitchFamily="34" charset="-128"/>
            </a:endParaRPr>
          </a:p>
        </p:txBody>
      </p:sp>
      <p:sp>
        <p:nvSpPr>
          <p:cNvPr id="9" name="Rounded Rectangle 8"/>
          <p:cNvSpPr/>
          <p:nvPr/>
        </p:nvSpPr>
        <p:spPr>
          <a:xfrm>
            <a:off x="-1" y="6057900"/>
            <a:ext cx="7855527"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726238" y="957928"/>
            <a:ext cx="4257414" cy="4580312"/>
          </a:xfrm>
          <a:prstGeom prst="roundRect">
            <a:avLst/>
          </a:prstGeom>
          <a:no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7" name="Content Placeholder 10"/>
          <p:cNvGraphicFramePr>
            <a:graphicFrameLocks/>
          </p:cNvGraphicFramePr>
          <p:nvPr>
            <p:extLst>
              <p:ext uri="{D42A27DB-BD31-4B8C-83A1-F6EECF244321}">
                <p14:modId xmlns:p14="http://schemas.microsoft.com/office/powerpoint/2010/main" val="4183010765"/>
              </p:ext>
            </p:extLst>
          </p:nvPr>
        </p:nvGraphicFramePr>
        <p:xfrm>
          <a:off x="4632651" y="957928"/>
          <a:ext cx="4131424" cy="4580312"/>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p:cNvGrpSpPr/>
          <p:nvPr/>
        </p:nvGrpSpPr>
        <p:grpSpPr>
          <a:xfrm>
            <a:off x="242821" y="1676144"/>
            <a:ext cx="4188347" cy="3616348"/>
            <a:chOff x="242821" y="1676144"/>
            <a:chExt cx="4188347" cy="3616348"/>
          </a:xfrm>
        </p:grpSpPr>
        <p:grpSp>
          <p:nvGrpSpPr>
            <p:cNvPr id="3" name="Group 2"/>
            <p:cNvGrpSpPr/>
            <p:nvPr/>
          </p:nvGrpSpPr>
          <p:grpSpPr>
            <a:xfrm>
              <a:off x="242821" y="1676144"/>
              <a:ext cx="4188347" cy="3616348"/>
              <a:chOff x="242821" y="1676144"/>
              <a:chExt cx="3925145" cy="3616348"/>
            </a:xfrm>
          </p:grpSpPr>
          <p:sp>
            <p:nvSpPr>
              <p:cNvPr id="5" name="Freeform 4"/>
              <p:cNvSpPr/>
              <p:nvPr/>
            </p:nvSpPr>
            <p:spPr>
              <a:xfrm>
                <a:off x="1611321" y="1716374"/>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Purposive sample</a:t>
                </a:r>
                <a:endParaRPr lang="en-US" sz="1900" kern="1200" dirty="0">
                  <a:latin typeface="Kozuka Gothic Pro EL" panose="020B0200000000000000" pitchFamily="34" charset="-128"/>
                  <a:ea typeface="Kozuka Gothic Pro EL" panose="020B0200000000000000" pitchFamily="34" charset="-128"/>
                </a:endParaRPr>
              </a:p>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12 cities</a:t>
                </a:r>
                <a:endParaRPr lang="en-US" sz="1900" kern="1200" dirty="0">
                  <a:latin typeface="Kozuka Gothic Pro EL" panose="020B0200000000000000" pitchFamily="34" charset="-128"/>
                  <a:ea typeface="Kozuka Gothic Pro EL" panose="020B0200000000000000" pitchFamily="34" charset="-128"/>
                </a:endParaRPr>
              </a:p>
            </p:txBody>
          </p:sp>
          <p:sp>
            <p:nvSpPr>
              <p:cNvPr id="8" name="Freeform 7"/>
              <p:cNvSpPr/>
              <p:nvPr/>
            </p:nvSpPr>
            <p:spPr>
              <a:xfrm>
                <a:off x="1611321" y="2967174"/>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727682"/>
                  <a:satOff val="-41964"/>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Semi-structured interviews</a:t>
                </a:r>
                <a:endParaRPr lang="en-US" sz="1900" kern="1200" dirty="0">
                  <a:latin typeface="Kozuka Gothic Pro EL" panose="020B0200000000000000" pitchFamily="34" charset="-128"/>
                  <a:ea typeface="Kozuka Gothic Pro EL" panose="020B0200000000000000" pitchFamily="34" charset="-128"/>
                </a:endParaRPr>
              </a:p>
            </p:txBody>
          </p:sp>
          <p:sp>
            <p:nvSpPr>
              <p:cNvPr id="13" name="Freeform 12"/>
              <p:cNvSpPr/>
              <p:nvPr/>
            </p:nvSpPr>
            <p:spPr>
              <a:xfrm>
                <a:off x="1611321" y="4269993"/>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NVIVO 11 Pro</a:t>
                </a:r>
                <a:endParaRPr lang="en-US" sz="1900" kern="1200" dirty="0">
                  <a:latin typeface="Kozuka Gothic Pro EL" panose="020B0200000000000000" pitchFamily="34" charset="-128"/>
                  <a:ea typeface="Kozuka Gothic Pro EL" panose="020B0200000000000000" pitchFamily="34" charset="-128"/>
                </a:endParaRPr>
              </a:p>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Kappa coefficient</a:t>
                </a:r>
                <a:endParaRPr lang="en-US" sz="1900" kern="1200" dirty="0">
                  <a:latin typeface="Kozuka Gothic Pro EL" panose="020B0200000000000000" pitchFamily="34" charset="-128"/>
                  <a:ea typeface="Kozuka Gothic Pro EL" panose="020B0200000000000000" pitchFamily="34" charset="-128"/>
                </a:endParaRPr>
              </a:p>
            </p:txBody>
          </p:sp>
          <p:sp>
            <p:nvSpPr>
              <p:cNvPr id="4" name="Freeform 3"/>
              <p:cNvSpPr/>
              <p:nvPr/>
            </p:nvSpPr>
            <p:spPr>
              <a:xfrm rot="16200000">
                <a:off x="502760" y="1416205"/>
                <a:ext cx="1039019"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794" tIns="530304" rIns="10797" bIns="530305"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sp>
            <p:nvSpPr>
              <p:cNvPr id="6" name="Freeform 5"/>
              <p:cNvSpPr/>
              <p:nvPr/>
            </p:nvSpPr>
            <p:spPr>
              <a:xfrm rot="16200000">
                <a:off x="502761" y="2704870"/>
                <a:ext cx="1039018"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727682"/>
                  <a:satOff val="-41964"/>
                  <a:lumOff val="4314"/>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0795" tIns="530304" rIns="10795" bIns="530304"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sp>
            <p:nvSpPr>
              <p:cNvPr id="12" name="Freeform 11"/>
              <p:cNvSpPr/>
              <p:nvPr/>
            </p:nvSpPr>
            <p:spPr>
              <a:xfrm rot="16200000">
                <a:off x="502761" y="3993534"/>
                <a:ext cx="1039018"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0795" tIns="530304" rIns="10795" bIns="530304"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grpSp>
        <p:sp>
          <p:nvSpPr>
            <p:cNvPr id="14" name="TextBox 13"/>
            <p:cNvSpPr txBox="1"/>
            <p:nvPr/>
          </p:nvSpPr>
          <p:spPr>
            <a:xfrm>
              <a:off x="713517" y="1999261"/>
              <a:ext cx="1192732"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Selection</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16" name="TextBox 15"/>
            <p:cNvSpPr txBox="1"/>
            <p:nvPr/>
          </p:nvSpPr>
          <p:spPr>
            <a:xfrm>
              <a:off x="747933" y="4567729"/>
              <a:ext cx="1192732" cy="369332"/>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Analysis</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17" name="TextBox 16"/>
            <p:cNvSpPr txBox="1"/>
            <p:nvPr/>
          </p:nvSpPr>
          <p:spPr>
            <a:xfrm>
              <a:off x="688759" y="3295906"/>
              <a:ext cx="1311079" cy="369332"/>
            </a:xfrm>
            <a:prstGeom prst="rect">
              <a:avLst/>
            </a:prstGeom>
            <a:noFill/>
          </p:spPr>
          <p:txBody>
            <a:bodyPr wrap="square" rtlCol="0">
              <a:spAutoFit/>
            </a:bodyPr>
            <a:lstStyle/>
            <a:p>
              <a:r>
                <a:rPr lang="en-US" sz="1750" dirty="0" err="1" smtClean="0">
                  <a:solidFill>
                    <a:schemeClr val="bg1"/>
                  </a:solidFill>
                  <a:latin typeface="Kozuka Gothic Pr6N EL" panose="020B0200000000000000" pitchFamily="34" charset="-128"/>
                  <a:ea typeface="Kozuka Gothic Pr6N EL" panose="020B0200000000000000" pitchFamily="34" charset="-128"/>
                </a:rPr>
                <a:t>Techinique</a:t>
              </a:r>
              <a:endParaRPr lang="en-US" sz="1750" dirty="0">
                <a:solidFill>
                  <a:schemeClr val="bg1"/>
                </a:solidFill>
                <a:latin typeface="Kozuka Gothic Pr6N EL" panose="020B0200000000000000" pitchFamily="34" charset="-128"/>
                <a:ea typeface="Kozuka Gothic Pr6N EL" panose="020B0200000000000000" pitchFamily="34" charset="-128"/>
              </a:endParaRPr>
            </a:p>
          </p:txBody>
        </p:sp>
      </p:grpSp>
      <p:sp>
        <p:nvSpPr>
          <p:cNvPr id="18" name="Rounded Rectangle 17"/>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4031752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3" name="Rounded Rectangle 52"/>
          <p:cNvSpPr/>
          <p:nvPr/>
        </p:nvSpPr>
        <p:spPr>
          <a:xfrm>
            <a:off x="0" y="6063261"/>
            <a:ext cx="7856099"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779" y="342219"/>
            <a:ext cx="7886700" cy="1325563"/>
          </a:xfrm>
        </p:spPr>
        <p:txBody>
          <a:bodyPr/>
          <a:lstStyle/>
          <a:p>
            <a:r>
              <a:rPr lang="en-US" dirty="0" smtClean="0">
                <a:latin typeface="Kozuka Gothic Pro EL" panose="020B0200000000000000" pitchFamily="34" charset="-128"/>
                <a:ea typeface="Kozuka Gothic Pro EL" panose="020B0200000000000000" pitchFamily="34" charset="-128"/>
              </a:rPr>
              <a:t>Geographic </a:t>
            </a:r>
            <a:br>
              <a:rPr lang="en-US" dirty="0" smtClean="0">
                <a:latin typeface="Kozuka Gothic Pro EL" panose="020B0200000000000000" pitchFamily="34" charset="-128"/>
                <a:ea typeface="Kozuka Gothic Pro EL" panose="020B0200000000000000" pitchFamily="34" charset="-128"/>
              </a:rPr>
            </a:br>
            <a:r>
              <a:rPr lang="en-US" dirty="0" smtClean="0">
                <a:latin typeface="Kozuka Gothic Pro EL" panose="020B0200000000000000" pitchFamily="34" charset="-128"/>
                <a:ea typeface="Kozuka Gothic Pro EL" panose="020B0200000000000000" pitchFamily="34" charset="-128"/>
              </a:rPr>
              <a:t>variability</a:t>
            </a:r>
            <a:endParaRPr lang="en-US" dirty="0">
              <a:latin typeface="Kozuka Gothic Pro EL" panose="020B0200000000000000" pitchFamily="34" charset="-128"/>
              <a:ea typeface="Kozuka Gothic Pro EL" panose="020B0200000000000000" pitchFamily="34" charset="-128"/>
            </a:endParaRPr>
          </a:p>
        </p:txBody>
      </p:sp>
      <p:grpSp>
        <p:nvGrpSpPr>
          <p:cNvPr id="47" name="Group 46"/>
          <p:cNvGrpSpPr/>
          <p:nvPr/>
        </p:nvGrpSpPr>
        <p:grpSpPr>
          <a:xfrm>
            <a:off x="3535154" y="44056"/>
            <a:ext cx="5496650" cy="5948631"/>
            <a:chOff x="3566150" y="72705"/>
            <a:chExt cx="5496650" cy="5948631"/>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0185" y="93423"/>
              <a:ext cx="2660233" cy="2894494"/>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610" y="3083312"/>
              <a:ext cx="2693190" cy="2938024"/>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6150" y="72705"/>
              <a:ext cx="2681790" cy="2921236"/>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0700" y="3060484"/>
              <a:ext cx="2694714" cy="2947719"/>
            </a:xfrm>
            <a:prstGeom prst="rect">
              <a:avLst/>
            </a:prstGeom>
          </p:spPr>
        </p:pic>
        <p:sp>
          <p:nvSpPr>
            <p:cNvPr id="18" name="Oval 17"/>
            <p:cNvSpPr/>
            <p:nvPr/>
          </p:nvSpPr>
          <p:spPr>
            <a:xfrm>
              <a:off x="4556524" y="285644"/>
              <a:ext cx="220905" cy="3019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516930" y="816427"/>
              <a:ext cx="220905" cy="2384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726798" y="925451"/>
              <a:ext cx="252514" cy="20354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45552" y="281788"/>
              <a:ext cx="874196" cy="459752"/>
            </a:xfrm>
            <a:prstGeom prst="rect">
              <a:avLst/>
            </a:prstGeom>
            <a:solidFill>
              <a:schemeClr val="bg1"/>
            </a:solidFill>
            <a:ln>
              <a:solidFill>
                <a:schemeClr val="bg1"/>
              </a:solidFill>
            </a:ln>
          </p:spPr>
          <p:txBody>
            <a:bodyPr wrap="square" rtlCol="0">
              <a:spAutoFit/>
            </a:bodyPr>
            <a:lstStyle/>
            <a:p>
              <a:endParaRPr lang="en-US" dirty="0"/>
            </a:p>
          </p:txBody>
        </p:sp>
        <p:sp>
          <p:nvSpPr>
            <p:cNvPr id="44" name="TextBox 43"/>
            <p:cNvSpPr txBox="1"/>
            <p:nvPr/>
          </p:nvSpPr>
          <p:spPr>
            <a:xfrm>
              <a:off x="7753334" y="3311012"/>
              <a:ext cx="874196" cy="459752"/>
            </a:xfrm>
            <a:prstGeom prst="rect">
              <a:avLst/>
            </a:prstGeom>
            <a:solidFill>
              <a:schemeClr val="bg1"/>
            </a:solidFill>
            <a:ln>
              <a:solidFill>
                <a:schemeClr val="bg1"/>
              </a:solidFill>
            </a:ln>
          </p:spPr>
          <p:txBody>
            <a:bodyPr wrap="square" rtlCol="0">
              <a:spAutoFit/>
            </a:bodyPr>
            <a:lstStyle/>
            <a:p>
              <a:endParaRPr lang="en-US" dirty="0"/>
            </a:p>
          </p:txBody>
        </p:sp>
        <p:sp>
          <p:nvSpPr>
            <p:cNvPr id="45" name="TextBox 44"/>
            <p:cNvSpPr txBox="1"/>
            <p:nvPr/>
          </p:nvSpPr>
          <p:spPr>
            <a:xfrm>
              <a:off x="7746274" y="302894"/>
              <a:ext cx="874196" cy="459752"/>
            </a:xfrm>
            <a:prstGeom prst="rect">
              <a:avLst/>
            </a:prstGeom>
            <a:solidFill>
              <a:schemeClr val="bg1"/>
            </a:solidFill>
            <a:ln>
              <a:solidFill>
                <a:schemeClr val="bg1"/>
              </a:solidFill>
            </a:ln>
          </p:spPr>
          <p:txBody>
            <a:bodyPr wrap="square" rtlCol="0">
              <a:spAutoFit/>
            </a:bodyPr>
            <a:lstStyle/>
            <a:p>
              <a:endParaRPr lang="en-US" dirty="0"/>
            </a:p>
          </p:txBody>
        </p:sp>
        <p:sp>
          <p:nvSpPr>
            <p:cNvPr id="46" name="TextBox 45"/>
            <p:cNvSpPr txBox="1"/>
            <p:nvPr/>
          </p:nvSpPr>
          <p:spPr>
            <a:xfrm>
              <a:off x="4979311" y="3288440"/>
              <a:ext cx="874196" cy="459752"/>
            </a:xfrm>
            <a:prstGeom prst="rect">
              <a:avLst/>
            </a:prstGeom>
            <a:solidFill>
              <a:schemeClr val="bg1"/>
            </a:solidFill>
            <a:ln>
              <a:solidFill>
                <a:schemeClr val="bg1"/>
              </a:solidFill>
            </a:ln>
          </p:spPr>
          <p:txBody>
            <a:bodyPr wrap="square" rtlCol="0">
              <a:spAutoFit/>
            </a:bodyPr>
            <a:lstStyle/>
            <a:p>
              <a:endParaRPr lang="en-US" dirty="0"/>
            </a:p>
          </p:txBody>
        </p:sp>
      </p:grpSp>
      <p:sp>
        <p:nvSpPr>
          <p:cNvPr id="48" name="Rectangle 47"/>
          <p:cNvSpPr/>
          <p:nvPr/>
        </p:nvSpPr>
        <p:spPr>
          <a:xfrm>
            <a:off x="100779" y="6193686"/>
            <a:ext cx="7447738" cy="523220"/>
          </a:xfrm>
          <a:prstGeom prst="rect">
            <a:avLst/>
          </a:prstGeom>
        </p:spPr>
        <p:txBody>
          <a:bodyPr wrap="square">
            <a:spAutoFit/>
          </a:bodyPr>
          <a:lstStyle/>
          <a:p>
            <a:r>
              <a:rPr lang="en-US" sz="1400" dirty="0" smtClean="0">
                <a:solidFill>
                  <a:schemeClr val="bg1"/>
                </a:solidFill>
                <a:latin typeface="Kozuka Gothic Pro EL" panose="020B0200000000000000" pitchFamily="34" charset="-128"/>
                <a:ea typeface="Kozuka Gothic Pro EL" panose="020B0200000000000000" pitchFamily="34" charset="-128"/>
              </a:rPr>
              <a:t>Sources: PRISM </a:t>
            </a:r>
            <a:r>
              <a:rPr lang="en-US" sz="1400" dirty="0">
                <a:solidFill>
                  <a:schemeClr val="bg1"/>
                </a:solidFill>
                <a:latin typeface="Kozuka Gothic Pro EL" panose="020B0200000000000000" pitchFamily="34" charset="-128"/>
                <a:ea typeface="Kozuka Gothic Pro EL" panose="020B0200000000000000" pitchFamily="34" charset="-128"/>
              </a:rPr>
              <a:t>(Parameter-elevation Regressions on Independent Slopes Model </a:t>
            </a:r>
            <a:r>
              <a:rPr lang="en-US" sz="1400" dirty="0" smtClean="0">
                <a:solidFill>
                  <a:schemeClr val="bg1"/>
                </a:solidFill>
                <a:latin typeface="Kozuka Gothic Pro EL" panose="020B0200000000000000" pitchFamily="34" charset="-128"/>
                <a:ea typeface="Kozuka Gothic Pro EL" panose="020B0200000000000000" pitchFamily="34" charset="-128"/>
                <a:hlinkClick r:id="rId6"/>
              </a:rPr>
              <a:t>http</a:t>
            </a:r>
            <a:r>
              <a:rPr lang="en-US" sz="1400" dirty="0">
                <a:solidFill>
                  <a:schemeClr val="bg1"/>
                </a:solidFill>
                <a:latin typeface="Kozuka Gothic Pro EL" panose="020B0200000000000000" pitchFamily="34" charset="-128"/>
                <a:ea typeface="Kozuka Gothic Pro EL" panose="020B0200000000000000" pitchFamily="34" charset="-128"/>
                <a:hlinkClick r:id="rId6"/>
              </a:rPr>
              <a:t>://</a:t>
            </a:r>
            <a:r>
              <a:rPr lang="en-US" sz="1400" dirty="0" smtClean="0">
                <a:solidFill>
                  <a:schemeClr val="bg1"/>
                </a:solidFill>
                <a:latin typeface="Kozuka Gothic Pro EL" panose="020B0200000000000000" pitchFamily="34" charset="-128"/>
                <a:ea typeface="Kozuka Gothic Pro EL" panose="020B0200000000000000" pitchFamily="34" charset="-128"/>
                <a:hlinkClick r:id="rId6"/>
              </a:rPr>
              <a:t>prism.oregonstate.edu</a:t>
            </a:r>
            <a:r>
              <a:rPr lang="en-US" sz="1400" dirty="0" smtClean="0">
                <a:solidFill>
                  <a:schemeClr val="bg1"/>
                </a:solidFill>
                <a:latin typeface="Kozuka Gothic Pro EL" panose="020B0200000000000000" pitchFamily="34" charset="-128"/>
                <a:ea typeface="Kozuka Gothic Pro EL" panose="020B0200000000000000" pitchFamily="34" charset="-128"/>
              </a:rPr>
              <a:t>), National </a:t>
            </a:r>
            <a:r>
              <a:rPr lang="en-US" sz="1400" dirty="0">
                <a:solidFill>
                  <a:schemeClr val="bg1"/>
                </a:solidFill>
                <a:latin typeface="Kozuka Gothic Pro EL" panose="020B0200000000000000" pitchFamily="34" charset="-128"/>
                <a:ea typeface="Kozuka Gothic Pro EL" panose="020B0200000000000000" pitchFamily="34" charset="-128"/>
              </a:rPr>
              <a:t>Weather Service Cooperative Observer </a:t>
            </a:r>
            <a:r>
              <a:rPr lang="en-US" sz="1400" dirty="0" smtClean="0">
                <a:solidFill>
                  <a:schemeClr val="bg1"/>
                </a:solidFill>
                <a:latin typeface="Kozuka Gothic Pro EL" panose="020B0200000000000000" pitchFamily="34" charset="-128"/>
                <a:ea typeface="Kozuka Gothic Pro EL" panose="020B0200000000000000" pitchFamily="34" charset="-128"/>
              </a:rPr>
              <a:t>Network</a:t>
            </a:r>
            <a:endParaRPr lang="en-US" sz="1400" dirty="0">
              <a:solidFill>
                <a:schemeClr val="bg1"/>
              </a:solidFill>
              <a:latin typeface="Kozuka Gothic Pro EL" panose="020B0200000000000000" pitchFamily="34" charset="-128"/>
              <a:ea typeface="Kozuka Gothic Pro EL" panose="020B0200000000000000" pitchFamily="34" charset="-128"/>
            </a:endParaRPr>
          </a:p>
        </p:txBody>
      </p:sp>
      <p:sp>
        <p:nvSpPr>
          <p:cNvPr id="28" name="Rounded Rectangle 27"/>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grpSp>
        <p:nvGrpSpPr>
          <p:cNvPr id="7" name="Group 6"/>
          <p:cNvGrpSpPr/>
          <p:nvPr/>
        </p:nvGrpSpPr>
        <p:grpSpPr>
          <a:xfrm>
            <a:off x="4486541" y="262526"/>
            <a:ext cx="3262909" cy="3849864"/>
            <a:chOff x="4486541" y="262526"/>
            <a:chExt cx="3262909" cy="3849864"/>
          </a:xfrm>
        </p:grpSpPr>
        <p:grpSp>
          <p:nvGrpSpPr>
            <p:cNvPr id="3" name="Group 2"/>
            <p:cNvGrpSpPr/>
            <p:nvPr/>
          </p:nvGrpSpPr>
          <p:grpSpPr>
            <a:xfrm>
              <a:off x="7287068" y="3269037"/>
              <a:ext cx="462382" cy="843353"/>
              <a:chOff x="1899015" y="3129937"/>
              <a:chExt cx="462382" cy="843353"/>
            </a:xfrm>
          </p:grpSpPr>
          <p:sp>
            <p:nvSpPr>
              <p:cNvPr id="33" name="Oval 32"/>
              <p:cNvSpPr/>
              <p:nvPr/>
            </p:nvSpPr>
            <p:spPr>
              <a:xfrm>
                <a:off x="1938609" y="3129937"/>
                <a:ext cx="220905" cy="3019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899015" y="3660720"/>
                <a:ext cx="220905" cy="2384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108883" y="3769744"/>
                <a:ext cx="252514" cy="20354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7287068" y="262526"/>
              <a:ext cx="462382" cy="843353"/>
              <a:chOff x="1899015" y="3129937"/>
              <a:chExt cx="462382" cy="843353"/>
            </a:xfrm>
          </p:grpSpPr>
          <p:sp>
            <p:nvSpPr>
              <p:cNvPr id="37" name="Oval 36"/>
              <p:cNvSpPr/>
              <p:nvPr/>
            </p:nvSpPr>
            <p:spPr>
              <a:xfrm>
                <a:off x="1938609" y="3129937"/>
                <a:ext cx="220905" cy="3019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899015" y="3660720"/>
                <a:ext cx="220905" cy="2384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108883" y="3769744"/>
                <a:ext cx="252514" cy="20354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4486541" y="3249247"/>
              <a:ext cx="462382" cy="843353"/>
              <a:chOff x="1899015" y="3129937"/>
              <a:chExt cx="462382" cy="843353"/>
            </a:xfrm>
          </p:grpSpPr>
          <p:sp>
            <p:nvSpPr>
              <p:cNvPr id="41" name="Oval 40"/>
              <p:cNvSpPr/>
              <p:nvPr/>
            </p:nvSpPr>
            <p:spPr>
              <a:xfrm>
                <a:off x="1938609" y="3129937"/>
                <a:ext cx="220905" cy="3019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899015" y="3660720"/>
                <a:ext cx="220905" cy="2384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108883" y="3769744"/>
                <a:ext cx="252514" cy="20354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Group 49"/>
          <p:cNvGrpSpPr/>
          <p:nvPr/>
        </p:nvGrpSpPr>
        <p:grpSpPr>
          <a:xfrm>
            <a:off x="100779" y="2332494"/>
            <a:ext cx="3257651" cy="2959997"/>
            <a:chOff x="242821" y="1676144"/>
            <a:chExt cx="4188347" cy="3616348"/>
          </a:xfrm>
        </p:grpSpPr>
        <p:grpSp>
          <p:nvGrpSpPr>
            <p:cNvPr id="51" name="Group 50"/>
            <p:cNvGrpSpPr/>
            <p:nvPr/>
          </p:nvGrpSpPr>
          <p:grpSpPr>
            <a:xfrm>
              <a:off x="242821" y="1676144"/>
              <a:ext cx="4188347" cy="3616348"/>
              <a:chOff x="242821" y="1676144"/>
              <a:chExt cx="3925145" cy="3616348"/>
            </a:xfrm>
          </p:grpSpPr>
          <p:sp>
            <p:nvSpPr>
              <p:cNvPr id="56" name="Freeform 55"/>
              <p:cNvSpPr/>
              <p:nvPr/>
            </p:nvSpPr>
            <p:spPr>
              <a:xfrm>
                <a:off x="1611321" y="1716374"/>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State capital</a:t>
                </a:r>
              </a:p>
              <a:p>
                <a:pPr marL="171450" lvl="1" indent="-171450" algn="l" defTabSz="844550">
                  <a:lnSpc>
                    <a:spcPct val="90000"/>
                  </a:lnSpc>
                  <a:spcBef>
                    <a:spcPct val="0"/>
                  </a:spcBef>
                  <a:spcAft>
                    <a:spcPct val="15000"/>
                  </a:spcAft>
                  <a:buChar char="••"/>
                </a:pPr>
                <a:r>
                  <a:rPr lang="en-US" sz="1900" dirty="0" smtClean="0">
                    <a:latin typeface="Kozuka Gothic Pro EL" panose="020B0200000000000000" pitchFamily="34" charset="-128"/>
                    <a:ea typeface="Kozuka Gothic Pro EL" panose="020B0200000000000000" pitchFamily="34" charset="-128"/>
                  </a:rPr>
                  <a:t>Suburbs </a:t>
                </a:r>
                <a:endParaRPr lang="en-US" sz="1900" kern="1200" dirty="0">
                  <a:latin typeface="Kozuka Gothic Pro EL" panose="020B0200000000000000" pitchFamily="34" charset="-128"/>
                  <a:ea typeface="Kozuka Gothic Pro EL" panose="020B0200000000000000" pitchFamily="34" charset="-128"/>
                </a:endParaRPr>
              </a:p>
            </p:txBody>
          </p:sp>
          <p:sp>
            <p:nvSpPr>
              <p:cNvPr id="57" name="Freeform 56"/>
              <p:cNvSpPr/>
              <p:nvPr/>
            </p:nvSpPr>
            <p:spPr>
              <a:xfrm>
                <a:off x="1611321" y="2967174"/>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727682"/>
                  <a:satOff val="-41964"/>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4</a:t>
                </a:r>
                <a:r>
                  <a:rPr lang="en-US" sz="1900" kern="1200" baseline="30000" dirty="0" smtClean="0">
                    <a:latin typeface="Kozuka Gothic Pro EL" panose="020B0200000000000000" pitchFamily="34" charset="-128"/>
                    <a:ea typeface="Kozuka Gothic Pro EL" panose="020B0200000000000000" pitchFamily="34" charset="-128"/>
                  </a:rPr>
                  <a:t>th</a:t>
                </a:r>
                <a:r>
                  <a:rPr lang="en-US" sz="1900" kern="1200" dirty="0" smtClean="0">
                    <a:latin typeface="Kozuka Gothic Pro EL" panose="020B0200000000000000" pitchFamily="34" charset="-128"/>
                    <a:ea typeface="Kozuka Gothic Pro EL" panose="020B0200000000000000" pitchFamily="34" charset="-128"/>
                  </a:rPr>
                  <a:t> fastest growing in US</a:t>
                </a:r>
                <a:endParaRPr lang="en-US" sz="1900" kern="1200" dirty="0">
                  <a:latin typeface="Kozuka Gothic Pro EL" panose="020B0200000000000000" pitchFamily="34" charset="-128"/>
                  <a:ea typeface="Kozuka Gothic Pro EL" panose="020B0200000000000000" pitchFamily="34" charset="-128"/>
                </a:endParaRPr>
              </a:p>
            </p:txBody>
          </p:sp>
          <p:sp>
            <p:nvSpPr>
              <p:cNvPr id="58" name="Freeform 57"/>
              <p:cNvSpPr/>
              <p:nvPr/>
            </p:nvSpPr>
            <p:spPr>
              <a:xfrm>
                <a:off x="1611321" y="4269993"/>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dirty="0" smtClean="0">
                    <a:latin typeface="Kozuka Gothic Pro EL" panose="020B0200000000000000" pitchFamily="34" charset="-128"/>
                    <a:ea typeface="Kozuka Gothic Pro EL" panose="020B0200000000000000" pitchFamily="34" charset="-128"/>
                  </a:rPr>
                  <a:t>Economically s</a:t>
                </a:r>
                <a:r>
                  <a:rPr lang="en-US" sz="1900" kern="1200" dirty="0" smtClean="0">
                    <a:latin typeface="Kozuka Gothic Pro EL" panose="020B0200000000000000" pitchFamily="34" charset="-128"/>
                    <a:ea typeface="Kozuka Gothic Pro EL" panose="020B0200000000000000" pitchFamily="34" charset="-128"/>
                  </a:rPr>
                  <a:t>ignificant agriculture</a:t>
                </a:r>
                <a:endParaRPr lang="en-US" sz="1900" kern="1200" dirty="0">
                  <a:latin typeface="Kozuka Gothic Pro EL" panose="020B0200000000000000" pitchFamily="34" charset="-128"/>
                  <a:ea typeface="Kozuka Gothic Pro EL" panose="020B0200000000000000" pitchFamily="34" charset="-128"/>
                </a:endParaRPr>
              </a:p>
            </p:txBody>
          </p:sp>
          <p:sp>
            <p:nvSpPr>
              <p:cNvPr id="59" name="Freeform 58"/>
              <p:cNvSpPr/>
              <p:nvPr/>
            </p:nvSpPr>
            <p:spPr>
              <a:xfrm rot="16200000">
                <a:off x="502760" y="1416205"/>
                <a:ext cx="1039019"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794" tIns="530304" rIns="10797" bIns="530305"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sp>
            <p:nvSpPr>
              <p:cNvPr id="60" name="Freeform 59"/>
              <p:cNvSpPr/>
              <p:nvPr/>
            </p:nvSpPr>
            <p:spPr>
              <a:xfrm rot="16200000">
                <a:off x="502761" y="2704870"/>
                <a:ext cx="1039018"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727682"/>
                  <a:satOff val="-41964"/>
                  <a:lumOff val="4314"/>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0795" tIns="530304" rIns="10795" bIns="530304"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sp>
            <p:nvSpPr>
              <p:cNvPr id="61" name="Freeform 60"/>
              <p:cNvSpPr/>
              <p:nvPr/>
            </p:nvSpPr>
            <p:spPr>
              <a:xfrm rot="16200000">
                <a:off x="502761" y="3993534"/>
                <a:ext cx="1039018"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0795" tIns="530304" rIns="10795" bIns="530304"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grpSp>
        <p:sp>
          <p:nvSpPr>
            <p:cNvPr id="52" name="TextBox 51"/>
            <p:cNvSpPr txBox="1"/>
            <p:nvPr/>
          </p:nvSpPr>
          <p:spPr>
            <a:xfrm>
              <a:off x="711222" y="1825887"/>
              <a:ext cx="1192732" cy="789649"/>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Salt Lake</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54" name="TextBox 53"/>
            <p:cNvSpPr txBox="1"/>
            <p:nvPr/>
          </p:nvSpPr>
          <p:spPr>
            <a:xfrm>
              <a:off x="747933" y="4567729"/>
              <a:ext cx="1192732" cy="451228"/>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Cache</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55" name="TextBox 54"/>
            <p:cNvSpPr txBox="1"/>
            <p:nvPr/>
          </p:nvSpPr>
          <p:spPr>
            <a:xfrm>
              <a:off x="688759" y="3295905"/>
              <a:ext cx="1311079" cy="441827"/>
            </a:xfrm>
            <a:prstGeom prst="rect">
              <a:avLst/>
            </a:prstGeom>
            <a:noFill/>
          </p:spPr>
          <p:txBody>
            <a:bodyPr wrap="square" rtlCol="0">
              <a:spAutoFit/>
            </a:bodyPr>
            <a:lstStyle/>
            <a:p>
              <a:r>
                <a:rPr lang="en-US" sz="1750" dirty="0" smtClean="0">
                  <a:solidFill>
                    <a:schemeClr val="bg1"/>
                  </a:solidFill>
                  <a:latin typeface="Kozuka Gothic Pr6N EL" panose="020B0200000000000000" pitchFamily="34" charset="-128"/>
                  <a:ea typeface="Kozuka Gothic Pr6N EL" panose="020B0200000000000000" pitchFamily="34" charset="-128"/>
                </a:rPr>
                <a:t>Heber</a:t>
              </a:r>
              <a:endParaRPr lang="en-US" sz="1750" dirty="0">
                <a:solidFill>
                  <a:schemeClr val="bg1"/>
                </a:solidFill>
                <a:latin typeface="Kozuka Gothic Pr6N EL" panose="020B0200000000000000" pitchFamily="34" charset="-128"/>
                <a:ea typeface="Kozuka Gothic Pr6N EL" panose="020B0200000000000000" pitchFamily="34" charset="-128"/>
              </a:endParaRPr>
            </a:p>
          </p:txBody>
        </p:sp>
      </p:grpSp>
    </p:spTree>
    <p:extLst>
      <p:ext uri="{BB962C8B-B14F-4D97-AF65-F5344CB8AC3E}">
        <p14:creationId xmlns:p14="http://schemas.microsoft.com/office/powerpoint/2010/main" val="397439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27" y="703533"/>
            <a:ext cx="7886700" cy="1325563"/>
          </a:xfrm>
        </p:spPr>
        <p:txBody>
          <a:bodyPr/>
          <a:lstStyle/>
          <a:p>
            <a:r>
              <a:rPr lang="en-US" dirty="0" smtClean="0">
                <a:latin typeface="Kozuka Gothic Pro EL" panose="020B0200000000000000" pitchFamily="34" charset="-128"/>
                <a:ea typeface="Kozuka Gothic Pro EL" panose="020B0200000000000000" pitchFamily="34" charset="-128"/>
              </a:rPr>
              <a:t>Actor </a:t>
            </a:r>
            <a:br>
              <a:rPr lang="en-US" dirty="0" smtClean="0">
                <a:latin typeface="Kozuka Gothic Pro EL" panose="020B0200000000000000" pitchFamily="34" charset="-128"/>
                <a:ea typeface="Kozuka Gothic Pro EL" panose="020B0200000000000000" pitchFamily="34" charset="-128"/>
              </a:rPr>
            </a:br>
            <a:r>
              <a:rPr lang="en-US" dirty="0" smtClean="0">
                <a:latin typeface="Kozuka Gothic Pro EL" panose="020B0200000000000000" pitchFamily="34" charset="-128"/>
                <a:ea typeface="Kozuka Gothic Pro EL" panose="020B0200000000000000" pitchFamily="34" charset="-128"/>
              </a:rPr>
              <a:t>variability</a:t>
            </a:r>
            <a:endParaRPr lang="en-US" dirty="0">
              <a:latin typeface="Kozuka Gothic Pro EL" panose="020B0200000000000000" pitchFamily="34" charset="-128"/>
              <a:ea typeface="Kozuka Gothic Pro EL" panose="020B0200000000000000" pitchFamily="34" charset="-128"/>
            </a:endParaRPr>
          </a:p>
        </p:txBody>
      </p:sp>
      <p:sp>
        <p:nvSpPr>
          <p:cNvPr id="13" name="Rounded Rectangle 12"/>
          <p:cNvSpPr/>
          <p:nvPr/>
        </p:nvSpPr>
        <p:spPr>
          <a:xfrm>
            <a:off x="0" y="6057900"/>
            <a:ext cx="7863840" cy="800100"/>
          </a:xfrm>
          <a:prstGeom prst="roundRect">
            <a:avLst/>
          </a:prstGeom>
          <a:solidFill>
            <a:srgbClr val="EE7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20984" t="12897" r="-81" b="42732"/>
          <a:stretch/>
        </p:blipFill>
        <p:spPr>
          <a:xfrm>
            <a:off x="3590146" y="3747541"/>
            <a:ext cx="5361705" cy="20311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43" y="3814995"/>
            <a:ext cx="3115283" cy="19637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ounded Rectangle 9"/>
          <p:cNvSpPr/>
          <p:nvPr/>
        </p:nvSpPr>
        <p:spPr>
          <a:xfrm>
            <a:off x="7938655" y="6057900"/>
            <a:ext cx="1205344" cy="80010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grpSp>
        <p:nvGrpSpPr>
          <p:cNvPr id="8" name="Group 7"/>
          <p:cNvGrpSpPr/>
          <p:nvPr/>
        </p:nvGrpSpPr>
        <p:grpSpPr>
          <a:xfrm>
            <a:off x="5160976" y="700492"/>
            <a:ext cx="3257651" cy="1905220"/>
            <a:chOff x="242821" y="1676144"/>
            <a:chExt cx="4188347" cy="2327684"/>
          </a:xfrm>
        </p:grpSpPr>
        <p:grpSp>
          <p:nvGrpSpPr>
            <p:cNvPr id="12" name="Group 11"/>
            <p:cNvGrpSpPr/>
            <p:nvPr/>
          </p:nvGrpSpPr>
          <p:grpSpPr>
            <a:xfrm>
              <a:off x="242821" y="1676144"/>
              <a:ext cx="4188347" cy="2327684"/>
              <a:chOff x="242821" y="1676144"/>
              <a:chExt cx="3925145" cy="2327684"/>
            </a:xfrm>
          </p:grpSpPr>
          <p:sp>
            <p:nvSpPr>
              <p:cNvPr id="17" name="Freeform 16"/>
              <p:cNvSpPr/>
              <p:nvPr/>
            </p:nvSpPr>
            <p:spPr>
              <a:xfrm>
                <a:off x="1611321" y="1716374"/>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Mayors</a:t>
                </a:r>
              </a:p>
              <a:p>
                <a:pPr marL="171450" lvl="1" indent="-171450" algn="l" defTabSz="844550">
                  <a:lnSpc>
                    <a:spcPct val="90000"/>
                  </a:lnSpc>
                  <a:spcBef>
                    <a:spcPct val="0"/>
                  </a:spcBef>
                  <a:spcAft>
                    <a:spcPct val="15000"/>
                  </a:spcAft>
                  <a:buChar char="••"/>
                </a:pPr>
                <a:r>
                  <a:rPr lang="en-US" sz="1900" dirty="0" smtClean="0">
                    <a:latin typeface="Kozuka Gothic Pro EL" panose="020B0200000000000000" pitchFamily="34" charset="-128"/>
                    <a:ea typeface="Kozuka Gothic Pro EL" panose="020B0200000000000000" pitchFamily="34" charset="-128"/>
                  </a:rPr>
                  <a:t>City Council </a:t>
                </a:r>
                <a:endParaRPr lang="en-US" sz="1900" kern="1200" dirty="0">
                  <a:latin typeface="Kozuka Gothic Pro EL" panose="020B0200000000000000" pitchFamily="34" charset="-128"/>
                  <a:ea typeface="Kozuka Gothic Pro EL" panose="020B0200000000000000" pitchFamily="34" charset="-128"/>
                </a:endParaRPr>
              </a:p>
            </p:txBody>
          </p:sp>
          <p:sp>
            <p:nvSpPr>
              <p:cNvPr id="18" name="Freeform 17"/>
              <p:cNvSpPr/>
              <p:nvPr/>
            </p:nvSpPr>
            <p:spPr>
              <a:xfrm>
                <a:off x="1611321" y="2967174"/>
                <a:ext cx="2556645" cy="964804"/>
              </a:xfrm>
              <a:custGeom>
                <a:avLst/>
                <a:gdLst>
                  <a:gd name="connsiteX0" fmla="*/ 160804 w 964803"/>
                  <a:gd name="connsiteY0" fmla="*/ 0 h 2556644"/>
                  <a:gd name="connsiteX1" fmla="*/ 803999 w 964803"/>
                  <a:gd name="connsiteY1" fmla="*/ 0 h 2556644"/>
                  <a:gd name="connsiteX2" fmla="*/ 964803 w 964803"/>
                  <a:gd name="connsiteY2" fmla="*/ 160804 h 2556644"/>
                  <a:gd name="connsiteX3" fmla="*/ 964803 w 964803"/>
                  <a:gd name="connsiteY3" fmla="*/ 2556644 h 2556644"/>
                  <a:gd name="connsiteX4" fmla="*/ 964803 w 964803"/>
                  <a:gd name="connsiteY4" fmla="*/ 2556644 h 2556644"/>
                  <a:gd name="connsiteX5" fmla="*/ 0 w 964803"/>
                  <a:gd name="connsiteY5" fmla="*/ 2556644 h 2556644"/>
                  <a:gd name="connsiteX6" fmla="*/ 0 w 964803"/>
                  <a:gd name="connsiteY6" fmla="*/ 2556644 h 2556644"/>
                  <a:gd name="connsiteX7" fmla="*/ 0 w 964803"/>
                  <a:gd name="connsiteY7" fmla="*/ 160804 h 2556644"/>
                  <a:gd name="connsiteX8" fmla="*/ 160804 w 964803"/>
                  <a:gd name="connsiteY8" fmla="*/ 0 h 255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2556644">
                    <a:moveTo>
                      <a:pt x="964803" y="426117"/>
                    </a:moveTo>
                    <a:lnTo>
                      <a:pt x="964803" y="2130527"/>
                    </a:lnTo>
                    <a:cubicBezTo>
                      <a:pt x="964803" y="2365865"/>
                      <a:pt x="937634" y="2556643"/>
                      <a:pt x="904120" y="2556643"/>
                    </a:cubicBezTo>
                    <a:lnTo>
                      <a:pt x="0" y="2556643"/>
                    </a:lnTo>
                    <a:lnTo>
                      <a:pt x="0" y="2556643"/>
                    </a:lnTo>
                    <a:lnTo>
                      <a:pt x="0" y="1"/>
                    </a:lnTo>
                    <a:lnTo>
                      <a:pt x="0" y="1"/>
                    </a:lnTo>
                    <a:lnTo>
                      <a:pt x="904120" y="1"/>
                    </a:lnTo>
                    <a:cubicBezTo>
                      <a:pt x="937634" y="1"/>
                      <a:pt x="964803" y="190779"/>
                      <a:pt x="964803" y="426117"/>
                    </a:cubicBezTo>
                    <a:close/>
                  </a:path>
                </a:pathLst>
              </a:custGeom>
            </p:spPr>
            <p:style>
              <a:lnRef idx="2">
                <a:schemeClr val="accent2">
                  <a:hueOff val="-727682"/>
                  <a:satOff val="-41964"/>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5129" tIns="59163" rIns="59163" bIns="59164"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Kozuka Gothic Pro EL" panose="020B0200000000000000" pitchFamily="34" charset="-128"/>
                    <a:ea typeface="Kozuka Gothic Pro EL" panose="020B0200000000000000" pitchFamily="34" charset="-128"/>
                  </a:rPr>
                  <a:t>Public utilities</a:t>
                </a:r>
              </a:p>
              <a:p>
                <a:pPr marL="171450" lvl="1" indent="-171450" algn="l" defTabSz="844550">
                  <a:lnSpc>
                    <a:spcPct val="90000"/>
                  </a:lnSpc>
                  <a:spcBef>
                    <a:spcPct val="0"/>
                  </a:spcBef>
                  <a:spcAft>
                    <a:spcPct val="15000"/>
                  </a:spcAft>
                  <a:buChar char="••"/>
                </a:pPr>
                <a:r>
                  <a:rPr lang="en-US" sz="1900" dirty="0" smtClean="0">
                    <a:latin typeface="Kozuka Gothic Pro EL" panose="020B0200000000000000" pitchFamily="34" charset="-128"/>
                    <a:ea typeface="Kozuka Gothic Pro EL" panose="020B0200000000000000" pitchFamily="34" charset="-128"/>
                  </a:rPr>
                  <a:t>Public works</a:t>
                </a:r>
                <a:endParaRPr lang="en-US" sz="1900" kern="1200" dirty="0">
                  <a:latin typeface="Kozuka Gothic Pro EL" panose="020B0200000000000000" pitchFamily="34" charset="-128"/>
                  <a:ea typeface="Kozuka Gothic Pro EL" panose="020B0200000000000000" pitchFamily="34" charset="-128"/>
                </a:endParaRPr>
              </a:p>
            </p:txBody>
          </p:sp>
          <p:sp>
            <p:nvSpPr>
              <p:cNvPr id="20" name="Freeform 19"/>
              <p:cNvSpPr/>
              <p:nvPr/>
            </p:nvSpPr>
            <p:spPr>
              <a:xfrm rot="16200000">
                <a:off x="502760" y="1416205"/>
                <a:ext cx="1039019"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794" tIns="530304" rIns="10797" bIns="530305"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sp>
            <p:nvSpPr>
              <p:cNvPr id="21" name="Freeform 20"/>
              <p:cNvSpPr/>
              <p:nvPr/>
            </p:nvSpPr>
            <p:spPr>
              <a:xfrm rot="16200000">
                <a:off x="502761" y="2704870"/>
                <a:ext cx="1039018" cy="155889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p:spPr>
            <p:style>
              <a:lnRef idx="2">
                <a:schemeClr val="accent2">
                  <a:hueOff val="-727682"/>
                  <a:satOff val="-41964"/>
                  <a:lumOff val="4314"/>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0795" tIns="530304" rIns="10795" bIns="530304" numCol="1" spcCol="1270" anchor="ctr" anchorCtr="0">
                <a:noAutofit/>
              </a:bodyPr>
              <a:lstStyle/>
              <a:p>
                <a:pPr lvl="0" algn="ctr" defTabSz="755650">
                  <a:lnSpc>
                    <a:spcPct val="90000"/>
                  </a:lnSpc>
                  <a:spcBef>
                    <a:spcPct val="0"/>
                  </a:spcBef>
                  <a:spcAft>
                    <a:spcPct val="35000"/>
                  </a:spcAft>
                </a:pPr>
                <a:endParaRPr lang="en-US" sz="1700" kern="1200" dirty="0">
                  <a:latin typeface="Kozuka Gothic Pro EL" panose="020B0200000000000000" pitchFamily="34" charset="-128"/>
                  <a:ea typeface="Kozuka Gothic Pro EL" panose="020B0200000000000000" pitchFamily="34" charset="-128"/>
                </a:endParaRPr>
              </a:p>
            </p:txBody>
          </p:sp>
        </p:grpSp>
        <p:sp>
          <p:nvSpPr>
            <p:cNvPr id="14" name="TextBox 13"/>
            <p:cNvSpPr txBox="1"/>
            <p:nvPr/>
          </p:nvSpPr>
          <p:spPr>
            <a:xfrm>
              <a:off x="688759" y="1978378"/>
              <a:ext cx="1192732" cy="451228"/>
            </a:xfrm>
            <a:prstGeom prst="rect">
              <a:avLst/>
            </a:prstGeom>
            <a:noFill/>
          </p:spPr>
          <p:txBody>
            <a:bodyPr wrap="square" rtlCol="0">
              <a:spAutoFit/>
            </a:bodyPr>
            <a:lstStyle/>
            <a:p>
              <a:r>
                <a:rPr lang="en-US" dirty="0" smtClean="0">
                  <a:solidFill>
                    <a:schemeClr val="bg1"/>
                  </a:solidFill>
                  <a:latin typeface="Kozuka Gothic Pr6N EL" panose="020B0200000000000000" pitchFamily="34" charset="-128"/>
                  <a:ea typeface="Kozuka Gothic Pr6N EL" panose="020B0200000000000000" pitchFamily="34" charset="-128"/>
                </a:rPr>
                <a:t>Elected</a:t>
              </a:r>
              <a:endParaRPr lang="en-US" dirty="0">
                <a:solidFill>
                  <a:schemeClr val="bg1"/>
                </a:solidFill>
                <a:latin typeface="Kozuka Gothic Pr6N EL" panose="020B0200000000000000" pitchFamily="34" charset="-128"/>
                <a:ea typeface="Kozuka Gothic Pr6N EL" panose="020B0200000000000000" pitchFamily="34" charset="-128"/>
              </a:endParaRPr>
            </a:p>
          </p:txBody>
        </p:sp>
        <p:sp>
          <p:nvSpPr>
            <p:cNvPr id="16" name="TextBox 15"/>
            <p:cNvSpPr txBox="1"/>
            <p:nvPr/>
          </p:nvSpPr>
          <p:spPr>
            <a:xfrm>
              <a:off x="688759" y="3295905"/>
              <a:ext cx="1311079" cy="357222"/>
            </a:xfrm>
            <a:prstGeom prst="rect">
              <a:avLst/>
            </a:prstGeom>
            <a:noFill/>
          </p:spPr>
          <p:txBody>
            <a:bodyPr wrap="square" rtlCol="0">
              <a:spAutoFit/>
            </a:bodyPr>
            <a:lstStyle/>
            <a:p>
              <a:r>
                <a:rPr lang="en-US" sz="1300" dirty="0" smtClean="0">
                  <a:solidFill>
                    <a:schemeClr val="bg1"/>
                  </a:solidFill>
                  <a:latin typeface="Kozuka Gothic Pr6N EL" panose="020B0200000000000000" pitchFamily="34" charset="-128"/>
                  <a:ea typeface="Kozuka Gothic Pr6N EL" panose="020B0200000000000000" pitchFamily="34" charset="-128"/>
                </a:rPr>
                <a:t>Practitioner</a:t>
              </a:r>
              <a:endParaRPr lang="en-US" sz="1300" dirty="0">
                <a:solidFill>
                  <a:schemeClr val="bg1"/>
                </a:solidFill>
                <a:latin typeface="Kozuka Gothic Pr6N EL" panose="020B0200000000000000" pitchFamily="34" charset="-128"/>
                <a:ea typeface="Kozuka Gothic Pr6N EL" panose="020B0200000000000000" pitchFamily="34" charset="-128"/>
              </a:endParaRPr>
            </a:p>
          </p:txBody>
        </p:sp>
      </p:grpSp>
    </p:spTree>
    <p:extLst>
      <p:ext uri="{BB962C8B-B14F-4D97-AF65-F5344CB8AC3E}">
        <p14:creationId xmlns:p14="http://schemas.microsoft.com/office/powerpoint/2010/main" val="1436903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49" y="-6941"/>
            <a:ext cx="8930982" cy="6953187"/>
          </a:xfrm>
        </p:spPr>
      </p:pic>
      <p:sp>
        <p:nvSpPr>
          <p:cNvPr id="87" name="Rectangular Callout 86"/>
          <p:cNvSpPr/>
          <p:nvPr/>
        </p:nvSpPr>
        <p:spPr>
          <a:xfrm>
            <a:off x="-3933" y="94125"/>
            <a:ext cx="2865891" cy="1545989"/>
          </a:xfrm>
          <a:prstGeom prst="wedgeRectCallout">
            <a:avLst>
              <a:gd name="adj1" fmla="val -592"/>
              <a:gd name="adj2" fmla="val 927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Kozuka Gothic Pro EL" panose="020B0200000000000000" pitchFamily="34" charset="-128"/>
              <a:ea typeface="Kozuka Gothic Pro EL" panose="020B0200000000000000" pitchFamily="34" charset="-128"/>
            </a:endParaRPr>
          </a:p>
        </p:txBody>
      </p:sp>
      <p:sp>
        <p:nvSpPr>
          <p:cNvPr id="27" name="TextBox 26"/>
          <p:cNvSpPr txBox="1"/>
          <p:nvPr/>
        </p:nvSpPr>
        <p:spPr>
          <a:xfrm rot="20059945">
            <a:off x="5599567" y="2025877"/>
            <a:ext cx="3516783"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Funding</a:t>
            </a:r>
            <a:endParaRPr lang="en-US" dirty="0">
              <a:latin typeface="Kozuka Gothic Pro EL" panose="020B0200000000000000" pitchFamily="34" charset="-128"/>
              <a:ea typeface="Kozuka Gothic Pro EL" panose="020B0200000000000000" pitchFamily="34" charset="-128"/>
            </a:endParaRPr>
          </a:p>
        </p:txBody>
      </p:sp>
      <p:grpSp>
        <p:nvGrpSpPr>
          <p:cNvPr id="2" name="Group 1"/>
          <p:cNvGrpSpPr/>
          <p:nvPr/>
        </p:nvGrpSpPr>
        <p:grpSpPr>
          <a:xfrm>
            <a:off x="5249706" y="1330644"/>
            <a:ext cx="3531701" cy="4438076"/>
            <a:chOff x="5249706" y="1330644"/>
            <a:chExt cx="3531701" cy="4438076"/>
          </a:xfrm>
        </p:grpSpPr>
        <p:sp>
          <p:nvSpPr>
            <p:cNvPr id="23" name="TextBox 22"/>
            <p:cNvSpPr txBox="1"/>
            <p:nvPr/>
          </p:nvSpPr>
          <p:spPr>
            <a:xfrm rot="18851628">
              <a:off x="5193266" y="1751768"/>
              <a:ext cx="1211580" cy="369332"/>
            </a:xfrm>
            <a:prstGeom prst="rect">
              <a:avLst/>
            </a:prstGeom>
            <a:noFill/>
          </p:spPr>
          <p:txBody>
            <a:bodyPr wrap="square" rtlCol="0">
              <a:spAutoFit/>
            </a:bodyPr>
            <a:lstStyle/>
            <a:p>
              <a:r>
                <a:rPr lang="en-US" dirty="0">
                  <a:latin typeface="Kozuka Gothic Pro EL" panose="020B0200000000000000" pitchFamily="34" charset="-128"/>
                  <a:ea typeface="Kozuka Gothic Pro EL" panose="020B0200000000000000" pitchFamily="34" charset="-128"/>
                </a:rPr>
                <a:t>A</a:t>
              </a:r>
              <a:r>
                <a:rPr lang="en-US" dirty="0" smtClean="0">
                  <a:latin typeface="Kozuka Gothic Pro EL" panose="020B0200000000000000" pitchFamily="34" charset="-128"/>
                  <a:ea typeface="Kozuka Gothic Pro EL" panose="020B0200000000000000" pitchFamily="34" charset="-128"/>
                </a:rPr>
                <a:t>ging</a:t>
              </a:r>
              <a:endParaRPr lang="en-US" dirty="0">
                <a:latin typeface="Kozuka Gothic Pro EL" panose="020B0200000000000000" pitchFamily="34" charset="-128"/>
                <a:ea typeface="Kozuka Gothic Pro EL" panose="020B0200000000000000" pitchFamily="34" charset="-128"/>
              </a:endParaRPr>
            </a:p>
          </p:txBody>
        </p:sp>
        <p:sp>
          <p:nvSpPr>
            <p:cNvPr id="25" name="TextBox 24"/>
            <p:cNvSpPr txBox="1"/>
            <p:nvPr/>
          </p:nvSpPr>
          <p:spPr>
            <a:xfrm rot="19172317">
              <a:off x="5402615" y="1959521"/>
              <a:ext cx="1211580" cy="369332"/>
            </a:xfrm>
            <a:prstGeom prst="rect">
              <a:avLst/>
            </a:prstGeom>
            <a:noFill/>
          </p:spPr>
          <p:txBody>
            <a:bodyPr wrap="square" rtlCol="0">
              <a:spAutoFit/>
            </a:bodyPr>
            <a:lstStyle/>
            <a:p>
              <a:r>
                <a:rPr lang="en-US" dirty="0">
                  <a:latin typeface="Kozuka Gothic Pro EL" panose="020B0200000000000000" pitchFamily="34" charset="-128"/>
                  <a:ea typeface="Kozuka Gothic Pro EL" panose="020B0200000000000000" pitchFamily="34" charset="-128"/>
                </a:rPr>
                <a:t>C</a:t>
              </a:r>
              <a:r>
                <a:rPr lang="en-US" dirty="0" smtClean="0">
                  <a:latin typeface="Kozuka Gothic Pro EL" panose="020B0200000000000000" pitchFamily="34" charset="-128"/>
                  <a:ea typeface="Kozuka Gothic Pro EL" panose="020B0200000000000000" pitchFamily="34" charset="-128"/>
                </a:rPr>
                <a:t>anals</a:t>
              </a:r>
              <a:endParaRPr lang="en-US" dirty="0">
                <a:latin typeface="Kozuka Gothic Pro EL" panose="020B0200000000000000" pitchFamily="34" charset="-128"/>
                <a:ea typeface="Kozuka Gothic Pro EL" panose="020B0200000000000000" pitchFamily="34" charset="-128"/>
              </a:endParaRPr>
            </a:p>
          </p:txBody>
        </p:sp>
        <p:sp>
          <p:nvSpPr>
            <p:cNvPr id="26" name="TextBox 25"/>
            <p:cNvSpPr txBox="1"/>
            <p:nvPr/>
          </p:nvSpPr>
          <p:spPr>
            <a:xfrm rot="19684035">
              <a:off x="5441487" y="1853614"/>
              <a:ext cx="2833203"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Storage</a:t>
              </a:r>
              <a:endParaRPr lang="en-US" dirty="0">
                <a:latin typeface="Kozuka Gothic Pro EL" panose="020B0200000000000000" pitchFamily="34" charset="-128"/>
                <a:ea typeface="Kozuka Gothic Pro EL" panose="020B0200000000000000" pitchFamily="34" charset="-128"/>
              </a:endParaRPr>
            </a:p>
          </p:txBody>
        </p:sp>
        <p:sp>
          <p:nvSpPr>
            <p:cNvPr id="29" name="TextBox 28"/>
            <p:cNvSpPr txBox="1"/>
            <p:nvPr/>
          </p:nvSpPr>
          <p:spPr>
            <a:xfrm rot="20958730">
              <a:off x="5838655" y="2883575"/>
              <a:ext cx="1815327"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Large projects</a:t>
              </a:r>
              <a:endParaRPr lang="en-US" dirty="0">
                <a:latin typeface="Kozuka Gothic Pro EL" panose="020B0200000000000000" pitchFamily="34" charset="-128"/>
                <a:ea typeface="Kozuka Gothic Pro EL" panose="020B0200000000000000" pitchFamily="34" charset="-128"/>
              </a:endParaRPr>
            </a:p>
          </p:txBody>
        </p:sp>
        <p:sp>
          <p:nvSpPr>
            <p:cNvPr id="30" name="TextBox 29"/>
            <p:cNvSpPr txBox="1"/>
            <p:nvPr/>
          </p:nvSpPr>
          <p:spPr>
            <a:xfrm>
              <a:off x="5850272" y="3224488"/>
              <a:ext cx="2107555"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Pipes and sewers</a:t>
              </a:r>
              <a:endParaRPr lang="en-US" dirty="0">
                <a:latin typeface="Kozuka Gothic Pro EL" panose="020B0200000000000000" pitchFamily="34" charset="-128"/>
                <a:ea typeface="Kozuka Gothic Pro EL" panose="020B0200000000000000" pitchFamily="34" charset="-128"/>
              </a:endParaRPr>
            </a:p>
          </p:txBody>
        </p:sp>
        <p:sp>
          <p:nvSpPr>
            <p:cNvPr id="31" name="TextBox 30"/>
            <p:cNvSpPr txBox="1"/>
            <p:nvPr/>
          </p:nvSpPr>
          <p:spPr>
            <a:xfrm rot="1080647">
              <a:off x="5739629" y="3893734"/>
              <a:ext cx="2116703"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Irrigation</a:t>
              </a:r>
              <a:endParaRPr lang="en-US" dirty="0">
                <a:latin typeface="Kozuka Gothic Pro EL" panose="020B0200000000000000" pitchFamily="34" charset="-128"/>
                <a:ea typeface="Kozuka Gothic Pro EL" panose="020B0200000000000000" pitchFamily="34" charset="-128"/>
              </a:endParaRPr>
            </a:p>
          </p:txBody>
        </p:sp>
        <p:sp>
          <p:nvSpPr>
            <p:cNvPr id="32" name="TextBox 31"/>
            <p:cNvSpPr txBox="1"/>
            <p:nvPr/>
          </p:nvSpPr>
          <p:spPr>
            <a:xfrm rot="1639651">
              <a:off x="5482125" y="4171584"/>
              <a:ext cx="1454765" cy="369332"/>
            </a:xfrm>
            <a:prstGeom prst="rect">
              <a:avLst/>
            </a:prstGeom>
            <a:noFill/>
          </p:spPr>
          <p:txBody>
            <a:bodyPr wrap="square" rtlCol="0">
              <a:spAutoFit/>
            </a:bodyPr>
            <a:lstStyle/>
            <a:p>
              <a:r>
                <a:rPr lang="en-US" dirty="0" err="1" smtClean="0">
                  <a:latin typeface="Kozuka Gothic Pro EL" panose="020B0200000000000000" pitchFamily="34" charset="-128"/>
                  <a:ea typeface="Kozuka Gothic Pro EL" panose="020B0200000000000000" pitchFamily="34" charset="-128"/>
                </a:rPr>
                <a:t>Stormwater</a:t>
              </a:r>
              <a:endParaRPr lang="en-US" dirty="0">
                <a:latin typeface="Kozuka Gothic Pro EL" panose="020B0200000000000000" pitchFamily="34" charset="-128"/>
                <a:ea typeface="Kozuka Gothic Pro EL" panose="020B0200000000000000" pitchFamily="34" charset="-128"/>
              </a:endParaRPr>
            </a:p>
          </p:txBody>
        </p:sp>
        <p:sp>
          <p:nvSpPr>
            <p:cNvPr id="33" name="TextBox 32"/>
            <p:cNvSpPr txBox="1"/>
            <p:nvPr/>
          </p:nvSpPr>
          <p:spPr>
            <a:xfrm rot="2402797">
              <a:off x="5249706" y="4886539"/>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Wells</a:t>
              </a:r>
              <a:endParaRPr lang="en-US" dirty="0">
                <a:latin typeface="Kozuka Gothic Pro EL" panose="020B0200000000000000" pitchFamily="34" charset="-128"/>
                <a:ea typeface="Kozuka Gothic Pro EL" panose="020B0200000000000000" pitchFamily="34" charset="-128"/>
              </a:endParaRPr>
            </a:p>
          </p:txBody>
        </p:sp>
        <p:sp>
          <p:nvSpPr>
            <p:cNvPr id="42" name="Line Callout 2 41"/>
            <p:cNvSpPr/>
            <p:nvPr/>
          </p:nvSpPr>
          <p:spPr>
            <a:xfrm>
              <a:off x="7432806" y="2677808"/>
              <a:ext cx="1001237" cy="270147"/>
            </a:xfrm>
            <a:prstGeom prst="borderCallout2">
              <a:avLst>
                <a:gd name="adj1" fmla="val 15235"/>
                <a:gd name="adj2" fmla="val 1585"/>
                <a:gd name="adj3" fmla="val 18750"/>
                <a:gd name="adj4" fmla="val -16667"/>
                <a:gd name="adj5" fmla="val 87647"/>
                <a:gd name="adj6" fmla="val -70535"/>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Kozuka Gothic Pro EL" panose="020B0200000000000000" pitchFamily="34" charset="-128"/>
                  <a:ea typeface="Kozuka Gothic Pro EL" panose="020B0200000000000000" pitchFamily="34" charset="-128"/>
                </a:rPr>
                <a:t>Green</a:t>
              </a:r>
              <a:r>
                <a:rPr lang="en-US" dirty="0" smtClean="0">
                  <a:latin typeface="Kozuka Gothic Pro EL" panose="020B0200000000000000" pitchFamily="34" charset="-128"/>
                  <a:ea typeface="Kozuka Gothic Pro EL" panose="020B0200000000000000" pitchFamily="34" charset="-128"/>
                </a:rPr>
                <a:t> </a:t>
              </a:r>
              <a:endParaRPr lang="en-US" dirty="0">
                <a:latin typeface="Kozuka Gothic Pro EL" panose="020B0200000000000000" pitchFamily="34" charset="-128"/>
                <a:ea typeface="Kozuka Gothic Pro EL" panose="020B0200000000000000" pitchFamily="34" charset="-128"/>
              </a:endParaRPr>
            </a:p>
          </p:txBody>
        </p:sp>
        <p:sp>
          <p:nvSpPr>
            <p:cNvPr id="43" name="Line Callout 2 42"/>
            <p:cNvSpPr/>
            <p:nvPr/>
          </p:nvSpPr>
          <p:spPr>
            <a:xfrm>
              <a:off x="7422799" y="4760699"/>
              <a:ext cx="1358608" cy="270147"/>
            </a:xfrm>
            <a:prstGeom prst="borderCallout2">
              <a:avLst>
                <a:gd name="adj1" fmla="val 48667"/>
                <a:gd name="adj2" fmla="val -40"/>
                <a:gd name="adj3" fmla="val 44505"/>
                <a:gd name="adj4" fmla="val -59802"/>
                <a:gd name="adj5" fmla="val -17835"/>
                <a:gd name="adj6" fmla="val -70491"/>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latin typeface="Kozuka Gothic Pro EL" panose="020B0200000000000000" pitchFamily="34" charset="-128"/>
                  <a:ea typeface="Kozuka Gothic Pro EL" panose="020B0200000000000000" pitchFamily="34" charset="-128"/>
                </a:rPr>
                <a:t>Technology</a:t>
              </a:r>
              <a:r>
                <a:rPr lang="en-US" sz="1700" dirty="0" smtClean="0">
                  <a:latin typeface="Kozuka Gothic Pro EL" panose="020B0200000000000000" pitchFamily="34" charset="-128"/>
                  <a:ea typeface="Kozuka Gothic Pro EL" panose="020B0200000000000000" pitchFamily="34" charset="-128"/>
                </a:rPr>
                <a:t> </a:t>
              </a:r>
              <a:endParaRPr lang="en-US" sz="1700" dirty="0">
                <a:latin typeface="Kozuka Gothic Pro EL" panose="020B0200000000000000" pitchFamily="34" charset="-128"/>
                <a:ea typeface="Kozuka Gothic Pro EL" panose="020B0200000000000000" pitchFamily="34" charset="-128"/>
              </a:endParaRPr>
            </a:p>
          </p:txBody>
        </p:sp>
        <p:sp>
          <p:nvSpPr>
            <p:cNvPr id="44" name="Line Callout 2 43"/>
            <p:cNvSpPr/>
            <p:nvPr/>
          </p:nvSpPr>
          <p:spPr>
            <a:xfrm>
              <a:off x="7383625" y="5104460"/>
              <a:ext cx="1397782" cy="270147"/>
            </a:xfrm>
            <a:prstGeom prst="borderCallout2">
              <a:avLst>
                <a:gd name="adj1" fmla="val 41661"/>
                <a:gd name="adj2" fmla="val -166"/>
                <a:gd name="adj3" fmla="val 31558"/>
                <a:gd name="adj4" fmla="val -59099"/>
                <a:gd name="adj5" fmla="val -83382"/>
                <a:gd name="adj6" fmla="val -75091"/>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Kozuka Gothic Pro EL" panose="020B0200000000000000" pitchFamily="34" charset="-128"/>
                  <a:ea typeface="Kozuka Gothic Pro EL" panose="020B0200000000000000" pitchFamily="34" charset="-128"/>
                </a:rPr>
                <a:t>Wastewater</a:t>
              </a:r>
              <a:endParaRPr lang="en-US" dirty="0">
                <a:latin typeface="Kozuka Gothic Pro EL" panose="020B0200000000000000" pitchFamily="34" charset="-128"/>
                <a:ea typeface="Kozuka Gothic Pro EL" panose="020B0200000000000000" pitchFamily="34" charset="-128"/>
              </a:endParaRPr>
            </a:p>
          </p:txBody>
        </p:sp>
        <p:sp>
          <p:nvSpPr>
            <p:cNvPr id="45" name="Line Callout 2 44"/>
            <p:cNvSpPr/>
            <p:nvPr/>
          </p:nvSpPr>
          <p:spPr>
            <a:xfrm>
              <a:off x="6882164" y="5498573"/>
              <a:ext cx="1757061" cy="270147"/>
            </a:xfrm>
            <a:prstGeom prst="borderCallout2">
              <a:avLst>
                <a:gd name="adj1" fmla="val 64460"/>
                <a:gd name="adj2" fmla="val -2004"/>
                <a:gd name="adj3" fmla="val -23095"/>
                <a:gd name="adj4" fmla="val -24252"/>
                <a:gd name="adj5" fmla="val -190067"/>
                <a:gd name="adj6" fmla="val -36901"/>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Kozuka Gothic Pro EL" panose="020B0200000000000000" pitchFamily="34" charset="-128"/>
                  <a:ea typeface="Kozuka Gothic Pro EL" panose="020B0200000000000000" pitchFamily="34" charset="-128"/>
                </a:rPr>
                <a:t>Water pressure</a:t>
              </a:r>
              <a:r>
                <a:rPr lang="en-US" dirty="0" smtClean="0">
                  <a:latin typeface="Kozuka Gothic Pro EL" panose="020B0200000000000000" pitchFamily="34" charset="-128"/>
                  <a:ea typeface="Kozuka Gothic Pro EL" panose="020B0200000000000000" pitchFamily="34" charset="-128"/>
                </a:rPr>
                <a:t> </a:t>
              </a:r>
              <a:endParaRPr lang="en-US" dirty="0">
                <a:latin typeface="Kozuka Gothic Pro EL" panose="020B0200000000000000" pitchFamily="34" charset="-128"/>
                <a:ea typeface="Kozuka Gothic Pro EL" panose="020B0200000000000000" pitchFamily="34" charset="-128"/>
              </a:endParaRPr>
            </a:p>
          </p:txBody>
        </p:sp>
      </p:grpSp>
      <p:grpSp>
        <p:nvGrpSpPr>
          <p:cNvPr id="5" name="Group 4"/>
          <p:cNvGrpSpPr/>
          <p:nvPr/>
        </p:nvGrpSpPr>
        <p:grpSpPr>
          <a:xfrm>
            <a:off x="3647923" y="3816781"/>
            <a:ext cx="1442812" cy="871831"/>
            <a:chOff x="3626861" y="3839720"/>
            <a:chExt cx="1442812" cy="871831"/>
          </a:xfrm>
        </p:grpSpPr>
        <p:sp>
          <p:nvSpPr>
            <p:cNvPr id="3" name="Trapezoid 2"/>
            <p:cNvSpPr/>
            <p:nvPr/>
          </p:nvSpPr>
          <p:spPr>
            <a:xfrm>
              <a:off x="3965965" y="3839720"/>
              <a:ext cx="906376" cy="871831"/>
            </a:xfrm>
            <a:custGeom>
              <a:avLst/>
              <a:gdLst>
                <a:gd name="connsiteX0" fmla="*/ 0 w 906376"/>
                <a:gd name="connsiteY0" fmla="*/ 871831 h 871831"/>
                <a:gd name="connsiteX1" fmla="*/ 217958 w 906376"/>
                <a:gd name="connsiteY1" fmla="*/ 0 h 871831"/>
                <a:gd name="connsiteX2" fmla="*/ 688418 w 906376"/>
                <a:gd name="connsiteY2" fmla="*/ 0 h 871831"/>
                <a:gd name="connsiteX3" fmla="*/ 906376 w 906376"/>
                <a:gd name="connsiteY3" fmla="*/ 871831 h 871831"/>
                <a:gd name="connsiteX4" fmla="*/ 0 w 906376"/>
                <a:gd name="connsiteY4" fmla="*/ 871831 h 871831"/>
                <a:gd name="connsiteX0" fmla="*/ 0 w 906376"/>
                <a:gd name="connsiteY0" fmla="*/ 871831 h 871831"/>
                <a:gd name="connsiteX1" fmla="*/ 217958 w 906376"/>
                <a:gd name="connsiteY1" fmla="*/ 0 h 871831"/>
                <a:gd name="connsiteX2" fmla="*/ 655167 w 906376"/>
                <a:gd name="connsiteY2" fmla="*/ 0 h 871831"/>
                <a:gd name="connsiteX3" fmla="*/ 906376 w 906376"/>
                <a:gd name="connsiteY3" fmla="*/ 871831 h 871831"/>
                <a:gd name="connsiteX4" fmla="*/ 0 w 906376"/>
                <a:gd name="connsiteY4" fmla="*/ 871831 h 871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376" h="871831">
                  <a:moveTo>
                    <a:pt x="0" y="871831"/>
                  </a:moveTo>
                  <a:lnTo>
                    <a:pt x="217958" y="0"/>
                  </a:lnTo>
                  <a:lnTo>
                    <a:pt x="655167" y="0"/>
                  </a:lnTo>
                  <a:lnTo>
                    <a:pt x="906376" y="871831"/>
                  </a:lnTo>
                  <a:lnTo>
                    <a:pt x="0" y="871831"/>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Kozuka Gothic Pro EL" panose="020B0200000000000000" pitchFamily="34" charset="-128"/>
                <a:ea typeface="Kozuka Gothic Pro EL" panose="020B0200000000000000" pitchFamily="34" charset="-128"/>
              </a:endParaRPr>
            </a:p>
          </p:txBody>
        </p:sp>
        <p:sp>
          <p:nvSpPr>
            <p:cNvPr id="4" name="TextBox 3"/>
            <p:cNvSpPr txBox="1"/>
            <p:nvPr/>
          </p:nvSpPr>
          <p:spPr>
            <a:xfrm>
              <a:off x="3626861" y="3919767"/>
              <a:ext cx="1442812" cy="584775"/>
            </a:xfrm>
            <a:prstGeom prst="rect">
              <a:avLst/>
            </a:prstGeom>
            <a:noFill/>
          </p:spPr>
          <p:txBody>
            <a:bodyPr wrap="square" rtlCol="0">
              <a:spAutoFit/>
            </a:bodyPr>
            <a:lstStyle/>
            <a:p>
              <a:pPr algn="ctr"/>
              <a:r>
                <a:rPr lang="en-US" sz="1600" dirty="0" smtClean="0">
                  <a:solidFill>
                    <a:schemeClr val="bg1"/>
                  </a:solidFill>
                  <a:latin typeface="Kozuka Gothic Pro EL" panose="020B0200000000000000" pitchFamily="34" charset="-128"/>
                  <a:ea typeface="Kozuka Gothic Pro EL" panose="020B0200000000000000" pitchFamily="34" charset="-128"/>
                </a:rPr>
                <a:t>Water </a:t>
              </a:r>
            </a:p>
            <a:p>
              <a:pPr algn="ctr"/>
              <a:r>
                <a:rPr lang="en-US" sz="1600" dirty="0" smtClean="0">
                  <a:solidFill>
                    <a:schemeClr val="bg1"/>
                  </a:solidFill>
                  <a:latin typeface="Kozuka Gothic Pro EL" panose="020B0200000000000000" pitchFamily="34" charset="-128"/>
                  <a:ea typeface="Kozuka Gothic Pro EL" panose="020B0200000000000000" pitchFamily="34" charset="-128"/>
                </a:rPr>
                <a:t>conservation</a:t>
              </a:r>
            </a:p>
          </p:txBody>
        </p:sp>
      </p:grpSp>
      <p:grpSp>
        <p:nvGrpSpPr>
          <p:cNvPr id="7" name="Group 6"/>
          <p:cNvGrpSpPr/>
          <p:nvPr/>
        </p:nvGrpSpPr>
        <p:grpSpPr>
          <a:xfrm>
            <a:off x="2921343" y="4254072"/>
            <a:ext cx="4337992" cy="2923822"/>
            <a:chOff x="2921343" y="4254072"/>
            <a:chExt cx="4337992" cy="2923822"/>
          </a:xfrm>
        </p:grpSpPr>
        <p:sp>
          <p:nvSpPr>
            <p:cNvPr id="34" name="TextBox 33"/>
            <p:cNvSpPr txBox="1"/>
            <p:nvPr/>
          </p:nvSpPr>
          <p:spPr>
            <a:xfrm rot="5148779">
              <a:off x="3879083" y="6387438"/>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Farming</a:t>
              </a:r>
              <a:endParaRPr lang="en-US" dirty="0">
                <a:latin typeface="Kozuka Gothic Pro EL" panose="020B0200000000000000" pitchFamily="34" charset="-128"/>
                <a:ea typeface="Kozuka Gothic Pro EL" panose="020B0200000000000000" pitchFamily="34" charset="-128"/>
              </a:endParaRPr>
            </a:p>
          </p:txBody>
        </p:sp>
        <p:sp>
          <p:nvSpPr>
            <p:cNvPr id="35" name="TextBox 34"/>
            <p:cNvSpPr txBox="1"/>
            <p:nvPr/>
          </p:nvSpPr>
          <p:spPr>
            <a:xfrm rot="5569047">
              <a:off x="3574394" y="6387438"/>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Lawns</a:t>
              </a:r>
              <a:endParaRPr lang="en-US" dirty="0">
                <a:latin typeface="Kozuka Gothic Pro EL" panose="020B0200000000000000" pitchFamily="34" charset="-128"/>
                <a:ea typeface="Kozuka Gothic Pro EL" panose="020B0200000000000000" pitchFamily="34" charset="-128"/>
              </a:endParaRPr>
            </a:p>
          </p:txBody>
        </p:sp>
        <p:sp>
          <p:nvSpPr>
            <p:cNvPr id="36" name="TextBox 35"/>
            <p:cNvSpPr txBox="1"/>
            <p:nvPr/>
          </p:nvSpPr>
          <p:spPr>
            <a:xfrm rot="718854">
              <a:off x="3427704" y="5166964"/>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Cost</a:t>
              </a:r>
              <a:endParaRPr lang="en-US" dirty="0">
                <a:latin typeface="Kozuka Gothic Pro EL" panose="020B0200000000000000" pitchFamily="34" charset="-128"/>
                <a:ea typeface="Kozuka Gothic Pro EL" panose="020B0200000000000000" pitchFamily="34" charset="-128"/>
              </a:endParaRPr>
            </a:p>
          </p:txBody>
        </p:sp>
        <p:sp>
          <p:nvSpPr>
            <p:cNvPr id="37" name="TextBox 36"/>
            <p:cNvSpPr txBox="1"/>
            <p:nvPr/>
          </p:nvSpPr>
          <p:spPr>
            <a:xfrm rot="5400000">
              <a:off x="3830467" y="5281397"/>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Outdoor</a:t>
              </a:r>
              <a:endParaRPr lang="en-US" dirty="0">
                <a:latin typeface="Kozuka Gothic Pro EL" panose="020B0200000000000000" pitchFamily="34" charset="-128"/>
                <a:ea typeface="Kozuka Gothic Pro EL" panose="020B0200000000000000" pitchFamily="34" charset="-128"/>
              </a:endParaRPr>
            </a:p>
          </p:txBody>
        </p:sp>
        <p:sp>
          <p:nvSpPr>
            <p:cNvPr id="38" name="TextBox 37"/>
            <p:cNvSpPr txBox="1"/>
            <p:nvPr/>
          </p:nvSpPr>
          <p:spPr>
            <a:xfrm rot="4442065">
              <a:off x="4380326" y="5150496"/>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Education</a:t>
              </a:r>
              <a:endParaRPr lang="en-US" dirty="0">
                <a:latin typeface="Kozuka Gothic Pro EL" panose="020B0200000000000000" pitchFamily="34" charset="-128"/>
                <a:ea typeface="Kozuka Gothic Pro EL" panose="020B0200000000000000" pitchFamily="34" charset="-128"/>
              </a:endParaRPr>
            </a:p>
          </p:txBody>
        </p:sp>
        <p:sp>
          <p:nvSpPr>
            <p:cNvPr id="41" name="Line Callout 2 40"/>
            <p:cNvSpPr/>
            <p:nvPr/>
          </p:nvSpPr>
          <p:spPr>
            <a:xfrm>
              <a:off x="5535657" y="5891868"/>
              <a:ext cx="853440" cy="191468"/>
            </a:xfrm>
            <a:prstGeom prst="borderCallout2">
              <a:avLst>
                <a:gd name="adj1" fmla="val 46400"/>
                <a:gd name="adj2" fmla="val 457"/>
                <a:gd name="adj3" fmla="val 100621"/>
                <a:gd name="adj4" fmla="val -58801"/>
                <a:gd name="adj5" fmla="val -37064"/>
                <a:gd name="adj6" fmla="val -81831"/>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Kozuka Gothic Pro EL" panose="020B0200000000000000" pitchFamily="34" charset="-128"/>
                  <a:ea typeface="Kozuka Gothic Pro EL" panose="020B0200000000000000" pitchFamily="34" charset="-128"/>
                </a:rPr>
                <a:t>Indoor</a:t>
              </a:r>
              <a:endParaRPr lang="en-US" dirty="0">
                <a:solidFill>
                  <a:schemeClr val="tx1"/>
                </a:solidFill>
                <a:latin typeface="Kozuka Gothic Pro EL" panose="020B0200000000000000" pitchFamily="34" charset="-128"/>
                <a:ea typeface="Kozuka Gothic Pro EL" panose="020B0200000000000000" pitchFamily="34" charset="-128"/>
              </a:endParaRPr>
            </a:p>
          </p:txBody>
        </p:sp>
        <p:sp>
          <p:nvSpPr>
            <p:cNvPr id="46" name="TextBox 45"/>
            <p:cNvSpPr txBox="1"/>
            <p:nvPr/>
          </p:nvSpPr>
          <p:spPr>
            <a:xfrm rot="18574526">
              <a:off x="2585781" y="4741320"/>
              <a:ext cx="1343828"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Willingness</a:t>
              </a:r>
              <a:endParaRPr lang="en-US" dirty="0">
                <a:latin typeface="Kozuka Gothic Pro EL" panose="020B0200000000000000" pitchFamily="34" charset="-128"/>
                <a:ea typeface="Kozuka Gothic Pro EL" panose="020B0200000000000000" pitchFamily="34" charset="-128"/>
              </a:endParaRPr>
            </a:p>
          </p:txBody>
        </p:sp>
        <p:sp>
          <p:nvSpPr>
            <p:cNvPr id="47" name="Line Callout 2 46"/>
            <p:cNvSpPr/>
            <p:nvPr/>
          </p:nvSpPr>
          <p:spPr>
            <a:xfrm>
              <a:off x="2921343" y="6143526"/>
              <a:ext cx="853440" cy="191468"/>
            </a:xfrm>
            <a:prstGeom prst="borderCallout2">
              <a:avLst>
                <a:gd name="adj1" fmla="val 46400"/>
                <a:gd name="adj2" fmla="val 457"/>
                <a:gd name="adj3" fmla="val 39839"/>
                <a:gd name="adj4" fmla="val -34450"/>
                <a:gd name="adj5" fmla="val -306242"/>
                <a:gd name="adj6" fmla="val 26286"/>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Kozuka Gothic Pro EL" panose="020B0200000000000000" pitchFamily="34" charset="-128"/>
                  <a:ea typeface="Kozuka Gothic Pro EL" panose="020B0200000000000000" pitchFamily="34" charset="-128"/>
                </a:rPr>
                <a:t>Reuse</a:t>
              </a:r>
              <a:endParaRPr lang="en-US" dirty="0">
                <a:solidFill>
                  <a:schemeClr val="tx1"/>
                </a:solidFill>
                <a:latin typeface="Kozuka Gothic Pro EL" panose="020B0200000000000000" pitchFamily="34" charset="-128"/>
                <a:ea typeface="Kozuka Gothic Pro EL" panose="020B0200000000000000" pitchFamily="34" charset="-128"/>
              </a:endParaRPr>
            </a:p>
          </p:txBody>
        </p:sp>
        <p:sp>
          <p:nvSpPr>
            <p:cNvPr id="48" name="Line Callout 2 47"/>
            <p:cNvSpPr/>
            <p:nvPr/>
          </p:nvSpPr>
          <p:spPr>
            <a:xfrm>
              <a:off x="5827858" y="6414659"/>
              <a:ext cx="1138207" cy="202271"/>
            </a:xfrm>
            <a:prstGeom prst="borderCallout2">
              <a:avLst>
                <a:gd name="adj1" fmla="val 46400"/>
                <a:gd name="adj2" fmla="val 457"/>
                <a:gd name="adj3" fmla="val 80072"/>
                <a:gd name="adj4" fmla="val -42003"/>
                <a:gd name="adj5" fmla="val -20625"/>
                <a:gd name="adj6" fmla="val -61382"/>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Kozuka Gothic Pro EL" panose="020B0200000000000000" pitchFamily="34" charset="-128"/>
                  <a:ea typeface="Kozuka Gothic Pro EL" panose="020B0200000000000000" pitchFamily="34" charset="-128"/>
                </a:rPr>
                <a:t>Programs</a:t>
              </a:r>
              <a:endParaRPr lang="en-US" sz="1600" dirty="0">
                <a:solidFill>
                  <a:schemeClr val="tx1"/>
                </a:solidFill>
                <a:latin typeface="Kozuka Gothic Pro EL" panose="020B0200000000000000" pitchFamily="34" charset="-128"/>
                <a:ea typeface="Kozuka Gothic Pro EL" panose="020B0200000000000000" pitchFamily="34" charset="-128"/>
              </a:endParaRPr>
            </a:p>
          </p:txBody>
        </p:sp>
        <p:sp>
          <p:nvSpPr>
            <p:cNvPr id="49" name="Line Callout 2 48"/>
            <p:cNvSpPr/>
            <p:nvPr/>
          </p:nvSpPr>
          <p:spPr>
            <a:xfrm>
              <a:off x="6065820" y="6751192"/>
              <a:ext cx="1193515" cy="169552"/>
            </a:xfrm>
            <a:prstGeom prst="borderCallout2">
              <a:avLst>
                <a:gd name="adj1" fmla="val 46400"/>
                <a:gd name="adj2" fmla="val 457"/>
                <a:gd name="adj3" fmla="val 100621"/>
                <a:gd name="adj4" fmla="val -58801"/>
                <a:gd name="adj5" fmla="val -37064"/>
                <a:gd name="adj6" fmla="val -81831"/>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Kozuka Gothic Pro EL" panose="020B0200000000000000" pitchFamily="34" charset="-128"/>
                  <a:ea typeface="Kozuka Gothic Pro EL" panose="020B0200000000000000" pitchFamily="34" charset="-128"/>
                </a:rPr>
                <a:t>Water bills</a:t>
              </a:r>
              <a:endParaRPr lang="en-US" sz="1600" dirty="0">
                <a:solidFill>
                  <a:schemeClr val="tx1"/>
                </a:solidFill>
                <a:latin typeface="Kozuka Gothic Pro EL" panose="020B0200000000000000" pitchFamily="34" charset="-128"/>
                <a:ea typeface="Kozuka Gothic Pro EL" panose="020B0200000000000000" pitchFamily="34" charset="-128"/>
              </a:endParaRPr>
            </a:p>
          </p:txBody>
        </p:sp>
      </p:grpSp>
      <p:grpSp>
        <p:nvGrpSpPr>
          <p:cNvPr id="9" name="Group 8"/>
          <p:cNvGrpSpPr/>
          <p:nvPr/>
        </p:nvGrpSpPr>
        <p:grpSpPr>
          <a:xfrm>
            <a:off x="892870" y="3790897"/>
            <a:ext cx="2831302" cy="1452097"/>
            <a:chOff x="891656" y="3776607"/>
            <a:chExt cx="2831302" cy="1452097"/>
          </a:xfrm>
        </p:grpSpPr>
        <p:sp>
          <p:nvSpPr>
            <p:cNvPr id="50" name="Line Callout 2 49"/>
            <p:cNvSpPr/>
            <p:nvPr/>
          </p:nvSpPr>
          <p:spPr>
            <a:xfrm>
              <a:off x="891656" y="5008725"/>
              <a:ext cx="1033091" cy="219979"/>
            </a:xfrm>
            <a:prstGeom prst="borderCallout2">
              <a:avLst>
                <a:gd name="adj1" fmla="val 59425"/>
                <a:gd name="adj2" fmla="val 99808"/>
                <a:gd name="adj3" fmla="val 44181"/>
                <a:gd name="adj4" fmla="val 135030"/>
                <a:gd name="adj5" fmla="val -23478"/>
                <a:gd name="adj6" fmla="val 154138"/>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Kozuka Gothic Pro EL" panose="020B0200000000000000" pitchFamily="34" charset="-128"/>
                  <a:ea typeface="Kozuka Gothic Pro EL" panose="020B0200000000000000" pitchFamily="34" charset="-128"/>
                </a:rPr>
                <a:t>Drought</a:t>
              </a:r>
              <a:endParaRPr lang="en-US" sz="1600" dirty="0">
                <a:solidFill>
                  <a:schemeClr val="tx1"/>
                </a:solidFill>
                <a:latin typeface="Kozuka Gothic Pro EL" panose="020B0200000000000000" pitchFamily="34" charset="-128"/>
                <a:ea typeface="Kozuka Gothic Pro EL" panose="020B0200000000000000" pitchFamily="34" charset="-128"/>
              </a:endParaRPr>
            </a:p>
          </p:txBody>
        </p:sp>
        <p:sp>
          <p:nvSpPr>
            <p:cNvPr id="51" name="TextBox 50"/>
            <p:cNvSpPr txBox="1"/>
            <p:nvPr/>
          </p:nvSpPr>
          <p:spPr>
            <a:xfrm rot="20669655">
              <a:off x="2124134" y="3776607"/>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Health</a:t>
              </a:r>
              <a:endParaRPr lang="en-US" dirty="0">
                <a:latin typeface="Kozuka Gothic Pro EL" panose="020B0200000000000000" pitchFamily="34" charset="-128"/>
                <a:ea typeface="Kozuka Gothic Pro EL" panose="020B0200000000000000" pitchFamily="34" charset="-128"/>
              </a:endParaRPr>
            </a:p>
          </p:txBody>
        </p:sp>
        <p:sp>
          <p:nvSpPr>
            <p:cNvPr id="52" name="TextBox 51"/>
            <p:cNvSpPr txBox="1"/>
            <p:nvPr/>
          </p:nvSpPr>
          <p:spPr>
            <a:xfrm rot="19102333">
              <a:off x="2074084" y="4613533"/>
              <a:ext cx="1648874"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Climate/Snow</a:t>
              </a:r>
              <a:endParaRPr lang="en-US" dirty="0">
                <a:latin typeface="Kozuka Gothic Pro EL" panose="020B0200000000000000" pitchFamily="34" charset="-128"/>
                <a:ea typeface="Kozuka Gothic Pro EL" panose="020B0200000000000000" pitchFamily="34" charset="-128"/>
              </a:endParaRPr>
            </a:p>
          </p:txBody>
        </p:sp>
        <p:sp>
          <p:nvSpPr>
            <p:cNvPr id="53" name="TextBox 52"/>
            <p:cNvSpPr txBox="1"/>
            <p:nvPr/>
          </p:nvSpPr>
          <p:spPr>
            <a:xfrm rot="20082306">
              <a:off x="2273225" y="4091478"/>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Flooding</a:t>
              </a:r>
              <a:endParaRPr lang="en-US" dirty="0">
                <a:latin typeface="Kozuka Gothic Pro EL" panose="020B0200000000000000" pitchFamily="34" charset="-128"/>
                <a:ea typeface="Kozuka Gothic Pro EL" panose="020B0200000000000000" pitchFamily="34" charset="-128"/>
              </a:endParaRPr>
            </a:p>
          </p:txBody>
        </p:sp>
      </p:grpSp>
      <p:grpSp>
        <p:nvGrpSpPr>
          <p:cNvPr id="18" name="Group 17"/>
          <p:cNvGrpSpPr/>
          <p:nvPr/>
        </p:nvGrpSpPr>
        <p:grpSpPr>
          <a:xfrm>
            <a:off x="350084" y="2790898"/>
            <a:ext cx="2883407" cy="975700"/>
            <a:chOff x="350084" y="2790898"/>
            <a:chExt cx="2883407" cy="975700"/>
          </a:xfrm>
        </p:grpSpPr>
        <p:sp>
          <p:nvSpPr>
            <p:cNvPr id="13" name="TextBox 12"/>
            <p:cNvSpPr txBox="1"/>
            <p:nvPr/>
          </p:nvSpPr>
          <p:spPr>
            <a:xfrm rot="546309">
              <a:off x="1933835" y="2878996"/>
              <a:ext cx="129420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Waterways</a:t>
              </a:r>
              <a:endParaRPr lang="en-US" dirty="0">
                <a:latin typeface="Kozuka Gothic Pro EL" panose="020B0200000000000000" pitchFamily="34" charset="-128"/>
                <a:ea typeface="Kozuka Gothic Pro EL" panose="020B0200000000000000" pitchFamily="34" charset="-128"/>
              </a:endParaRPr>
            </a:p>
          </p:txBody>
        </p:sp>
        <p:sp>
          <p:nvSpPr>
            <p:cNvPr id="55" name="TextBox 54"/>
            <p:cNvSpPr txBox="1"/>
            <p:nvPr/>
          </p:nvSpPr>
          <p:spPr>
            <a:xfrm>
              <a:off x="1939291" y="3130181"/>
              <a:ext cx="129420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Pollution</a:t>
              </a:r>
              <a:endParaRPr lang="en-US" dirty="0">
                <a:latin typeface="Kozuka Gothic Pro EL" panose="020B0200000000000000" pitchFamily="34" charset="-128"/>
                <a:ea typeface="Kozuka Gothic Pro EL" panose="020B0200000000000000" pitchFamily="34" charset="-128"/>
              </a:endParaRPr>
            </a:p>
          </p:txBody>
        </p:sp>
        <p:sp>
          <p:nvSpPr>
            <p:cNvPr id="56" name="TextBox 55"/>
            <p:cNvSpPr txBox="1"/>
            <p:nvPr/>
          </p:nvSpPr>
          <p:spPr>
            <a:xfrm rot="21278059">
              <a:off x="1889740" y="3397266"/>
              <a:ext cx="129420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Drinking</a:t>
              </a:r>
              <a:endParaRPr lang="en-US" dirty="0">
                <a:latin typeface="Kozuka Gothic Pro EL" panose="020B0200000000000000" pitchFamily="34" charset="-128"/>
                <a:ea typeface="Kozuka Gothic Pro EL" panose="020B0200000000000000" pitchFamily="34" charset="-128"/>
              </a:endParaRPr>
            </a:p>
          </p:txBody>
        </p:sp>
        <p:sp>
          <p:nvSpPr>
            <p:cNvPr id="17" name="Line Callout 2 16"/>
            <p:cNvSpPr/>
            <p:nvPr/>
          </p:nvSpPr>
          <p:spPr>
            <a:xfrm>
              <a:off x="350084" y="2790898"/>
              <a:ext cx="1082111" cy="307610"/>
            </a:xfrm>
            <a:prstGeom prst="borderCallout2">
              <a:avLst>
                <a:gd name="adj1" fmla="val 37667"/>
                <a:gd name="adj2" fmla="val 99531"/>
                <a:gd name="adj3" fmla="val 37667"/>
                <a:gd name="adj4" fmla="val 134134"/>
                <a:gd name="adj5" fmla="val 93583"/>
                <a:gd name="adj6" fmla="val 149932"/>
              </a:avLst>
            </a:prstGeom>
            <a:solidFill>
              <a:schemeClr val="accent6">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Kozuka Gothic Pro EL" panose="020B0200000000000000" pitchFamily="34" charset="-128"/>
                  <a:ea typeface="Kozuka Gothic Pro EL" panose="020B0200000000000000" pitchFamily="34" charset="-128"/>
                </a:rPr>
                <a:t>Irrigation</a:t>
              </a:r>
              <a:endParaRPr lang="en-US" dirty="0">
                <a:solidFill>
                  <a:schemeClr val="tx1"/>
                </a:solidFill>
                <a:latin typeface="Kozuka Gothic Pro EL" panose="020B0200000000000000" pitchFamily="34" charset="-128"/>
                <a:ea typeface="Kozuka Gothic Pro EL" panose="020B0200000000000000" pitchFamily="34" charset="-128"/>
              </a:endParaRPr>
            </a:p>
          </p:txBody>
        </p:sp>
      </p:grpSp>
      <p:grpSp>
        <p:nvGrpSpPr>
          <p:cNvPr id="20" name="Group 19"/>
          <p:cNvGrpSpPr/>
          <p:nvPr/>
        </p:nvGrpSpPr>
        <p:grpSpPr>
          <a:xfrm>
            <a:off x="2148640" y="148791"/>
            <a:ext cx="2273621" cy="2603522"/>
            <a:chOff x="2148640" y="148791"/>
            <a:chExt cx="2273621" cy="2603522"/>
          </a:xfrm>
        </p:grpSpPr>
        <p:sp>
          <p:nvSpPr>
            <p:cNvPr id="24" name="TextBox 23"/>
            <p:cNvSpPr txBox="1"/>
            <p:nvPr/>
          </p:nvSpPr>
          <p:spPr>
            <a:xfrm rot="681470">
              <a:off x="3210681" y="1365966"/>
              <a:ext cx="1211580" cy="646331"/>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Watershed network</a:t>
              </a:r>
              <a:endParaRPr lang="en-US" dirty="0">
                <a:latin typeface="Kozuka Gothic Pro EL" panose="020B0200000000000000" pitchFamily="34" charset="-128"/>
                <a:ea typeface="Kozuka Gothic Pro EL" panose="020B0200000000000000" pitchFamily="34" charset="-128"/>
              </a:endParaRPr>
            </a:p>
          </p:txBody>
        </p:sp>
        <p:sp>
          <p:nvSpPr>
            <p:cNvPr id="28" name="TextBox 27"/>
            <p:cNvSpPr txBox="1"/>
            <p:nvPr/>
          </p:nvSpPr>
          <p:spPr>
            <a:xfrm rot="1203925">
              <a:off x="2675284" y="1826823"/>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Rights</a:t>
              </a:r>
              <a:endParaRPr lang="en-US" dirty="0">
                <a:latin typeface="Kozuka Gothic Pro EL" panose="020B0200000000000000" pitchFamily="34" charset="-128"/>
                <a:ea typeface="Kozuka Gothic Pro EL" panose="020B0200000000000000" pitchFamily="34" charset="-128"/>
              </a:endParaRPr>
            </a:p>
          </p:txBody>
        </p:sp>
        <p:sp>
          <p:nvSpPr>
            <p:cNvPr id="58" name="TextBox 57"/>
            <p:cNvSpPr txBox="1"/>
            <p:nvPr/>
          </p:nvSpPr>
          <p:spPr>
            <a:xfrm rot="1218646">
              <a:off x="2363936" y="2086112"/>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Future</a:t>
              </a:r>
              <a:endParaRPr lang="en-US" dirty="0">
                <a:latin typeface="Kozuka Gothic Pro EL" panose="020B0200000000000000" pitchFamily="34" charset="-128"/>
                <a:ea typeface="Kozuka Gothic Pro EL" panose="020B0200000000000000" pitchFamily="34" charset="-128"/>
              </a:endParaRPr>
            </a:p>
          </p:txBody>
        </p:sp>
        <p:sp>
          <p:nvSpPr>
            <p:cNvPr id="59" name="TextBox 58"/>
            <p:cNvSpPr txBox="1"/>
            <p:nvPr/>
          </p:nvSpPr>
          <p:spPr>
            <a:xfrm rot="1167945">
              <a:off x="2148640" y="2382981"/>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Current</a:t>
              </a:r>
              <a:endParaRPr lang="en-US" dirty="0">
                <a:latin typeface="Kozuka Gothic Pro EL" panose="020B0200000000000000" pitchFamily="34" charset="-128"/>
                <a:ea typeface="Kozuka Gothic Pro EL" panose="020B0200000000000000" pitchFamily="34" charset="-128"/>
              </a:endParaRPr>
            </a:p>
          </p:txBody>
        </p:sp>
        <p:sp>
          <p:nvSpPr>
            <p:cNvPr id="60" name="TextBox 59"/>
            <p:cNvSpPr txBox="1"/>
            <p:nvPr/>
          </p:nvSpPr>
          <p:spPr>
            <a:xfrm rot="4678301">
              <a:off x="3560213" y="569915"/>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Rivers</a:t>
              </a:r>
              <a:endParaRPr lang="en-US" dirty="0">
                <a:latin typeface="Kozuka Gothic Pro EL" panose="020B0200000000000000" pitchFamily="34" charset="-128"/>
                <a:ea typeface="Kozuka Gothic Pro EL" panose="020B0200000000000000" pitchFamily="34" charset="-128"/>
              </a:endParaRPr>
            </a:p>
          </p:txBody>
        </p:sp>
        <p:sp>
          <p:nvSpPr>
            <p:cNvPr id="62" name="TextBox 61"/>
            <p:cNvSpPr txBox="1"/>
            <p:nvPr/>
          </p:nvSpPr>
          <p:spPr>
            <a:xfrm rot="4107082">
              <a:off x="3158787" y="576584"/>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Aquifers</a:t>
              </a:r>
              <a:endParaRPr lang="en-US" dirty="0">
                <a:latin typeface="Kozuka Gothic Pro EL" panose="020B0200000000000000" pitchFamily="34" charset="-128"/>
                <a:ea typeface="Kozuka Gothic Pro EL" panose="020B0200000000000000" pitchFamily="34" charset="-128"/>
              </a:endParaRPr>
            </a:p>
          </p:txBody>
        </p:sp>
        <p:sp>
          <p:nvSpPr>
            <p:cNvPr id="64" name="TextBox 63"/>
            <p:cNvSpPr txBox="1"/>
            <p:nvPr/>
          </p:nvSpPr>
          <p:spPr>
            <a:xfrm rot="3923819">
              <a:off x="2698682" y="655973"/>
              <a:ext cx="1211580" cy="369332"/>
            </a:xfrm>
            <a:prstGeom prst="rect">
              <a:avLst/>
            </a:prstGeom>
            <a:noFill/>
          </p:spPr>
          <p:txBody>
            <a:bodyPr wrap="square" rtlCol="0">
              <a:spAutoFit/>
            </a:bodyPr>
            <a:lstStyle/>
            <a:p>
              <a:r>
                <a:rPr lang="en-US" dirty="0" smtClean="0">
                  <a:latin typeface="Kozuka Gothic Pro EL" panose="020B0200000000000000" pitchFamily="34" charset="-128"/>
                  <a:ea typeface="Kozuka Gothic Pro EL" panose="020B0200000000000000" pitchFamily="34" charset="-128"/>
                </a:rPr>
                <a:t>Canyons</a:t>
              </a:r>
              <a:endParaRPr lang="en-US" dirty="0">
                <a:latin typeface="Kozuka Gothic Pro EL" panose="020B0200000000000000" pitchFamily="34" charset="-128"/>
                <a:ea typeface="Kozuka Gothic Pro EL" panose="020B0200000000000000" pitchFamily="34" charset="-128"/>
              </a:endParaRPr>
            </a:p>
          </p:txBody>
        </p:sp>
      </p:grpSp>
      <p:sp>
        <p:nvSpPr>
          <p:cNvPr id="21" name="Trapezoid 20"/>
          <p:cNvSpPr/>
          <p:nvPr/>
        </p:nvSpPr>
        <p:spPr>
          <a:xfrm rot="3198007">
            <a:off x="3499434" y="3449964"/>
            <a:ext cx="438190" cy="882840"/>
          </a:xfrm>
          <a:prstGeom prst="trapezoid">
            <a:avLst>
              <a:gd name="adj" fmla="val 31857"/>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8" name="TextBox 7"/>
          <p:cNvSpPr txBox="1"/>
          <p:nvPr/>
        </p:nvSpPr>
        <p:spPr>
          <a:xfrm>
            <a:off x="3222697" y="3666302"/>
            <a:ext cx="1028512" cy="369332"/>
          </a:xfrm>
          <a:prstGeom prst="rect">
            <a:avLst/>
          </a:prstGeom>
          <a:noFill/>
        </p:spPr>
        <p:txBody>
          <a:bodyPr wrap="square" rtlCol="0">
            <a:spAutoFit/>
          </a:bodyPr>
          <a:lstStyle/>
          <a:p>
            <a:r>
              <a:rPr lang="en-US" dirty="0" smtClean="0">
                <a:solidFill>
                  <a:schemeClr val="bg1"/>
                </a:solidFill>
                <a:latin typeface="Kozuka Gothic Pro EL" panose="020B0200000000000000" pitchFamily="34" charset="-128"/>
                <a:ea typeface="Kozuka Gothic Pro EL" panose="020B0200000000000000" pitchFamily="34" charset="-128"/>
              </a:rPr>
              <a:t>Hazards   </a:t>
            </a:r>
            <a:endParaRPr lang="en-US" dirty="0">
              <a:solidFill>
                <a:schemeClr val="bg1"/>
              </a:solidFill>
              <a:latin typeface="Kozuka Gothic Pro EL" panose="020B0200000000000000" pitchFamily="34" charset="-128"/>
              <a:ea typeface="Kozuka Gothic Pro EL" panose="020B0200000000000000" pitchFamily="34" charset="-128"/>
            </a:endParaRPr>
          </a:p>
        </p:txBody>
      </p:sp>
      <p:sp>
        <p:nvSpPr>
          <p:cNvPr id="66" name="Trapezoid 65"/>
          <p:cNvSpPr/>
          <p:nvPr/>
        </p:nvSpPr>
        <p:spPr>
          <a:xfrm rot="11810228">
            <a:off x="4416751" y="2138036"/>
            <a:ext cx="369489" cy="1024083"/>
          </a:xfrm>
          <a:custGeom>
            <a:avLst/>
            <a:gdLst>
              <a:gd name="connsiteX0" fmla="*/ 0 w 369489"/>
              <a:gd name="connsiteY0" fmla="*/ 1013871 h 1013871"/>
              <a:gd name="connsiteX1" fmla="*/ 92372 w 369489"/>
              <a:gd name="connsiteY1" fmla="*/ 0 h 1013871"/>
              <a:gd name="connsiteX2" fmla="*/ 277117 w 369489"/>
              <a:gd name="connsiteY2" fmla="*/ 0 h 1013871"/>
              <a:gd name="connsiteX3" fmla="*/ 369489 w 369489"/>
              <a:gd name="connsiteY3" fmla="*/ 1013871 h 1013871"/>
              <a:gd name="connsiteX4" fmla="*/ 0 w 369489"/>
              <a:gd name="connsiteY4" fmla="*/ 1013871 h 1013871"/>
              <a:gd name="connsiteX0" fmla="*/ 0 w 369489"/>
              <a:gd name="connsiteY0" fmla="*/ 1013871 h 1013871"/>
              <a:gd name="connsiteX1" fmla="*/ 92372 w 369489"/>
              <a:gd name="connsiteY1" fmla="*/ 0 h 1013871"/>
              <a:gd name="connsiteX2" fmla="*/ 226269 w 369489"/>
              <a:gd name="connsiteY2" fmla="*/ 49587 h 1013871"/>
              <a:gd name="connsiteX3" fmla="*/ 369489 w 369489"/>
              <a:gd name="connsiteY3" fmla="*/ 1013871 h 1013871"/>
              <a:gd name="connsiteX4" fmla="*/ 0 w 369489"/>
              <a:gd name="connsiteY4" fmla="*/ 1013871 h 1013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489" h="1013871">
                <a:moveTo>
                  <a:pt x="0" y="1013871"/>
                </a:moveTo>
                <a:lnTo>
                  <a:pt x="92372" y="0"/>
                </a:lnTo>
                <a:lnTo>
                  <a:pt x="226269" y="49587"/>
                </a:lnTo>
                <a:lnTo>
                  <a:pt x="369489" y="1013871"/>
                </a:lnTo>
                <a:lnTo>
                  <a:pt x="0" y="10138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67" name="TextBox 66"/>
          <p:cNvSpPr txBox="1"/>
          <p:nvPr/>
        </p:nvSpPr>
        <p:spPr>
          <a:xfrm rot="760163">
            <a:off x="4487639" y="1472803"/>
            <a:ext cx="767125" cy="685443"/>
          </a:xfrm>
          <a:prstGeom prst="rect">
            <a:avLst/>
          </a:prstGeom>
          <a:solidFill>
            <a:schemeClr val="bg1"/>
          </a:solidFill>
          <a:ln>
            <a:noFill/>
          </a:ln>
        </p:spPr>
        <p:txBody>
          <a:bodyPr wrap="square" rtlCol="0">
            <a:spAutoFit/>
          </a:bodyPr>
          <a:lstStyle/>
          <a:p>
            <a:endParaRPr lang="en-US" dirty="0">
              <a:latin typeface="Kozuka Gothic Pro EL" panose="020B0200000000000000" pitchFamily="34" charset="-128"/>
              <a:ea typeface="Kozuka Gothic Pro EL" panose="020B0200000000000000" pitchFamily="34" charset="-128"/>
            </a:endParaRPr>
          </a:p>
        </p:txBody>
      </p:sp>
      <p:sp>
        <p:nvSpPr>
          <p:cNvPr id="65" name="TextBox 64"/>
          <p:cNvSpPr txBox="1"/>
          <p:nvPr/>
        </p:nvSpPr>
        <p:spPr>
          <a:xfrm>
            <a:off x="3995084" y="2286364"/>
            <a:ext cx="1690532" cy="584775"/>
          </a:xfrm>
          <a:prstGeom prst="rect">
            <a:avLst/>
          </a:prstGeom>
          <a:noFill/>
        </p:spPr>
        <p:txBody>
          <a:bodyPr wrap="square" rtlCol="0">
            <a:spAutoFit/>
          </a:bodyPr>
          <a:lstStyle/>
          <a:p>
            <a:r>
              <a:rPr lang="en-US" sz="1600" dirty="0" smtClean="0">
                <a:solidFill>
                  <a:schemeClr val="bg1"/>
                </a:solidFill>
                <a:latin typeface="Kozuka Gothic Pro EL" panose="020B0200000000000000" pitchFamily="34" charset="-128"/>
                <a:ea typeface="Kozuka Gothic Pro EL" panose="020B0200000000000000" pitchFamily="34" charset="-128"/>
              </a:rPr>
              <a:t>Development        </a:t>
            </a:r>
          </a:p>
          <a:p>
            <a:r>
              <a:rPr lang="en-US" sz="1600" dirty="0">
                <a:solidFill>
                  <a:schemeClr val="bg1"/>
                </a:solidFill>
                <a:latin typeface="Kozuka Gothic Pro EL" panose="020B0200000000000000" pitchFamily="34" charset="-128"/>
                <a:ea typeface="Kozuka Gothic Pro EL" panose="020B0200000000000000" pitchFamily="34" charset="-128"/>
              </a:rPr>
              <a:t> </a:t>
            </a:r>
            <a:r>
              <a:rPr lang="en-US" sz="1600" dirty="0" smtClean="0">
                <a:solidFill>
                  <a:schemeClr val="bg1"/>
                </a:solidFill>
                <a:latin typeface="Kozuka Gothic Pro EL" panose="020B0200000000000000" pitchFamily="34" charset="-128"/>
                <a:ea typeface="Kozuka Gothic Pro EL" panose="020B0200000000000000" pitchFamily="34" charset="-128"/>
              </a:rPr>
              <a:t>     </a:t>
            </a:r>
            <a:endParaRPr lang="en-US" sz="1600" dirty="0">
              <a:solidFill>
                <a:schemeClr val="bg1"/>
              </a:solidFill>
              <a:latin typeface="Kozuka Gothic Pro EL" panose="020B0200000000000000" pitchFamily="34" charset="-128"/>
              <a:ea typeface="Kozuka Gothic Pro EL" panose="020B0200000000000000" pitchFamily="34" charset="-128"/>
            </a:endParaRPr>
          </a:p>
        </p:txBody>
      </p:sp>
      <p:sp>
        <p:nvSpPr>
          <p:cNvPr id="69" name="Trapezoid 68"/>
          <p:cNvSpPr/>
          <p:nvPr/>
        </p:nvSpPr>
        <p:spPr>
          <a:xfrm rot="9107662">
            <a:off x="3613348" y="2423042"/>
            <a:ext cx="623218" cy="842542"/>
          </a:xfrm>
          <a:prstGeom prst="trapezoid">
            <a:avLst/>
          </a:prstGeom>
          <a:solidFill>
            <a:srgbClr val="DB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70" name="Trapezoid 69"/>
          <p:cNvSpPr/>
          <p:nvPr/>
        </p:nvSpPr>
        <p:spPr>
          <a:xfrm rot="5563591">
            <a:off x="3473327" y="3047506"/>
            <a:ext cx="330602" cy="794297"/>
          </a:xfrm>
          <a:prstGeom prst="trapezoi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68" name="TextBox 67"/>
          <p:cNvSpPr txBox="1"/>
          <p:nvPr/>
        </p:nvSpPr>
        <p:spPr>
          <a:xfrm>
            <a:off x="3465552" y="2707749"/>
            <a:ext cx="1570989" cy="646331"/>
          </a:xfrm>
          <a:prstGeom prst="rect">
            <a:avLst/>
          </a:prstGeom>
          <a:noFill/>
        </p:spPr>
        <p:txBody>
          <a:bodyPr wrap="square" rtlCol="0">
            <a:spAutoFit/>
          </a:bodyPr>
          <a:lstStyle/>
          <a:p>
            <a:r>
              <a:rPr lang="en-US" dirty="0" smtClean="0">
                <a:solidFill>
                  <a:schemeClr val="bg1"/>
                </a:solidFill>
                <a:latin typeface="Kozuka Gothic Pro EL" panose="020B0200000000000000" pitchFamily="34" charset="-128"/>
                <a:ea typeface="Kozuka Gothic Pro EL" panose="020B0200000000000000" pitchFamily="34" charset="-128"/>
              </a:rPr>
              <a:t>Supply </a:t>
            </a:r>
          </a:p>
          <a:p>
            <a:endParaRPr lang="en-US" dirty="0">
              <a:solidFill>
                <a:schemeClr val="bg1"/>
              </a:solidFill>
              <a:latin typeface="Kozuka Gothic Pro EL" panose="020B0200000000000000" pitchFamily="34" charset="-128"/>
              <a:ea typeface="Kozuka Gothic Pro EL" panose="020B0200000000000000" pitchFamily="34" charset="-128"/>
            </a:endParaRPr>
          </a:p>
        </p:txBody>
      </p:sp>
      <p:sp>
        <p:nvSpPr>
          <p:cNvPr id="71" name="TextBox 70"/>
          <p:cNvSpPr txBox="1"/>
          <p:nvPr/>
        </p:nvSpPr>
        <p:spPr>
          <a:xfrm>
            <a:off x="3078188" y="3268178"/>
            <a:ext cx="1570989" cy="646331"/>
          </a:xfrm>
          <a:prstGeom prst="rect">
            <a:avLst/>
          </a:prstGeom>
          <a:noFill/>
        </p:spPr>
        <p:txBody>
          <a:bodyPr wrap="square" rtlCol="0">
            <a:spAutoFit/>
          </a:bodyPr>
          <a:lstStyle/>
          <a:p>
            <a:r>
              <a:rPr lang="en-US" dirty="0" smtClean="0">
                <a:solidFill>
                  <a:schemeClr val="bg1"/>
                </a:solidFill>
                <a:latin typeface="Kozuka Gothic Pro EL" panose="020B0200000000000000" pitchFamily="34" charset="-128"/>
                <a:ea typeface="Kozuka Gothic Pro EL" panose="020B0200000000000000" pitchFamily="34" charset="-128"/>
              </a:rPr>
              <a:t>Quality</a:t>
            </a:r>
          </a:p>
          <a:p>
            <a:endParaRPr lang="en-US" dirty="0">
              <a:solidFill>
                <a:schemeClr val="bg1"/>
              </a:solidFill>
              <a:latin typeface="Kozuka Gothic Pro EL" panose="020B0200000000000000" pitchFamily="34" charset="-128"/>
              <a:ea typeface="Kozuka Gothic Pro EL" panose="020B0200000000000000" pitchFamily="34" charset="-128"/>
            </a:endParaRPr>
          </a:p>
        </p:txBody>
      </p:sp>
      <p:sp>
        <p:nvSpPr>
          <p:cNvPr id="83" name="Trapezoid 82"/>
          <p:cNvSpPr/>
          <p:nvPr/>
        </p:nvSpPr>
        <p:spPr>
          <a:xfrm rot="15842906">
            <a:off x="4905330" y="2967133"/>
            <a:ext cx="438190" cy="807789"/>
          </a:xfrm>
          <a:prstGeom prst="trapezoid">
            <a:avLst>
              <a:gd name="adj" fmla="val 31857"/>
            </a:avLst>
          </a:prstGeom>
          <a:solidFill>
            <a:srgbClr val="EE7E3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82" name="TextBox 81"/>
          <p:cNvSpPr txBox="1"/>
          <p:nvPr/>
        </p:nvSpPr>
        <p:spPr>
          <a:xfrm>
            <a:off x="4496921" y="3001182"/>
            <a:ext cx="1570989" cy="615553"/>
          </a:xfrm>
          <a:prstGeom prst="rect">
            <a:avLst/>
          </a:prstGeom>
          <a:noFill/>
        </p:spPr>
        <p:txBody>
          <a:bodyPr wrap="square" rtlCol="0">
            <a:spAutoFit/>
          </a:bodyPr>
          <a:lstStyle/>
          <a:p>
            <a:r>
              <a:rPr lang="en-US" sz="1500" dirty="0" smtClean="0">
                <a:solidFill>
                  <a:schemeClr val="bg1"/>
                </a:solidFill>
                <a:latin typeface="Kozuka Gothic Pro EL" panose="020B0200000000000000" pitchFamily="34" charset="-128"/>
                <a:ea typeface="Kozuka Gothic Pro EL" panose="020B0200000000000000" pitchFamily="34" charset="-128"/>
              </a:rPr>
              <a:t>Infrastructure</a:t>
            </a:r>
          </a:p>
          <a:p>
            <a:endParaRPr lang="en-US" dirty="0">
              <a:solidFill>
                <a:schemeClr val="bg1"/>
              </a:solidFill>
              <a:latin typeface="Kozuka Gothic Pro EL" panose="020B0200000000000000" pitchFamily="34" charset="-128"/>
              <a:ea typeface="Kozuka Gothic Pro EL" panose="020B0200000000000000" pitchFamily="34" charset="-128"/>
            </a:endParaRPr>
          </a:p>
        </p:txBody>
      </p:sp>
      <p:sp>
        <p:nvSpPr>
          <p:cNvPr id="88" name="Rectangular Callout 87"/>
          <p:cNvSpPr/>
          <p:nvPr/>
        </p:nvSpPr>
        <p:spPr>
          <a:xfrm>
            <a:off x="4831810" y="-12218"/>
            <a:ext cx="3687349" cy="1545989"/>
          </a:xfrm>
          <a:prstGeom prst="wedgeRectCallout">
            <a:avLst>
              <a:gd name="adj1" fmla="val -48186"/>
              <a:gd name="adj2" fmla="val 932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Kozuka Gothic Pro EL" panose="020B0200000000000000" pitchFamily="34" charset="-128"/>
              <a:ea typeface="Kozuka Gothic Pro EL" panose="020B0200000000000000" pitchFamily="34" charset="-128"/>
            </a:endParaRPr>
          </a:p>
        </p:txBody>
      </p:sp>
      <p:sp>
        <p:nvSpPr>
          <p:cNvPr id="85" name="TextBox 84"/>
          <p:cNvSpPr txBox="1"/>
          <p:nvPr/>
        </p:nvSpPr>
        <p:spPr>
          <a:xfrm>
            <a:off x="4812340" y="-18312"/>
            <a:ext cx="3826885" cy="1477328"/>
          </a:xfrm>
          <a:prstGeom prst="rect">
            <a:avLst/>
          </a:prstGeom>
          <a:noFill/>
        </p:spPr>
        <p:txBody>
          <a:bodyPr wrap="square" rtlCol="0">
            <a:spAutoFit/>
          </a:bodyPr>
          <a:lstStyle/>
          <a:p>
            <a:r>
              <a:rPr lang="en-US" b="1" dirty="0" smtClean="0">
                <a:ea typeface="Kozuka Gothic Pro EL" panose="020B0200000000000000" pitchFamily="34" charset="-128"/>
              </a:rPr>
              <a:t> Development</a:t>
            </a:r>
            <a:r>
              <a:rPr lang="en-US" dirty="0" smtClean="0">
                <a:ea typeface="Kozuka Gothic Pro EL" panose="020B0200000000000000" pitchFamily="34" charset="-128"/>
              </a:rPr>
              <a:t> </a:t>
            </a:r>
            <a:r>
              <a:rPr lang="en-US" b="1" dirty="0" smtClean="0">
                <a:ea typeface="Kozuka Gothic Pro EL" panose="020B0200000000000000" pitchFamily="34" charset="-128"/>
              </a:rPr>
              <a:t>(338) </a:t>
            </a:r>
          </a:p>
          <a:p>
            <a:r>
              <a:rPr lang="en-US" dirty="0" smtClean="0">
                <a:ea typeface="Kozuka Gothic Pro EL" panose="020B0200000000000000" pitchFamily="34" charset="-128"/>
              </a:rPr>
              <a:t>“Maintaining </a:t>
            </a:r>
            <a:r>
              <a:rPr lang="en-US" dirty="0">
                <a:ea typeface="Kozuka Gothic Pro EL" panose="020B0200000000000000" pitchFamily="34" charset="-128"/>
              </a:rPr>
              <a:t>an </a:t>
            </a:r>
            <a:r>
              <a:rPr lang="en-US" dirty="0" smtClean="0">
                <a:ea typeface="Kozuka Gothic Pro EL" panose="020B0200000000000000" pitchFamily="34" charset="-128"/>
              </a:rPr>
              <a:t>expectation of maintaining </a:t>
            </a:r>
            <a:r>
              <a:rPr lang="en-US" dirty="0">
                <a:ea typeface="Kozuka Gothic Pro EL" panose="020B0200000000000000" pitchFamily="34" charset="-128"/>
              </a:rPr>
              <a:t>a quality of life that [residents] are used to without growth just completely overwhelming </a:t>
            </a:r>
            <a:r>
              <a:rPr lang="en-US" dirty="0" smtClean="0">
                <a:ea typeface="Kozuka Gothic Pro EL" panose="020B0200000000000000" pitchFamily="34" charset="-128"/>
              </a:rPr>
              <a:t>them.”</a:t>
            </a:r>
            <a:endParaRPr lang="en-US" dirty="0">
              <a:ea typeface="Kozuka Gothic Pro EL" panose="020B0200000000000000" pitchFamily="34" charset="-128"/>
            </a:endParaRPr>
          </a:p>
        </p:txBody>
      </p:sp>
      <p:sp>
        <p:nvSpPr>
          <p:cNvPr id="89" name="Rectangular Callout 88"/>
          <p:cNvSpPr/>
          <p:nvPr/>
        </p:nvSpPr>
        <p:spPr>
          <a:xfrm>
            <a:off x="-33478" y="3326490"/>
            <a:ext cx="1990385" cy="1927888"/>
          </a:xfrm>
          <a:prstGeom prst="wedgeRectCallout">
            <a:avLst>
              <a:gd name="adj1" fmla="val 52593"/>
              <a:gd name="adj2" fmla="val -678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Kozuka Gothic Pro EL" panose="020B0200000000000000" pitchFamily="34" charset="-128"/>
              <a:ea typeface="Kozuka Gothic Pro EL" panose="020B0200000000000000" pitchFamily="34" charset="-128"/>
            </a:endParaRPr>
          </a:p>
        </p:txBody>
      </p:sp>
      <p:sp>
        <p:nvSpPr>
          <p:cNvPr id="78" name="TextBox 77"/>
          <p:cNvSpPr txBox="1"/>
          <p:nvPr/>
        </p:nvSpPr>
        <p:spPr>
          <a:xfrm>
            <a:off x="-6177" y="169893"/>
            <a:ext cx="2868343" cy="1477328"/>
          </a:xfrm>
          <a:prstGeom prst="rect">
            <a:avLst/>
          </a:prstGeom>
          <a:noFill/>
        </p:spPr>
        <p:txBody>
          <a:bodyPr wrap="square" rtlCol="0">
            <a:spAutoFit/>
          </a:bodyPr>
          <a:lstStyle/>
          <a:p>
            <a:r>
              <a:rPr lang="en-US" b="1" dirty="0" smtClean="0">
                <a:ea typeface="Kozuka Gothic Pro EL" panose="020B0200000000000000" pitchFamily="34" charset="-128"/>
              </a:rPr>
              <a:t>Supply (1004)</a:t>
            </a:r>
          </a:p>
          <a:p>
            <a:r>
              <a:rPr lang="en-US" dirty="0" smtClean="0">
                <a:ea typeface="Kozuka Gothic Pro EL" panose="020B0200000000000000" pitchFamily="34" charset="-128"/>
              </a:rPr>
              <a:t>“Right now our biggest issue is source and having enough source, we have two wells and a spring.”</a:t>
            </a:r>
            <a:endParaRPr lang="en-US" dirty="0">
              <a:ea typeface="Kozuka Gothic Pro EL" panose="020B0200000000000000" pitchFamily="34" charset="-128"/>
            </a:endParaRPr>
          </a:p>
        </p:txBody>
      </p:sp>
      <p:sp>
        <p:nvSpPr>
          <p:cNvPr id="79" name="TextBox 78"/>
          <p:cNvSpPr txBox="1"/>
          <p:nvPr/>
        </p:nvSpPr>
        <p:spPr>
          <a:xfrm>
            <a:off x="-51685" y="3254685"/>
            <a:ext cx="2163378" cy="2585323"/>
          </a:xfrm>
          <a:prstGeom prst="rect">
            <a:avLst/>
          </a:prstGeom>
          <a:noFill/>
        </p:spPr>
        <p:txBody>
          <a:bodyPr wrap="square" rtlCol="0">
            <a:spAutoFit/>
          </a:bodyPr>
          <a:lstStyle/>
          <a:p>
            <a:r>
              <a:rPr lang="en-US" b="1" dirty="0">
                <a:ea typeface="Kozuka Gothic Pro EL" panose="020B0200000000000000" pitchFamily="34" charset="-128"/>
              </a:rPr>
              <a:t>Water Quality </a:t>
            </a:r>
            <a:r>
              <a:rPr lang="en-US" b="1" dirty="0" smtClean="0">
                <a:ea typeface="Kozuka Gothic Pro EL" panose="020B0200000000000000" pitchFamily="34" charset="-128"/>
              </a:rPr>
              <a:t> (385)</a:t>
            </a:r>
          </a:p>
          <a:p>
            <a:r>
              <a:rPr lang="en-US" dirty="0" smtClean="0">
                <a:ea typeface="Kozuka Gothic Pro EL" panose="020B0200000000000000" pitchFamily="34" charset="-128"/>
              </a:rPr>
              <a:t>“I was </a:t>
            </a:r>
            <a:r>
              <a:rPr lang="en-US" dirty="0">
                <a:ea typeface="Kozuka Gothic Pro EL" panose="020B0200000000000000" pitchFamily="34" charset="-128"/>
              </a:rPr>
              <a:t>elected </a:t>
            </a:r>
            <a:r>
              <a:rPr lang="en-US" dirty="0" smtClean="0">
                <a:ea typeface="Kozuka Gothic Pro EL" panose="020B0200000000000000" pitchFamily="34" charset="-128"/>
              </a:rPr>
              <a:t>2 years </a:t>
            </a:r>
            <a:r>
              <a:rPr lang="en-US" dirty="0">
                <a:ea typeface="Kozuka Gothic Pro EL" panose="020B0200000000000000" pitchFamily="34" charset="-128"/>
              </a:rPr>
              <a:t>ago and in </a:t>
            </a:r>
            <a:r>
              <a:rPr lang="en-US" dirty="0" smtClean="0">
                <a:ea typeface="Kozuka Gothic Pro EL" panose="020B0200000000000000" pitchFamily="34" charset="-128"/>
              </a:rPr>
              <a:t>knocking on </a:t>
            </a:r>
            <a:r>
              <a:rPr lang="en-US" dirty="0">
                <a:ea typeface="Kozuka Gothic Pro EL" panose="020B0200000000000000" pitchFamily="34" charset="-128"/>
              </a:rPr>
              <a:t>a lot of doors to get elected, this was a top three issue; water quality</a:t>
            </a:r>
            <a:r>
              <a:rPr lang="en-US" dirty="0" smtClean="0">
                <a:ea typeface="Kozuka Gothic Pro EL" panose="020B0200000000000000" pitchFamily="34" charset="-128"/>
              </a:rPr>
              <a:t>.”</a:t>
            </a:r>
            <a:endParaRPr lang="en-US" dirty="0">
              <a:ea typeface="Kozuka Gothic Pro EL" panose="020B0200000000000000" pitchFamily="34" charset="-128"/>
            </a:endParaRPr>
          </a:p>
          <a:p>
            <a:endParaRPr lang="en-US" dirty="0">
              <a:latin typeface="Kozuka Gothic Pro EL" panose="020B0200000000000000" pitchFamily="34" charset="-128"/>
              <a:ea typeface="Kozuka Gothic Pro EL" panose="020B0200000000000000" pitchFamily="34" charset="-128"/>
            </a:endParaRPr>
          </a:p>
          <a:p>
            <a:endParaRPr lang="en-US" dirty="0">
              <a:latin typeface="Kozuka Gothic Pro EL" panose="020B0200000000000000" pitchFamily="34" charset="-128"/>
              <a:ea typeface="Kozuka Gothic Pro EL" panose="020B0200000000000000" pitchFamily="34" charset="-128"/>
            </a:endParaRPr>
          </a:p>
        </p:txBody>
      </p:sp>
      <p:sp>
        <p:nvSpPr>
          <p:cNvPr id="90" name="Rectangular Callout 89"/>
          <p:cNvSpPr/>
          <p:nvPr/>
        </p:nvSpPr>
        <p:spPr>
          <a:xfrm>
            <a:off x="1240153" y="5257734"/>
            <a:ext cx="2865891" cy="1651203"/>
          </a:xfrm>
          <a:prstGeom prst="wedgeRectCallout">
            <a:avLst>
              <a:gd name="adj1" fmla="val 8278"/>
              <a:gd name="adj2" fmla="val -713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Kozuka Gothic Pro EL" panose="020B0200000000000000" pitchFamily="34" charset="-128"/>
              <a:ea typeface="Kozuka Gothic Pro EL" panose="020B0200000000000000" pitchFamily="34" charset="-128"/>
            </a:endParaRPr>
          </a:p>
        </p:txBody>
      </p:sp>
      <p:sp>
        <p:nvSpPr>
          <p:cNvPr id="80" name="TextBox 79"/>
          <p:cNvSpPr txBox="1"/>
          <p:nvPr/>
        </p:nvSpPr>
        <p:spPr>
          <a:xfrm>
            <a:off x="1277305" y="5213794"/>
            <a:ext cx="3195554" cy="2031325"/>
          </a:xfrm>
          <a:prstGeom prst="rect">
            <a:avLst/>
          </a:prstGeom>
          <a:noFill/>
        </p:spPr>
        <p:txBody>
          <a:bodyPr wrap="square" rtlCol="0">
            <a:spAutoFit/>
          </a:bodyPr>
          <a:lstStyle/>
          <a:p>
            <a:r>
              <a:rPr lang="en-US" b="1" dirty="0">
                <a:ea typeface="Kozuka Gothic Pro EL" panose="020B0200000000000000" pitchFamily="34" charset="-128"/>
              </a:rPr>
              <a:t>Hazards </a:t>
            </a:r>
            <a:r>
              <a:rPr lang="en-US" b="1" dirty="0" smtClean="0">
                <a:ea typeface="Kozuka Gothic Pro EL" panose="020B0200000000000000" pitchFamily="34" charset="-128"/>
              </a:rPr>
              <a:t>(446)</a:t>
            </a:r>
          </a:p>
          <a:p>
            <a:r>
              <a:rPr lang="en-US" dirty="0" smtClean="0">
                <a:ea typeface="Kozuka Gothic Pro EL" panose="020B0200000000000000" pitchFamily="34" charset="-128"/>
              </a:rPr>
              <a:t>[There was] flooding in 2011</a:t>
            </a:r>
            <a:r>
              <a:rPr lang="en-US" dirty="0">
                <a:ea typeface="Kozuka Gothic Pro EL" panose="020B0200000000000000" pitchFamily="34" charset="-128"/>
              </a:rPr>
              <a:t>, </a:t>
            </a:r>
            <a:r>
              <a:rPr lang="en-US" dirty="0" smtClean="0">
                <a:ea typeface="Kozuka Gothic Pro EL" panose="020B0200000000000000" pitchFamily="34" charset="-128"/>
              </a:rPr>
              <a:t>the </a:t>
            </a:r>
            <a:r>
              <a:rPr lang="en-US" dirty="0">
                <a:ea typeface="Kozuka Gothic Pro EL" panose="020B0200000000000000" pitchFamily="34" charset="-128"/>
              </a:rPr>
              <a:t>river was very high, </a:t>
            </a:r>
            <a:r>
              <a:rPr lang="en-US" dirty="0" smtClean="0">
                <a:ea typeface="Kozuka Gothic Pro EL" panose="020B0200000000000000" pitchFamily="34" charset="-128"/>
              </a:rPr>
              <a:t>…we </a:t>
            </a:r>
            <a:r>
              <a:rPr lang="en-US" dirty="0">
                <a:ea typeface="Kozuka Gothic Pro EL" panose="020B0200000000000000" pitchFamily="34" charset="-128"/>
              </a:rPr>
              <a:t>had NRCS provide funds, we had FEMA provide funds to repair </a:t>
            </a:r>
            <a:r>
              <a:rPr lang="en-US" dirty="0" smtClean="0">
                <a:ea typeface="Kozuka Gothic Pro EL" panose="020B0200000000000000" pitchFamily="34" charset="-128"/>
              </a:rPr>
              <a:t>breaks…”</a:t>
            </a:r>
            <a:endParaRPr lang="en-US" dirty="0">
              <a:ea typeface="Kozuka Gothic Pro EL" panose="020B0200000000000000" pitchFamily="34" charset="-128"/>
            </a:endParaRPr>
          </a:p>
          <a:p>
            <a:endParaRPr lang="en-US" dirty="0">
              <a:latin typeface="Kozuka Gothic Pro EL" panose="020B0200000000000000" pitchFamily="34" charset="-128"/>
              <a:ea typeface="Kozuka Gothic Pro EL" panose="020B0200000000000000" pitchFamily="34" charset="-128"/>
            </a:endParaRPr>
          </a:p>
        </p:txBody>
      </p:sp>
      <p:sp>
        <p:nvSpPr>
          <p:cNvPr id="91" name="Rectangular Callout 90"/>
          <p:cNvSpPr/>
          <p:nvPr/>
        </p:nvSpPr>
        <p:spPr>
          <a:xfrm>
            <a:off x="6718972" y="94125"/>
            <a:ext cx="2369710" cy="1741098"/>
          </a:xfrm>
          <a:prstGeom prst="wedgeRectCallout">
            <a:avLst>
              <a:gd name="adj1" fmla="val -48186"/>
              <a:gd name="adj2" fmla="val 932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Kozuka Gothic Pro EL" panose="020B0200000000000000" pitchFamily="34" charset="-128"/>
              <a:ea typeface="Kozuka Gothic Pro EL" panose="020B0200000000000000" pitchFamily="34" charset="-128"/>
            </a:endParaRPr>
          </a:p>
        </p:txBody>
      </p:sp>
      <p:sp>
        <p:nvSpPr>
          <p:cNvPr id="84" name="TextBox 83"/>
          <p:cNvSpPr txBox="1"/>
          <p:nvPr/>
        </p:nvSpPr>
        <p:spPr>
          <a:xfrm>
            <a:off x="6665814" y="132315"/>
            <a:ext cx="2312790" cy="1754326"/>
          </a:xfrm>
          <a:prstGeom prst="rect">
            <a:avLst/>
          </a:prstGeom>
          <a:noFill/>
        </p:spPr>
        <p:txBody>
          <a:bodyPr wrap="square" rtlCol="0">
            <a:spAutoFit/>
          </a:bodyPr>
          <a:lstStyle/>
          <a:p>
            <a:pPr algn="r"/>
            <a:r>
              <a:rPr lang="en-US" b="1" dirty="0">
                <a:ea typeface="Kozuka Gothic Pro EL" panose="020B0200000000000000" pitchFamily="34" charset="-128"/>
              </a:rPr>
              <a:t>Infrastructure</a:t>
            </a:r>
            <a:r>
              <a:rPr lang="en-US" dirty="0">
                <a:ea typeface="Kozuka Gothic Pro EL" panose="020B0200000000000000" pitchFamily="34" charset="-128"/>
              </a:rPr>
              <a:t> </a:t>
            </a:r>
            <a:r>
              <a:rPr lang="en-US" b="1" dirty="0" smtClean="0">
                <a:ea typeface="Kozuka Gothic Pro EL" panose="020B0200000000000000" pitchFamily="34" charset="-128"/>
              </a:rPr>
              <a:t>(1571)</a:t>
            </a:r>
          </a:p>
          <a:p>
            <a:pPr algn="r"/>
            <a:r>
              <a:rPr lang="en-US" dirty="0" smtClean="0">
                <a:ea typeface="Kozuka Gothic Pro EL" panose="020B0200000000000000" pitchFamily="34" charset="-128"/>
              </a:rPr>
              <a:t>“The key water issue right now is infrastructure, the cost </a:t>
            </a:r>
          </a:p>
          <a:p>
            <a:pPr algn="r"/>
            <a:r>
              <a:rPr lang="en-US" dirty="0" smtClean="0">
                <a:ea typeface="Kozuka Gothic Pro EL" panose="020B0200000000000000" pitchFamily="34" charset="-128"/>
              </a:rPr>
              <a:t>of keeping it, maintaining.”</a:t>
            </a:r>
            <a:endParaRPr lang="en-US" dirty="0">
              <a:ea typeface="Kozuka Gothic Pro EL" panose="020B0200000000000000" pitchFamily="34" charset="-128"/>
            </a:endParaRPr>
          </a:p>
        </p:txBody>
      </p:sp>
      <p:sp>
        <p:nvSpPr>
          <p:cNvPr id="92" name="Rectangular Callout 91"/>
          <p:cNvSpPr/>
          <p:nvPr/>
        </p:nvSpPr>
        <p:spPr>
          <a:xfrm>
            <a:off x="6447327" y="4366358"/>
            <a:ext cx="2705942" cy="1879293"/>
          </a:xfrm>
          <a:prstGeom prst="wedgeRectCallout">
            <a:avLst>
              <a:gd name="adj1" fmla="val -82219"/>
              <a:gd name="adj2" fmla="val 127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000000"/>
              </a:solidFill>
              <a:latin typeface="Kozuka Gothic Pro EL" panose="020B0200000000000000" pitchFamily="34" charset="-128"/>
              <a:ea typeface="Kozuka Gothic Pro EL" panose="020B0200000000000000" pitchFamily="34" charset="-128"/>
            </a:endParaRPr>
          </a:p>
        </p:txBody>
      </p:sp>
      <p:sp>
        <p:nvSpPr>
          <p:cNvPr id="81" name="TextBox 80"/>
          <p:cNvSpPr txBox="1"/>
          <p:nvPr/>
        </p:nvSpPr>
        <p:spPr>
          <a:xfrm>
            <a:off x="6467165" y="4303738"/>
            <a:ext cx="2885068" cy="2031325"/>
          </a:xfrm>
          <a:prstGeom prst="rect">
            <a:avLst/>
          </a:prstGeom>
          <a:noFill/>
        </p:spPr>
        <p:txBody>
          <a:bodyPr wrap="square" rtlCol="0">
            <a:spAutoFit/>
          </a:bodyPr>
          <a:lstStyle/>
          <a:p>
            <a:r>
              <a:rPr lang="en-US" b="1" dirty="0">
                <a:ea typeface="Kozuka Gothic Pro EL" panose="020B0200000000000000" pitchFamily="34" charset="-128"/>
              </a:rPr>
              <a:t>Conservation/Cost </a:t>
            </a:r>
            <a:r>
              <a:rPr lang="en-US" b="1" dirty="0" smtClean="0">
                <a:ea typeface="Kozuka Gothic Pro EL" panose="020B0200000000000000" pitchFamily="34" charset="-128"/>
              </a:rPr>
              <a:t> (1041)</a:t>
            </a:r>
          </a:p>
          <a:p>
            <a:r>
              <a:rPr lang="en-US" dirty="0" smtClean="0">
                <a:ea typeface="Kozuka Gothic Pro EL" panose="020B0200000000000000" pitchFamily="34" charset="-128"/>
              </a:rPr>
              <a:t>“The </a:t>
            </a:r>
            <a:r>
              <a:rPr lang="en-US" dirty="0">
                <a:ea typeface="Kozuka Gothic Pro EL" panose="020B0200000000000000" pitchFamily="34" charset="-128"/>
              </a:rPr>
              <a:t>secondary water we are concerned about because it is unmetered now, it is a flat rate and people just over-water, just extremely </a:t>
            </a:r>
            <a:r>
              <a:rPr lang="en-US" dirty="0" smtClean="0">
                <a:ea typeface="Kozuka Gothic Pro EL" panose="020B0200000000000000" pitchFamily="34" charset="-128"/>
              </a:rPr>
              <a:t>over-water</a:t>
            </a:r>
            <a:r>
              <a:rPr lang="en-US" dirty="0">
                <a:ea typeface="Kozuka Gothic Pro EL" panose="020B0200000000000000" pitchFamily="34" charset="-128"/>
              </a:rPr>
              <a:t>”</a:t>
            </a:r>
          </a:p>
        </p:txBody>
      </p:sp>
      <p:pic>
        <p:nvPicPr>
          <p:cNvPr id="72" name="Picture 7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50242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9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80"/>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79"/>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8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27" grpId="0"/>
      <p:bldP spid="27" grpId="1"/>
      <p:bldP spid="88" grpId="0" animBg="1"/>
      <p:bldP spid="85" grpId="0"/>
      <p:bldP spid="89" grpId="0" animBg="1"/>
      <p:bldP spid="89" grpId="1" animBg="1"/>
      <p:bldP spid="78" grpId="0"/>
      <p:bldP spid="78" grpId="1"/>
      <p:bldP spid="79" grpId="0"/>
      <p:bldP spid="79" grpId="1"/>
      <p:bldP spid="90" grpId="0" animBg="1"/>
      <p:bldP spid="90" grpId="1" animBg="1"/>
      <p:bldP spid="80" grpId="0"/>
      <p:bldP spid="80" grpId="1"/>
      <p:bldP spid="91" grpId="0" animBg="1"/>
      <p:bldP spid="91" grpId="1" animBg="1"/>
      <p:bldP spid="84" grpId="0"/>
      <p:bldP spid="84" grpId="1"/>
      <p:bldP spid="92" grpId="0" animBg="1"/>
      <p:bldP spid="92" grpId="1" animBg="1"/>
      <p:bldP spid="81" grpId="0"/>
      <p:bldP spid="8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2" y="192659"/>
            <a:ext cx="7886700" cy="1325563"/>
          </a:xfrm>
        </p:spPr>
        <p:txBody>
          <a:bodyPr>
            <a:normAutofit fontScale="90000"/>
          </a:bodyPr>
          <a:lstStyle/>
          <a:p>
            <a:r>
              <a:rPr lang="en-US" dirty="0" smtClean="0">
                <a:latin typeface="Kozuka Gothic Pro EL" panose="020B0200000000000000" pitchFamily="34" charset="-128"/>
                <a:ea typeface="Kozuka Gothic Pro EL" panose="020B0200000000000000" pitchFamily="34" charset="-128"/>
              </a:rPr>
              <a:t>Do </a:t>
            </a:r>
            <a:r>
              <a:rPr lang="en-US" u="sng" dirty="0" smtClean="0">
                <a:latin typeface="Kozuka Gothic Pro EL" panose="020B0200000000000000" pitchFamily="34" charset="-128"/>
                <a:ea typeface="Kozuka Gothic Pro EL" panose="020B0200000000000000" pitchFamily="34" charset="-128"/>
              </a:rPr>
              <a:t>key </a:t>
            </a:r>
            <a:r>
              <a:rPr lang="en-US" u="sng" dirty="0">
                <a:latin typeface="Kozuka Gothic Pro EL" panose="020B0200000000000000" pitchFamily="34" charset="-128"/>
                <a:ea typeface="Kozuka Gothic Pro EL" panose="020B0200000000000000" pitchFamily="34" charset="-128"/>
              </a:rPr>
              <a:t>water </a:t>
            </a:r>
            <a:r>
              <a:rPr lang="en-US" u="sng" dirty="0" smtClean="0">
                <a:latin typeface="Kozuka Gothic Pro EL" panose="020B0200000000000000" pitchFamily="34" charset="-128"/>
                <a:ea typeface="Kozuka Gothic Pro EL" panose="020B0200000000000000" pitchFamily="34" charset="-128"/>
              </a:rPr>
              <a:t>issues</a:t>
            </a:r>
            <a:r>
              <a:rPr lang="en-US" dirty="0" smtClean="0">
                <a:latin typeface="Kozuka Gothic Pro EL" panose="020B0200000000000000" pitchFamily="34" charset="-128"/>
                <a:ea typeface="Kozuka Gothic Pro EL" panose="020B0200000000000000" pitchFamily="34" charset="-128"/>
              </a:rPr>
              <a:t> of </a:t>
            </a:r>
            <a:r>
              <a:rPr lang="en-US" dirty="0">
                <a:latin typeface="Kozuka Gothic Pro EL" panose="020B0200000000000000" pitchFamily="34" charset="-128"/>
                <a:ea typeface="Kozuka Gothic Pro EL" panose="020B0200000000000000" pitchFamily="34" charset="-128"/>
              </a:rPr>
              <a:t>leaders in Utah </a:t>
            </a:r>
            <a:r>
              <a:rPr lang="en-US" dirty="0" smtClean="0">
                <a:latin typeface="Kozuka Gothic Pro EL" panose="020B0200000000000000" pitchFamily="34" charset="-128"/>
                <a:ea typeface="Kozuka Gothic Pro EL" panose="020B0200000000000000" pitchFamily="34" charset="-128"/>
              </a:rPr>
              <a:t>cities differ by place?</a:t>
            </a:r>
            <a:r>
              <a:rPr lang="en-US" dirty="0">
                <a:latin typeface="Kozuka Gothic Pro EL" panose="020B0200000000000000" pitchFamily="34" charset="-128"/>
                <a:ea typeface="Kozuka Gothic Pro EL" panose="020B0200000000000000" pitchFamily="34" charset="-128"/>
              </a:rPr>
              <a:t/>
            </a:r>
            <a:br>
              <a:rPr lang="en-US" dirty="0">
                <a:latin typeface="Kozuka Gothic Pro EL" panose="020B0200000000000000" pitchFamily="34" charset="-128"/>
                <a:ea typeface="Kozuka Gothic Pro EL" panose="020B0200000000000000" pitchFamily="34" charset="-128"/>
              </a:rPr>
            </a:br>
            <a:endParaRPr lang="en-US" dirty="0">
              <a:latin typeface="Kozuka Gothic Pro EL" panose="020B0200000000000000" pitchFamily="34" charset="-128"/>
              <a:ea typeface="Kozuka Gothic Pro EL" panose="020B0200000000000000" pitchFamily="34" charset="-128"/>
            </a:endParaRPr>
          </a:p>
        </p:txBody>
      </p:sp>
      <p:sp>
        <p:nvSpPr>
          <p:cNvPr id="11" name="TextBox 10"/>
          <p:cNvSpPr txBox="1"/>
          <p:nvPr/>
        </p:nvSpPr>
        <p:spPr>
          <a:xfrm>
            <a:off x="1806315" y="6350676"/>
            <a:ext cx="6370819" cy="646331"/>
          </a:xfrm>
          <a:prstGeom prst="rect">
            <a:avLst/>
          </a:prstGeom>
          <a:noFill/>
        </p:spPr>
        <p:txBody>
          <a:bodyPr wrap="square" rtlCol="0">
            <a:spAutoFit/>
          </a:bodyPr>
          <a:lstStyle/>
          <a:p>
            <a:r>
              <a:rPr lang="en-US" dirty="0" smtClean="0"/>
              <a:t> Salt Lake Valley (16)        Cache Valley  (14)      Heber Valley (6)</a:t>
            </a:r>
            <a:endParaRPr lang="en-US" dirty="0"/>
          </a:p>
          <a:p>
            <a:endParaRPr lang="en-US" dirty="0"/>
          </a:p>
        </p:txBody>
      </p:sp>
      <p:sp>
        <p:nvSpPr>
          <p:cNvPr id="12" name="Rounded Rectangle 11"/>
          <p:cNvSpPr/>
          <p:nvPr/>
        </p:nvSpPr>
        <p:spPr>
          <a:xfrm>
            <a:off x="1731364" y="6447570"/>
            <a:ext cx="149902" cy="18438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3" name="Rounded Rectangle 12"/>
          <p:cNvSpPr/>
          <p:nvPr/>
        </p:nvSpPr>
        <p:spPr>
          <a:xfrm>
            <a:off x="3993091" y="6447570"/>
            <a:ext cx="149902" cy="184388"/>
          </a:xfrm>
          <a:prstGeom prst="roundRect">
            <a:avLst/>
          </a:prstGeom>
          <a:solidFill>
            <a:schemeClr val="accent2">
              <a:lumMod val="60000"/>
              <a:lumOff val="40000"/>
            </a:schemeClr>
          </a:solid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4" name="Rounded Rectangle 13"/>
          <p:cNvSpPr/>
          <p:nvPr/>
        </p:nvSpPr>
        <p:spPr>
          <a:xfrm>
            <a:off x="5974916" y="6447570"/>
            <a:ext cx="149902" cy="184388"/>
          </a:xfrm>
          <a:prstGeom prst="round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aphicFrame>
        <p:nvGraphicFramePr>
          <p:cNvPr id="15" name="Chart 14"/>
          <p:cNvGraphicFramePr>
            <a:graphicFrameLocks/>
          </p:cNvGraphicFramePr>
          <p:nvPr>
            <p:extLst>
              <p:ext uri="{D42A27DB-BD31-4B8C-83A1-F6EECF244321}">
                <p14:modId xmlns:p14="http://schemas.microsoft.com/office/powerpoint/2010/main" val="1362450162"/>
              </p:ext>
            </p:extLst>
          </p:nvPr>
        </p:nvGraphicFramePr>
        <p:xfrm>
          <a:off x="637082" y="0"/>
          <a:ext cx="8289559" cy="6102350"/>
        </p:xfrm>
        <a:graphic>
          <a:graphicData uri="http://schemas.openxmlformats.org/drawingml/2006/chart">
            <c:chart xmlns:c="http://schemas.openxmlformats.org/drawingml/2006/chart" xmlns:r="http://schemas.openxmlformats.org/officeDocument/2006/relationships" r:id="rId2"/>
          </a:graphicData>
        </a:graphic>
      </p:graphicFrame>
      <p:sp>
        <p:nvSpPr>
          <p:cNvPr id="16" name="Rectangular Callout 15"/>
          <p:cNvSpPr/>
          <p:nvPr/>
        </p:nvSpPr>
        <p:spPr>
          <a:xfrm>
            <a:off x="6115986" y="479685"/>
            <a:ext cx="3028013" cy="1500154"/>
          </a:xfrm>
          <a:prstGeom prst="wedgeRectCallout">
            <a:avLst>
              <a:gd name="adj1" fmla="val -35245"/>
              <a:gd name="adj2" fmla="val 902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13422" y="572130"/>
            <a:ext cx="2713219" cy="2062103"/>
          </a:xfrm>
          <a:prstGeom prst="rect">
            <a:avLst/>
          </a:prstGeom>
          <a:noFill/>
        </p:spPr>
        <p:txBody>
          <a:bodyPr wrap="square" rtlCol="0">
            <a:spAutoFit/>
          </a:bodyPr>
          <a:lstStyle/>
          <a:p>
            <a:r>
              <a:rPr lang="en-US" sz="1600" dirty="0" smtClean="0">
                <a:latin typeface="Kozuka Gothic Pro EL" panose="020B0200000000000000" pitchFamily="34" charset="-128"/>
                <a:ea typeface="Kozuka Gothic Pro EL" panose="020B0200000000000000" pitchFamily="34" charset="-128"/>
              </a:rPr>
              <a:t>“I </a:t>
            </a:r>
            <a:r>
              <a:rPr lang="en-US" sz="1600" dirty="0">
                <a:latin typeface="Kozuka Gothic Pro EL" panose="020B0200000000000000" pitchFamily="34" charset="-128"/>
                <a:ea typeface="Kozuka Gothic Pro EL" panose="020B0200000000000000" pitchFamily="34" charset="-128"/>
              </a:rPr>
              <a:t>will admit, uh, those areas that are blessed with water, they need to send it where people are not blessed with </a:t>
            </a:r>
            <a:r>
              <a:rPr lang="en-US" sz="1600" dirty="0" smtClean="0">
                <a:latin typeface="Kozuka Gothic Pro EL" panose="020B0200000000000000" pitchFamily="34" charset="-128"/>
                <a:ea typeface="Kozuka Gothic Pro EL" panose="020B0200000000000000" pitchFamily="34" charset="-128"/>
              </a:rPr>
              <a:t>water”  -Cache </a:t>
            </a:r>
            <a:r>
              <a:rPr lang="en-US" sz="1600" dirty="0">
                <a:latin typeface="Kozuka Gothic Pro EL" panose="020B0200000000000000" pitchFamily="34" charset="-128"/>
                <a:ea typeface="Kozuka Gothic Pro EL" panose="020B0200000000000000" pitchFamily="34" charset="-128"/>
              </a:rPr>
              <a:t>Valley</a:t>
            </a:r>
          </a:p>
          <a:p>
            <a:endParaRPr lang="en-US" sz="1600" dirty="0">
              <a:latin typeface="Kozuka Gothic Pro EL" panose="020B0200000000000000" pitchFamily="34" charset="-128"/>
              <a:ea typeface="Kozuka Gothic Pro EL" panose="020B0200000000000000" pitchFamily="34" charset="-128"/>
            </a:endParaRPr>
          </a:p>
          <a:p>
            <a:endParaRPr lang="en-US" sz="1600" dirty="0">
              <a:latin typeface="Kozuka Gothic Pro EL" panose="020B0200000000000000" pitchFamily="34" charset="-128"/>
              <a:ea typeface="Kozuka Gothic Pro EL" panose="020B0200000000000000" pitchFamily="34" charset="-128"/>
            </a:endParaRPr>
          </a:p>
          <a:p>
            <a:endParaRPr lang="en-US" sz="1600" dirty="0">
              <a:latin typeface="Kozuka Gothic Pro EL" panose="020B0200000000000000" pitchFamily="34" charset="-128"/>
              <a:ea typeface="Kozuka Gothic Pro EL" panose="020B0200000000000000" pitchFamily="34" charset="-128"/>
            </a:endParaRPr>
          </a:p>
        </p:txBody>
      </p:sp>
      <p:sp>
        <p:nvSpPr>
          <p:cNvPr id="17" name="Rectangular Callout 16"/>
          <p:cNvSpPr/>
          <p:nvPr/>
        </p:nvSpPr>
        <p:spPr>
          <a:xfrm>
            <a:off x="79721" y="3403290"/>
            <a:ext cx="2873341" cy="2016048"/>
          </a:xfrm>
          <a:prstGeom prst="wedgeRectCallout">
            <a:avLst>
              <a:gd name="adj1" fmla="val -592"/>
              <a:gd name="adj2" fmla="val 9271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Kozuka Gothic Pro EL" panose="020B0200000000000000" pitchFamily="34" charset="-128"/>
                <a:ea typeface="Kozuka Gothic Pro EL" panose="020B0200000000000000" pitchFamily="34" charset="-128"/>
              </a:rPr>
              <a:t>W</a:t>
            </a:r>
            <a:r>
              <a:rPr lang="en-US" dirty="0" smtClean="0">
                <a:solidFill>
                  <a:srgbClr val="000000"/>
                </a:solidFill>
                <a:latin typeface="Kozuka Gothic Pro EL" panose="020B0200000000000000" pitchFamily="34" charset="-128"/>
                <a:ea typeface="Kozuka Gothic Pro EL" panose="020B0200000000000000" pitchFamily="34" charset="-128"/>
              </a:rPr>
              <a:t>e’re </a:t>
            </a:r>
            <a:r>
              <a:rPr lang="en-US" dirty="0">
                <a:solidFill>
                  <a:srgbClr val="000000"/>
                </a:solidFill>
                <a:latin typeface="Kozuka Gothic Pro EL" panose="020B0200000000000000" pitchFamily="34" charset="-128"/>
                <a:ea typeface="Kozuka Gothic Pro EL" panose="020B0200000000000000" pitchFamily="34" charset="-128"/>
              </a:rPr>
              <a:t>trying to focus and delay as long as a possible the need to trigger the supply </a:t>
            </a:r>
            <a:r>
              <a:rPr lang="en-US" dirty="0" smtClean="0">
                <a:solidFill>
                  <a:srgbClr val="000000"/>
                </a:solidFill>
                <a:latin typeface="Kozuka Gothic Pro EL" panose="020B0200000000000000" pitchFamily="34" charset="-128"/>
                <a:ea typeface="Kozuka Gothic Pro EL" panose="020B0200000000000000" pitchFamily="34" charset="-128"/>
              </a:rPr>
              <a:t>up </a:t>
            </a:r>
            <a:r>
              <a:rPr lang="en-US" dirty="0">
                <a:solidFill>
                  <a:srgbClr val="000000"/>
                </a:solidFill>
                <a:latin typeface="Kozuka Gothic Pro EL" panose="020B0200000000000000" pitchFamily="34" charset="-128"/>
                <a:ea typeface="Kozuka Gothic Pro EL" panose="020B0200000000000000" pitchFamily="34" charset="-128"/>
              </a:rPr>
              <a:t>in Bear Lake </a:t>
            </a:r>
            <a:r>
              <a:rPr lang="en-US" dirty="0" smtClean="0">
                <a:solidFill>
                  <a:srgbClr val="000000"/>
                </a:solidFill>
                <a:latin typeface="Kozuka Gothic Pro EL" panose="020B0200000000000000" pitchFamily="34" charset="-128"/>
                <a:ea typeface="Kozuka Gothic Pro EL" panose="020B0200000000000000" pitchFamily="34" charset="-128"/>
              </a:rPr>
              <a:t>which </a:t>
            </a:r>
            <a:r>
              <a:rPr lang="en-US" dirty="0">
                <a:solidFill>
                  <a:srgbClr val="000000"/>
                </a:solidFill>
                <a:latin typeface="Kozuka Gothic Pro EL" panose="020B0200000000000000" pitchFamily="34" charset="-128"/>
                <a:ea typeface="Kozuka Gothic Pro EL" panose="020B0200000000000000" pitchFamily="34" charset="-128"/>
              </a:rPr>
              <a:t>would then result in the increase in cost.</a:t>
            </a:r>
          </a:p>
          <a:p>
            <a:r>
              <a:rPr lang="en-US" dirty="0">
                <a:solidFill>
                  <a:srgbClr val="000000"/>
                </a:solidFill>
                <a:latin typeface="Kozuka Gothic Pro EL" panose="020B0200000000000000" pitchFamily="34" charset="-128"/>
                <a:ea typeface="Kozuka Gothic Pro EL" panose="020B0200000000000000" pitchFamily="34" charset="-128"/>
              </a:rPr>
              <a:t>- Salt Lake Valley</a:t>
            </a:r>
          </a:p>
        </p:txBody>
      </p:sp>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316443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ular Callout 12"/>
          <p:cNvSpPr/>
          <p:nvPr/>
        </p:nvSpPr>
        <p:spPr>
          <a:xfrm>
            <a:off x="5940789" y="1076012"/>
            <a:ext cx="3105023" cy="1379223"/>
          </a:xfrm>
          <a:prstGeom prst="wedgeRectCallout">
            <a:avLst>
              <a:gd name="adj1" fmla="val -32770"/>
              <a:gd name="adj2" fmla="val 722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257695" y="68891"/>
            <a:ext cx="7886700" cy="1325563"/>
          </a:xfrm>
        </p:spPr>
        <p:txBody>
          <a:bodyPr>
            <a:normAutofit fontScale="90000"/>
          </a:bodyPr>
          <a:lstStyle/>
          <a:p>
            <a:r>
              <a:rPr lang="en-US" dirty="0" smtClean="0">
                <a:latin typeface="Kozuka Gothic Pro EL" panose="020B0200000000000000" pitchFamily="34" charset="-128"/>
                <a:ea typeface="Kozuka Gothic Pro EL" panose="020B0200000000000000" pitchFamily="34" charset="-128"/>
              </a:rPr>
              <a:t>Do </a:t>
            </a:r>
            <a:r>
              <a:rPr lang="en-US" u="sng" dirty="0" smtClean="0">
                <a:latin typeface="Kozuka Gothic Pro EL" panose="020B0200000000000000" pitchFamily="34" charset="-128"/>
                <a:ea typeface="Kozuka Gothic Pro EL" panose="020B0200000000000000" pitchFamily="34" charset="-128"/>
              </a:rPr>
              <a:t>key </a:t>
            </a:r>
            <a:r>
              <a:rPr lang="en-US" u="sng" dirty="0">
                <a:latin typeface="Kozuka Gothic Pro EL" panose="020B0200000000000000" pitchFamily="34" charset="-128"/>
                <a:ea typeface="Kozuka Gothic Pro EL" panose="020B0200000000000000" pitchFamily="34" charset="-128"/>
              </a:rPr>
              <a:t>water issues</a:t>
            </a:r>
            <a:r>
              <a:rPr lang="en-US" dirty="0">
                <a:latin typeface="Kozuka Gothic Pro EL" panose="020B0200000000000000" pitchFamily="34" charset="-128"/>
                <a:ea typeface="Kozuka Gothic Pro EL" panose="020B0200000000000000" pitchFamily="34" charset="-128"/>
              </a:rPr>
              <a:t> of leaders in Utah </a:t>
            </a:r>
            <a:r>
              <a:rPr lang="en-US" dirty="0" smtClean="0">
                <a:latin typeface="Kozuka Gothic Pro EL" panose="020B0200000000000000" pitchFamily="34" charset="-128"/>
                <a:ea typeface="Kozuka Gothic Pro EL" panose="020B0200000000000000" pitchFamily="34" charset="-128"/>
              </a:rPr>
              <a:t>cities differ by position?</a:t>
            </a:r>
            <a:r>
              <a:rPr lang="en-US" dirty="0"/>
              <a:t/>
            </a:r>
            <a:br>
              <a:rPr lang="en-US" dirty="0"/>
            </a:br>
            <a:endParaRPr lang="en-US" dirty="0"/>
          </a:p>
        </p:txBody>
      </p:sp>
      <p:sp>
        <p:nvSpPr>
          <p:cNvPr id="15" name="TextBox 14"/>
          <p:cNvSpPr txBox="1"/>
          <p:nvPr/>
        </p:nvSpPr>
        <p:spPr>
          <a:xfrm>
            <a:off x="3349824" y="6419599"/>
            <a:ext cx="3649151" cy="369332"/>
          </a:xfrm>
          <a:prstGeom prst="rect">
            <a:avLst/>
          </a:prstGeom>
          <a:noFill/>
        </p:spPr>
        <p:txBody>
          <a:bodyPr wrap="square" rtlCol="0">
            <a:spAutoFit/>
          </a:bodyPr>
          <a:lstStyle/>
          <a:p>
            <a:r>
              <a:rPr lang="en-US" dirty="0" smtClean="0"/>
              <a:t> Elected (24)       Practitioner (18)</a:t>
            </a:r>
            <a:endParaRPr lang="en-US" dirty="0"/>
          </a:p>
        </p:txBody>
      </p:sp>
      <p:sp>
        <p:nvSpPr>
          <p:cNvPr id="17" name="Rounded Rectangle 16"/>
          <p:cNvSpPr/>
          <p:nvPr/>
        </p:nvSpPr>
        <p:spPr>
          <a:xfrm>
            <a:off x="3274873" y="6524014"/>
            <a:ext cx="149902" cy="18438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 name="Rounded Rectangle 18"/>
          <p:cNvSpPr/>
          <p:nvPr/>
        </p:nvSpPr>
        <p:spPr>
          <a:xfrm>
            <a:off x="4754744" y="6534835"/>
            <a:ext cx="149902" cy="184388"/>
          </a:xfrm>
          <a:prstGeom prst="roundRect">
            <a:avLst/>
          </a:prstGeom>
          <a:solidFill>
            <a:schemeClr val="accent2">
              <a:lumMod val="60000"/>
              <a:lumOff val="40000"/>
            </a:schemeClr>
          </a:solid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aphicFrame>
        <p:nvGraphicFramePr>
          <p:cNvPr id="23" name="Chart 22"/>
          <p:cNvGraphicFramePr>
            <a:graphicFrameLocks/>
          </p:cNvGraphicFramePr>
          <p:nvPr>
            <p:extLst>
              <p:ext uri="{D42A27DB-BD31-4B8C-83A1-F6EECF244321}">
                <p14:modId xmlns:p14="http://schemas.microsoft.com/office/powerpoint/2010/main" val="724138143"/>
              </p:ext>
            </p:extLst>
          </p:nvPr>
        </p:nvGraphicFramePr>
        <p:xfrm>
          <a:off x="840911" y="1403816"/>
          <a:ext cx="7471135" cy="488559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5940789" y="1070240"/>
            <a:ext cx="3203211" cy="1384995"/>
          </a:xfrm>
          <a:prstGeom prst="rect">
            <a:avLst/>
          </a:prstGeom>
        </p:spPr>
        <p:txBody>
          <a:bodyPr wrap="square">
            <a:spAutoFit/>
          </a:bodyPr>
          <a:lstStyle/>
          <a:p>
            <a:r>
              <a:rPr lang="en-US" sz="1400" dirty="0">
                <a:ea typeface="Kozuka Gothic Pro EL" panose="020B0200000000000000" pitchFamily="34" charset="-128"/>
              </a:rPr>
              <a:t>“In quantity is where I think we get worried a little bit because [our city] is 110,000 people and because we still have about 30 to 40% of our city that’s </a:t>
            </a:r>
            <a:r>
              <a:rPr lang="en-US" sz="1400" dirty="0" smtClean="0">
                <a:ea typeface="Kozuka Gothic Pro EL" panose="020B0200000000000000" pitchFamily="34" charset="-128"/>
              </a:rPr>
              <a:t>undeveloped.”</a:t>
            </a:r>
          </a:p>
          <a:p>
            <a:r>
              <a:rPr lang="en-US" sz="1400" dirty="0">
                <a:ea typeface="Kozuka Gothic Pro EL" panose="020B0200000000000000" pitchFamily="34" charset="-128"/>
              </a:rPr>
              <a:t> </a:t>
            </a:r>
            <a:r>
              <a:rPr lang="en-US" sz="1400" dirty="0" smtClean="0">
                <a:ea typeface="Kozuka Gothic Pro EL" panose="020B0200000000000000" pitchFamily="34" charset="-128"/>
              </a:rPr>
              <a:t>                         – </a:t>
            </a:r>
            <a:r>
              <a:rPr lang="en-US" sz="1400" dirty="0">
                <a:ea typeface="Kozuka Gothic Pro EL" panose="020B0200000000000000" pitchFamily="34" charset="-128"/>
              </a:rPr>
              <a:t>Practitioner</a:t>
            </a:r>
          </a:p>
        </p:txBody>
      </p:sp>
      <p:sp>
        <p:nvSpPr>
          <p:cNvPr id="18" name="Rectangular Callout 17"/>
          <p:cNvSpPr/>
          <p:nvPr/>
        </p:nvSpPr>
        <p:spPr>
          <a:xfrm>
            <a:off x="257695" y="5272852"/>
            <a:ext cx="2916489" cy="1150556"/>
          </a:xfrm>
          <a:prstGeom prst="wedgeRectCallout">
            <a:avLst>
              <a:gd name="adj1" fmla="val -2445"/>
              <a:gd name="adj2" fmla="val 802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dirty="0">
                <a:solidFill>
                  <a:srgbClr val="000000"/>
                </a:solidFill>
              </a:rPr>
              <a:t>“I think we’re, we’re not dumb enough to build out all the houses and then go, “Oh crap! We don’t have any more water!” </a:t>
            </a:r>
          </a:p>
          <a:p>
            <a:r>
              <a:rPr lang="en-US" sz="1400" dirty="0">
                <a:solidFill>
                  <a:srgbClr val="000000"/>
                </a:solidFill>
              </a:rPr>
              <a:t>- Elected official, same city</a:t>
            </a:r>
          </a:p>
          <a:p>
            <a:endParaRPr lang="en-US" dirty="0">
              <a:latin typeface="Times New Roman" panose="02020603050405020304" pitchFamily="18" charset="0"/>
            </a:endParaRPr>
          </a:p>
        </p:txBody>
      </p:sp>
      <p:sp>
        <p:nvSpPr>
          <p:cNvPr id="20" name="Rectangular Callout 19"/>
          <p:cNvSpPr/>
          <p:nvPr/>
        </p:nvSpPr>
        <p:spPr>
          <a:xfrm>
            <a:off x="107145" y="1191718"/>
            <a:ext cx="3317630" cy="1628974"/>
          </a:xfrm>
          <a:prstGeom prst="wedgeRectCallout">
            <a:avLst>
              <a:gd name="adj1" fmla="val -2445"/>
              <a:gd name="adj2" fmla="val 802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400" dirty="0">
                <a:solidFill>
                  <a:srgbClr val="000000"/>
                </a:solidFill>
                <a:latin typeface="Calibri" panose="020F0502020204030204" pitchFamily="34" charset="0"/>
              </a:rPr>
              <a:t>“The political will requires education. We have found that if you’ll educate them …typically when we do a master plan… it’s a, it’s a long and difficult education process for councils and Mayors.” </a:t>
            </a:r>
            <a:endParaRPr lang="en-US" sz="1400" dirty="0" smtClean="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 </a:t>
            </a:r>
            <a:r>
              <a:rPr lang="en-US" sz="1400" dirty="0">
                <a:solidFill>
                  <a:srgbClr val="000000"/>
                </a:solidFill>
                <a:latin typeface="Calibri" panose="020F0502020204030204" pitchFamily="34" charset="0"/>
              </a:rPr>
              <a:t>Practitioner</a:t>
            </a:r>
          </a:p>
          <a:p>
            <a:endParaRPr lang="en-US" sz="1400" dirty="0">
              <a:solidFill>
                <a:srgbClr val="000000"/>
              </a:solidFill>
              <a:latin typeface="Calibri" panose="020F0502020204030204" pitchFamily="34" charset="0"/>
            </a:endParaRPr>
          </a:p>
          <a:p>
            <a:endParaRPr lang="en-US" dirty="0">
              <a:latin typeface="Times New Roman" panose="02020603050405020304" pitchFamily="18" charset="0"/>
            </a:endParaRPr>
          </a:p>
        </p:txBody>
      </p:sp>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895" y="6177598"/>
            <a:ext cx="1307767" cy="560704"/>
          </a:xfrm>
          <a:prstGeom prst="ellipse">
            <a:avLst/>
          </a:prstGeom>
          <a:ln>
            <a:noFill/>
          </a:ln>
          <a:effectLst>
            <a:softEdge rad="112500"/>
          </a:effectLst>
        </p:spPr>
      </p:pic>
    </p:spTree>
    <p:extLst>
      <p:ext uri="{BB962C8B-B14F-4D97-AF65-F5344CB8AC3E}">
        <p14:creationId xmlns:p14="http://schemas.microsoft.com/office/powerpoint/2010/main" val="11344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P spid="18"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875703" y="281686"/>
            <a:ext cx="10234943" cy="6546522"/>
            <a:chOff x="-875703" y="289306"/>
            <a:chExt cx="10234943" cy="6546522"/>
          </a:xfrm>
        </p:grpSpPr>
        <p:graphicFrame>
          <p:nvGraphicFramePr>
            <p:cNvPr id="5" name="Chart 4"/>
            <p:cNvGraphicFramePr>
              <a:graphicFrameLocks/>
            </p:cNvGraphicFramePr>
            <p:nvPr>
              <p:extLst>
                <p:ext uri="{D42A27DB-BD31-4B8C-83A1-F6EECF244321}">
                  <p14:modId xmlns:p14="http://schemas.microsoft.com/office/powerpoint/2010/main" val="1682268706"/>
                </p:ext>
              </p:extLst>
            </p:nvPr>
          </p:nvGraphicFramePr>
          <p:xfrm>
            <a:off x="6178411" y="3529494"/>
            <a:ext cx="2939373" cy="33063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891766790"/>
                </p:ext>
              </p:extLst>
            </p:nvPr>
          </p:nvGraphicFramePr>
          <p:xfrm>
            <a:off x="2606874" y="3754261"/>
            <a:ext cx="3932633" cy="29830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943348701"/>
                </p:ext>
              </p:extLst>
            </p:nvPr>
          </p:nvGraphicFramePr>
          <p:xfrm>
            <a:off x="-875703" y="38067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739279726"/>
                </p:ext>
              </p:extLst>
            </p:nvPr>
          </p:nvGraphicFramePr>
          <p:xfrm>
            <a:off x="5950245" y="289306"/>
            <a:ext cx="3408995" cy="29234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2740433699"/>
                </p:ext>
              </p:extLst>
            </p:nvPr>
          </p:nvGraphicFramePr>
          <p:xfrm>
            <a:off x="-148091" y="424294"/>
            <a:ext cx="3205637" cy="3222630"/>
          </p:xfrm>
          <a:graphic>
            <a:graphicData uri="http://schemas.openxmlformats.org/drawingml/2006/chart">
              <c:chart xmlns:c="http://schemas.openxmlformats.org/drawingml/2006/chart" xmlns:r="http://schemas.openxmlformats.org/officeDocument/2006/relationships" r:id="rId6"/>
            </a:graphicData>
          </a:graphic>
        </p:graphicFrame>
      </p:grpSp>
      <p:graphicFrame>
        <p:nvGraphicFramePr>
          <p:cNvPr id="12" name="Chart 11"/>
          <p:cNvGraphicFramePr>
            <a:graphicFrameLocks/>
          </p:cNvGraphicFramePr>
          <p:nvPr>
            <p:extLst>
              <p:ext uri="{D42A27DB-BD31-4B8C-83A1-F6EECF244321}">
                <p14:modId xmlns:p14="http://schemas.microsoft.com/office/powerpoint/2010/main" val="1642920661"/>
              </p:ext>
            </p:extLst>
          </p:nvPr>
        </p:nvGraphicFramePr>
        <p:xfrm>
          <a:off x="2755051" y="1"/>
          <a:ext cx="3467101" cy="4198999"/>
        </p:xfrm>
        <a:graphic>
          <a:graphicData uri="http://schemas.openxmlformats.org/drawingml/2006/chart">
            <c:chart xmlns:c="http://schemas.openxmlformats.org/drawingml/2006/chart" xmlns:r="http://schemas.openxmlformats.org/officeDocument/2006/relationships" r:id="rId7"/>
          </a:graphicData>
        </a:graphic>
      </p:graphicFrame>
      <p:sp>
        <p:nvSpPr>
          <p:cNvPr id="13" name="Rounded Rectangle 12"/>
          <p:cNvSpPr/>
          <p:nvPr/>
        </p:nvSpPr>
        <p:spPr>
          <a:xfrm>
            <a:off x="2906554" y="1"/>
            <a:ext cx="3260903" cy="3612314"/>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grpSp>
        <p:nvGrpSpPr>
          <p:cNvPr id="2" name="Group 1"/>
          <p:cNvGrpSpPr/>
          <p:nvPr/>
        </p:nvGrpSpPr>
        <p:grpSpPr>
          <a:xfrm>
            <a:off x="1" y="316729"/>
            <a:ext cx="9154529" cy="6511478"/>
            <a:chOff x="1" y="316729"/>
            <a:chExt cx="9154529" cy="6511478"/>
          </a:xfrm>
        </p:grpSpPr>
        <p:sp>
          <p:nvSpPr>
            <p:cNvPr id="14" name="Rounded Rectangle 13"/>
            <p:cNvSpPr/>
            <p:nvPr/>
          </p:nvSpPr>
          <p:spPr>
            <a:xfrm>
              <a:off x="1" y="416674"/>
              <a:ext cx="2895599" cy="3170101"/>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5" name="Rounded Rectangle 14"/>
            <p:cNvSpPr/>
            <p:nvPr/>
          </p:nvSpPr>
          <p:spPr>
            <a:xfrm>
              <a:off x="6258931" y="3639304"/>
              <a:ext cx="2895599" cy="3170101"/>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6" name="Rounded Rectangle 15"/>
            <p:cNvSpPr/>
            <p:nvPr/>
          </p:nvSpPr>
          <p:spPr>
            <a:xfrm>
              <a:off x="2994169" y="3639304"/>
              <a:ext cx="3201842" cy="3170101"/>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7" name="Rounded Rectangle 16"/>
            <p:cNvSpPr/>
            <p:nvPr/>
          </p:nvSpPr>
          <p:spPr>
            <a:xfrm>
              <a:off x="30959" y="3658106"/>
              <a:ext cx="2945608" cy="3170101"/>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sp>
          <p:nvSpPr>
            <p:cNvPr id="18" name="Rounded Rectangle 17"/>
            <p:cNvSpPr/>
            <p:nvPr/>
          </p:nvSpPr>
          <p:spPr>
            <a:xfrm>
              <a:off x="6196011" y="316729"/>
              <a:ext cx="2895599" cy="3170101"/>
            </a:xfrm>
            <a:prstGeom prst="roundRect">
              <a:avLst/>
            </a:prstGeom>
            <a:no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Kozuka Gothic Pro EL" panose="020B0200000000000000" pitchFamily="34" charset="-128"/>
                <a:ea typeface="Kozuka Gothic Pro EL" panose="020B0200000000000000" pitchFamily="34" charset="-128"/>
              </a:endParaRPr>
            </a:p>
          </p:txBody>
        </p:sp>
      </p:grpSp>
      <p:sp>
        <p:nvSpPr>
          <p:cNvPr id="19" name="TextBox 18"/>
          <p:cNvSpPr txBox="1"/>
          <p:nvPr/>
        </p:nvSpPr>
        <p:spPr>
          <a:xfrm>
            <a:off x="1751945" y="6486239"/>
            <a:ext cx="6370819" cy="646331"/>
          </a:xfrm>
          <a:prstGeom prst="rect">
            <a:avLst/>
          </a:prstGeom>
          <a:noFill/>
        </p:spPr>
        <p:txBody>
          <a:bodyPr wrap="square" rtlCol="0">
            <a:spAutoFit/>
          </a:bodyPr>
          <a:lstStyle/>
          <a:p>
            <a:r>
              <a:rPr lang="en-US" dirty="0" smtClean="0"/>
              <a:t> Salt Lake Valley (16)        Cache Valley  (14)      Heber Valley (6)</a:t>
            </a:r>
            <a:endParaRPr lang="en-US" dirty="0"/>
          </a:p>
          <a:p>
            <a:endParaRPr lang="en-US" dirty="0"/>
          </a:p>
        </p:txBody>
      </p:sp>
      <p:sp>
        <p:nvSpPr>
          <p:cNvPr id="20" name="Rounded Rectangle 19"/>
          <p:cNvSpPr/>
          <p:nvPr/>
        </p:nvSpPr>
        <p:spPr>
          <a:xfrm>
            <a:off x="1689799" y="6572265"/>
            <a:ext cx="149902" cy="18438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1" name="Rounded Rectangle 20"/>
          <p:cNvSpPr/>
          <p:nvPr/>
        </p:nvSpPr>
        <p:spPr>
          <a:xfrm>
            <a:off x="3965025" y="6576400"/>
            <a:ext cx="149902" cy="184388"/>
          </a:xfrm>
          <a:prstGeom prst="roundRect">
            <a:avLst/>
          </a:prstGeom>
          <a:solidFill>
            <a:schemeClr val="accent2">
              <a:lumMod val="60000"/>
              <a:lumOff val="40000"/>
            </a:schemeClr>
          </a:solidFill>
          <a:ln>
            <a:solidFill>
              <a:srgbClr val="EE7E3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 name="Rounded Rectangle 21"/>
          <p:cNvSpPr/>
          <p:nvPr/>
        </p:nvSpPr>
        <p:spPr>
          <a:xfrm>
            <a:off x="5933351" y="6572265"/>
            <a:ext cx="149902" cy="184388"/>
          </a:xfrm>
          <a:prstGeom prst="round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6430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9932</TotalTime>
  <Words>1170</Words>
  <Application>Microsoft Macintosh PowerPoint</Application>
  <PresentationFormat>On-screen Show (4:3)</PresentationFormat>
  <Paragraphs>180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Calibri Light</vt:lpstr>
      <vt:lpstr>Kartika</vt:lpstr>
      <vt:lpstr>Kozuka Gothic Pr6N EL</vt:lpstr>
      <vt:lpstr>Kozuka Gothic Pro EL</vt:lpstr>
      <vt:lpstr>Times New Roman</vt:lpstr>
      <vt:lpstr>Arial</vt:lpstr>
      <vt:lpstr>Office Theme</vt:lpstr>
      <vt:lpstr>MUNICIPAL LEADER PERCEPTIONS of urban water issues in Utah</vt:lpstr>
      <vt:lpstr>WHAT ARE municipal leader perceptions on water in Utah?</vt:lpstr>
      <vt:lpstr>Methods</vt:lpstr>
      <vt:lpstr>Geographic  variability</vt:lpstr>
      <vt:lpstr>Actor  variability</vt:lpstr>
      <vt:lpstr>PowerPoint Presentation</vt:lpstr>
      <vt:lpstr>Do key water issues of leaders in Utah cities differ by place? </vt:lpstr>
      <vt:lpstr>Do key water issues of leaders in Utah cities differ by position? </vt:lpstr>
      <vt:lpstr>PowerPoint Presentation</vt:lpstr>
      <vt:lpstr>PowerPoint Presentation</vt:lpstr>
      <vt:lpstr>Summary</vt:lpstr>
      <vt:lpstr>Are these the same water issues of residents? </vt:lpstr>
      <vt:lpstr>Column Sampling</vt:lpstr>
      <vt:lpstr>Thank you!</vt:lpstr>
      <vt:lpstr>Citations</vt:lpstr>
      <vt:lpstr>Are these the same key water issues of state actors? </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CKI</dc:title>
  <dc:creator>Melissa Haeffner</dc:creator>
  <cp:lastModifiedBy>Microsoft Office User</cp:lastModifiedBy>
  <cp:revision>220</cp:revision>
  <dcterms:created xsi:type="dcterms:W3CDTF">2016-06-13T18:32:48Z</dcterms:created>
  <dcterms:modified xsi:type="dcterms:W3CDTF">2016-06-25T12:53:05Z</dcterms:modified>
</cp:coreProperties>
</file>