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60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94643"/>
  </p:normalViewPr>
  <p:slideViewPr>
    <p:cSldViewPr snapToGrid="0" snapToObjects="1">
      <p:cViewPr>
        <p:scale>
          <a:sx n="111" d="100"/>
          <a:sy n="111" d="100"/>
        </p:scale>
        <p:origin x="8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53550" y="737632"/>
            <a:ext cx="2838450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53550" y="5702300"/>
            <a:ext cx="283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June 28, </a:t>
            </a:r>
            <a:r>
              <a:rPr lang="en-US" dirty="0" smtClean="0">
                <a:solidFill>
                  <a:schemeClr val="bg1"/>
                </a:solidFill>
              </a:rPr>
              <a:t>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3550" y="5242975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Mitch Stutler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53550" y="2954531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+mj-lt"/>
              </a:rPr>
              <a:t>D3.js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67" y="1170110"/>
            <a:ext cx="4689459" cy="44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6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2800" dirty="0" smtClean="0"/>
              <a:t>What is D3.js</a:t>
            </a:r>
          </a:p>
          <a:p>
            <a:r>
              <a:rPr lang="en-US" sz="2800" dirty="0" smtClean="0"/>
              <a:t>How can we use D3.js</a:t>
            </a:r>
          </a:p>
          <a:p>
            <a:r>
              <a:rPr lang="en-US" sz="2800" dirty="0" smtClean="0"/>
              <a:t>Examples</a:t>
            </a:r>
          </a:p>
          <a:p>
            <a:r>
              <a:rPr lang="en-US" sz="2800" dirty="0" smtClean="0"/>
              <a:t>Create a visual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98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/>
          <a:lstStyle/>
          <a:p>
            <a:pPr algn="ctr"/>
            <a:r>
              <a:rPr lang="en-US" dirty="0" smtClean="0"/>
              <a:t>What is D3.js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69268" y="2466108"/>
            <a:ext cx="7315200" cy="3518639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2800" dirty="0" smtClean="0"/>
              <a:t>Data-Driven Documents, or D3</a:t>
            </a:r>
          </a:p>
          <a:p>
            <a:r>
              <a:rPr lang="en-US" sz="2800" dirty="0" smtClean="0"/>
              <a:t>JavaScript library for manipulating pages based on data</a:t>
            </a:r>
          </a:p>
          <a:p>
            <a:r>
              <a:rPr lang="en-US" sz="2800" dirty="0" smtClean="0"/>
              <a:t>Key developer, Mike Bostock, worked for New York Times Graphics</a:t>
            </a:r>
          </a:p>
          <a:p>
            <a:endParaRPr lang="en-US" sz="2800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29000" y="955962"/>
            <a:ext cx="8211896" cy="151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/>
          </a:p>
          <a:p>
            <a:pPr marL="0" indent="0" algn="ctr">
              <a:buNone/>
            </a:pPr>
            <a:r>
              <a:rPr lang="en-US" sz="2800" dirty="0" smtClean="0"/>
              <a:t>“D3 is not a Data Visualization Library it is THE Data Visualization Library.” </a:t>
            </a:r>
            <a:endParaRPr lang="en-US" sz="2800" dirty="0"/>
          </a:p>
          <a:p>
            <a:pPr marL="0" indent="0" algn="ctr">
              <a:buNone/>
            </a:pPr>
            <a:r>
              <a:rPr lang="en-US" sz="1500" dirty="0" smtClean="0"/>
              <a:t>Elijah Meeks, </a:t>
            </a:r>
            <a:r>
              <a:rPr lang="en-US" sz="1500" dirty="0"/>
              <a:t>Senior Data Visualization Engineer at Netflix. Author of D3.js in Action.</a:t>
            </a:r>
            <a:endParaRPr lang="en-US" sz="15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33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can we use D3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Embedded analytics</a:t>
            </a:r>
          </a:p>
          <a:p>
            <a:r>
              <a:rPr lang="en-US" sz="2800" dirty="0" smtClean="0"/>
              <a:t>Interactive web pages</a:t>
            </a:r>
          </a:p>
          <a:p>
            <a:r>
              <a:rPr lang="en-US" sz="2800" dirty="0" smtClean="0"/>
              <a:t>Infographics</a:t>
            </a:r>
          </a:p>
          <a:p>
            <a:r>
              <a:rPr lang="en-US" sz="2800" dirty="0" smtClean="0"/>
              <a:t>Dynamic dashboards</a:t>
            </a:r>
          </a:p>
        </p:txBody>
      </p:sp>
    </p:spTree>
    <p:extLst>
      <p:ext uri="{BB962C8B-B14F-4D97-AF65-F5344CB8AC3E}">
        <p14:creationId xmlns:p14="http://schemas.microsoft.com/office/powerpoint/2010/main" val="280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17537"/>
            <a:ext cx="3429000" cy="7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Examples + 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 York Times </a:t>
            </a:r>
            <a:r>
              <a:rPr lang="mr-IN" sz="3600" dirty="0" smtClean="0"/>
              <a:t>–</a:t>
            </a:r>
            <a:r>
              <a:rPr lang="en-US" sz="3600" dirty="0"/>
              <a:t> </a:t>
            </a:r>
            <a:r>
              <a:rPr lang="en-US" sz="3600" dirty="0" err="1"/>
              <a:t>twitter.com</a:t>
            </a:r>
            <a:r>
              <a:rPr lang="en-US" sz="3600" dirty="0"/>
              <a:t>/</a:t>
            </a:r>
            <a:r>
              <a:rPr lang="en-US" sz="3600" dirty="0" err="1"/>
              <a:t>nytgraphics</a:t>
            </a:r>
            <a:endParaRPr lang="en-US" sz="3600" dirty="0" smtClean="0"/>
          </a:p>
          <a:p>
            <a:r>
              <a:rPr lang="en-US" sz="3600" dirty="0" smtClean="0"/>
              <a:t>D3 - 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/d3/d3/wiki/Gallery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38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VC 2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6908F"/>
      </a:accent1>
      <a:accent2>
        <a:srgbClr val="FFD166"/>
      </a:accent2>
      <a:accent3>
        <a:srgbClr val="03CEA3"/>
      </a:accent3>
      <a:accent4>
        <a:srgbClr val="26547C"/>
      </a:accent4>
      <a:accent5>
        <a:srgbClr val="000000"/>
      </a:accent5>
      <a:accent6>
        <a:srgbClr val="000000"/>
      </a:accent6>
      <a:hlink>
        <a:srgbClr val="03CEA3"/>
      </a:hlink>
      <a:folHlink>
        <a:srgbClr val="FFD16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