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89" r:id="rId3"/>
    <p:sldId id="263" r:id="rId4"/>
    <p:sldId id="298" r:id="rId5"/>
    <p:sldId id="270" r:id="rId6"/>
    <p:sldId id="268" r:id="rId7"/>
    <p:sldId id="257" r:id="rId8"/>
    <p:sldId id="258" r:id="rId9"/>
    <p:sldId id="290" r:id="rId10"/>
    <p:sldId id="261" r:id="rId11"/>
    <p:sldId id="291" r:id="rId12"/>
    <p:sldId id="259" r:id="rId13"/>
    <p:sldId id="294" r:id="rId14"/>
    <p:sldId id="295" r:id="rId15"/>
    <p:sldId id="296" r:id="rId16"/>
    <p:sldId id="293" r:id="rId17"/>
    <p:sldId id="286" r:id="rId18"/>
    <p:sldId id="299" r:id="rId19"/>
    <p:sldId id="301" r:id="rId20"/>
    <p:sldId id="300" r:id="rId21"/>
    <p:sldId id="302" r:id="rId22"/>
    <p:sldId id="303" r:id="rId23"/>
    <p:sldId id="304" r:id="rId24"/>
    <p:sldId id="28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8" d="100"/>
          <a:sy n="118" d="100"/>
        </p:scale>
        <p:origin x="2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563A9-3527-40AA-B7D8-6C59D1E852D0}" type="datetimeFigureOut">
              <a:rPr lang="es-US" smtClean="0"/>
              <a:t>7/22/2019</a:t>
            </a:fld>
            <a:endParaRPr lang="es-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D29A97-0477-48CC-96CB-025DCFE2BDDD}" type="slidenum">
              <a:rPr lang="es-US" smtClean="0"/>
              <a:t>‹Nº›</a:t>
            </a:fld>
            <a:endParaRPr lang="es-US"/>
          </a:p>
        </p:txBody>
      </p:sp>
    </p:spTree>
    <p:extLst>
      <p:ext uri="{BB962C8B-B14F-4D97-AF65-F5344CB8AC3E}">
        <p14:creationId xmlns:p14="http://schemas.microsoft.com/office/powerpoint/2010/main" val="617908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7/22/2019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7/22/2019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7/22/2019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7/22/2019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7/22/2019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7/22/2019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7/22/2019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7/22/2019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EE265-775B-45F5-B1B3-7834F48ABA8D}"/>
              </a:ext>
            </a:extLst>
          </p:cNvPr>
          <p:cNvSpPr>
            <a:spLocks noGrp="1"/>
          </p:cNvSpPr>
          <p:nvPr>
            <p:ph type="ctrTitle"/>
          </p:nvPr>
        </p:nvSpPr>
        <p:spPr/>
        <p:txBody>
          <a:bodyPr/>
          <a:lstStyle/>
          <a:p>
            <a:r>
              <a:rPr lang="es-US" dirty="0"/>
              <a:t>Bases de datos</a:t>
            </a:r>
          </a:p>
        </p:txBody>
      </p:sp>
      <p:sp>
        <p:nvSpPr>
          <p:cNvPr id="3" name="Subtítulo 2">
            <a:extLst>
              <a:ext uri="{FF2B5EF4-FFF2-40B4-BE49-F238E27FC236}">
                <a16:creationId xmlns:a16="http://schemas.microsoft.com/office/drawing/2014/main" id="{2C74D331-B917-4B56-B966-D5A230F84196}"/>
              </a:ext>
            </a:extLst>
          </p:cNvPr>
          <p:cNvSpPr>
            <a:spLocks noGrp="1"/>
          </p:cNvSpPr>
          <p:nvPr>
            <p:ph type="subTitle" idx="1"/>
          </p:nvPr>
        </p:nvSpPr>
        <p:spPr/>
        <p:txBody>
          <a:bodyPr/>
          <a:lstStyle/>
          <a:p>
            <a:endParaRPr lang="es-US"/>
          </a:p>
        </p:txBody>
      </p:sp>
    </p:spTree>
    <p:extLst>
      <p:ext uri="{BB962C8B-B14F-4D97-AF65-F5344CB8AC3E}">
        <p14:creationId xmlns:p14="http://schemas.microsoft.com/office/powerpoint/2010/main" val="2540862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66724-900F-453A-9335-BDECA97C71A4}"/>
              </a:ext>
            </a:extLst>
          </p:cNvPr>
          <p:cNvSpPr>
            <a:spLocks noGrp="1"/>
          </p:cNvSpPr>
          <p:nvPr>
            <p:ph type="title"/>
          </p:nvPr>
        </p:nvSpPr>
        <p:spPr/>
        <p:txBody>
          <a:bodyPr/>
          <a:lstStyle/>
          <a:p>
            <a:r>
              <a:rPr lang="es-US" dirty="0"/>
              <a:t>atributo</a:t>
            </a:r>
          </a:p>
        </p:txBody>
      </p:sp>
      <p:sp>
        <p:nvSpPr>
          <p:cNvPr id="3" name="Marcador de contenido 2">
            <a:extLst>
              <a:ext uri="{FF2B5EF4-FFF2-40B4-BE49-F238E27FC236}">
                <a16:creationId xmlns:a16="http://schemas.microsoft.com/office/drawing/2014/main" id="{6C7ED76F-3D9D-49E6-87CA-5BCECACD36E0}"/>
              </a:ext>
            </a:extLst>
          </p:cNvPr>
          <p:cNvSpPr>
            <a:spLocks noGrp="1"/>
          </p:cNvSpPr>
          <p:nvPr>
            <p:ph idx="1"/>
          </p:nvPr>
        </p:nvSpPr>
        <p:spPr>
          <a:xfrm>
            <a:off x="1251678" y="2286001"/>
            <a:ext cx="10178322" cy="4189614"/>
          </a:xfrm>
        </p:spPr>
        <p:txBody>
          <a:bodyPr>
            <a:normAutofit/>
          </a:bodyPr>
          <a:lstStyle/>
          <a:p>
            <a:pPr marL="0" indent="0">
              <a:buNone/>
            </a:pPr>
            <a:r>
              <a:rPr lang="es-US" sz="2400" dirty="0"/>
              <a:t>Conjunto de características de una entidad</a:t>
            </a:r>
          </a:p>
          <a:p>
            <a:pPr marL="0" indent="0">
              <a:buNone/>
            </a:pPr>
            <a:r>
              <a:rPr lang="es-US" sz="2400" dirty="0"/>
              <a:t>Hay un rango de valores permitidos llamado </a:t>
            </a:r>
            <a:r>
              <a:rPr lang="es-US" sz="2400" b="1" dirty="0"/>
              <a:t>dominio</a:t>
            </a:r>
          </a:p>
          <a:p>
            <a:pPr marL="0" indent="0">
              <a:buNone/>
            </a:pPr>
            <a:r>
              <a:rPr lang="es-US" sz="2400" dirty="0"/>
              <a:t>Puede ser:</a:t>
            </a:r>
          </a:p>
          <a:p>
            <a:r>
              <a:rPr lang="es-US" sz="2400" b="1" dirty="0"/>
              <a:t>Simple </a:t>
            </a:r>
            <a:r>
              <a:rPr lang="es-US" sz="2400" dirty="0"/>
              <a:t>o </a:t>
            </a:r>
            <a:r>
              <a:rPr lang="es-US" sz="2400" b="1" dirty="0"/>
              <a:t>compuesto</a:t>
            </a:r>
          </a:p>
          <a:p>
            <a:r>
              <a:rPr lang="es-US" sz="2400" b="1" dirty="0" err="1"/>
              <a:t>Univaluados</a:t>
            </a:r>
            <a:r>
              <a:rPr lang="es-US" sz="2400" b="1" dirty="0"/>
              <a:t> </a:t>
            </a:r>
            <a:r>
              <a:rPr lang="es-US" sz="2400" dirty="0"/>
              <a:t>o </a:t>
            </a:r>
            <a:r>
              <a:rPr lang="es-US" sz="2400" b="1" dirty="0"/>
              <a:t>multivaluados</a:t>
            </a:r>
          </a:p>
          <a:p>
            <a:r>
              <a:rPr lang="es-US" sz="2400" b="1" dirty="0"/>
              <a:t>Derivados </a:t>
            </a:r>
            <a:r>
              <a:rPr lang="es-US" sz="2400" dirty="0"/>
              <a:t>o</a:t>
            </a:r>
            <a:r>
              <a:rPr lang="es-US" sz="2400" b="1" dirty="0"/>
              <a:t> almacenados</a:t>
            </a:r>
          </a:p>
          <a:p>
            <a:r>
              <a:rPr lang="es-US" sz="2400" b="1" dirty="0"/>
              <a:t>Nulos</a:t>
            </a:r>
          </a:p>
          <a:p>
            <a:r>
              <a:rPr lang="es-US" sz="2400" b="1" dirty="0"/>
              <a:t>Llaves (Claves)</a:t>
            </a:r>
          </a:p>
          <a:p>
            <a:endParaRPr lang="es-US" dirty="0"/>
          </a:p>
        </p:txBody>
      </p:sp>
    </p:spTree>
    <p:extLst>
      <p:ext uri="{BB962C8B-B14F-4D97-AF65-F5344CB8AC3E}">
        <p14:creationId xmlns:p14="http://schemas.microsoft.com/office/powerpoint/2010/main" val="191833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FC02B1-A35E-49D5-9020-CF8E840C3EE5}"/>
              </a:ext>
            </a:extLst>
          </p:cNvPr>
          <p:cNvSpPr>
            <a:spLocks noGrp="1"/>
          </p:cNvSpPr>
          <p:nvPr>
            <p:ph type="title"/>
          </p:nvPr>
        </p:nvSpPr>
        <p:spPr/>
        <p:txBody>
          <a:bodyPr/>
          <a:lstStyle/>
          <a:p>
            <a:r>
              <a:rPr lang="es-US" dirty="0"/>
              <a:t>ejercicio</a:t>
            </a:r>
          </a:p>
        </p:txBody>
      </p:sp>
      <p:sp>
        <p:nvSpPr>
          <p:cNvPr id="3" name="Marcador de contenido 2">
            <a:extLst>
              <a:ext uri="{FF2B5EF4-FFF2-40B4-BE49-F238E27FC236}">
                <a16:creationId xmlns:a16="http://schemas.microsoft.com/office/drawing/2014/main" id="{4F7042A1-05BE-4A9B-BE67-03B7BD1CF7CF}"/>
              </a:ext>
            </a:extLst>
          </p:cNvPr>
          <p:cNvSpPr>
            <a:spLocks noGrp="1"/>
          </p:cNvSpPr>
          <p:nvPr>
            <p:ph idx="1"/>
          </p:nvPr>
        </p:nvSpPr>
        <p:spPr>
          <a:xfrm>
            <a:off x="1251678" y="1259634"/>
            <a:ext cx="10178322" cy="5215982"/>
          </a:xfrm>
        </p:spPr>
        <p:txBody>
          <a:bodyPr>
            <a:normAutofit fontScale="92500" lnSpcReduction="10000"/>
          </a:bodyPr>
          <a:lstStyle/>
          <a:p>
            <a:pPr marL="0" indent="0">
              <a:buNone/>
            </a:pPr>
            <a:r>
              <a:rPr lang="es-US" sz="3200" dirty="0"/>
              <a:t>Una empresa que se dedica a la venta de productos de papelería desea llevar el control de su inventario a través de un sistema basado en bases de datos. El sistema debe registrar las ventas de mostrador e imprimir facturas si es necesario, con los datos de los clientes. Igualmente, se deben capturar las facturas de los proveedores para actualizar las existencias de los productos. Cada mes el sistema debe generar reportes sobre las existencias de los productos para realizar un inventario. El sistema debe ser capaz de manejar información global de ventas al mes, al año, así como la determinación de la existencia en la tienda de productos.</a:t>
            </a:r>
          </a:p>
        </p:txBody>
      </p:sp>
    </p:spTree>
    <p:extLst>
      <p:ext uri="{BB962C8B-B14F-4D97-AF65-F5344CB8AC3E}">
        <p14:creationId xmlns:p14="http://schemas.microsoft.com/office/powerpoint/2010/main" val="4161549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2C5191-CCCF-4B33-A7AC-00B3DDAE5C20}"/>
              </a:ext>
            </a:extLst>
          </p:cNvPr>
          <p:cNvSpPr>
            <a:spLocks noGrp="1"/>
          </p:cNvSpPr>
          <p:nvPr>
            <p:ph type="title"/>
          </p:nvPr>
        </p:nvSpPr>
        <p:spPr/>
        <p:txBody>
          <a:bodyPr/>
          <a:lstStyle/>
          <a:p>
            <a:r>
              <a:rPr lang="es-US" dirty="0"/>
              <a:t>Relación</a:t>
            </a:r>
            <a:br>
              <a:rPr lang="es-US" dirty="0"/>
            </a:br>
            <a:endParaRPr lang="es-US" dirty="0"/>
          </a:p>
        </p:txBody>
      </p:sp>
      <p:sp>
        <p:nvSpPr>
          <p:cNvPr id="3" name="Marcador de contenido 2">
            <a:extLst>
              <a:ext uri="{FF2B5EF4-FFF2-40B4-BE49-F238E27FC236}">
                <a16:creationId xmlns:a16="http://schemas.microsoft.com/office/drawing/2014/main" id="{46F3F749-7F69-4790-A200-BE043D55E124}"/>
              </a:ext>
            </a:extLst>
          </p:cNvPr>
          <p:cNvSpPr>
            <a:spLocks noGrp="1"/>
          </p:cNvSpPr>
          <p:nvPr>
            <p:ph idx="1"/>
          </p:nvPr>
        </p:nvSpPr>
        <p:spPr>
          <a:xfrm>
            <a:off x="1251678" y="2286001"/>
            <a:ext cx="10178322" cy="4064923"/>
          </a:xfrm>
        </p:spPr>
        <p:txBody>
          <a:bodyPr>
            <a:normAutofit lnSpcReduction="10000"/>
          </a:bodyPr>
          <a:lstStyle/>
          <a:p>
            <a:r>
              <a:rPr lang="es-US" sz="2400" dirty="0"/>
              <a:t>Relación, vínculo o interrelación es aquella asociación que tiene una entidad con otra u otras.</a:t>
            </a:r>
          </a:p>
          <a:p>
            <a:endParaRPr lang="es-US" dirty="0"/>
          </a:p>
          <a:p>
            <a:endParaRPr lang="es-US" dirty="0"/>
          </a:p>
          <a:p>
            <a:endParaRPr lang="es-US" dirty="0"/>
          </a:p>
          <a:p>
            <a:endParaRPr lang="es-US" dirty="0"/>
          </a:p>
          <a:p>
            <a:endParaRPr lang="es-US" dirty="0"/>
          </a:p>
          <a:p>
            <a:endParaRPr lang="es-US" dirty="0"/>
          </a:p>
          <a:p>
            <a:r>
              <a:rPr lang="es-US" sz="2400" dirty="0"/>
              <a:t>Se establece el nombre, el grado, la cardinalidad y el tipo de correspondencia (multiplicidad)</a:t>
            </a:r>
          </a:p>
        </p:txBody>
      </p:sp>
      <p:sp>
        <p:nvSpPr>
          <p:cNvPr id="4" name="Rombo 3">
            <a:extLst>
              <a:ext uri="{FF2B5EF4-FFF2-40B4-BE49-F238E27FC236}">
                <a16:creationId xmlns:a16="http://schemas.microsoft.com/office/drawing/2014/main" id="{A50B95D0-2BD3-49A0-AB1A-7F72904F913D}"/>
              </a:ext>
            </a:extLst>
          </p:cNvPr>
          <p:cNvSpPr/>
          <p:nvPr/>
        </p:nvSpPr>
        <p:spPr>
          <a:xfrm>
            <a:off x="5076804" y="3008682"/>
            <a:ext cx="2038391" cy="2038391"/>
          </a:xfrm>
          <a:prstGeom prst="diamond">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b="1" dirty="0"/>
              <a:t>compra</a:t>
            </a:r>
          </a:p>
        </p:txBody>
      </p:sp>
    </p:spTree>
    <p:extLst>
      <p:ext uri="{BB962C8B-B14F-4D97-AF65-F5344CB8AC3E}">
        <p14:creationId xmlns:p14="http://schemas.microsoft.com/office/powerpoint/2010/main" val="1509380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B1B0C3-E5CE-42FB-B495-DFDD35874B71}"/>
              </a:ext>
            </a:extLst>
          </p:cNvPr>
          <p:cNvSpPr>
            <a:spLocks noGrp="1"/>
          </p:cNvSpPr>
          <p:nvPr>
            <p:ph type="title"/>
          </p:nvPr>
        </p:nvSpPr>
        <p:spPr/>
        <p:txBody>
          <a:bodyPr/>
          <a:lstStyle/>
          <a:p>
            <a:r>
              <a:rPr lang="es-US" dirty="0"/>
              <a:t>grado</a:t>
            </a:r>
          </a:p>
        </p:txBody>
      </p:sp>
      <p:sp>
        <p:nvSpPr>
          <p:cNvPr id="3" name="Marcador de contenido 2">
            <a:extLst>
              <a:ext uri="{FF2B5EF4-FFF2-40B4-BE49-F238E27FC236}">
                <a16:creationId xmlns:a16="http://schemas.microsoft.com/office/drawing/2014/main" id="{898FDF1D-0F3B-496F-A69E-4568F0BCD3FE}"/>
              </a:ext>
            </a:extLst>
          </p:cNvPr>
          <p:cNvSpPr>
            <a:spLocks noGrp="1"/>
          </p:cNvSpPr>
          <p:nvPr>
            <p:ph idx="1"/>
          </p:nvPr>
        </p:nvSpPr>
        <p:spPr/>
        <p:txBody>
          <a:bodyPr/>
          <a:lstStyle/>
          <a:p>
            <a:r>
              <a:rPr lang="es-US" sz="2400" dirty="0"/>
              <a:t>Unaria (Roles)</a:t>
            </a:r>
          </a:p>
          <a:p>
            <a:r>
              <a:rPr lang="es-US" sz="2400" dirty="0"/>
              <a:t>Binaria</a:t>
            </a:r>
          </a:p>
          <a:p>
            <a:r>
              <a:rPr lang="es-US" sz="2400" dirty="0"/>
              <a:t>Ternaria</a:t>
            </a:r>
          </a:p>
          <a:p>
            <a:endParaRPr lang="es-US" dirty="0"/>
          </a:p>
        </p:txBody>
      </p:sp>
    </p:spTree>
    <p:extLst>
      <p:ext uri="{BB962C8B-B14F-4D97-AF65-F5344CB8AC3E}">
        <p14:creationId xmlns:p14="http://schemas.microsoft.com/office/powerpoint/2010/main" val="628812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7AB52-9143-43ED-AFEE-B75BD361BF3C}"/>
              </a:ext>
            </a:extLst>
          </p:cNvPr>
          <p:cNvSpPr>
            <a:spLocks noGrp="1"/>
          </p:cNvSpPr>
          <p:nvPr>
            <p:ph type="title"/>
          </p:nvPr>
        </p:nvSpPr>
        <p:spPr/>
        <p:txBody>
          <a:bodyPr/>
          <a:lstStyle/>
          <a:p>
            <a:r>
              <a:rPr lang="es-US" dirty="0"/>
              <a:t>cardinalidad</a:t>
            </a:r>
          </a:p>
        </p:txBody>
      </p:sp>
      <p:sp>
        <p:nvSpPr>
          <p:cNvPr id="3" name="Marcador de contenido 2">
            <a:extLst>
              <a:ext uri="{FF2B5EF4-FFF2-40B4-BE49-F238E27FC236}">
                <a16:creationId xmlns:a16="http://schemas.microsoft.com/office/drawing/2014/main" id="{013E08BA-7802-41D2-BF36-ABA0DA21113E}"/>
              </a:ext>
            </a:extLst>
          </p:cNvPr>
          <p:cNvSpPr>
            <a:spLocks noGrp="1"/>
          </p:cNvSpPr>
          <p:nvPr>
            <p:ph idx="1"/>
          </p:nvPr>
        </p:nvSpPr>
        <p:spPr/>
        <p:txBody>
          <a:bodyPr>
            <a:normAutofit/>
          </a:bodyPr>
          <a:lstStyle/>
          <a:p>
            <a:pPr marL="0" indent="0">
              <a:buNone/>
            </a:pPr>
            <a:r>
              <a:rPr lang="es-US" sz="2400" dirty="0"/>
              <a:t>Cantidad de entidades que participan en la relación</a:t>
            </a:r>
          </a:p>
          <a:p>
            <a:r>
              <a:rPr lang="es-US" sz="2400" dirty="0"/>
              <a:t>De uno a uno</a:t>
            </a:r>
          </a:p>
          <a:p>
            <a:r>
              <a:rPr lang="es-US" sz="2400" dirty="0"/>
              <a:t>De uno a muchos</a:t>
            </a:r>
          </a:p>
          <a:p>
            <a:r>
              <a:rPr lang="es-US" sz="2400" dirty="0"/>
              <a:t>De muchos a muchos</a:t>
            </a:r>
          </a:p>
        </p:txBody>
      </p:sp>
    </p:spTree>
    <p:extLst>
      <p:ext uri="{BB962C8B-B14F-4D97-AF65-F5344CB8AC3E}">
        <p14:creationId xmlns:p14="http://schemas.microsoft.com/office/powerpoint/2010/main" val="364059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71C981-2C95-4580-A2B7-D51624386D7E}"/>
              </a:ext>
            </a:extLst>
          </p:cNvPr>
          <p:cNvSpPr>
            <a:spLocks noGrp="1"/>
          </p:cNvSpPr>
          <p:nvPr>
            <p:ph type="title"/>
          </p:nvPr>
        </p:nvSpPr>
        <p:spPr/>
        <p:txBody>
          <a:bodyPr/>
          <a:lstStyle/>
          <a:p>
            <a:r>
              <a:rPr lang="es-US" dirty="0"/>
              <a:t>Tipo de correspondencia</a:t>
            </a:r>
          </a:p>
        </p:txBody>
      </p:sp>
      <p:sp>
        <p:nvSpPr>
          <p:cNvPr id="3" name="Marcador de contenido 2">
            <a:extLst>
              <a:ext uri="{FF2B5EF4-FFF2-40B4-BE49-F238E27FC236}">
                <a16:creationId xmlns:a16="http://schemas.microsoft.com/office/drawing/2014/main" id="{CECD5845-4A54-44C9-AB93-030A93B2DA65}"/>
              </a:ext>
            </a:extLst>
          </p:cNvPr>
          <p:cNvSpPr>
            <a:spLocks noGrp="1"/>
          </p:cNvSpPr>
          <p:nvPr>
            <p:ph idx="1"/>
          </p:nvPr>
        </p:nvSpPr>
        <p:spPr/>
        <p:txBody>
          <a:bodyPr>
            <a:normAutofit/>
          </a:bodyPr>
          <a:lstStyle/>
          <a:p>
            <a:pPr marL="0" indent="0">
              <a:buNone/>
            </a:pPr>
            <a:r>
              <a:rPr lang="es-US" sz="2400" dirty="0"/>
              <a:t>Indica con cuántas entidades puede estar relacionada una entidad dada.</a:t>
            </a:r>
          </a:p>
        </p:txBody>
      </p:sp>
    </p:spTree>
    <p:extLst>
      <p:ext uri="{BB962C8B-B14F-4D97-AF65-F5344CB8AC3E}">
        <p14:creationId xmlns:p14="http://schemas.microsoft.com/office/powerpoint/2010/main" val="811226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A96DF-D006-49DD-BACB-6F80DDA2466C}"/>
              </a:ext>
            </a:extLst>
          </p:cNvPr>
          <p:cNvSpPr>
            <a:spLocks noGrp="1"/>
          </p:cNvSpPr>
          <p:nvPr>
            <p:ph type="title"/>
          </p:nvPr>
        </p:nvSpPr>
        <p:spPr/>
        <p:txBody>
          <a:bodyPr/>
          <a:lstStyle/>
          <a:p>
            <a:r>
              <a:rPr lang="es-US" dirty="0"/>
              <a:t>Atributos sobre las relaciones</a:t>
            </a:r>
          </a:p>
        </p:txBody>
      </p:sp>
      <p:sp>
        <p:nvSpPr>
          <p:cNvPr id="3" name="Marcador de contenido 2">
            <a:extLst>
              <a:ext uri="{FF2B5EF4-FFF2-40B4-BE49-F238E27FC236}">
                <a16:creationId xmlns:a16="http://schemas.microsoft.com/office/drawing/2014/main" id="{60F6BB4D-1DC1-4386-8720-8CFA3F206FA5}"/>
              </a:ext>
            </a:extLst>
          </p:cNvPr>
          <p:cNvSpPr>
            <a:spLocks noGrp="1"/>
          </p:cNvSpPr>
          <p:nvPr>
            <p:ph idx="1"/>
          </p:nvPr>
        </p:nvSpPr>
        <p:spPr/>
        <p:txBody>
          <a:bodyPr>
            <a:normAutofit/>
          </a:bodyPr>
          <a:lstStyle/>
          <a:p>
            <a:pPr marL="0" indent="0">
              <a:buNone/>
            </a:pPr>
            <a:r>
              <a:rPr lang="es-US" sz="2400" dirty="0"/>
              <a:t>Una relación puede tener atributos que añaden información a esta</a:t>
            </a:r>
          </a:p>
        </p:txBody>
      </p:sp>
    </p:spTree>
    <p:extLst>
      <p:ext uri="{BB962C8B-B14F-4D97-AF65-F5344CB8AC3E}">
        <p14:creationId xmlns:p14="http://schemas.microsoft.com/office/powerpoint/2010/main" val="918723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F6C85-E7B9-41EC-B639-9D88B05454B7}"/>
              </a:ext>
            </a:extLst>
          </p:cNvPr>
          <p:cNvSpPr>
            <a:spLocks noGrp="1"/>
          </p:cNvSpPr>
          <p:nvPr>
            <p:ph type="title"/>
          </p:nvPr>
        </p:nvSpPr>
        <p:spPr/>
        <p:txBody>
          <a:bodyPr/>
          <a:lstStyle/>
          <a:p>
            <a:r>
              <a:rPr lang="es-US" dirty="0"/>
              <a:t>Clave primaria (PK)</a:t>
            </a:r>
          </a:p>
        </p:txBody>
      </p:sp>
      <p:sp>
        <p:nvSpPr>
          <p:cNvPr id="3" name="Marcador de contenido 2">
            <a:extLst>
              <a:ext uri="{FF2B5EF4-FFF2-40B4-BE49-F238E27FC236}">
                <a16:creationId xmlns:a16="http://schemas.microsoft.com/office/drawing/2014/main" id="{0B6C0102-91EF-4CE9-AF51-3AF6382FDAE7}"/>
              </a:ext>
            </a:extLst>
          </p:cNvPr>
          <p:cNvSpPr>
            <a:spLocks noGrp="1"/>
          </p:cNvSpPr>
          <p:nvPr>
            <p:ph idx="1"/>
          </p:nvPr>
        </p:nvSpPr>
        <p:spPr/>
        <p:txBody>
          <a:bodyPr>
            <a:normAutofit/>
          </a:bodyPr>
          <a:lstStyle/>
          <a:p>
            <a:r>
              <a:rPr lang="es-US" sz="2400" dirty="0"/>
              <a:t>Sirven para distinguir entidades y relaciones</a:t>
            </a:r>
          </a:p>
          <a:p>
            <a:r>
              <a:rPr lang="es-US" sz="2400" dirty="0"/>
              <a:t>Identificador único de una entidad</a:t>
            </a:r>
          </a:p>
        </p:txBody>
      </p:sp>
    </p:spTree>
    <p:extLst>
      <p:ext uri="{BB962C8B-B14F-4D97-AF65-F5344CB8AC3E}">
        <p14:creationId xmlns:p14="http://schemas.microsoft.com/office/powerpoint/2010/main" val="3307816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715093-3C8C-4597-895D-8A8D0EEE8DE2}"/>
              </a:ext>
            </a:extLst>
          </p:cNvPr>
          <p:cNvSpPr>
            <a:spLocks noGrp="1"/>
          </p:cNvSpPr>
          <p:nvPr>
            <p:ph type="title"/>
          </p:nvPr>
        </p:nvSpPr>
        <p:spPr/>
        <p:txBody>
          <a:bodyPr/>
          <a:lstStyle/>
          <a:p>
            <a:r>
              <a:rPr lang="es-US" dirty="0"/>
              <a:t>Modelo relacional</a:t>
            </a:r>
          </a:p>
        </p:txBody>
      </p:sp>
      <p:sp>
        <p:nvSpPr>
          <p:cNvPr id="3" name="Marcador de contenido 2">
            <a:extLst>
              <a:ext uri="{FF2B5EF4-FFF2-40B4-BE49-F238E27FC236}">
                <a16:creationId xmlns:a16="http://schemas.microsoft.com/office/drawing/2014/main" id="{EE920697-DD00-490B-B31B-DE226596B85E}"/>
              </a:ext>
            </a:extLst>
          </p:cNvPr>
          <p:cNvSpPr>
            <a:spLocks noGrp="1"/>
          </p:cNvSpPr>
          <p:nvPr>
            <p:ph idx="1"/>
          </p:nvPr>
        </p:nvSpPr>
        <p:spPr/>
        <p:txBody>
          <a:bodyPr>
            <a:normAutofit/>
          </a:bodyPr>
          <a:lstStyle/>
          <a:p>
            <a:pPr marL="0" indent="0">
              <a:buNone/>
            </a:pPr>
            <a:r>
              <a:rPr lang="es-US" sz="2400" dirty="0"/>
              <a:t>Esquema que consiste en un conjunto de tablas que representan las entidades y relaciones</a:t>
            </a:r>
          </a:p>
          <a:p>
            <a:r>
              <a:rPr lang="es-US" sz="2400" dirty="0"/>
              <a:t>Se logra creando un conjunto de tablas</a:t>
            </a:r>
          </a:p>
          <a:p>
            <a:r>
              <a:rPr lang="es-US" sz="2400" dirty="0"/>
              <a:t>Convertir el diagrama E-R a tablas</a:t>
            </a:r>
          </a:p>
        </p:txBody>
      </p:sp>
    </p:spTree>
    <p:extLst>
      <p:ext uri="{BB962C8B-B14F-4D97-AF65-F5344CB8AC3E}">
        <p14:creationId xmlns:p14="http://schemas.microsoft.com/office/powerpoint/2010/main" val="3445939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E16698-D11D-4BE8-B9DA-F2DC82D99C3E}"/>
              </a:ext>
            </a:extLst>
          </p:cNvPr>
          <p:cNvSpPr>
            <a:spLocks noGrp="1"/>
          </p:cNvSpPr>
          <p:nvPr>
            <p:ph type="title"/>
          </p:nvPr>
        </p:nvSpPr>
        <p:spPr/>
        <p:txBody>
          <a:bodyPr/>
          <a:lstStyle/>
          <a:p>
            <a:r>
              <a:rPr lang="es-US" dirty="0"/>
              <a:t>Esquemas</a:t>
            </a:r>
          </a:p>
        </p:txBody>
      </p:sp>
      <p:sp>
        <p:nvSpPr>
          <p:cNvPr id="3" name="Marcador de contenido 2">
            <a:extLst>
              <a:ext uri="{FF2B5EF4-FFF2-40B4-BE49-F238E27FC236}">
                <a16:creationId xmlns:a16="http://schemas.microsoft.com/office/drawing/2014/main" id="{1B0057C6-015B-4F51-B614-9A71772E7549}"/>
              </a:ext>
            </a:extLst>
          </p:cNvPr>
          <p:cNvSpPr>
            <a:spLocks noGrp="1"/>
          </p:cNvSpPr>
          <p:nvPr>
            <p:ph idx="1"/>
          </p:nvPr>
        </p:nvSpPr>
        <p:spPr/>
        <p:txBody>
          <a:bodyPr/>
          <a:lstStyle/>
          <a:p>
            <a:r>
              <a:rPr lang="es-US" sz="2400" dirty="0"/>
              <a:t>Es el nombre que recibe una relación y el conjunto de atributos que la componen</a:t>
            </a:r>
          </a:p>
          <a:p>
            <a:endParaRPr lang="es-US" dirty="0"/>
          </a:p>
          <a:p>
            <a:endParaRPr lang="es-US" dirty="0"/>
          </a:p>
          <a:p>
            <a:pPr marL="0" indent="0" algn="ctr">
              <a:buNone/>
            </a:pPr>
            <a:r>
              <a:rPr lang="es-US" sz="2800" b="1" dirty="0"/>
              <a:t>Películas (título, año, duración, tipo)</a:t>
            </a:r>
          </a:p>
        </p:txBody>
      </p:sp>
    </p:spTree>
    <p:extLst>
      <p:ext uri="{BB962C8B-B14F-4D97-AF65-F5344CB8AC3E}">
        <p14:creationId xmlns:p14="http://schemas.microsoft.com/office/powerpoint/2010/main" val="128560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B92B45-988C-440D-9111-A06BCD7792C1}"/>
              </a:ext>
            </a:extLst>
          </p:cNvPr>
          <p:cNvSpPr>
            <a:spLocks noGrp="1"/>
          </p:cNvSpPr>
          <p:nvPr>
            <p:ph type="title"/>
          </p:nvPr>
        </p:nvSpPr>
        <p:spPr/>
        <p:txBody>
          <a:bodyPr/>
          <a:lstStyle/>
          <a:p>
            <a:r>
              <a:rPr lang="es-US" dirty="0"/>
              <a:t>Conceptos básicos</a:t>
            </a:r>
          </a:p>
        </p:txBody>
      </p:sp>
      <p:sp>
        <p:nvSpPr>
          <p:cNvPr id="3" name="Marcador de contenido 2">
            <a:extLst>
              <a:ext uri="{FF2B5EF4-FFF2-40B4-BE49-F238E27FC236}">
                <a16:creationId xmlns:a16="http://schemas.microsoft.com/office/drawing/2014/main" id="{EA76A422-FAE3-4905-A4B6-7C097957D7F2}"/>
              </a:ext>
            </a:extLst>
          </p:cNvPr>
          <p:cNvSpPr>
            <a:spLocks noGrp="1"/>
          </p:cNvSpPr>
          <p:nvPr>
            <p:ph idx="1"/>
          </p:nvPr>
        </p:nvSpPr>
        <p:spPr>
          <a:xfrm>
            <a:off x="1251678" y="2286001"/>
            <a:ext cx="10178322" cy="4189614"/>
          </a:xfrm>
        </p:spPr>
        <p:txBody>
          <a:bodyPr>
            <a:normAutofit lnSpcReduction="10000"/>
          </a:bodyPr>
          <a:lstStyle/>
          <a:p>
            <a:r>
              <a:rPr lang="es-US" sz="2400" b="1" dirty="0"/>
              <a:t>Base de datos:</a:t>
            </a:r>
            <a:r>
              <a:rPr lang="es-US" sz="2400" dirty="0"/>
              <a:t> Colección de datos que se relacionan y están bien organizados estructurados. Se pueden hacer búsquedas, modificaciones y eliminación de datos.</a:t>
            </a:r>
          </a:p>
          <a:p>
            <a:r>
              <a:rPr lang="es-US" sz="2400" b="1" dirty="0"/>
              <a:t>Sistema de manejo de base de datos (DBMS): </a:t>
            </a:r>
            <a:r>
              <a:rPr lang="es-US" sz="2400" dirty="0"/>
              <a:t>Sistema que permite a las personas manipular datos almacenados manteniendo la integridad, seguridad y confidencialidad de estos.</a:t>
            </a:r>
          </a:p>
          <a:p>
            <a:r>
              <a:rPr lang="es-US" sz="2400" b="1" dirty="0"/>
              <a:t>Lenguaje de definición de datos: </a:t>
            </a:r>
            <a:r>
              <a:rPr lang="es-US" sz="2400" dirty="0"/>
              <a:t>Comandos que permiten crear las bases de datos.</a:t>
            </a:r>
          </a:p>
          <a:p>
            <a:r>
              <a:rPr lang="es-US" sz="2400" b="1" dirty="0"/>
              <a:t>Lenguaje de manejo de datos: </a:t>
            </a:r>
            <a:r>
              <a:rPr lang="es-US" sz="2400" dirty="0"/>
              <a:t>Comandos que permiten manipular las bases de datos.</a:t>
            </a:r>
            <a:endParaRPr lang="es-US" sz="2400" b="1" dirty="0"/>
          </a:p>
          <a:p>
            <a:endParaRPr lang="es-US" b="1" dirty="0"/>
          </a:p>
        </p:txBody>
      </p:sp>
    </p:spTree>
    <p:extLst>
      <p:ext uri="{BB962C8B-B14F-4D97-AF65-F5344CB8AC3E}">
        <p14:creationId xmlns:p14="http://schemas.microsoft.com/office/powerpoint/2010/main" val="2857235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5EE92A-5505-4FA7-AFFE-1B6191E8190E}"/>
              </a:ext>
            </a:extLst>
          </p:cNvPr>
          <p:cNvSpPr>
            <a:spLocks noGrp="1"/>
          </p:cNvSpPr>
          <p:nvPr>
            <p:ph type="title"/>
          </p:nvPr>
        </p:nvSpPr>
        <p:spPr/>
        <p:txBody>
          <a:bodyPr/>
          <a:lstStyle/>
          <a:p>
            <a:r>
              <a:rPr lang="es-US" dirty="0"/>
              <a:t>tablas</a:t>
            </a:r>
          </a:p>
        </p:txBody>
      </p:sp>
      <p:sp>
        <p:nvSpPr>
          <p:cNvPr id="3" name="Marcador de contenido 2">
            <a:extLst>
              <a:ext uri="{FF2B5EF4-FFF2-40B4-BE49-F238E27FC236}">
                <a16:creationId xmlns:a16="http://schemas.microsoft.com/office/drawing/2014/main" id="{6E98CD20-C402-415C-AA5B-B5E60AE1CC4C}"/>
              </a:ext>
            </a:extLst>
          </p:cNvPr>
          <p:cNvSpPr>
            <a:spLocks noGrp="1"/>
          </p:cNvSpPr>
          <p:nvPr>
            <p:ph idx="1"/>
          </p:nvPr>
        </p:nvSpPr>
        <p:spPr/>
        <p:txBody>
          <a:bodyPr>
            <a:normAutofit/>
          </a:bodyPr>
          <a:lstStyle/>
          <a:p>
            <a:r>
              <a:rPr lang="es-US" sz="2400" dirty="0"/>
              <a:t>Es la manera de representar los datos en un modelo relacional</a:t>
            </a:r>
          </a:p>
        </p:txBody>
      </p:sp>
      <p:pic>
        <p:nvPicPr>
          <p:cNvPr id="4" name="Imagen 3">
            <a:extLst>
              <a:ext uri="{FF2B5EF4-FFF2-40B4-BE49-F238E27FC236}">
                <a16:creationId xmlns:a16="http://schemas.microsoft.com/office/drawing/2014/main" id="{6A43A042-BB5E-44D8-A33B-272A641821D2}"/>
              </a:ext>
            </a:extLst>
          </p:cNvPr>
          <p:cNvPicPr>
            <a:picLocks noChangeAspect="1"/>
          </p:cNvPicPr>
          <p:nvPr/>
        </p:nvPicPr>
        <p:blipFill>
          <a:blip r:embed="rId2">
            <a:extLst>
              <a:ext uri="{BEBA8EAE-BF5A-486C-A8C5-ECC9F3942E4B}">
                <a14:imgProps xmlns:a14="http://schemas.microsoft.com/office/drawing/2010/main">
                  <a14:imgLayer r:embed="rId3">
                    <a14:imgEffect>
                      <a14:artisticFilmGrain trans="12000" grainSize="4"/>
                    </a14:imgEffect>
                  </a14:imgLayer>
                </a14:imgProps>
              </a:ext>
            </a:extLst>
          </a:blip>
          <a:stretch>
            <a:fillRect/>
          </a:stretch>
        </p:blipFill>
        <p:spPr>
          <a:xfrm>
            <a:off x="2277859" y="3824685"/>
            <a:ext cx="8125959" cy="1314633"/>
          </a:xfrm>
          <a:prstGeom prst="rect">
            <a:avLst/>
          </a:prstGeom>
        </p:spPr>
      </p:pic>
    </p:spTree>
    <p:extLst>
      <p:ext uri="{BB962C8B-B14F-4D97-AF65-F5344CB8AC3E}">
        <p14:creationId xmlns:p14="http://schemas.microsoft.com/office/powerpoint/2010/main" val="372806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43AAFA-6788-4D73-82ED-0B5ECDF53251}"/>
              </a:ext>
            </a:extLst>
          </p:cNvPr>
          <p:cNvSpPr>
            <a:spLocks noGrp="1"/>
          </p:cNvSpPr>
          <p:nvPr>
            <p:ph type="title"/>
          </p:nvPr>
        </p:nvSpPr>
        <p:spPr/>
        <p:txBody>
          <a:bodyPr/>
          <a:lstStyle/>
          <a:p>
            <a:r>
              <a:rPr lang="es-US" dirty="0"/>
              <a:t>tuplas</a:t>
            </a:r>
          </a:p>
        </p:txBody>
      </p:sp>
      <p:sp>
        <p:nvSpPr>
          <p:cNvPr id="3" name="Marcador de contenido 2">
            <a:extLst>
              <a:ext uri="{FF2B5EF4-FFF2-40B4-BE49-F238E27FC236}">
                <a16:creationId xmlns:a16="http://schemas.microsoft.com/office/drawing/2014/main" id="{593F62D0-B063-4396-8C36-5CE157F74179}"/>
              </a:ext>
            </a:extLst>
          </p:cNvPr>
          <p:cNvSpPr>
            <a:spLocks noGrp="1"/>
          </p:cNvSpPr>
          <p:nvPr>
            <p:ph idx="1"/>
          </p:nvPr>
        </p:nvSpPr>
        <p:spPr/>
        <p:txBody>
          <a:bodyPr>
            <a:normAutofit/>
          </a:bodyPr>
          <a:lstStyle/>
          <a:p>
            <a:r>
              <a:rPr lang="es-US" sz="2400" dirty="0"/>
              <a:t>Es cada uno de los registros (filas) que contienen valores para cada atributo.</a:t>
            </a:r>
          </a:p>
        </p:txBody>
      </p:sp>
    </p:spTree>
    <p:extLst>
      <p:ext uri="{BB962C8B-B14F-4D97-AF65-F5344CB8AC3E}">
        <p14:creationId xmlns:p14="http://schemas.microsoft.com/office/powerpoint/2010/main" val="2870124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5E1C5F-1505-44AF-9653-41B1A5E4D072}"/>
              </a:ext>
            </a:extLst>
          </p:cNvPr>
          <p:cNvSpPr>
            <a:spLocks noGrp="1"/>
          </p:cNvSpPr>
          <p:nvPr>
            <p:ph type="title"/>
          </p:nvPr>
        </p:nvSpPr>
        <p:spPr/>
        <p:txBody>
          <a:bodyPr/>
          <a:lstStyle/>
          <a:p>
            <a:r>
              <a:rPr lang="es-US" dirty="0"/>
              <a:t>dominio</a:t>
            </a:r>
          </a:p>
        </p:txBody>
      </p:sp>
      <p:sp>
        <p:nvSpPr>
          <p:cNvPr id="3" name="Marcador de contenido 2">
            <a:extLst>
              <a:ext uri="{FF2B5EF4-FFF2-40B4-BE49-F238E27FC236}">
                <a16:creationId xmlns:a16="http://schemas.microsoft.com/office/drawing/2014/main" id="{35CD7C2F-7815-44CD-8CD3-6637105E1BAB}"/>
              </a:ext>
            </a:extLst>
          </p:cNvPr>
          <p:cNvSpPr>
            <a:spLocks noGrp="1"/>
          </p:cNvSpPr>
          <p:nvPr>
            <p:ph idx="1"/>
          </p:nvPr>
        </p:nvSpPr>
        <p:spPr/>
        <p:txBody>
          <a:bodyPr>
            <a:normAutofit/>
          </a:bodyPr>
          <a:lstStyle/>
          <a:p>
            <a:pPr marL="0" indent="0">
              <a:buNone/>
            </a:pPr>
            <a:r>
              <a:rPr lang="es-US" sz="2400" dirty="0"/>
              <a:t>Conjunto finito de valores homogéneos y atómicos</a:t>
            </a:r>
          </a:p>
        </p:txBody>
      </p:sp>
    </p:spTree>
    <p:extLst>
      <p:ext uri="{BB962C8B-B14F-4D97-AF65-F5344CB8AC3E}">
        <p14:creationId xmlns:p14="http://schemas.microsoft.com/office/powerpoint/2010/main" val="1455614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D380D-8BC2-4823-97E4-CEEF3B13CB00}"/>
              </a:ext>
            </a:extLst>
          </p:cNvPr>
          <p:cNvSpPr>
            <a:spLocks noGrp="1"/>
          </p:cNvSpPr>
          <p:nvPr>
            <p:ph type="title"/>
          </p:nvPr>
        </p:nvSpPr>
        <p:spPr/>
        <p:txBody>
          <a:bodyPr/>
          <a:lstStyle/>
          <a:p>
            <a:r>
              <a:rPr lang="es-US" dirty="0"/>
              <a:t>De entidad-relación o </a:t>
            </a:r>
            <a:r>
              <a:rPr lang="es-US" dirty="0" err="1"/>
              <a:t>uml</a:t>
            </a:r>
            <a:r>
              <a:rPr lang="es-US" dirty="0"/>
              <a:t> a esquema de base de datos</a:t>
            </a:r>
          </a:p>
        </p:txBody>
      </p:sp>
      <p:sp>
        <p:nvSpPr>
          <p:cNvPr id="3" name="Marcador de contenido 2">
            <a:extLst>
              <a:ext uri="{FF2B5EF4-FFF2-40B4-BE49-F238E27FC236}">
                <a16:creationId xmlns:a16="http://schemas.microsoft.com/office/drawing/2014/main" id="{1D0A4190-6A89-4AA7-885E-1166DB7E12C0}"/>
              </a:ext>
            </a:extLst>
          </p:cNvPr>
          <p:cNvSpPr>
            <a:spLocks noGrp="1"/>
          </p:cNvSpPr>
          <p:nvPr>
            <p:ph idx="1"/>
          </p:nvPr>
        </p:nvSpPr>
        <p:spPr/>
        <p:txBody>
          <a:bodyPr/>
          <a:lstStyle/>
          <a:p>
            <a:pPr marL="0" indent="0">
              <a:buNone/>
            </a:pPr>
            <a:r>
              <a:rPr lang="es-US" sz="2400" dirty="0"/>
              <a:t>Creación de esquema</a:t>
            </a:r>
          </a:p>
          <a:p>
            <a:r>
              <a:rPr lang="es-US" sz="2400" dirty="0"/>
              <a:t>Una tabla por cada conjunto de entidades</a:t>
            </a:r>
          </a:p>
          <a:p>
            <a:r>
              <a:rPr lang="es-US" sz="2400" dirty="0"/>
              <a:t>Una tabla por cada relación muchos a muchos</a:t>
            </a:r>
          </a:p>
          <a:p>
            <a:endParaRPr lang="es-US" dirty="0"/>
          </a:p>
        </p:txBody>
      </p:sp>
    </p:spTree>
    <p:extLst>
      <p:ext uri="{BB962C8B-B14F-4D97-AF65-F5344CB8AC3E}">
        <p14:creationId xmlns:p14="http://schemas.microsoft.com/office/powerpoint/2010/main" val="661985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D670A8-324F-41C7-A12F-E1C04B286104}"/>
              </a:ext>
            </a:extLst>
          </p:cNvPr>
          <p:cNvSpPr>
            <a:spLocks noGrp="1"/>
          </p:cNvSpPr>
          <p:nvPr>
            <p:ph type="title"/>
          </p:nvPr>
        </p:nvSpPr>
        <p:spPr/>
        <p:txBody>
          <a:bodyPr/>
          <a:lstStyle/>
          <a:p>
            <a:r>
              <a:rPr lang="es-US" dirty="0"/>
              <a:t>Clave foránea (FK)</a:t>
            </a:r>
          </a:p>
        </p:txBody>
      </p:sp>
      <p:sp>
        <p:nvSpPr>
          <p:cNvPr id="3" name="Marcador de contenido 2">
            <a:extLst>
              <a:ext uri="{FF2B5EF4-FFF2-40B4-BE49-F238E27FC236}">
                <a16:creationId xmlns:a16="http://schemas.microsoft.com/office/drawing/2014/main" id="{787116BF-5B43-4959-BBD7-119928632941}"/>
              </a:ext>
            </a:extLst>
          </p:cNvPr>
          <p:cNvSpPr>
            <a:spLocks noGrp="1"/>
          </p:cNvSpPr>
          <p:nvPr>
            <p:ph idx="1"/>
          </p:nvPr>
        </p:nvSpPr>
        <p:spPr/>
        <p:txBody>
          <a:bodyPr>
            <a:normAutofit/>
          </a:bodyPr>
          <a:lstStyle/>
          <a:p>
            <a:pPr marL="0" indent="0">
              <a:buNone/>
            </a:pPr>
            <a:r>
              <a:rPr lang="es-US" sz="2400" dirty="0"/>
              <a:t>Es un identificador que se usa en una tabla secundaria y que a su vez coincide con la PK en una tabla primaria</a:t>
            </a:r>
          </a:p>
        </p:txBody>
      </p:sp>
    </p:spTree>
    <p:extLst>
      <p:ext uri="{BB962C8B-B14F-4D97-AF65-F5344CB8AC3E}">
        <p14:creationId xmlns:p14="http://schemas.microsoft.com/office/powerpoint/2010/main" val="2873828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2FF438-3AC5-46C9-8F85-4B30A12D09AF}"/>
              </a:ext>
            </a:extLst>
          </p:cNvPr>
          <p:cNvSpPr>
            <a:spLocks noGrp="1"/>
          </p:cNvSpPr>
          <p:nvPr>
            <p:ph type="title"/>
          </p:nvPr>
        </p:nvSpPr>
        <p:spPr/>
        <p:txBody>
          <a:bodyPr/>
          <a:lstStyle/>
          <a:p>
            <a:r>
              <a:rPr lang="es-US" dirty="0"/>
              <a:t>Diseño de la base de datos</a:t>
            </a:r>
          </a:p>
        </p:txBody>
      </p:sp>
      <p:sp>
        <p:nvSpPr>
          <p:cNvPr id="3" name="Marcador de contenido 2">
            <a:extLst>
              <a:ext uri="{FF2B5EF4-FFF2-40B4-BE49-F238E27FC236}">
                <a16:creationId xmlns:a16="http://schemas.microsoft.com/office/drawing/2014/main" id="{08BB418C-9945-4F09-B186-FADC2146BCE0}"/>
              </a:ext>
            </a:extLst>
          </p:cNvPr>
          <p:cNvSpPr>
            <a:spLocks noGrp="1"/>
          </p:cNvSpPr>
          <p:nvPr>
            <p:ph idx="1"/>
          </p:nvPr>
        </p:nvSpPr>
        <p:spPr/>
        <p:txBody>
          <a:bodyPr/>
          <a:lstStyle/>
          <a:p>
            <a:pPr marL="0" indent="0">
              <a:buNone/>
            </a:pPr>
            <a:r>
              <a:rPr lang="es-US" sz="2400" dirty="0"/>
              <a:t>Cómo representamos datos para una aplicación</a:t>
            </a:r>
          </a:p>
          <a:p>
            <a:r>
              <a:rPr lang="es-US" sz="2400" dirty="0"/>
              <a:t>Mundo real</a:t>
            </a:r>
          </a:p>
          <a:p>
            <a:r>
              <a:rPr lang="es-US" sz="2400" dirty="0"/>
              <a:t>Esquema conceptual</a:t>
            </a:r>
          </a:p>
          <a:p>
            <a:r>
              <a:rPr lang="es-US" sz="2400" dirty="0"/>
              <a:t>Esquema lógico</a:t>
            </a:r>
          </a:p>
          <a:p>
            <a:r>
              <a:rPr lang="es-US" sz="2400" dirty="0"/>
              <a:t>Esquema interno</a:t>
            </a:r>
          </a:p>
          <a:p>
            <a:r>
              <a:rPr lang="es-US" sz="2400" dirty="0"/>
              <a:t>Base de datos física</a:t>
            </a:r>
          </a:p>
          <a:p>
            <a:endParaRPr lang="es-US" dirty="0"/>
          </a:p>
        </p:txBody>
      </p:sp>
    </p:spTree>
    <p:extLst>
      <p:ext uri="{BB962C8B-B14F-4D97-AF65-F5344CB8AC3E}">
        <p14:creationId xmlns:p14="http://schemas.microsoft.com/office/powerpoint/2010/main" val="355178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50375C-BB97-4A81-958D-0C7763FB77A9}"/>
              </a:ext>
            </a:extLst>
          </p:cNvPr>
          <p:cNvSpPr>
            <a:spLocks noGrp="1"/>
          </p:cNvSpPr>
          <p:nvPr>
            <p:ph type="title"/>
          </p:nvPr>
        </p:nvSpPr>
        <p:spPr/>
        <p:txBody>
          <a:bodyPr/>
          <a:lstStyle/>
          <a:p>
            <a:r>
              <a:rPr lang="es-US" dirty="0"/>
              <a:t>Modelo conceptual</a:t>
            </a:r>
            <a:br>
              <a:rPr lang="es-US" dirty="0"/>
            </a:br>
            <a:endParaRPr lang="es-US" dirty="0"/>
          </a:p>
        </p:txBody>
      </p:sp>
      <p:sp>
        <p:nvSpPr>
          <p:cNvPr id="3" name="Marcador de contenido 2">
            <a:extLst>
              <a:ext uri="{FF2B5EF4-FFF2-40B4-BE49-F238E27FC236}">
                <a16:creationId xmlns:a16="http://schemas.microsoft.com/office/drawing/2014/main" id="{244FEFAE-1697-417C-93D4-00D1C2BF69E2}"/>
              </a:ext>
            </a:extLst>
          </p:cNvPr>
          <p:cNvSpPr>
            <a:spLocks noGrp="1"/>
          </p:cNvSpPr>
          <p:nvPr>
            <p:ph idx="1"/>
          </p:nvPr>
        </p:nvSpPr>
        <p:spPr/>
        <p:txBody>
          <a:bodyPr>
            <a:normAutofit/>
          </a:bodyPr>
          <a:lstStyle/>
          <a:p>
            <a:r>
              <a:rPr lang="es-US" sz="2400" dirty="0"/>
              <a:t>Se usa la información obtenida durante el análisis</a:t>
            </a:r>
          </a:p>
          <a:p>
            <a:r>
              <a:rPr lang="es-US" sz="2400" dirty="0"/>
              <a:t>Pensar en estructura y relaciones</a:t>
            </a:r>
          </a:p>
          <a:p>
            <a:r>
              <a:rPr lang="es-US" sz="2400" dirty="0"/>
              <a:t>Válido para cualquier tipo de DBMS</a:t>
            </a:r>
          </a:p>
        </p:txBody>
      </p:sp>
    </p:spTree>
    <p:extLst>
      <p:ext uri="{BB962C8B-B14F-4D97-AF65-F5344CB8AC3E}">
        <p14:creationId xmlns:p14="http://schemas.microsoft.com/office/powerpoint/2010/main" val="3865668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077F8-6149-47DD-AE90-7DC206308A4C}"/>
              </a:ext>
            </a:extLst>
          </p:cNvPr>
          <p:cNvSpPr>
            <a:spLocks noGrp="1"/>
          </p:cNvSpPr>
          <p:nvPr>
            <p:ph type="title"/>
          </p:nvPr>
        </p:nvSpPr>
        <p:spPr/>
        <p:txBody>
          <a:bodyPr/>
          <a:lstStyle/>
          <a:p>
            <a:r>
              <a:rPr lang="es-US" dirty="0"/>
              <a:t>Modelos de alto nivel</a:t>
            </a:r>
          </a:p>
        </p:txBody>
      </p:sp>
      <p:sp>
        <p:nvSpPr>
          <p:cNvPr id="3" name="Marcador de contenido 2">
            <a:extLst>
              <a:ext uri="{FF2B5EF4-FFF2-40B4-BE49-F238E27FC236}">
                <a16:creationId xmlns:a16="http://schemas.microsoft.com/office/drawing/2014/main" id="{32495E6E-6E10-4C8E-AC14-36922479E47F}"/>
              </a:ext>
            </a:extLst>
          </p:cNvPr>
          <p:cNvSpPr>
            <a:spLocks noGrp="1"/>
          </p:cNvSpPr>
          <p:nvPr>
            <p:ph idx="1"/>
          </p:nvPr>
        </p:nvSpPr>
        <p:spPr/>
        <p:txBody>
          <a:bodyPr>
            <a:normAutofit/>
          </a:bodyPr>
          <a:lstStyle/>
          <a:p>
            <a:r>
              <a:rPr lang="es-US" sz="2400" dirty="0"/>
              <a:t>Modelo Entidad-Relación (ER) (Identificación de los datos)</a:t>
            </a:r>
          </a:p>
          <a:p>
            <a:r>
              <a:rPr lang="es-US" sz="2400" dirty="0"/>
              <a:t>Lenguaje de Modelado Unificado (UML) (Datos estructurados)</a:t>
            </a:r>
          </a:p>
          <a:p>
            <a:r>
              <a:rPr lang="es-US" sz="2400" b="1" dirty="0"/>
              <a:t>Ambos son gráficos</a:t>
            </a:r>
          </a:p>
          <a:p>
            <a:r>
              <a:rPr lang="es-US" sz="2400" b="1" dirty="0"/>
              <a:t>Ambos pueden ser traducidos a relaciones</a:t>
            </a:r>
          </a:p>
        </p:txBody>
      </p:sp>
    </p:spTree>
    <p:extLst>
      <p:ext uri="{BB962C8B-B14F-4D97-AF65-F5344CB8AC3E}">
        <p14:creationId xmlns:p14="http://schemas.microsoft.com/office/powerpoint/2010/main" val="1164291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15EF6D-0CFA-49A4-A7C3-65CBA389CF55}"/>
              </a:ext>
            </a:extLst>
          </p:cNvPr>
          <p:cNvSpPr>
            <a:spLocks noGrp="1"/>
          </p:cNvSpPr>
          <p:nvPr>
            <p:ph type="title"/>
          </p:nvPr>
        </p:nvSpPr>
        <p:spPr/>
        <p:txBody>
          <a:bodyPr/>
          <a:lstStyle/>
          <a:p>
            <a:r>
              <a:rPr lang="es-US" dirty="0"/>
              <a:t>Diseñando el esquema de una base de datos</a:t>
            </a:r>
          </a:p>
        </p:txBody>
      </p:sp>
      <p:sp>
        <p:nvSpPr>
          <p:cNvPr id="3" name="Marcador de contenido 2">
            <a:extLst>
              <a:ext uri="{FF2B5EF4-FFF2-40B4-BE49-F238E27FC236}">
                <a16:creationId xmlns:a16="http://schemas.microsoft.com/office/drawing/2014/main" id="{864AA235-1B76-4F92-A43D-C9B67327C42B}"/>
              </a:ext>
            </a:extLst>
          </p:cNvPr>
          <p:cNvSpPr>
            <a:spLocks noGrp="1"/>
          </p:cNvSpPr>
          <p:nvPr>
            <p:ph idx="1"/>
          </p:nvPr>
        </p:nvSpPr>
        <p:spPr/>
        <p:txBody>
          <a:bodyPr>
            <a:normAutofit/>
          </a:bodyPr>
          <a:lstStyle/>
          <a:p>
            <a:r>
              <a:rPr lang="es-US" sz="2400" dirty="0"/>
              <a:t>Hay varios posibles diseños</a:t>
            </a:r>
          </a:p>
          <a:p>
            <a:r>
              <a:rPr lang="es-US" sz="2400" dirty="0"/>
              <a:t>Algunos son mejores que otros</a:t>
            </a:r>
          </a:p>
        </p:txBody>
      </p:sp>
    </p:spTree>
    <p:extLst>
      <p:ext uri="{BB962C8B-B14F-4D97-AF65-F5344CB8AC3E}">
        <p14:creationId xmlns:p14="http://schemas.microsoft.com/office/powerpoint/2010/main" val="104985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2AEF8-E7B6-450E-A3D3-D2E25CF358DA}"/>
              </a:ext>
            </a:extLst>
          </p:cNvPr>
          <p:cNvSpPr>
            <a:spLocks noGrp="1"/>
          </p:cNvSpPr>
          <p:nvPr>
            <p:ph type="title"/>
          </p:nvPr>
        </p:nvSpPr>
        <p:spPr/>
        <p:txBody>
          <a:bodyPr/>
          <a:lstStyle/>
          <a:p>
            <a:r>
              <a:rPr lang="es-US" dirty="0"/>
              <a:t>Modelo entidad-relación</a:t>
            </a:r>
          </a:p>
        </p:txBody>
      </p:sp>
      <p:sp>
        <p:nvSpPr>
          <p:cNvPr id="3" name="Marcador de contenido 2">
            <a:extLst>
              <a:ext uri="{FF2B5EF4-FFF2-40B4-BE49-F238E27FC236}">
                <a16:creationId xmlns:a16="http://schemas.microsoft.com/office/drawing/2014/main" id="{B254655F-F565-421C-A2AF-5A5CFFE33090}"/>
              </a:ext>
            </a:extLst>
          </p:cNvPr>
          <p:cNvSpPr>
            <a:spLocks noGrp="1"/>
          </p:cNvSpPr>
          <p:nvPr>
            <p:ph idx="1"/>
          </p:nvPr>
        </p:nvSpPr>
        <p:spPr/>
        <p:txBody>
          <a:bodyPr>
            <a:normAutofit/>
          </a:bodyPr>
          <a:lstStyle/>
          <a:p>
            <a:pPr marL="0" indent="0">
              <a:buNone/>
            </a:pPr>
            <a:r>
              <a:rPr lang="es-US" sz="2400" dirty="0"/>
              <a:t>Modelo de representación del mundo real que usa entidades y relaciones</a:t>
            </a:r>
          </a:p>
        </p:txBody>
      </p:sp>
    </p:spTree>
    <p:extLst>
      <p:ext uri="{BB962C8B-B14F-4D97-AF65-F5344CB8AC3E}">
        <p14:creationId xmlns:p14="http://schemas.microsoft.com/office/powerpoint/2010/main" val="171715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A8EB00-3901-47FC-8CE9-254FE16EC633}"/>
              </a:ext>
            </a:extLst>
          </p:cNvPr>
          <p:cNvSpPr>
            <a:spLocks noGrp="1"/>
          </p:cNvSpPr>
          <p:nvPr>
            <p:ph type="title"/>
          </p:nvPr>
        </p:nvSpPr>
        <p:spPr/>
        <p:txBody>
          <a:bodyPr/>
          <a:lstStyle/>
          <a:p>
            <a:r>
              <a:rPr lang="es-US" dirty="0"/>
              <a:t>entidad</a:t>
            </a:r>
          </a:p>
        </p:txBody>
      </p:sp>
      <p:sp>
        <p:nvSpPr>
          <p:cNvPr id="3" name="Marcador de contenido 2">
            <a:extLst>
              <a:ext uri="{FF2B5EF4-FFF2-40B4-BE49-F238E27FC236}">
                <a16:creationId xmlns:a16="http://schemas.microsoft.com/office/drawing/2014/main" id="{07E13B99-687C-4997-AEE0-ED652DE6D5B1}"/>
              </a:ext>
            </a:extLst>
          </p:cNvPr>
          <p:cNvSpPr>
            <a:spLocks noGrp="1"/>
          </p:cNvSpPr>
          <p:nvPr>
            <p:ph idx="1"/>
          </p:nvPr>
        </p:nvSpPr>
        <p:spPr/>
        <p:txBody>
          <a:bodyPr>
            <a:normAutofit/>
          </a:bodyPr>
          <a:lstStyle/>
          <a:p>
            <a:r>
              <a:rPr lang="es-US" sz="2400" dirty="0"/>
              <a:t>Objeto real o conceptual del cual queremos guardar información y que se distingue de otros objetos</a:t>
            </a:r>
          </a:p>
          <a:p>
            <a:r>
              <a:rPr lang="es-US" sz="2400" dirty="0"/>
              <a:t>Al conjunto de entidades con los mismos atributos se le llama </a:t>
            </a:r>
            <a:r>
              <a:rPr lang="es-US" sz="2400" b="1" dirty="0"/>
              <a:t>tipo de entidad</a:t>
            </a:r>
          </a:p>
          <a:p>
            <a:endParaRPr lang="es-US" sz="2400" dirty="0"/>
          </a:p>
        </p:txBody>
      </p:sp>
      <p:sp>
        <p:nvSpPr>
          <p:cNvPr id="4" name="Rectángulo 3">
            <a:extLst>
              <a:ext uri="{FF2B5EF4-FFF2-40B4-BE49-F238E27FC236}">
                <a16:creationId xmlns:a16="http://schemas.microsoft.com/office/drawing/2014/main" id="{40AB81AF-2CFB-4E7C-A95F-1BBCD2BC1932}"/>
              </a:ext>
            </a:extLst>
          </p:cNvPr>
          <p:cNvSpPr/>
          <p:nvPr/>
        </p:nvSpPr>
        <p:spPr>
          <a:xfrm>
            <a:off x="4869873" y="4848814"/>
            <a:ext cx="2452254" cy="1030778"/>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sz="2800" dirty="0"/>
              <a:t>Cliente</a:t>
            </a:r>
          </a:p>
        </p:txBody>
      </p:sp>
    </p:spTree>
    <p:extLst>
      <p:ext uri="{BB962C8B-B14F-4D97-AF65-F5344CB8AC3E}">
        <p14:creationId xmlns:p14="http://schemas.microsoft.com/office/powerpoint/2010/main" val="3418293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308E06E-0A70-4E18-B3DE-7BB74DAF8D5D}"/>
              </a:ext>
            </a:extLst>
          </p:cNvPr>
          <p:cNvSpPr/>
          <p:nvPr/>
        </p:nvSpPr>
        <p:spPr>
          <a:xfrm>
            <a:off x="4713316" y="3429000"/>
            <a:ext cx="2759826" cy="131756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 name="Título 1">
            <a:extLst>
              <a:ext uri="{FF2B5EF4-FFF2-40B4-BE49-F238E27FC236}">
                <a16:creationId xmlns:a16="http://schemas.microsoft.com/office/drawing/2014/main" id="{D2A8EB00-3901-47FC-8CE9-254FE16EC633}"/>
              </a:ext>
            </a:extLst>
          </p:cNvPr>
          <p:cNvSpPr>
            <a:spLocks noGrp="1"/>
          </p:cNvSpPr>
          <p:nvPr>
            <p:ph type="title"/>
          </p:nvPr>
        </p:nvSpPr>
        <p:spPr/>
        <p:txBody>
          <a:bodyPr/>
          <a:lstStyle/>
          <a:p>
            <a:r>
              <a:rPr lang="es-US" dirty="0"/>
              <a:t>Entidades débiles</a:t>
            </a:r>
          </a:p>
        </p:txBody>
      </p:sp>
      <p:sp>
        <p:nvSpPr>
          <p:cNvPr id="3" name="Marcador de contenido 2">
            <a:extLst>
              <a:ext uri="{FF2B5EF4-FFF2-40B4-BE49-F238E27FC236}">
                <a16:creationId xmlns:a16="http://schemas.microsoft.com/office/drawing/2014/main" id="{07E13B99-687C-4997-AEE0-ED652DE6D5B1}"/>
              </a:ext>
            </a:extLst>
          </p:cNvPr>
          <p:cNvSpPr>
            <a:spLocks noGrp="1"/>
          </p:cNvSpPr>
          <p:nvPr>
            <p:ph idx="1"/>
          </p:nvPr>
        </p:nvSpPr>
        <p:spPr/>
        <p:txBody>
          <a:bodyPr>
            <a:normAutofit/>
          </a:bodyPr>
          <a:lstStyle/>
          <a:p>
            <a:r>
              <a:rPr lang="es-US" sz="2400" dirty="0"/>
              <a:t>Entidades que no pueden existir sin una entidad normal.</a:t>
            </a:r>
          </a:p>
        </p:txBody>
      </p:sp>
      <p:sp>
        <p:nvSpPr>
          <p:cNvPr id="4" name="Rectángulo 3">
            <a:extLst>
              <a:ext uri="{FF2B5EF4-FFF2-40B4-BE49-F238E27FC236}">
                <a16:creationId xmlns:a16="http://schemas.microsoft.com/office/drawing/2014/main" id="{40AB81AF-2CFB-4E7C-A95F-1BBCD2BC1932}"/>
              </a:ext>
            </a:extLst>
          </p:cNvPr>
          <p:cNvSpPr/>
          <p:nvPr/>
        </p:nvSpPr>
        <p:spPr>
          <a:xfrm>
            <a:off x="4869873" y="3567407"/>
            <a:ext cx="2452254" cy="1030778"/>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sz="2800" dirty="0" err="1"/>
              <a:t>CuentaBancaria</a:t>
            </a:r>
            <a:endParaRPr lang="es-US" sz="2800" dirty="0"/>
          </a:p>
        </p:txBody>
      </p:sp>
    </p:spTree>
    <p:extLst>
      <p:ext uri="{BB962C8B-B14F-4D97-AF65-F5344CB8AC3E}">
        <p14:creationId xmlns:p14="http://schemas.microsoft.com/office/powerpoint/2010/main" val="2246300148"/>
      </p:ext>
    </p:extLst>
  </p:cSld>
  <p:clrMapOvr>
    <a:masterClrMapping/>
  </p:clrMapOvr>
</p:sld>
</file>

<file path=ppt/theme/theme1.xml><?xml version="1.0" encoding="utf-8"?>
<a:theme xmlns:a="http://schemas.openxmlformats.org/drawingml/2006/main" name="Distintivo">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Distintivo</Template>
  <TotalTime>21580</TotalTime>
  <Words>654</Words>
  <Application>Microsoft Office PowerPoint</Application>
  <PresentationFormat>Panorámica</PresentationFormat>
  <Paragraphs>92</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Calibri</vt:lpstr>
      <vt:lpstr>Gill Sans MT</vt:lpstr>
      <vt:lpstr>Impact</vt:lpstr>
      <vt:lpstr>Distintivo</vt:lpstr>
      <vt:lpstr>Bases de datos</vt:lpstr>
      <vt:lpstr>Conceptos básicos</vt:lpstr>
      <vt:lpstr>Diseño de la base de datos</vt:lpstr>
      <vt:lpstr>Modelo conceptual </vt:lpstr>
      <vt:lpstr>Modelos de alto nivel</vt:lpstr>
      <vt:lpstr>Diseñando el esquema de una base de datos</vt:lpstr>
      <vt:lpstr>Modelo entidad-relación</vt:lpstr>
      <vt:lpstr>entidad</vt:lpstr>
      <vt:lpstr>Entidades débiles</vt:lpstr>
      <vt:lpstr>atributo</vt:lpstr>
      <vt:lpstr>ejercicio</vt:lpstr>
      <vt:lpstr>Relación </vt:lpstr>
      <vt:lpstr>grado</vt:lpstr>
      <vt:lpstr>cardinalidad</vt:lpstr>
      <vt:lpstr>Tipo de correspondencia</vt:lpstr>
      <vt:lpstr>Atributos sobre las relaciones</vt:lpstr>
      <vt:lpstr>Clave primaria (PK)</vt:lpstr>
      <vt:lpstr>Modelo relacional</vt:lpstr>
      <vt:lpstr>Esquemas</vt:lpstr>
      <vt:lpstr>tablas</vt:lpstr>
      <vt:lpstr>tuplas</vt:lpstr>
      <vt:lpstr>dominio</vt:lpstr>
      <vt:lpstr>De entidad-relación o uml a esquema de base de datos</vt:lpstr>
      <vt:lpstr>Clave foránea (FK)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dc:title>
  <dc:creator>CHRISTIAN LUIS VALOIS JUAREZ MEDINA</dc:creator>
  <cp:lastModifiedBy>CHRISTIAN LUIS VALOIS JUAREZ MEDINA</cp:lastModifiedBy>
  <cp:revision>55</cp:revision>
  <dcterms:created xsi:type="dcterms:W3CDTF">2019-03-21T04:28:16Z</dcterms:created>
  <dcterms:modified xsi:type="dcterms:W3CDTF">2019-07-30T19:04:32Z</dcterms:modified>
</cp:coreProperties>
</file>