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1" autoAdjust="0"/>
    <p:restoredTop sz="94660"/>
  </p:normalViewPr>
  <p:slideViewPr>
    <p:cSldViewPr>
      <p:cViewPr varScale="1">
        <p:scale>
          <a:sx n="84" d="100"/>
          <a:sy n="84" d="100"/>
        </p:scale>
        <p:origin x="-141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8D4-F45F-4371-B4F0-14B56BD879E8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960-3357-45BC-9AB5-C182736EE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68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8D4-F45F-4371-B4F0-14B56BD879E8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960-3357-45BC-9AB5-C182736EE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99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8D4-F45F-4371-B4F0-14B56BD879E8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960-3357-45BC-9AB5-C182736EE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15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8D4-F45F-4371-B4F0-14B56BD879E8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960-3357-45BC-9AB5-C182736EEAD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305526" y="6476597"/>
            <a:ext cx="180021" cy="33677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-36512" y="6476596"/>
            <a:ext cx="288031" cy="33677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611560" y="6311368"/>
            <a:ext cx="1368152" cy="64602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en-US" sz="500" b="1" dirty="0">
              <a:effectLst/>
              <a:latin typeface="Times New Roman"/>
              <a:ea typeface="Calibri"/>
            </a:endParaRPr>
          </a:p>
          <a:p>
            <a:pPr>
              <a:spcAft>
                <a:spcPts val="0"/>
              </a:spcAft>
            </a:pPr>
            <a:r>
              <a:rPr lang="en-GB" sz="1400" b="1" dirty="0" smtClean="0">
                <a:solidFill>
                  <a:srgbClr val="FF0000"/>
                </a:solidFill>
                <a:effectLst/>
                <a:latin typeface="Tahoma"/>
                <a:ea typeface="Calibri"/>
              </a:rPr>
              <a:t>GLOBAL TB </a:t>
            </a:r>
            <a:endParaRPr lang="en-US" sz="600" b="1" dirty="0">
              <a:effectLst/>
              <a:latin typeface="Times New Roman"/>
              <a:ea typeface="Calibri"/>
            </a:endParaRPr>
          </a:p>
          <a:p>
            <a:pPr>
              <a:spcAft>
                <a:spcPts val="0"/>
              </a:spcAft>
            </a:pPr>
            <a:r>
              <a:rPr lang="en-GB" sz="1100" b="1" dirty="0" smtClean="0">
                <a:effectLst/>
                <a:latin typeface="Tahoma"/>
                <a:ea typeface="Calibri"/>
              </a:rPr>
              <a:t>PROGRAMME</a:t>
            </a:r>
            <a:endParaRPr lang="en-US" sz="600" b="1" dirty="0">
              <a:effectLst/>
              <a:latin typeface="Times New Roman"/>
              <a:ea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7" y="6372157"/>
            <a:ext cx="1440160" cy="4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8D4-F45F-4371-B4F0-14B56BD879E8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960-3357-45BC-9AB5-C182736EE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95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8D4-F45F-4371-B4F0-14B56BD879E8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960-3357-45BC-9AB5-C182736EE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6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8D4-F45F-4371-B4F0-14B56BD879E8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960-3357-45BC-9AB5-C182736EE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8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8D4-F45F-4371-B4F0-14B56BD879E8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960-3357-45BC-9AB5-C182736EE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44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8D4-F45F-4371-B4F0-14B56BD879E8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960-3357-45BC-9AB5-C182736EE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73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8D4-F45F-4371-B4F0-14B56BD879E8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960-3357-45BC-9AB5-C182736EE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1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8D4-F45F-4371-B4F0-14B56BD879E8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7960-3357-45BC-9AB5-C182736EE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19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38D4-F45F-4371-B4F0-14B56BD879E8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7960-3357-45BC-9AB5-C182736EE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29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xh3d.enketo.org/webfor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862163"/>
              </p:ext>
            </p:extLst>
          </p:nvPr>
        </p:nvGraphicFramePr>
        <p:xfrm>
          <a:off x="107504" y="4365104"/>
          <a:ext cx="8952121" cy="1913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4" imgW="7353189" imgH="1571553" progId="Excel.Sheet.12">
                  <p:embed/>
                </p:oleObj>
              </mc:Choice>
              <mc:Fallback>
                <p:oleObj name="Worksheet" r:id="rId4" imgW="7353189" imgH="157155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504" y="4365104"/>
                        <a:ext cx="8952121" cy="1913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Overall Sample Size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79512" y="1340768"/>
            <a:ext cx="8856984" cy="283691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We must hypothesize:</a:t>
            </a:r>
          </a:p>
          <a:p>
            <a:pPr lvl="1"/>
            <a:r>
              <a:rPr lang="en-GB" dirty="0" smtClean="0"/>
              <a:t>The percent of households enduring catastrophic costs</a:t>
            </a:r>
          </a:p>
          <a:p>
            <a:pPr lvl="2"/>
            <a:r>
              <a:rPr lang="en-GB" dirty="0" smtClean="0"/>
              <a:t>We know from previous work it may be around 30%-50%</a:t>
            </a:r>
          </a:p>
          <a:p>
            <a:pPr lvl="1"/>
            <a:r>
              <a:rPr lang="en-GB" dirty="0" smtClean="0"/>
              <a:t>Precision we are willing to accept</a:t>
            </a:r>
          </a:p>
          <a:p>
            <a:pPr lvl="2"/>
            <a:r>
              <a:rPr lang="en-GB" dirty="0" smtClean="0"/>
              <a:t>4% precision would lead to a 95% confidence interval of 26%-34% of patients enduring catastrophic costs due to TB.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8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 dirty="0" smtClean="0"/>
              <a:t>Cluster Selection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6916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For statistical power, we advise to have (at least) 25 clusters in the survey.</a:t>
            </a:r>
          </a:p>
          <a:p>
            <a:r>
              <a:rPr lang="en-GB" sz="2400" dirty="0" smtClean="0"/>
              <a:t>With </a:t>
            </a:r>
            <a:r>
              <a:rPr lang="en-GB" sz="2400" dirty="0" smtClean="0">
                <a:solidFill>
                  <a:srgbClr val="FF0000"/>
                </a:solidFill>
              </a:rPr>
              <a:t>1004</a:t>
            </a:r>
            <a:r>
              <a:rPr lang="en-GB" sz="2400" dirty="0" smtClean="0"/>
              <a:t> patients in total, this leads to about </a:t>
            </a:r>
            <a:r>
              <a:rPr lang="en-GB" sz="2400" dirty="0" smtClean="0">
                <a:solidFill>
                  <a:srgbClr val="FF0000"/>
                </a:solidFill>
              </a:rPr>
              <a:t>40</a:t>
            </a:r>
            <a:r>
              <a:rPr lang="en-GB" sz="2400" dirty="0" smtClean="0"/>
              <a:t> patients per cluster.</a:t>
            </a:r>
          </a:p>
          <a:p>
            <a:r>
              <a:rPr lang="en-GB" sz="2400" dirty="0" smtClean="0"/>
              <a:t>Using the list of townships and the number of notified cases in each, we select “clusters” proportional to the number of notifications from last year.</a:t>
            </a:r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For example </a:t>
            </a:r>
            <a:r>
              <a:rPr lang="en-GB" sz="2400" dirty="0" err="1" smtClean="0"/>
              <a:t>Hpa</a:t>
            </a:r>
            <a:r>
              <a:rPr lang="en-GB" sz="2400" dirty="0" smtClean="0"/>
              <a:t>-an has twice the likelihood of being selected as a cluster as </a:t>
            </a:r>
            <a:r>
              <a:rPr lang="en-GB" sz="2400" dirty="0" err="1" smtClean="0"/>
              <a:t>Thanbyuzayat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79459"/>
              </p:ext>
            </p:extLst>
          </p:nvPr>
        </p:nvGraphicFramePr>
        <p:xfrm>
          <a:off x="899592" y="4293096"/>
          <a:ext cx="4580065" cy="1008111"/>
        </p:xfrm>
        <a:graphic>
          <a:graphicData uri="http://schemas.openxmlformats.org/drawingml/2006/table">
            <a:tbl>
              <a:tblPr/>
              <a:tblGrid>
                <a:gridCol w="1194799"/>
                <a:gridCol w="1966441"/>
                <a:gridCol w="1418825"/>
              </a:tblGrid>
              <a:tr h="373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Region</a:t>
                      </a:r>
                    </a:p>
                  </a:txBody>
                  <a:tcPr marL="18669" marR="18669" marT="18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Township</a:t>
                      </a:r>
                    </a:p>
                  </a:txBody>
                  <a:tcPr marL="18669" marR="18669" marT="18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Total Cases</a:t>
                      </a:r>
                    </a:p>
                  </a:txBody>
                  <a:tcPr marL="18669" marR="18669" marT="18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17368">
                <a:tc>
                  <a:txBody>
                    <a:bodyPr/>
                    <a:lstStyle/>
                    <a:p>
                      <a:pPr algn="l" fontAlgn="b"/>
                      <a:r>
                        <a:rPr lang="en-GB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Mon</a:t>
                      </a:r>
                    </a:p>
                  </a:txBody>
                  <a:tcPr marL="18669" marR="18669" marT="18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Thanbyuzayat</a:t>
                      </a:r>
                      <a:endParaRPr lang="en-GB" sz="19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8669" marR="18669" marT="18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657</a:t>
                      </a:r>
                    </a:p>
                  </a:txBody>
                  <a:tcPr marL="18669" marR="18669" marT="18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17368">
                <a:tc>
                  <a:txBody>
                    <a:bodyPr/>
                    <a:lstStyle/>
                    <a:p>
                      <a:pPr algn="l" fontAlgn="b"/>
                      <a:r>
                        <a:rPr lang="en-GB" sz="19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Kayin</a:t>
                      </a:r>
                    </a:p>
                  </a:txBody>
                  <a:tcPr marL="18669" marR="18669" marT="18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Hpa</a:t>
                      </a:r>
                      <a:r>
                        <a:rPr lang="en-GB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-an</a:t>
                      </a:r>
                    </a:p>
                  </a:txBody>
                  <a:tcPr marL="18669" marR="18669" marT="18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1303</a:t>
                      </a:r>
                    </a:p>
                  </a:txBody>
                  <a:tcPr marL="18669" marR="18669" marT="18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1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GB" dirty="0" smtClean="0"/>
              <a:t>Cluster Selection (continued)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10484"/>
              </p:ext>
            </p:extLst>
          </p:nvPr>
        </p:nvGraphicFramePr>
        <p:xfrm>
          <a:off x="1115616" y="836712"/>
          <a:ext cx="6768752" cy="5314013"/>
        </p:xfrm>
        <a:graphic>
          <a:graphicData uri="http://schemas.openxmlformats.org/drawingml/2006/table">
            <a:tbl>
              <a:tblPr/>
              <a:tblGrid>
                <a:gridCol w="1058555"/>
                <a:gridCol w="1235890"/>
                <a:gridCol w="1418683"/>
                <a:gridCol w="1418683"/>
                <a:gridCol w="1636941"/>
              </a:tblGrid>
              <a:tr h="3930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effectLst/>
                          <a:latin typeface="Arial"/>
                        </a:rPr>
                        <a:t>Region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effectLst/>
                          <a:latin typeface="Arial"/>
                        </a:rPr>
                        <a:t>Township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effectLst/>
                          <a:latin typeface="Arial"/>
                        </a:rPr>
                        <a:t>Total Notifications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effectLst/>
                          <a:latin typeface="Arial"/>
                        </a:rPr>
                        <a:t>Cluster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effectLst/>
                          <a:latin typeface="Arial"/>
                        </a:rPr>
                        <a:t>Patients Interviewed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Magway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Minbu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307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Mandalay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NyaungU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431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Kayin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Myawaddy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788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Naypyitaw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Pyinmana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515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Bago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Oakpo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505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Yangon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Taikkyi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730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Ayeyarwaddy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Hintada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975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Mon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Thanbyuzayat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657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Shan(lashio)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Lashio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1300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Naypyitaw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Tatkone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335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Mandalay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Pyi gyi tagun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411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Yangon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MingalarT'N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593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Yangon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Thonegwa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265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Kachin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Myitkyina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1861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Yangon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Hlaingtharyar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2159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Bago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Daik-U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463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Ayeyarwaddy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Labutta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524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Sagaing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Myaung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127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Ayeyarwaddy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Danubyu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315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Magway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Pakhokku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679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Sagaing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Tamu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478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Chin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Mindat, Mag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144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Kayin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Hpa-an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1303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51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Shan (Tauggyi)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Namsang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260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04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Bago</a:t>
                      </a:r>
                    </a:p>
                  </a:txBody>
                  <a:tcPr marL="8189" marR="8189" marT="818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effectLst/>
                          <a:latin typeface="Arial"/>
                        </a:rPr>
                        <a:t>Kyauktaga</a:t>
                      </a:r>
                      <a:endParaRPr lang="en-GB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583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8189" marR="8189" marT="818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0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5456063" cy="6421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1331640" y="3068960"/>
            <a:ext cx="1152128" cy="4746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 rot="20132972">
            <a:off x="1330525" y="783742"/>
            <a:ext cx="3015952" cy="6480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63567" y="805978"/>
            <a:ext cx="3580433" cy="5876519"/>
          </a:xfrm>
        </p:spPr>
        <p:txBody>
          <a:bodyPr/>
          <a:lstStyle/>
          <a:p>
            <a:r>
              <a:rPr lang="en-GB" dirty="0" smtClean="0"/>
              <a:t>10-11 interviewers each responsible for two to three townships.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Expected 2-3 weeks per township to survey 40 TB patients in each.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23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Web Survey </a:t>
            </a:r>
            <a:r>
              <a:rPr lang="en-GB" dirty="0"/>
              <a:t>Tool (</a:t>
            </a:r>
            <a:r>
              <a:rPr lang="en-GB" sz="2200" dirty="0">
                <a:hlinkClick r:id="rId2"/>
              </a:rPr>
              <a:t>https://</a:t>
            </a:r>
            <a:r>
              <a:rPr lang="en-GB" sz="2200" dirty="0" smtClean="0">
                <a:hlinkClick r:id="rId2"/>
              </a:rPr>
              <a:t>wxh3d.enketo.org/webform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Autofit/>
          </a:bodyPr>
          <a:lstStyle/>
          <a:p>
            <a:r>
              <a:rPr lang="en-GB" dirty="0"/>
              <a:t>Originally used by WHO for Ebola response</a:t>
            </a:r>
          </a:p>
          <a:p>
            <a:r>
              <a:rPr lang="en-GB" dirty="0"/>
              <a:t>Requires:</a:t>
            </a:r>
          </a:p>
          <a:p>
            <a:pPr lvl="1"/>
            <a:r>
              <a:rPr lang="en-GB" sz="2600" dirty="0" smtClean="0"/>
              <a:t>Laptop or tablet</a:t>
            </a:r>
            <a:endParaRPr lang="en-GB" sz="2600" dirty="0"/>
          </a:p>
          <a:p>
            <a:pPr lvl="1"/>
            <a:r>
              <a:rPr lang="en-GB" sz="2600" dirty="0"/>
              <a:t>Modern browser (Chrome, Firefox, or IE 7+)</a:t>
            </a:r>
          </a:p>
          <a:p>
            <a:pPr lvl="1"/>
            <a:r>
              <a:rPr lang="en-GB" sz="2600" dirty="0"/>
              <a:t>Network connection (only sometimes)</a:t>
            </a:r>
          </a:p>
          <a:p>
            <a:pPr lvl="1"/>
            <a:r>
              <a:rPr lang="en-GB" sz="2600" dirty="0"/>
              <a:t>Burmese language installed</a:t>
            </a:r>
          </a:p>
          <a:p>
            <a:r>
              <a:rPr lang="en-GB" dirty="0"/>
              <a:t>Benefits:</a:t>
            </a:r>
          </a:p>
          <a:p>
            <a:pPr lvl="1"/>
            <a:r>
              <a:rPr lang="en-GB" sz="2600" dirty="0"/>
              <a:t>No secondary data </a:t>
            </a:r>
            <a:r>
              <a:rPr lang="en-GB" sz="2600" dirty="0" smtClean="0"/>
              <a:t>entry</a:t>
            </a:r>
            <a:endParaRPr lang="en-GB" sz="2600" dirty="0"/>
          </a:p>
          <a:p>
            <a:pPr lvl="1"/>
            <a:r>
              <a:rPr lang="en-GB" sz="2600" dirty="0"/>
              <a:t>Automatically skips to correct </a:t>
            </a:r>
            <a:r>
              <a:rPr lang="en-GB" sz="2600" dirty="0" smtClean="0"/>
              <a:t>next question</a:t>
            </a:r>
            <a:endParaRPr lang="en-GB" sz="2600" dirty="0"/>
          </a:p>
          <a:p>
            <a:pPr lvl="1"/>
            <a:r>
              <a:rPr lang="en-GB" sz="2600" dirty="0"/>
              <a:t>Data sent to central </a:t>
            </a:r>
            <a:r>
              <a:rPr lang="en-GB" sz="2600" dirty="0" smtClean="0"/>
              <a:t>repository at WHO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8115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375</Words>
  <Application>Microsoft Office PowerPoint</Application>
  <PresentationFormat>On-screen Show (4:3)</PresentationFormat>
  <Paragraphs>168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Worksheet</vt:lpstr>
      <vt:lpstr>Overall Sample Size</vt:lpstr>
      <vt:lpstr>Cluster Selection</vt:lpstr>
      <vt:lpstr>Cluster Selection (continued)</vt:lpstr>
      <vt:lpstr>PowerPoint Presentation</vt:lpstr>
      <vt:lpstr>Web Survey Tool (https://wxh3d.enketo.org/webform)</vt:lpstr>
    </vt:vector>
  </TitlesOfParts>
  <Company>WHO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Sample Size</dc:title>
  <dc:creator>SIROKA, Andrew</dc:creator>
  <cp:lastModifiedBy>GARCIA BAENA, Ines</cp:lastModifiedBy>
  <cp:revision>18</cp:revision>
  <dcterms:created xsi:type="dcterms:W3CDTF">2015-08-19T06:58:16Z</dcterms:created>
  <dcterms:modified xsi:type="dcterms:W3CDTF">2015-09-01T13:27:36Z</dcterms:modified>
</cp:coreProperties>
</file>